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6" r:id="rId1"/>
    <p:sldMasterId id="2147483941" r:id="rId2"/>
    <p:sldMasterId id="2147483952" r:id="rId3"/>
    <p:sldMasterId id="2147483960" r:id="rId4"/>
    <p:sldMasterId id="2147483988" r:id="rId5"/>
    <p:sldMasterId id="2147484000" r:id="rId6"/>
    <p:sldMasterId id="2147484012" r:id="rId7"/>
    <p:sldMasterId id="2147484032" r:id="rId8"/>
    <p:sldMasterId id="2147484044" r:id="rId9"/>
  </p:sldMasterIdLst>
  <p:notesMasterIdLst>
    <p:notesMasterId r:id="rId51"/>
  </p:notesMasterIdLst>
  <p:handoutMasterIdLst>
    <p:handoutMasterId r:id="rId52"/>
  </p:handoutMasterIdLst>
  <p:sldIdLst>
    <p:sldId id="439" r:id="rId10"/>
    <p:sldId id="358" r:id="rId11"/>
    <p:sldId id="429" r:id="rId12"/>
    <p:sldId id="440" r:id="rId13"/>
    <p:sldId id="428" r:id="rId14"/>
    <p:sldId id="441" r:id="rId15"/>
    <p:sldId id="430" r:id="rId16"/>
    <p:sldId id="431" r:id="rId17"/>
    <p:sldId id="432" r:id="rId18"/>
    <p:sldId id="433" r:id="rId19"/>
    <p:sldId id="434" r:id="rId20"/>
    <p:sldId id="435" r:id="rId21"/>
    <p:sldId id="359" r:id="rId22"/>
    <p:sldId id="360" r:id="rId23"/>
    <p:sldId id="436" r:id="rId24"/>
    <p:sldId id="437" r:id="rId25"/>
    <p:sldId id="367" r:id="rId26"/>
    <p:sldId id="376" r:id="rId27"/>
    <p:sldId id="377" r:id="rId28"/>
    <p:sldId id="379" r:id="rId29"/>
    <p:sldId id="380" r:id="rId30"/>
    <p:sldId id="381" r:id="rId31"/>
    <p:sldId id="382" r:id="rId32"/>
    <p:sldId id="386" r:id="rId33"/>
    <p:sldId id="387" r:id="rId34"/>
    <p:sldId id="388" r:id="rId35"/>
    <p:sldId id="389" r:id="rId36"/>
    <p:sldId id="391" r:id="rId37"/>
    <p:sldId id="392" r:id="rId38"/>
    <p:sldId id="393" r:id="rId39"/>
    <p:sldId id="394" r:id="rId40"/>
    <p:sldId id="395" r:id="rId41"/>
    <p:sldId id="396" r:id="rId42"/>
    <p:sldId id="425" r:id="rId43"/>
    <p:sldId id="426" r:id="rId44"/>
    <p:sldId id="427" r:id="rId45"/>
    <p:sldId id="438" r:id="rId46"/>
    <p:sldId id="406" r:id="rId47"/>
    <p:sldId id="366" r:id="rId48"/>
    <p:sldId id="421" r:id="rId49"/>
    <p:sldId id="422" r:id="rId5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83">
          <p15:clr>
            <a:srgbClr val="A4A3A4"/>
          </p15:clr>
        </p15:guide>
        <p15:guide id="2" orient="horz" pos="3963">
          <p15:clr>
            <a:srgbClr val="A4A3A4"/>
          </p15:clr>
        </p15:guide>
        <p15:guide id="3" orient="horz" pos="852">
          <p15:clr>
            <a:srgbClr val="A4A3A4"/>
          </p15:clr>
        </p15:guide>
        <p15:guide id="4" orient="horz" pos="858">
          <p15:clr>
            <a:srgbClr val="A4A3A4"/>
          </p15:clr>
        </p15:guide>
        <p15:guide id="5" orient="horz" pos="631">
          <p15:clr>
            <a:srgbClr val="A4A3A4"/>
          </p15:clr>
        </p15:guide>
        <p15:guide id="6">
          <p15:clr>
            <a:srgbClr val="A4A3A4"/>
          </p15:clr>
        </p15:guide>
        <p15:guide id="7" pos="5378">
          <p15:clr>
            <a:srgbClr val="A4A3A4"/>
          </p15:clr>
        </p15:guide>
        <p15:guide id="8" pos="2873">
          <p15:clr>
            <a:srgbClr val="A4A3A4"/>
          </p15:clr>
        </p15:guide>
        <p15:guide id="9" pos="41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59283"/>
    <a:srgbClr val="917B69"/>
    <a:srgbClr val="615953"/>
    <a:srgbClr val="F9F3E7"/>
    <a:srgbClr val="EFECEB"/>
    <a:srgbClr val="F2EFEE"/>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87389" autoAdjust="0"/>
  </p:normalViewPr>
  <p:slideViewPr>
    <p:cSldViewPr snapToGrid="0">
      <p:cViewPr varScale="1">
        <p:scale>
          <a:sx n="64" d="100"/>
          <a:sy n="64" d="100"/>
        </p:scale>
        <p:origin x="456" y="66"/>
      </p:cViewPr>
      <p:guideLst>
        <p:guide orient="horz" pos="4083"/>
        <p:guide orient="horz" pos="3963"/>
        <p:guide orient="horz" pos="852"/>
        <p:guide orient="horz" pos="858"/>
        <p:guide orient="horz" pos="631"/>
        <p:guide/>
        <p:guide pos="5378"/>
        <p:guide pos="2873"/>
        <p:guide pos="41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0.223169984686064"/>
          <c:y val="3.4533015738354003E-2"/>
          <c:w val="0.74508422664624796"/>
          <c:h val="0.79597266428767099"/>
        </c:manualLayout>
      </c:layout>
      <c:barChart>
        <c:barDir val="bar"/>
        <c:grouping val="clustered"/>
        <c:varyColors val="0"/>
        <c:ser>
          <c:idx val="0"/>
          <c:order val="0"/>
          <c:tx>
            <c:strRef>
              <c:f>Sheet1!$B$1</c:f>
              <c:strCache>
                <c:ptCount val="1"/>
                <c:pt idx="0">
                  <c:v>Y-Values</c:v>
                </c:pt>
              </c:strCache>
            </c:strRef>
          </c:tx>
          <c:spPr>
            <a:solidFill>
              <a:srgbClr val="A59283"/>
            </a:solidFill>
          </c:spPr>
          <c:invertIfNegative val="0"/>
          <c:cat>
            <c:strRef>
              <c:f>Sheet1!$A$2:$A$4</c:f>
              <c:strCache>
                <c:ptCount val="3"/>
                <c:pt idx="0">
                  <c:v>RRMS</c:v>
                </c:pt>
                <c:pt idx="1">
                  <c:v>Early stage MS</c:v>
                </c:pt>
                <c:pt idx="2">
                  <c:v>Healthy controls</c:v>
                </c:pt>
              </c:strCache>
            </c:strRef>
          </c:cat>
          <c:val>
            <c:numRef>
              <c:f>Sheet1!$B$2:$B$4</c:f>
              <c:numCache>
                <c:formatCode>General</c:formatCode>
                <c:ptCount val="3"/>
                <c:pt idx="0">
                  <c:v>1.35</c:v>
                </c:pt>
                <c:pt idx="1">
                  <c:v>0.7</c:v>
                </c:pt>
                <c:pt idx="2">
                  <c:v>0.3</c:v>
                </c:pt>
              </c:numCache>
            </c:numRef>
          </c:val>
        </c:ser>
        <c:dLbls>
          <c:showLegendKey val="0"/>
          <c:showVal val="0"/>
          <c:showCatName val="0"/>
          <c:showSerName val="0"/>
          <c:showPercent val="0"/>
          <c:showBubbleSize val="0"/>
        </c:dLbls>
        <c:gapWidth val="75"/>
        <c:axId val="70121312"/>
        <c:axId val="70121872"/>
      </c:barChart>
      <c:catAx>
        <c:axId val="70121312"/>
        <c:scaling>
          <c:orientation val="minMax"/>
        </c:scaling>
        <c:delete val="0"/>
        <c:axPos val="l"/>
        <c:numFmt formatCode="General" sourceLinked="1"/>
        <c:majorTickMark val="none"/>
        <c:minorTickMark val="none"/>
        <c:tickLblPos val="none"/>
        <c:crossAx val="70121872"/>
        <c:crosses val="autoZero"/>
        <c:auto val="1"/>
        <c:lblAlgn val="ctr"/>
        <c:lblOffset val="100"/>
        <c:noMultiLvlLbl val="0"/>
      </c:catAx>
      <c:valAx>
        <c:axId val="70121872"/>
        <c:scaling>
          <c:orientation val="minMax"/>
          <c:max val="2"/>
        </c:scaling>
        <c:delete val="0"/>
        <c:axPos val="b"/>
        <c:title>
          <c:tx>
            <c:rich>
              <a:bodyPr rot="0" vert="horz"/>
              <a:lstStyle/>
              <a:p>
                <a:pPr>
                  <a:defRPr sz="1600"/>
                </a:pPr>
                <a:r>
                  <a:rPr lang="el-GR" sz="1600" dirty="0"/>
                  <a:t>% </a:t>
                </a:r>
                <a:r>
                  <a:rPr lang="el-GR" sz="1600" dirty="0" smtClean="0"/>
                  <a:t>μείωση </a:t>
                </a:r>
                <a:r>
                  <a:rPr lang="el-GR" sz="1600" dirty="0"/>
                  <a:t>του εγκεφαλικού όγκου</a:t>
                </a:r>
                <a:r>
                  <a:rPr lang="en-GB" sz="1600" dirty="0"/>
                  <a:t> /</a:t>
                </a:r>
                <a:r>
                  <a:rPr lang="el-GR" sz="1600" dirty="0"/>
                  <a:t>έτος</a:t>
                </a:r>
                <a:endParaRPr lang="en-GB" sz="1600" dirty="0"/>
              </a:p>
            </c:rich>
          </c:tx>
          <c:layout>
            <c:manualLayout>
              <c:xMode val="edge"/>
              <c:yMode val="edge"/>
              <c:x val="0.33051681518370701"/>
              <c:y val="0.93245149310180198"/>
            </c:manualLayout>
          </c:layout>
          <c:overlay val="0"/>
        </c:title>
        <c:numFmt formatCode="#,##0.0" sourceLinked="0"/>
        <c:majorTickMark val="out"/>
        <c:minorTickMark val="none"/>
        <c:tickLblPos val="nextTo"/>
        <c:crossAx val="70121312"/>
        <c:crosses val="autoZero"/>
        <c:crossBetween val="between"/>
        <c:majorUnit val="0.5"/>
      </c:valAx>
    </c:plotArea>
    <c:plotVisOnly val="1"/>
    <c:dispBlanksAs val="gap"/>
    <c:showDLblsOverMax val="0"/>
  </c:chart>
  <c:spPr>
    <a:solidFill>
      <a:schemeClr val="bg1"/>
    </a:solidFill>
  </c:spPr>
  <c:txPr>
    <a:bodyPr/>
    <a:lstStyle/>
    <a:p>
      <a:pPr>
        <a:defRPr sz="1800"/>
      </a:pPr>
      <a:endParaRPr lang="el-GR"/>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67FA36-0610-4A3F-A3A6-200F7D0F1B42}" type="doc">
      <dgm:prSet loTypeId="urn:microsoft.com/office/officeart/2009/3/layout/StepUpProcess" loCatId="process" qsTypeId="urn:microsoft.com/office/officeart/2005/8/quickstyle/simple5" qsCatId="simple" csTypeId="urn:microsoft.com/office/officeart/2005/8/colors/accent1_2" csCatId="accent1" phldr="1"/>
      <dgm:spPr/>
      <dgm:t>
        <a:bodyPr/>
        <a:lstStyle/>
        <a:p>
          <a:endParaRPr lang="en-US"/>
        </a:p>
      </dgm:t>
    </dgm:pt>
    <dgm:pt modelId="{EC247F3D-EA45-4F12-B101-BA3D2E0F4DAB}">
      <dgm:prSet phldrT="[Text]" custT="1"/>
      <dgm:spPr/>
      <dgm:t>
        <a:bodyPr/>
        <a:lstStyle/>
        <a:p>
          <a:r>
            <a:rPr lang="el-GR" sz="2000" dirty="0" smtClean="0">
              <a:solidFill>
                <a:srgbClr val="0070C0"/>
              </a:solidFill>
            </a:rPr>
            <a:t>Ι</a:t>
          </a:r>
          <a:r>
            <a:rPr lang="en-US" sz="2000" dirty="0" smtClean="0">
              <a:solidFill>
                <a:srgbClr val="0070C0"/>
              </a:solidFill>
            </a:rPr>
            <a:t>FNs </a:t>
          </a:r>
        </a:p>
        <a:p>
          <a:r>
            <a:rPr lang="en-US" sz="2000" dirty="0" smtClean="0">
              <a:solidFill>
                <a:srgbClr val="0070C0"/>
              </a:solidFill>
            </a:rPr>
            <a:t>GA</a:t>
          </a:r>
        </a:p>
        <a:p>
          <a:r>
            <a:rPr lang="en-US" sz="2000" dirty="0" smtClean="0">
              <a:solidFill>
                <a:srgbClr val="0070C0"/>
              </a:solidFill>
            </a:rPr>
            <a:t>BG12</a:t>
          </a:r>
        </a:p>
        <a:p>
          <a:r>
            <a:rPr lang="el-GR" sz="2000" dirty="0" err="1" smtClean="0">
              <a:solidFill>
                <a:srgbClr val="0070C0"/>
              </a:solidFill>
            </a:rPr>
            <a:t>Τεριφλουνομιδη</a:t>
          </a:r>
          <a:endParaRPr lang="en-US" sz="2000" dirty="0">
            <a:solidFill>
              <a:schemeClr val="tx2">
                <a:lumMod val="50000"/>
              </a:schemeClr>
            </a:solidFill>
          </a:endParaRPr>
        </a:p>
      </dgm:t>
    </dgm:pt>
    <dgm:pt modelId="{1C4556CF-1311-4C9B-8971-08079CB697B4}" type="parTrans" cxnId="{7152655E-D1E1-49F7-8C79-DACFDCE0FD12}">
      <dgm:prSet/>
      <dgm:spPr/>
      <dgm:t>
        <a:bodyPr/>
        <a:lstStyle/>
        <a:p>
          <a:endParaRPr lang="en-US">
            <a:solidFill>
              <a:schemeClr val="tx2">
                <a:lumMod val="50000"/>
              </a:schemeClr>
            </a:solidFill>
          </a:endParaRPr>
        </a:p>
      </dgm:t>
    </dgm:pt>
    <dgm:pt modelId="{D478CCE8-3298-4975-98D1-BD3B396D29F8}" type="sibTrans" cxnId="{7152655E-D1E1-49F7-8C79-DACFDCE0FD12}">
      <dgm:prSet/>
      <dgm:spPr/>
      <dgm:t>
        <a:bodyPr/>
        <a:lstStyle/>
        <a:p>
          <a:endParaRPr lang="en-US">
            <a:solidFill>
              <a:schemeClr val="tx2">
                <a:lumMod val="50000"/>
              </a:schemeClr>
            </a:solidFill>
          </a:endParaRPr>
        </a:p>
      </dgm:t>
    </dgm:pt>
    <dgm:pt modelId="{DAB40A49-4E5B-4DA8-8A8B-C009452B6A13}">
      <dgm:prSet phldrT="[Text]" custT="1"/>
      <dgm:spPr/>
      <dgm:t>
        <a:bodyPr/>
        <a:lstStyle/>
        <a:p>
          <a:r>
            <a:rPr lang="el-GR" sz="2000" dirty="0" err="1" smtClean="0">
              <a:solidFill>
                <a:srgbClr val="0070C0"/>
              </a:solidFill>
            </a:rPr>
            <a:t>Φινγκολιμόδη</a:t>
          </a:r>
          <a:endParaRPr lang="el-GR" sz="2000" dirty="0" smtClean="0">
            <a:solidFill>
              <a:srgbClr val="0070C0"/>
            </a:solidFill>
          </a:endParaRPr>
        </a:p>
        <a:p>
          <a:r>
            <a:rPr lang="el-GR" sz="2000" dirty="0" err="1" smtClean="0">
              <a:solidFill>
                <a:srgbClr val="0070C0"/>
              </a:solidFill>
            </a:rPr>
            <a:t>Ναταλιζουμάμπη</a:t>
          </a:r>
          <a:endParaRPr lang="el-GR" sz="2000" dirty="0" smtClean="0">
            <a:solidFill>
              <a:srgbClr val="0070C0"/>
            </a:solidFill>
          </a:endParaRPr>
        </a:p>
        <a:p>
          <a:r>
            <a:rPr lang="el-GR" sz="2000" dirty="0" err="1" smtClean="0">
              <a:solidFill>
                <a:srgbClr val="0070C0"/>
              </a:solidFill>
            </a:rPr>
            <a:t>Αλεμτουζουμαμπη</a:t>
          </a:r>
          <a:endParaRPr lang="en-US" sz="2000" dirty="0">
            <a:solidFill>
              <a:schemeClr val="tx2">
                <a:lumMod val="50000"/>
              </a:schemeClr>
            </a:solidFill>
          </a:endParaRPr>
        </a:p>
      </dgm:t>
    </dgm:pt>
    <dgm:pt modelId="{AC89F210-7B0C-4857-8BD3-6328EE704214}" type="parTrans" cxnId="{86AF35C7-D103-4F9C-976B-C5498687C9C4}">
      <dgm:prSet/>
      <dgm:spPr/>
      <dgm:t>
        <a:bodyPr/>
        <a:lstStyle/>
        <a:p>
          <a:endParaRPr lang="en-US">
            <a:solidFill>
              <a:schemeClr val="tx2">
                <a:lumMod val="50000"/>
              </a:schemeClr>
            </a:solidFill>
          </a:endParaRPr>
        </a:p>
      </dgm:t>
    </dgm:pt>
    <dgm:pt modelId="{A5D7CBD6-FF27-4248-9E98-2F514EED8ED0}" type="sibTrans" cxnId="{86AF35C7-D103-4F9C-976B-C5498687C9C4}">
      <dgm:prSet/>
      <dgm:spPr/>
      <dgm:t>
        <a:bodyPr/>
        <a:lstStyle/>
        <a:p>
          <a:endParaRPr lang="en-US">
            <a:solidFill>
              <a:schemeClr val="tx2">
                <a:lumMod val="50000"/>
              </a:schemeClr>
            </a:solidFill>
          </a:endParaRPr>
        </a:p>
      </dgm:t>
    </dgm:pt>
    <dgm:pt modelId="{85D2DB09-BD51-46C4-B663-573F3BD28E5A}" type="pres">
      <dgm:prSet presAssocID="{FC67FA36-0610-4A3F-A3A6-200F7D0F1B42}" presName="rootnode" presStyleCnt="0">
        <dgm:presLayoutVars>
          <dgm:chMax/>
          <dgm:chPref/>
          <dgm:dir/>
          <dgm:animLvl val="lvl"/>
        </dgm:presLayoutVars>
      </dgm:prSet>
      <dgm:spPr/>
      <dgm:t>
        <a:bodyPr/>
        <a:lstStyle/>
        <a:p>
          <a:endParaRPr lang="en-US"/>
        </a:p>
      </dgm:t>
    </dgm:pt>
    <dgm:pt modelId="{3AC63338-60BF-4DED-B135-06D8CCB9DA72}" type="pres">
      <dgm:prSet presAssocID="{EC247F3D-EA45-4F12-B101-BA3D2E0F4DAB}" presName="composite" presStyleCnt="0"/>
      <dgm:spPr/>
    </dgm:pt>
    <dgm:pt modelId="{CF48282E-B26A-4D65-90FE-36BBE7A77A5F}" type="pres">
      <dgm:prSet presAssocID="{EC247F3D-EA45-4F12-B101-BA3D2E0F4DAB}" presName="LShape" presStyleLbl="alignNode1" presStyleIdx="0" presStyleCnt="3"/>
      <dgm:spPr/>
    </dgm:pt>
    <dgm:pt modelId="{C4B5AB07-6DCB-404A-AA88-4908BB923A33}" type="pres">
      <dgm:prSet presAssocID="{EC247F3D-EA45-4F12-B101-BA3D2E0F4DAB}" presName="ParentText" presStyleLbl="revTx" presStyleIdx="0" presStyleCnt="2">
        <dgm:presLayoutVars>
          <dgm:chMax val="0"/>
          <dgm:chPref val="0"/>
          <dgm:bulletEnabled val="1"/>
        </dgm:presLayoutVars>
      </dgm:prSet>
      <dgm:spPr/>
      <dgm:t>
        <a:bodyPr/>
        <a:lstStyle/>
        <a:p>
          <a:endParaRPr lang="en-US"/>
        </a:p>
      </dgm:t>
    </dgm:pt>
    <dgm:pt modelId="{894419B9-9C1C-43E8-9C02-29DED9463EC7}" type="pres">
      <dgm:prSet presAssocID="{EC247F3D-EA45-4F12-B101-BA3D2E0F4DAB}" presName="Triangle" presStyleLbl="alignNode1" presStyleIdx="1" presStyleCnt="3"/>
      <dgm:spPr/>
    </dgm:pt>
    <dgm:pt modelId="{91626EFA-1294-4767-85FA-37B475909589}" type="pres">
      <dgm:prSet presAssocID="{D478CCE8-3298-4975-98D1-BD3B396D29F8}" presName="sibTrans" presStyleCnt="0"/>
      <dgm:spPr/>
    </dgm:pt>
    <dgm:pt modelId="{FF23DC55-B3DA-43B1-9EF5-DF395459412C}" type="pres">
      <dgm:prSet presAssocID="{D478CCE8-3298-4975-98D1-BD3B396D29F8}" presName="space" presStyleCnt="0"/>
      <dgm:spPr/>
    </dgm:pt>
    <dgm:pt modelId="{C2F618D5-5738-46F2-8564-8B3D1072F4DD}" type="pres">
      <dgm:prSet presAssocID="{DAB40A49-4E5B-4DA8-8A8B-C009452B6A13}" presName="composite" presStyleCnt="0"/>
      <dgm:spPr/>
    </dgm:pt>
    <dgm:pt modelId="{7D7F87F9-4F14-4529-AF68-303606F0CABF}" type="pres">
      <dgm:prSet presAssocID="{DAB40A49-4E5B-4DA8-8A8B-C009452B6A13}" presName="LShape" presStyleLbl="alignNode1" presStyleIdx="2" presStyleCnt="3"/>
      <dgm:spPr/>
    </dgm:pt>
    <dgm:pt modelId="{187713BC-DB1F-45B9-B7B9-E7B1BC369786}" type="pres">
      <dgm:prSet presAssocID="{DAB40A49-4E5B-4DA8-8A8B-C009452B6A13}" presName="ParentText" presStyleLbl="revTx" presStyleIdx="1" presStyleCnt="2">
        <dgm:presLayoutVars>
          <dgm:chMax val="0"/>
          <dgm:chPref val="0"/>
          <dgm:bulletEnabled val="1"/>
        </dgm:presLayoutVars>
      </dgm:prSet>
      <dgm:spPr/>
      <dgm:t>
        <a:bodyPr/>
        <a:lstStyle/>
        <a:p>
          <a:endParaRPr lang="en-US"/>
        </a:p>
      </dgm:t>
    </dgm:pt>
  </dgm:ptLst>
  <dgm:cxnLst>
    <dgm:cxn modelId="{2988E29E-FCF4-4BDC-BE76-B68772BEBB39}" type="presOf" srcId="{EC247F3D-EA45-4F12-B101-BA3D2E0F4DAB}" destId="{C4B5AB07-6DCB-404A-AA88-4908BB923A33}" srcOrd="0" destOrd="0" presId="urn:microsoft.com/office/officeart/2009/3/layout/StepUpProcess"/>
    <dgm:cxn modelId="{86AF35C7-D103-4F9C-976B-C5498687C9C4}" srcId="{FC67FA36-0610-4A3F-A3A6-200F7D0F1B42}" destId="{DAB40A49-4E5B-4DA8-8A8B-C009452B6A13}" srcOrd="1" destOrd="0" parTransId="{AC89F210-7B0C-4857-8BD3-6328EE704214}" sibTransId="{A5D7CBD6-FF27-4248-9E98-2F514EED8ED0}"/>
    <dgm:cxn modelId="{C8A7579B-3F7D-4EBE-810C-7933535180E9}" type="presOf" srcId="{FC67FA36-0610-4A3F-A3A6-200F7D0F1B42}" destId="{85D2DB09-BD51-46C4-B663-573F3BD28E5A}" srcOrd="0" destOrd="0" presId="urn:microsoft.com/office/officeart/2009/3/layout/StepUpProcess"/>
    <dgm:cxn modelId="{7152655E-D1E1-49F7-8C79-DACFDCE0FD12}" srcId="{FC67FA36-0610-4A3F-A3A6-200F7D0F1B42}" destId="{EC247F3D-EA45-4F12-B101-BA3D2E0F4DAB}" srcOrd="0" destOrd="0" parTransId="{1C4556CF-1311-4C9B-8971-08079CB697B4}" sibTransId="{D478CCE8-3298-4975-98D1-BD3B396D29F8}"/>
    <dgm:cxn modelId="{5D174119-6419-43A5-B366-3A77B60AF912}" type="presOf" srcId="{DAB40A49-4E5B-4DA8-8A8B-C009452B6A13}" destId="{187713BC-DB1F-45B9-B7B9-E7B1BC369786}" srcOrd="0" destOrd="0" presId="urn:microsoft.com/office/officeart/2009/3/layout/StepUpProcess"/>
    <dgm:cxn modelId="{69A6F1AD-ACE8-4274-8568-4B688B48470A}" type="presParOf" srcId="{85D2DB09-BD51-46C4-B663-573F3BD28E5A}" destId="{3AC63338-60BF-4DED-B135-06D8CCB9DA72}" srcOrd="0" destOrd="0" presId="urn:microsoft.com/office/officeart/2009/3/layout/StepUpProcess"/>
    <dgm:cxn modelId="{F6FDF832-AEF3-44F0-B1A7-E63347E1CE90}" type="presParOf" srcId="{3AC63338-60BF-4DED-B135-06D8CCB9DA72}" destId="{CF48282E-B26A-4D65-90FE-36BBE7A77A5F}" srcOrd="0" destOrd="0" presId="urn:microsoft.com/office/officeart/2009/3/layout/StepUpProcess"/>
    <dgm:cxn modelId="{D5056ED9-0B47-44B8-B05B-D02426F924C6}" type="presParOf" srcId="{3AC63338-60BF-4DED-B135-06D8CCB9DA72}" destId="{C4B5AB07-6DCB-404A-AA88-4908BB923A33}" srcOrd="1" destOrd="0" presId="urn:microsoft.com/office/officeart/2009/3/layout/StepUpProcess"/>
    <dgm:cxn modelId="{4DFBDB89-D58E-4DBA-B16D-198CA03A31DA}" type="presParOf" srcId="{3AC63338-60BF-4DED-B135-06D8CCB9DA72}" destId="{894419B9-9C1C-43E8-9C02-29DED9463EC7}" srcOrd="2" destOrd="0" presId="urn:microsoft.com/office/officeart/2009/3/layout/StepUpProcess"/>
    <dgm:cxn modelId="{9E0B08C1-818C-4EA9-A03F-2C0C0C2D14E3}" type="presParOf" srcId="{85D2DB09-BD51-46C4-B663-573F3BD28E5A}" destId="{91626EFA-1294-4767-85FA-37B475909589}" srcOrd="1" destOrd="0" presId="urn:microsoft.com/office/officeart/2009/3/layout/StepUpProcess"/>
    <dgm:cxn modelId="{127DE746-769A-4026-97C0-C8A78BB57EF4}" type="presParOf" srcId="{91626EFA-1294-4767-85FA-37B475909589}" destId="{FF23DC55-B3DA-43B1-9EF5-DF395459412C}" srcOrd="0" destOrd="0" presId="urn:microsoft.com/office/officeart/2009/3/layout/StepUpProcess"/>
    <dgm:cxn modelId="{A2559CC6-EBA4-4249-B30C-EC702F124025}" type="presParOf" srcId="{85D2DB09-BD51-46C4-B663-573F3BD28E5A}" destId="{C2F618D5-5738-46F2-8564-8B3D1072F4DD}" srcOrd="2" destOrd="0" presId="urn:microsoft.com/office/officeart/2009/3/layout/StepUpProcess"/>
    <dgm:cxn modelId="{9E8E1371-8E95-40E6-94DB-D024AFA8198A}" type="presParOf" srcId="{C2F618D5-5738-46F2-8564-8B3D1072F4DD}" destId="{7D7F87F9-4F14-4529-AF68-303606F0CABF}" srcOrd="0" destOrd="0" presId="urn:microsoft.com/office/officeart/2009/3/layout/StepUpProcess"/>
    <dgm:cxn modelId="{BFDAFD4D-7810-4F22-81E5-DDE39990F697}" type="presParOf" srcId="{C2F618D5-5738-46F2-8564-8B3D1072F4DD}" destId="{187713BC-DB1F-45B9-B7B9-E7B1BC36978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440D63-02FA-4EF1-881C-1D9DF8221216}"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007C2A00-A226-47E7-B22D-B6B512436411}">
      <dgm:prSet phldrT="[Text]" custT="1"/>
      <dgm:spPr>
        <a:gradFill flip="none" rotWithShape="0">
          <a:gsLst>
            <a:gs pos="0">
              <a:srgbClr val="A90061">
                <a:shade val="30000"/>
                <a:satMod val="115000"/>
              </a:srgbClr>
            </a:gs>
            <a:gs pos="50000">
              <a:srgbClr val="A90061">
                <a:shade val="67500"/>
                <a:satMod val="115000"/>
              </a:srgbClr>
            </a:gs>
            <a:gs pos="100000">
              <a:srgbClr val="A90061">
                <a:shade val="100000"/>
                <a:satMod val="115000"/>
              </a:srgbClr>
            </a:gs>
          </a:gsLst>
          <a:lin ang="2700000" scaled="1"/>
          <a:tileRect/>
        </a:gradFill>
      </dgm:spPr>
      <dgm:t>
        <a:bodyPr/>
        <a:lstStyle/>
        <a:p>
          <a:pPr algn="ctr"/>
          <a:endParaRPr lang="el-GR" sz="1400" b="1" u="none" dirty="0" smtClean="0">
            <a:latin typeface="Arial" pitchFamily="34" charset="0"/>
            <a:cs typeface="Arial" pitchFamily="34" charset="0"/>
          </a:endParaRPr>
        </a:p>
        <a:p>
          <a:pPr algn="ctr"/>
          <a:r>
            <a:rPr lang="el-GR" sz="1400" b="1" u="none" dirty="0" smtClean="0">
              <a:latin typeface="Arial" pitchFamily="34" charset="0"/>
              <a:cs typeface="Arial" pitchFamily="34" charset="0"/>
            </a:rPr>
            <a:t>Αύξηση του ετήσιου ρυθμού υποτροπών</a:t>
          </a:r>
        </a:p>
        <a:p>
          <a:pPr algn="ctr"/>
          <a:endParaRPr lang="el-GR" sz="1400" b="1" u="none" dirty="0" smtClean="0">
            <a:latin typeface="Arial" pitchFamily="34" charset="0"/>
            <a:cs typeface="Arial" pitchFamily="34" charset="0"/>
          </a:endParaRPr>
        </a:p>
        <a:p>
          <a:pPr algn="ctr"/>
          <a:r>
            <a:rPr lang="el-GR" sz="1400" u="none" dirty="0" smtClean="0">
              <a:latin typeface="Arial" pitchFamily="34" charset="0"/>
              <a:cs typeface="Arial" pitchFamily="34" charset="0"/>
            </a:rPr>
            <a:t> </a:t>
          </a:r>
          <a:endParaRPr lang="en-US" sz="1400" u="none" dirty="0">
            <a:latin typeface="Arial" pitchFamily="34" charset="0"/>
            <a:cs typeface="Arial" pitchFamily="34" charset="0"/>
          </a:endParaRPr>
        </a:p>
      </dgm:t>
    </dgm:pt>
    <dgm:pt modelId="{9A06BBBE-9B84-4A0D-9EB1-7D47F58E403F}" type="parTrans" cxnId="{ABD157C1-94FF-404F-847D-B9575E078D77}">
      <dgm:prSet/>
      <dgm:spPr/>
      <dgm:t>
        <a:bodyPr/>
        <a:lstStyle/>
        <a:p>
          <a:endParaRPr lang="en-US" sz="1400" u="none">
            <a:latin typeface="Arial" pitchFamily="34" charset="0"/>
            <a:cs typeface="Arial" pitchFamily="34" charset="0"/>
          </a:endParaRPr>
        </a:p>
      </dgm:t>
    </dgm:pt>
    <dgm:pt modelId="{D29DEE7D-E648-408D-B4F7-BD94DA933EA4}" type="sibTrans" cxnId="{ABD157C1-94FF-404F-847D-B9575E078D77}">
      <dgm:prSet/>
      <dgm:spPr/>
      <dgm:t>
        <a:bodyPr/>
        <a:lstStyle/>
        <a:p>
          <a:endParaRPr lang="en-US" sz="1400" u="none">
            <a:latin typeface="Arial" pitchFamily="34" charset="0"/>
            <a:cs typeface="Arial" pitchFamily="34" charset="0"/>
          </a:endParaRPr>
        </a:p>
      </dgm:t>
    </dgm:pt>
    <dgm:pt modelId="{951867C1-BA0D-4EB1-81A8-9E9963CEAC1A}">
      <dgm:prSet custT="1"/>
      <dgm:spPr>
        <a:solidFill>
          <a:srgbClr val="92D050"/>
        </a:solidFill>
      </dgm:spPr>
      <dgm:t>
        <a:bodyPr/>
        <a:lstStyle/>
        <a:p>
          <a:r>
            <a:rPr lang="el-GR" sz="1400" b="1" u="none" dirty="0" smtClean="0">
              <a:solidFill>
                <a:schemeClr val="bg1"/>
              </a:solidFill>
              <a:latin typeface="Arial" pitchFamily="34" charset="0"/>
              <a:cs typeface="Arial" pitchFamily="34" charset="0"/>
            </a:rPr>
            <a:t>Εξέλιξη της αναπηρίας</a:t>
          </a:r>
        </a:p>
      </dgm:t>
    </dgm:pt>
    <dgm:pt modelId="{136EC799-A87F-485C-BFB6-49CD05F89E4C}" type="parTrans" cxnId="{19F086CE-1A9D-4200-9871-A6B7A2F3245A}">
      <dgm:prSet/>
      <dgm:spPr/>
      <dgm:t>
        <a:bodyPr/>
        <a:lstStyle/>
        <a:p>
          <a:endParaRPr lang="en-US" sz="1400" u="none">
            <a:latin typeface="Arial" pitchFamily="34" charset="0"/>
            <a:cs typeface="Arial" pitchFamily="34" charset="0"/>
          </a:endParaRPr>
        </a:p>
      </dgm:t>
    </dgm:pt>
    <dgm:pt modelId="{C5490072-1B9D-47C3-B6A5-7B63DCDA605D}" type="sibTrans" cxnId="{19F086CE-1A9D-4200-9871-A6B7A2F3245A}">
      <dgm:prSet/>
      <dgm:spPr/>
      <dgm:t>
        <a:bodyPr/>
        <a:lstStyle/>
        <a:p>
          <a:endParaRPr lang="en-US" sz="1400" u="none">
            <a:latin typeface="Arial" pitchFamily="34" charset="0"/>
            <a:cs typeface="Arial" pitchFamily="34" charset="0"/>
          </a:endParaRPr>
        </a:p>
      </dgm:t>
    </dgm:pt>
    <dgm:pt modelId="{FC99BCE0-742A-488D-91FF-B85E427329A8}">
      <dgm:prSet custT="1"/>
      <dgm:spPr>
        <a:gradFill flip="none" rotWithShape="0">
          <a:gsLst>
            <a:gs pos="0">
              <a:srgbClr val="E17000">
                <a:shade val="30000"/>
                <a:satMod val="115000"/>
              </a:srgbClr>
            </a:gs>
            <a:gs pos="50000">
              <a:srgbClr val="E17000">
                <a:shade val="67500"/>
                <a:satMod val="115000"/>
              </a:srgbClr>
            </a:gs>
            <a:gs pos="100000">
              <a:srgbClr val="E17000">
                <a:shade val="100000"/>
                <a:satMod val="115000"/>
              </a:srgbClr>
            </a:gs>
          </a:gsLst>
          <a:path path="circle">
            <a:fillToRect t="100000" r="100000"/>
          </a:path>
          <a:tileRect l="-100000" b="-100000"/>
        </a:gradFill>
      </dgm:spPr>
      <dgm:t>
        <a:bodyPr/>
        <a:lstStyle/>
        <a:p>
          <a:r>
            <a:rPr lang="el-GR" sz="1400" b="1" u="none" dirty="0" smtClean="0">
              <a:latin typeface="Arial" pitchFamily="34" charset="0"/>
              <a:cs typeface="Arial" pitchFamily="34" charset="0"/>
            </a:rPr>
            <a:t>Βλάβες στη μαγνητική τομογραφία</a:t>
          </a:r>
        </a:p>
      </dgm:t>
    </dgm:pt>
    <dgm:pt modelId="{80855003-AF6C-4BFC-ACBE-A1AA3CA497D5}" type="parTrans" cxnId="{098F1656-DE52-4228-A88E-38B59D64A5C8}">
      <dgm:prSet/>
      <dgm:spPr/>
      <dgm:t>
        <a:bodyPr/>
        <a:lstStyle/>
        <a:p>
          <a:endParaRPr lang="en-US" sz="1400" u="none">
            <a:latin typeface="Arial" pitchFamily="34" charset="0"/>
            <a:cs typeface="Arial" pitchFamily="34" charset="0"/>
          </a:endParaRPr>
        </a:p>
      </dgm:t>
    </dgm:pt>
    <dgm:pt modelId="{CC090FD2-7794-439E-8CF2-A6FD94993FA9}" type="sibTrans" cxnId="{098F1656-DE52-4228-A88E-38B59D64A5C8}">
      <dgm:prSet/>
      <dgm:spPr/>
      <dgm:t>
        <a:bodyPr/>
        <a:lstStyle/>
        <a:p>
          <a:endParaRPr lang="en-US" sz="1400" u="none">
            <a:latin typeface="Arial" pitchFamily="34" charset="0"/>
            <a:cs typeface="Arial" pitchFamily="34" charset="0"/>
          </a:endParaRPr>
        </a:p>
      </dgm:t>
    </dgm:pt>
    <dgm:pt modelId="{0A730D75-C88E-4372-9762-21F13582B2CC}">
      <dgm:prSet custT="1"/>
      <dgm:spPr>
        <a:solidFill>
          <a:srgbClr val="0070C0"/>
        </a:solidFill>
      </dgm:spPr>
      <dgm:t>
        <a:bodyPr/>
        <a:lstStyle/>
        <a:p>
          <a:r>
            <a:rPr lang="el-GR" sz="1400" b="1" u="none" dirty="0" smtClean="0">
              <a:latin typeface="Arial" pitchFamily="34" charset="0"/>
              <a:cs typeface="Arial" pitchFamily="34" charset="0"/>
            </a:rPr>
            <a:t>Αύξηση του ρυθμού εξέλιξης της εγκεφαλικής ατροφίας</a:t>
          </a:r>
          <a:endParaRPr lang="en-US" sz="1400" b="1" u="none" dirty="0" smtClean="0">
            <a:latin typeface="Arial" pitchFamily="34" charset="0"/>
            <a:cs typeface="Arial" pitchFamily="34" charset="0"/>
          </a:endParaRPr>
        </a:p>
      </dgm:t>
    </dgm:pt>
    <dgm:pt modelId="{31E7F30B-E812-4FC7-BE66-CCFB298C7900}" type="parTrans" cxnId="{5EA2EC4B-C4C9-459C-A005-C806836983EF}">
      <dgm:prSet/>
      <dgm:spPr/>
      <dgm:t>
        <a:bodyPr/>
        <a:lstStyle/>
        <a:p>
          <a:endParaRPr lang="en-US" sz="1400" u="none">
            <a:latin typeface="Arial" pitchFamily="34" charset="0"/>
            <a:cs typeface="Arial" pitchFamily="34" charset="0"/>
          </a:endParaRPr>
        </a:p>
      </dgm:t>
    </dgm:pt>
    <dgm:pt modelId="{656855D8-E6DC-485F-99C4-778B0035E008}" type="sibTrans" cxnId="{5EA2EC4B-C4C9-459C-A005-C806836983EF}">
      <dgm:prSet/>
      <dgm:spPr/>
      <dgm:t>
        <a:bodyPr/>
        <a:lstStyle/>
        <a:p>
          <a:endParaRPr lang="en-US" sz="1400" u="none">
            <a:latin typeface="Arial" pitchFamily="34" charset="0"/>
            <a:cs typeface="Arial" pitchFamily="34" charset="0"/>
          </a:endParaRPr>
        </a:p>
      </dgm:t>
    </dgm:pt>
    <dgm:pt modelId="{C4ADB035-C9AA-4AB1-A944-BA3586D0D03F}" type="pres">
      <dgm:prSet presAssocID="{07440D63-02FA-4EF1-881C-1D9DF8221216}" presName="diagram" presStyleCnt="0">
        <dgm:presLayoutVars>
          <dgm:dir/>
          <dgm:resizeHandles val="exact"/>
        </dgm:presLayoutVars>
      </dgm:prSet>
      <dgm:spPr/>
      <dgm:t>
        <a:bodyPr/>
        <a:lstStyle/>
        <a:p>
          <a:endParaRPr lang="en-US"/>
        </a:p>
      </dgm:t>
    </dgm:pt>
    <dgm:pt modelId="{6522EC48-6005-468A-96FD-72779F8CFE64}" type="pres">
      <dgm:prSet presAssocID="{007C2A00-A226-47E7-B22D-B6B512436411}" presName="node" presStyleLbl="node1" presStyleIdx="0" presStyleCnt="4">
        <dgm:presLayoutVars>
          <dgm:bulletEnabled val="1"/>
        </dgm:presLayoutVars>
      </dgm:prSet>
      <dgm:spPr>
        <a:prstGeom prst="flowChartAlternateProcess">
          <a:avLst/>
        </a:prstGeom>
      </dgm:spPr>
      <dgm:t>
        <a:bodyPr/>
        <a:lstStyle/>
        <a:p>
          <a:endParaRPr lang="en-US"/>
        </a:p>
      </dgm:t>
    </dgm:pt>
    <dgm:pt modelId="{72DC3DDB-D514-43CF-A6E1-05A8C838B4BE}" type="pres">
      <dgm:prSet presAssocID="{D29DEE7D-E648-408D-B4F7-BD94DA933EA4}" presName="sibTrans" presStyleCnt="0"/>
      <dgm:spPr/>
    </dgm:pt>
    <dgm:pt modelId="{8E0B7966-0B8E-41B0-8804-7FAECDF21D1C}" type="pres">
      <dgm:prSet presAssocID="{951867C1-BA0D-4EB1-81A8-9E9963CEAC1A}" presName="node" presStyleLbl="node1" presStyleIdx="1" presStyleCnt="4">
        <dgm:presLayoutVars>
          <dgm:bulletEnabled val="1"/>
        </dgm:presLayoutVars>
      </dgm:prSet>
      <dgm:spPr>
        <a:prstGeom prst="flowChartAlternateProcess">
          <a:avLst/>
        </a:prstGeom>
      </dgm:spPr>
      <dgm:t>
        <a:bodyPr/>
        <a:lstStyle/>
        <a:p>
          <a:endParaRPr lang="en-US"/>
        </a:p>
      </dgm:t>
    </dgm:pt>
    <dgm:pt modelId="{6F1687A2-DA5D-4C49-92E8-C98F4FBC1ADF}" type="pres">
      <dgm:prSet presAssocID="{C5490072-1B9D-47C3-B6A5-7B63DCDA605D}" presName="sibTrans" presStyleCnt="0"/>
      <dgm:spPr/>
    </dgm:pt>
    <dgm:pt modelId="{68BF5BE2-FC26-4FE9-B47D-FDEC21A3FFB9}" type="pres">
      <dgm:prSet presAssocID="{FC99BCE0-742A-488D-91FF-B85E427329A8}" presName="node" presStyleLbl="node1" presStyleIdx="2" presStyleCnt="4">
        <dgm:presLayoutVars>
          <dgm:bulletEnabled val="1"/>
        </dgm:presLayoutVars>
      </dgm:prSet>
      <dgm:spPr>
        <a:prstGeom prst="flowChartAlternateProcess">
          <a:avLst/>
        </a:prstGeom>
      </dgm:spPr>
      <dgm:t>
        <a:bodyPr/>
        <a:lstStyle/>
        <a:p>
          <a:endParaRPr lang="en-US"/>
        </a:p>
      </dgm:t>
    </dgm:pt>
    <dgm:pt modelId="{F970CDA8-A41D-4D2D-90E5-C92C33704703}" type="pres">
      <dgm:prSet presAssocID="{CC090FD2-7794-439E-8CF2-A6FD94993FA9}" presName="sibTrans" presStyleCnt="0"/>
      <dgm:spPr/>
    </dgm:pt>
    <dgm:pt modelId="{A117E41E-D5E3-4AFC-9659-69CE6917B269}" type="pres">
      <dgm:prSet presAssocID="{0A730D75-C88E-4372-9762-21F13582B2CC}" presName="node" presStyleLbl="node1" presStyleIdx="3" presStyleCnt="4">
        <dgm:presLayoutVars>
          <dgm:bulletEnabled val="1"/>
        </dgm:presLayoutVars>
      </dgm:prSet>
      <dgm:spPr>
        <a:prstGeom prst="flowChartAlternateProcess">
          <a:avLst/>
        </a:prstGeom>
      </dgm:spPr>
      <dgm:t>
        <a:bodyPr/>
        <a:lstStyle/>
        <a:p>
          <a:endParaRPr lang="en-US"/>
        </a:p>
      </dgm:t>
    </dgm:pt>
  </dgm:ptLst>
  <dgm:cxnLst>
    <dgm:cxn modelId="{29B006CF-1B3A-45E1-AD9E-DEB1EA1102B9}" type="presOf" srcId="{0A730D75-C88E-4372-9762-21F13582B2CC}" destId="{A117E41E-D5E3-4AFC-9659-69CE6917B269}" srcOrd="0" destOrd="0" presId="urn:microsoft.com/office/officeart/2005/8/layout/default"/>
    <dgm:cxn modelId="{19F086CE-1A9D-4200-9871-A6B7A2F3245A}" srcId="{07440D63-02FA-4EF1-881C-1D9DF8221216}" destId="{951867C1-BA0D-4EB1-81A8-9E9963CEAC1A}" srcOrd="1" destOrd="0" parTransId="{136EC799-A87F-485C-BFB6-49CD05F89E4C}" sibTransId="{C5490072-1B9D-47C3-B6A5-7B63DCDA605D}"/>
    <dgm:cxn modelId="{5EA2EC4B-C4C9-459C-A005-C806836983EF}" srcId="{07440D63-02FA-4EF1-881C-1D9DF8221216}" destId="{0A730D75-C88E-4372-9762-21F13582B2CC}" srcOrd="3" destOrd="0" parTransId="{31E7F30B-E812-4FC7-BE66-CCFB298C7900}" sibTransId="{656855D8-E6DC-485F-99C4-778B0035E008}"/>
    <dgm:cxn modelId="{098F1656-DE52-4228-A88E-38B59D64A5C8}" srcId="{07440D63-02FA-4EF1-881C-1D9DF8221216}" destId="{FC99BCE0-742A-488D-91FF-B85E427329A8}" srcOrd="2" destOrd="0" parTransId="{80855003-AF6C-4BFC-ACBE-A1AA3CA497D5}" sibTransId="{CC090FD2-7794-439E-8CF2-A6FD94993FA9}"/>
    <dgm:cxn modelId="{6845C50C-1B2A-4E47-BFD1-85F960F1E9F6}" type="presOf" srcId="{FC99BCE0-742A-488D-91FF-B85E427329A8}" destId="{68BF5BE2-FC26-4FE9-B47D-FDEC21A3FFB9}" srcOrd="0" destOrd="0" presId="urn:microsoft.com/office/officeart/2005/8/layout/default"/>
    <dgm:cxn modelId="{ABD157C1-94FF-404F-847D-B9575E078D77}" srcId="{07440D63-02FA-4EF1-881C-1D9DF8221216}" destId="{007C2A00-A226-47E7-B22D-B6B512436411}" srcOrd="0" destOrd="0" parTransId="{9A06BBBE-9B84-4A0D-9EB1-7D47F58E403F}" sibTransId="{D29DEE7D-E648-408D-B4F7-BD94DA933EA4}"/>
    <dgm:cxn modelId="{90A38D99-785D-4077-AF14-FFCE5A7A8B60}" type="presOf" srcId="{07440D63-02FA-4EF1-881C-1D9DF8221216}" destId="{C4ADB035-C9AA-4AB1-A944-BA3586D0D03F}" srcOrd="0" destOrd="0" presId="urn:microsoft.com/office/officeart/2005/8/layout/default"/>
    <dgm:cxn modelId="{7BBD2255-3041-495A-8F1D-44D79059535E}" type="presOf" srcId="{951867C1-BA0D-4EB1-81A8-9E9963CEAC1A}" destId="{8E0B7966-0B8E-41B0-8804-7FAECDF21D1C}" srcOrd="0" destOrd="0" presId="urn:microsoft.com/office/officeart/2005/8/layout/default"/>
    <dgm:cxn modelId="{FA37E3ED-1F55-4CE1-BBD1-4EE59DCEAC5E}" type="presOf" srcId="{007C2A00-A226-47E7-B22D-B6B512436411}" destId="{6522EC48-6005-468A-96FD-72779F8CFE64}" srcOrd="0" destOrd="0" presId="urn:microsoft.com/office/officeart/2005/8/layout/default"/>
    <dgm:cxn modelId="{C533330F-E792-49DA-87A7-CC80CF55CF59}" type="presParOf" srcId="{C4ADB035-C9AA-4AB1-A944-BA3586D0D03F}" destId="{6522EC48-6005-468A-96FD-72779F8CFE64}" srcOrd="0" destOrd="0" presId="urn:microsoft.com/office/officeart/2005/8/layout/default"/>
    <dgm:cxn modelId="{1D438ACB-FA2F-4172-9C5D-200C254C18F6}" type="presParOf" srcId="{C4ADB035-C9AA-4AB1-A944-BA3586D0D03F}" destId="{72DC3DDB-D514-43CF-A6E1-05A8C838B4BE}" srcOrd="1" destOrd="0" presId="urn:microsoft.com/office/officeart/2005/8/layout/default"/>
    <dgm:cxn modelId="{C0ED482E-9809-434C-92C1-21C3AFC03EF5}" type="presParOf" srcId="{C4ADB035-C9AA-4AB1-A944-BA3586D0D03F}" destId="{8E0B7966-0B8E-41B0-8804-7FAECDF21D1C}" srcOrd="2" destOrd="0" presId="urn:microsoft.com/office/officeart/2005/8/layout/default"/>
    <dgm:cxn modelId="{40498998-D747-4203-9A20-CCE0229BFFE0}" type="presParOf" srcId="{C4ADB035-C9AA-4AB1-A944-BA3586D0D03F}" destId="{6F1687A2-DA5D-4C49-92E8-C98F4FBC1ADF}" srcOrd="3" destOrd="0" presId="urn:microsoft.com/office/officeart/2005/8/layout/default"/>
    <dgm:cxn modelId="{B176FD3E-ED34-453A-8686-15B426B8BBAC}" type="presParOf" srcId="{C4ADB035-C9AA-4AB1-A944-BA3586D0D03F}" destId="{68BF5BE2-FC26-4FE9-B47D-FDEC21A3FFB9}" srcOrd="4" destOrd="0" presId="urn:microsoft.com/office/officeart/2005/8/layout/default"/>
    <dgm:cxn modelId="{90F68970-9B6B-46C1-BDB7-469ED157C556}" type="presParOf" srcId="{C4ADB035-C9AA-4AB1-A944-BA3586D0D03F}" destId="{F970CDA8-A41D-4D2D-90E5-C92C33704703}" srcOrd="5" destOrd="0" presId="urn:microsoft.com/office/officeart/2005/8/layout/default"/>
    <dgm:cxn modelId="{B9DABA38-FCA3-47FE-9736-BF1964A5E588}" type="presParOf" srcId="{C4ADB035-C9AA-4AB1-A944-BA3586D0D03F}" destId="{A117E41E-D5E3-4AFC-9659-69CE6917B26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440D63-02FA-4EF1-881C-1D9DF8221216}"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007C2A00-A226-47E7-B22D-B6B512436411}">
      <dgm:prSet phldrT="[Text]" custT="1"/>
      <dgm:spPr>
        <a:gradFill flip="none" rotWithShape="0">
          <a:gsLst>
            <a:gs pos="0">
              <a:srgbClr val="A90061">
                <a:shade val="30000"/>
                <a:satMod val="115000"/>
              </a:srgbClr>
            </a:gs>
            <a:gs pos="50000">
              <a:srgbClr val="A90061">
                <a:shade val="67500"/>
                <a:satMod val="115000"/>
              </a:srgbClr>
            </a:gs>
            <a:gs pos="100000">
              <a:srgbClr val="A90061">
                <a:shade val="100000"/>
                <a:satMod val="115000"/>
              </a:srgbClr>
            </a:gs>
          </a:gsLst>
          <a:lin ang="2700000" scaled="1"/>
          <a:tileRect/>
        </a:gradFill>
      </dgm:spPr>
      <dgm:t>
        <a:bodyPr/>
        <a:lstStyle/>
        <a:p>
          <a:pPr algn="ctr"/>
          <a:endParaRPr lang="el-GR" sz="1400" b="1" u="none" dirty="0" smtClean="0">
            <a:latin typeface="Arial" pitchFamily="34" charset="0"/>
            <a:cs typeface="Arial" pitchFamily="34" charset="0"/>
          </a:endParaRPr>
        </a:p>
        <a:p>
          <a:pPr algn="ctr"/>
          <a:r>
            <a:rPr lang="el-GR" sz="1400" b="1" u="none" dirty="0" smtClean="0">
              <a:latin typeface="Arial" pitchFamily="34" charset="0"/>
              <a:cs typeface="Arial" pitchFamily="34" charset="0"/>
            </a:rPr>
            <a:t>Μείωση του ετήσιου ρυθμού υποτροπών</a:t>
          </a:r>
        </a:p>
        <a:p>
          <a:pPr algn="ctr"/>
          <a:endParaRPr lang="el-GR" sz="1400" b="1" u="none" dirty="0" smtClean="0">
            <a:latin typeface="Arial" pitchFamily="34" charset="0"/>
            <a:cs typeface="Arial" pitchFamily="34" charset="0"/>
          </a:endParaRPr>
        </a:p>
        <a:p>
          <a:pPr algn="ctr"/>
          <a:r>
            <a:rPr lang="el-GR" sz="1400" u="none" dirty="0" smtClean="0">
              <a:latin typeface="Arial" pitchFamily="34" charset="0"/>
              <a:cs typeface="Arial" pitchFamily="34" charset="0"/>
            </a:rPr>
            <a:t> </a:t>
          </a:r>
          <a:endParaRPr lang="en-US" sz="1400" u="none" dirty="0">
            <a:latin typeface="Arial" pitchFamily="34" charset="0"/>
            <a:cs typeface="Arial" pitchFamily="34" charset="0"/>
          </a:endParaRPr>
        </a:p>
      </dgm:t>
    </dgm:pt>
    <dgm:pt modelId="{9A06BBBE-9B84-4A0D-9EB1-7D47F58E403F}" type="parTrans" cxnId="{ABD157C1-94FF-404F-847D-B9575E078D77}">
      <dgm:prSet/>
      <dgm:spPr/>
      <dgm:t>
        <a:bodyPr/>
        <a:lstStyle/>
        <a:p>
          <a:endParaRPr lang="en-US" sz="1400" u="none">
            <a:latin typeface="Arial" pitchFamily="34" charset="0"/>
            <a:cs typeface="Arial" pitchFamily="34" charset="0"/>
          </a:endParaRPr>
        </a:p>
      </dgm:t>
    </dgm:pt>
    <dgm:pt modelId="{D29DEE7D-E648-408D-B4F7-BD94DA933EA4}" type="sibTrans" cxnId="{ABD157C1-94FF-404F-847D-B9575E078D77}">
      <dgm:prSet/>
      <dgm:spPr/>
      <dgm:t>
        <a:bodyPr/>
        <a:lstStyle/>
        <a:p>
          <a:endParaRPr lang="en-US" sz="1400" u="none">
            <a:latin typeface="Arial" pitchFamily="34" charset="0"/>
            <a:cs typeface="Arial" pitchFamily="34" charset="0"/>
          </a:endParaRPr>
        </a:p>
      </dgm:t>
    </dgm:pt>
    <dgm:pt modelId="{951867C1-BA0D-4EB1-81A8-9E9963CEAC1A}">
      <dgm:prSet custT="1"/>
      <dgm:spPr>
        <a:solidFill>
          <a:schemeClr val="bg2">
            <a:lumMod val="60000"/>
            <a:lumOff val="40000"/>
          </a:schemeClr>
        </a:solidFill>
      </dgm:spPr>
      <dgm:t>
        <a:bodyPr/>
        <a:lstStyle/>
        <a:p>
          <a:r>
            <a:rPr lang="el-GR" sz="1400" b="1" u="none" dirty="0" smtClean="0">
              <a:solidFill>
                <a:srgbClr val="58595B"/>
              </a:solidFill>
              <a:latin typeface="Arial" pitchFamily="34" charset="0"/>
              <a:cs typeface="Arial" pitchFamily="34" charset="0"/>
            </a:rPr>
            <a:t>Καθυστέρηση της εξέλιξης της αναπηρίας</a:t>
          </a:r>
        </a:p>
      </dgm:t>
    </dgm:pt>
    <dgm:pt modelId="{136EC799-A87F-485C-BFB6-49CD05F89E4C}" type="parTrans" cxnId="{19F086CE-1A9D-4200-9871-A6B7A2F3245A}">
      <dgm:prSet/>
      <dgm:spPr/>
      <dgm:t>
        <a:bodyPr/>
        <a:lstStyle/>
        <a:p>
          <a:endParaRPr lang="en-US" sz="1400" u="none">
            <a:latin typeface="Arial" pitchFamily="34" charset="0"/>
            <a:cs typeface="Arial" pitchFamily="34" charset="0"/>
          </a:endParaRPr>
        </a:p>
      </dgm:t>
    </dgm:pt>
    <dgm:pt modelId="{C5490072-1B9D-47C3-B6A5-7B63DCDA605D}" type="sibTrans" cxnId="{19F086CE-1A9D-4200-9871-A6B7A2F3245A}">
      <dgm:prSet/>
      <dgm:spPr/>
      <dgm:t>
        <a:bodyPr/>
        <a:lstStyle/>
        <a:p>
          <a:endParaRPr lang="en-US" sz="1400" u="none">
            <a:latin typeface="Arial" pitchFamily="34" charset="0"/>
            <a:cs typeface="Arial" pitchFamily="34" charset="0"/>
          </a:endParaRPr>
        </a:p>
      </dgm:t>
    </dgm:pt>
    <dgm:pt modelId="{FC99BCE0-742A-488D-91FF-B85E427329A8}">
      <dgm:prSet custT="1"/>
      <dgm:spPr>
        <a:solidFill>
          <a:schemeClr val="bg2">
            <a:lumMod val="60000"/>
            <a:lumOff val="40000"/>
          </a:schemeClr>
        </a:solidFill>
      </dgm:spPr>
      <dgm:t>
        <a:bodyPr/>
        <a:lstStyle/>
        <a:p>
          <a:r>
            <a:rPr lang="el-GR" sz="1400" b="1" u="none" dirty="0" smtClean="0">
              <a:solidFill>
                <a:srgbClr val="58595B"/>
              </a:solidFill>
              <a:latin typeface="Arial" pitchFamily="34" charset="0"/>
              <a:cs typeface="Arial" pitchFamily="34" charset="0"/>
            </a:rPr>
            <a:t>Μείωση των βλαβών στη μαγνητική τομογραφία</a:t>
          </a:r>
        </a:p>
      </dgm:t>
    </dgm:pt>
    <dgm:pt modelId="{80855003-AF6C-4BFC-ACBE-A1AA3CA497D5}" type="parTrans" cxnId="{098F1656-DE52-4228-A88E-38B59D64A5C8}">
      <dgm:prSet/>
      <dgm:spPr/>
      <dgm:t>
        <a:bodyPr/>
        <a:lstStyle/>
        <a:p>
          <a:endParaRPr lang="en-US" sz="1400" u="none">
            <a:latin typeface="Arial" pitchFamily="34" charset="0"/>
            <a:cs typeface="Arial" pitchFamily="34" charset="0"/>
          </a:endParaRPr>
        </a:p>
      </dgm:t>
    </dgm:pt>
    <dgm:pt modelId="{CC090FD2-7794-439E-8CF2-A6FD94993FA9}" type="sibTrans" cxnId="{098F1656-DE52-4228-A88E-38B59D64A5C8}">
      <dgm:prSet/>
      <dgm:spPr/>
      <dgm:t>
        <a:bodyPr/>
        <a:lstStyle/>
        <a:p>
          <a:endParaRPr lang="en-US" sz="1400" u="none">
            <a:latin typeface="Arial" pitchFamily="34" charset="0"/>
            <a:cs typeface="Arial" pitchFamily="34" charset="0"/>
          </a:endParaRPr>
        </a:p>
      </dgm:t>
    </dgm:pt>
    <dgm:pt modelId="{0A730D75-C88E-4372-9762-21F13582B2CC}">
      <dgm:prSet custT="1"/>
      <dgm:spPr>
        <a:solidFill>
          <a:schemeClr val="bg2">
            <a:lumMod val="60000"/>
            <a:lumOff val="40000"/>
          </a:schemeClr>
        </a:solidFill>
      </dgm:spPr>
      <dgm:t>
        <a:bodyPr/>
        <a:lstStyle/>
        <a:p>
          <a:r>
            <a:rPr lang="el-GR" sz="1400" b="1" u="none" dirty="0" smtClean="0">
              <a:solidFill>
                <a:srgbClr val="58595B"/>
              </a:solidFill>
              <a:latin typeface="Arial" pitchFamily="34" charset="0"/>
              <a:cs typeface="Arial" pitchFamily="34" charset="0"/>
            </a:rPr>
            <a:t>Μείωση του ρυθμού εξέλιξης της εγκεφαλικής ατροφίας</a:t>
          </a:r>
          <a:endParaRPr lang="en-US" sz="1400" b="1" u="none" dirty="0" smtClean="0">
            <a:solidFill>
              <a:srgbClr val="58595B"/>
            </a:solidFill>
            <a:latin typeface="Arial" pitchFamily="34" charset="0"/>
            <a:cs typeface="Arial" pitchFamily="34" charset="0"/>
          </a:endParaRPr>
        </a:p>
      </dgm:t>
    </dgm:pt>
    <dgm:pt modelId="{31E7F30B-E812-4FC7-BE66-CCFB298C7900}" type="parTrans" cxnId="{5EA2EC4B-C4C9-459C-A005-C806836983EF}">
      <dgm:prSet/>
      <dgm:spPr/>
      <dgm:t>
        <a:bodyPr/>
        <a:lstStyle/>
        <a:p>
          <a:endParaRPr lang="en-US" sz="1400" u="none">
            <a:latin typeface="Arial" pitchFamily="34" charset="0"/>
            <a:cs typeface="Arial" pitchFamily="34" charset="0"/>
          </a:endParaRPr>
        </a:p>
      </dgm:t>
    </dgm:pt>
    <dgm:pt modelId="{656855D8-E6DC-485F-99C4-778B0035E008}" type="sibTrans" cxnId="{5EA2EC4B-C4C9-459C-A005-C806836983EF}">
      <dgm:prSet/>
      <dgm:spPr/>
      <dgm:t>
        <a:bodyPr/>
        <a:lstStyle/>
        <a:p>
          <a:endParaRPr lang="en-US" sz="1400" u="none">
            <a:latin typeface="Arial" pitchFamily="34" charset="0"/>
            <a:cs typeface="Arial" pitchFamily="34" charset="0"/>
          </a:endParaRPr>
        </a:p>
      </dgm:t>
    </dgm:pt>
    <dgm:pt modelId="{C4ADB035-C9AA-4AB1-A944-BA3586D0D03F}" type="pres">
      <dgm:prSet presAssocID="{07440D63-02FA-4EF1-881C-1D9DF8221216}" presName="diagram" presStyleCnt="0">
        <dgm:presLayoutVars>
          <dgm:dir/>
          <dgm:resizeHandles val="exact"/>
        </dgm:presLayoutVars>
      </dgm:prSet>
      <dgm:spPr/>
      <dgm:t>
        <a:bodyPr/>
        <a:lstStyle/>
        <a:p>
          <a:endParaRPr lang="en-US"/>
        </a:p>
      </dgm:t>
    </dgm:pt>
    <dgm:pt modelId="{6522EC48-6005-468A-96FD-72779F8CFE64}" type="pres">
      <dgm:prSet presAssocID="{007C2A00-A226-47E7-B22D-B6B512436411}" presName="node" presStyleLbl="node1" presStyleIdx="0" presStyleCnt="4">
        <dgm:presLayoutVars>
          <dgm:bulletEnabled val="1"/>
        </dgm:presLayoutVars>
      </dgm:prSet>
      <dgm:spPr>
        <a:prstGeom prst="flowChartAlternateProcess">
          <a:avLst/>
        </a:prstGeom>
      </dgm:spPr>
      <dgm:t>
        <a:bodyPr/>
        <a:lstStyle/>
        <a:p>
          <a:endParaRPr lang="en-US"/>
        </a:p>
      </dgm:t>
    </dgm:pt>
    <dgm:pt modelId="{72DC3DDB-D514-43CF-A6E1-05A8C838B4BE}" type="pres">
      <dgm:prSet presAssocID="{D29DEE7D-E648-408D-B4F7-BD94DA933EA4}" presName="sibTrans" presStyleCnt="0"/>
      <dgm:spPr/>
    </dgm:pt>
    <dgm:pt modelId="{8E0B7966-0B8E-41B0-8804-7FAECDF21D1C}" type="pres">
      <dgm:prSet presAssocID="{951867C1-BA0D-4EB1-81A8-9E9963CEAC1A}" presName="node" presStyleLbl="node1" presStyleIdx="1" presStyleCnt="4">
        <dgm:presLayoutVars>
          <dgm:bulletEnabled val="1"/>
        </dgm:presLayoutVars>
      </dgm:prSet>
      <dgm:spPr>
        <a:prstGeom prst="flowChartAlternateProcess">
          <a:avLst/>
        </a:prstGeom>
      </dgm:spPr>
      <dgm:t>
        <a:bodyPr/>
        <a:lstStyle/>
        <a:p>
          <a:endParaRPr lang="en-US"/>
        </a:p>
      </dgm:t>
    </dgm:pt>
    <dgm:pt modelId="{6F1687A2-DA5D-4C49-92E8-C98F4FBC1ADF}" type="pres">
      <dgm:prSet presAssocID="{C5490072-1B9D-47C3-B6A5-7B63DCDA605D}" presName="sibTrans" presStyleCnt="0"/>
      <dgm:spPr/>
    </dgm:pt>
    <dgm:pt modelId="{68BF5BE2-FC26-4FE9-B47D-FDEC21A3FFB9}" type="pres">
      <dgm:prSet presAssocID="{FC99BCE0-742A-488D-91FF-B85E427329A8}" presName="node" presStyleLbl="node1" presStyleIdx="2" presStyleCnt="4">
        <dgm:presLayoutVars>
          <dgm:bulletEnabled val="1"/>
        </dgm:presLayoutVars>
      </dgm:prSet>
      <dgm:spPr>
        <a:prstGeom prst="flowChartAlternateProcess">
          <a:avLst/>
        </a:prstGeom>
      </dgm:spPr>
      <dgm:t>
        <a:bodyPr/>
        <a:lstStyle/>
        <a:p>
          <a:endParaRPr lang="en-US"/>
        </a:p>
      </dgm:t>
    </dgm:pt>
    <dgm:pt modelId="{F970CDA8-A41D-4D2D-90E5-C92C33704703}" type="pres">
      <dgm:prSet presAssocID="{CC090FD2-7794-439E-8CF2-A6FD94993FA9}" presName="sibTrans" presStyleCnt="0"/>
      <dgm:spPr/>
    </dgm:pt>
    <dgm:pt modelId="{A117E41E-D5E3-4AFC-9659-69CE6917B269}" type="pres">
      <dgm:prSet presAssocID="{0A730D75-C88E-4372-9762-21F13582B2CC}" presName="node" presStyleLbl="node1" presStyleIdx="3" presStyleCnt="4">
        <dgm:presLayoutVars>
          <dgm:bulletEnabled val="1"/>
        </dgm:presLayoutVars>
      </dgm:prSet>
      <dgm:spPr>
        <a:prstGeom prst="flowChartAlternateProcess">
          <a:avLst/>
        </a:prstGeom>
      </dgm:spPr>
      <dgm:t>
        <a:bodyPr/>
        <a:lstStyle/>
        <a:p>
          <a:endParaRPr lang="en-US"/>
        </a:p>
      </dgm:t>
    </dgm:pt>
  </dgm:ptLst>
  <dgm:cxnLst>
    <dgm:cxn modelId="{1605F964-2F45-4CC7-AD56-76CB87392404}" type="presOf" srcId="{FC99BCE0-742A-488D-91FF-B85E427329A8}" destId="{68BF5BE2-FC26-4FE9-B47D-FDEC21A3FFB9}" srcOrd="0" destOrd="0" presId="urn:microsoft.com/office/officeart/2005/8/layout/default"/>
    <dgm:cxn modelId="{408E8393-4747-4AE6-9031-861670361A1A}" type="presOf" srcId="{007C2A00-A226-47E7-B22D-B6B512436411}" destId="{6522EC48-6005-468A-96FD-72779F8CFE64}" srcOrd="0" destOrd="0" presId="urn:microsoft.com/office/officeart/2005/8/layout/default"/>
    <dgm:cxn modelId="{19F086CE-1A9D-4200-9871-A6B7A2F3245A}" srcId="{07440D63-02FA-4EF1-881C-1D9DF8221216}" destId="{951867C1-BA0D-4EB1-81A8-9E9963CEAC1A}" srcOrd="1" destOrd="0" parTransId="{136EC799-A87F-485C-BFB6-49CD05F89E4C}" sibTransId="{C5490072-1B9D-47C3-B6A5-7B63DCDA605D}"/>
    <dgm:cxn modelId="{E39936B4-A69F-4AE6-937C-CEEF7D688AAC}" type="presOf" srcId="{951867C1-BA0D-4EB1-81A8-9E9963CEAC1A}" destId="{8E0B7966-0B8E-41B0-8804-7FAECDF21D1C}" srcOrd="0" destOrd="0" presId="urn:microsoft.com/office/officeart/2005/8/layout/default"/>
    <dgm:cxn modelId="{5EA2EC4B-C4C9-459C-A005-C806836983EF}" srcId="{07440D63-02FA-4EF1-881C-1D9DF8221216}" destId="{0A730D75-C88E-4372-9762-21F13582B2CC}" srcOrd="3" destOrd="0" parTransId="{31E7F30B-E812-4FC7-BE66-CCFB298C7900}" sibTransId="{656855D8-E6DC-485F-99C4-778B0035E008}"/>
    <dgm:cxn modelId="{8BD0B445-FDE6-411B-9B37-36D57F2147A1}" type="presOf" srcId="{0A730D75-C88E-4372-9762-21F13582B2CC}" destId="{A117E41E-D5E3-4AFC-9659-69CE6917B269}" srcOrd="0" destOrd="0" presId="urn:microsoft.com/office/officeart/2005/8/layout/default"/>
    <dgm:cxn modelId="{5E46455F-D413-4529-8277-A1B868822A15}" type="presOf" srcId="{07440D63-02FA-4EF1-881C-1D9DF8221216}" destId="{C4ADB035-C9AA-4AB1-A944-BA3586D0D03F}" srcOrd="0" destOrd="0" presId="urn:microsoft.com/office/officeart/2005/8/layout/default"/>
    <dgm:cxn modelId="{098F1656-DE52-4228-A88E-38B59D64A5C8}" srcId="{07440D63-02FA-4EF1-881C-1D9DF8221216}" destId="{FC99BCE0-742A-488D-91FF-B85E427329A8}" srcOrd="2" destOrd="0" parTransId="{80855003-AF6C-4BFC-ACBE-A1AA3CA497D5}" sibTransId="{CC090FD2-7794-439E-8CF2-A6FD94993FA9}"/>
    <dgm:cxn modelId="{ABD157C1-94FF-404F-847D-B9575E078D77}" srcId="{07440D63-02FA-4EF1-881C-1D9DF8221216}" destId="{007C2A00-A226-47E7-B22D-B6B512436411}" srcOrd="0" destOrd="0" parTransId="{9A06BBBE-9B84-4A0D-9EB1-7D47F58E403F}" sibTransId="{D29DEE7D-E648-408D-B4F7-BD94DA933EA4}"/>
    <dgm:cxn modelId="{56575A6F-E983-408A-A932-660D3CF76A0B}" type="presParOf" srcId="{C4ADB035-C9AA-4AB1-A944-BA3586D0D03F}" destId="{6522EC48-6005-468A-96FD-72779F8CFE64}" srcOrd="0" destOrd="0" presId="urn:microsoft.com/office/officeart/2005/8/layout/default"/>
    <dgm:cxn modelId="{EF23DD18-A22B-492E-9990-688765425F8E}" type="presParOf" srcId="{C4ADB035-C9AA-4AB1-A944-BA3586D0D03F}" destId="{72DC3DDB-D514-43CF-A6E1-05A8C838B4BE}" srcOrd="1" destOrd="0" presId="urn:microsoft.com/office/officeart/2005/8/layout/default"/>
    <dgm:cxn modelId="{EF55D397-AB4D-4FE6-B1E5-8F4952696BED}" type="presParOf" srcId="{C4ADB035-C9AA-4AB1-A944-BA3586D0D03F}" destId="{8E0B7966-0B8E-41B0-8804-7FAECDF21D1C}" srcOrd="2" destOrd="0" presId="urn:microsoft.com/office/officeart/2005/8/layout/default"/>
    <dgm:cxn modelId="{6A17D887-EDE8-4FCA-B680-93B16EF2DD53}" type="presParOf" srcId="{C4ADB035-C9AA-4AB1-A944-BA3586D0D03F}" destId="{6F1687A2-DA5D-4C49-92E8-C98F4FBC1ADF}" srcOrd="3" destOrd="0" presId="urn:microsoft.com/office/officeart/2005/8/layout/default"/>
    <dgm:cxn modelId="{B52A3FB5-6FEA-4A99-8966-E6DAAB1CCC3C}" type="presParOf" srcId="{C4ADB035-C9AA-4AB1-A944-BA3586D0D03F}" destId="{68BF5BE2-FC26-4FE9-B47D-FDEC21A3FFB9}" srcOrd="4" destOrd="0" presId="urn:microsoft.com/office/officeart/2005/8/layout/default"/>
    <dgm:cxn modelId="{B1BCB413-475A-405E-AC1E-206C71AC5170}" type="presParOf" srcId="{C4ADB035-C9AA-4AB1-A944-BA3586D0D03F}" destId="{F970CDA8-A41D-4D2D-90E5-C92C33704703}" srcOrd="5" destOrd="0" presId="urn:microsoft.com/office/officeart/2005/8/layout/default"/>
    <dgm:cxn modelId="{7339A3C2-C0AE-45D0-84C4-01A4C56958D9}" type="presParOf" srcId="{C4ADB035-C9AA-4AB1-A944-BA3586D0D03F}" destId="{A117E41E-D5E3-4AFC-9659-69CE6917B26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440D63-02FA-4EF1-881C-1D9DF8221216}"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007C2A00-A226-47E7-B22D-B6B512436411}">
      <dgm:prSet phldrT="[Text]" custT="1"/>
      <dgm:spPr>
        <a:solidFill>
          <a:schemeClr val="bg2">
            <a:lumMod val="60000"/>
            <a:lumOff val="40000"/>
          </a:schemeClr>
        </a:solidFill>
      </dgm:spPr>
      <dgm:t>
        <a:bodyPr/>
        <a:lstStyle/>
        <a:p>
          <a:pPr algn="ctr"/>
          <a:endParaRPr lang="el-GR" sz="1400" b="1" u="none" dirty="0" smtClean="0">
            <a:latin typeface="Arial" pitchFamily="34" charset="0"/>
            <a:cs typeface="Arial" pitchFamily="34" charset="0"/>
          </a:endParaRPr>
        </a:p>
        <a:p>
          <a:pPr algn="ctr"/>
          <a:r>
            <a:rPr lang="el-GR" sz="1400" b="1" u="none" dirty="0" smtClean="0">
              <a:solidFill>
                <a:srgbClr val="58595B"/>
              </a:solidFill>
              <a:latin typeface="Arial" pitchFamily="34" charset="0"/>
              <a:cs typeface="Arial" pitchFamily="34" charset="0"/>
            </a:rPr>
            <a:t>Μείωση του ετήσιου ρυθμού υποτροπών</a:t>
          </a:r>
        </a:p>
        <a:p>
          <a:pPr algn="ctr"/>
          <a:endParaRPr lang="el-GR" sz="1400" b="1" u="none" dirty="0" smtClean="0">
            <a:latin typeface="Arial" pitchFamily="34" charset="0"/>
            <a:cs typeface="Arial" pitchFamily="34" charset="0"/>
          </a:endParaRPr>
        </a:p>
        <a:p>
          <a:pPr algn="ctr"/>
          <a:r>
            <a:rPr lang="el-GR" sz="1400" u="none" dirty="0" smtClean="0">
              <a:latin typeface="Arial" pitchFamily="34" charset="0"/>
              <a:cs typeface="Arial" pitchFamily="34" charset="0"/>
            </a:rPr>
            <a:t> </a:t>
          </a:r>
          <a:endParaRPr lang="en-US" sz="1400" u="none" dirty="0">
            <a:latin typeface="Arial" pitchFamily="34" charset="0"/>
            <a:cs typeface="Arial" pitchFamily="34" charset="0"/>
          </a:endParaRPr>
        </a:p>
      </dgm:t>
    </dgm:pt>
    <dgm:pt modelId="{9A06BBBE-9B84-4A0D-9EB1-7D47F58E403F}" type="parTrans" cxnId="{ABD157C1-94FF-404F-847D-B9575E078D77}">
      <dgm:prSet/>
      <dgm:spPr/>
      <dgm:t>
        <a:bodyPr/>
        <a:lstStyle/>
        <a:p>
          <a:endParaRPr lang="en-US" sz="1400" u="none">
            <a:latin typeface="Arial" pitchFamily="34" charset="0"/>
            <a:cs typeface="Arial" pitchFamily="34" charset="0"/>
          </a:endParaRPr>
        </a:p>
      </dgm:t>
    </dgm:pt>
    <dgm:pt modelId="{D29DEE7D-E648-408D-B4F7-BD94DA933EA4}" type="sibTrans" cxnId="{ABD157C1-94FF-404F-847D-B9575E078D77}">
      <dgm:prSet/>
      <dgm:spPr/>
      <dgm:t>
        <a:bodyPr/>
        <a:lstStyle/>
        <a:p>
          <a:endParaRPr lang="en-US" sz="1400" u="none">
            <a:latin typeface="Arial" pitchFamily="34" charset="0"/>
            <a:cs typeface="Arial" pitchFamily="34" charset="0"/>
          </a:endParaRPr>
        </a:p>
      </dgm:t>
    </dgm:pt>
    <dgm:pt modelId="{951867C1-BA0D-4EB1-81A8-9E9963CEAC1A}">
      <dgm:prSet custT="1"/>
      <dgm:spPr>
        <a:solidFill>
          <a:schemeClr val="bg2">
            <a:lumMod val="60000"/>
            <a:lumOff val="40000"/>
          </a:schemeClr>
        </a:solidFill>
      </dgm:spPr>
      <dgm:t>
        <a:bodyPr/>
        <a:lstStyle/>
        <a:p>
          <a:pPr algn="ctr"/>
          <a:r>
            <a:rPr lang="el-GR" sz="1400" b="1" u="none" dirty="0" smtClean="0">
              <a:solidFill>
                <a:srgbClr val="58595B"/>
              </a:solidFill>
              <a:latin typeface="Arial" pitchFamily="34" charset="0"/>
              <a:cs typeface="Arial" pitchFamily="34" charset="0"/>
            </a:rPr>
            <a:t>Καθυστέρηση της εξέλιξης της αναπηρίας</a:t>
          </a:r>
        </a:p>
      </dgm:t>
    </dgm:pt>
    <dgm:pt modelId="{136EC799-A87F-485C-BFB6-49CD05F89E4C}" type="parTrans" cxnId="{19F086CE-1A9D-4200-9871-A6B7A2F3245A}">
      <dgm:prSet/>
      <dgm:spPr/>
      <dgm:t>
        <a:bodyPr/>
        <a:lstStyle/>
        <a:p>
          <a:endParaRPr lang="en-US" sz="1400" u="none">
            <a:latin typeface="Arial" pitchFamily="34" charset="0"/>
            <a:cs typeface="Arial" pitchFamily="34" charset="0"/>
          </a:endParaRPr>
        </a:p>
      </dgm:t>
    </dgm:pt>
    <dgm:pt modelId="{C5490072-1B9D-47C3-B6A5-7B63DCDA605D}" type="sibTrans" cxnId="{19F086CE-1A9D-4200-9871-A6B7A2F3245A}">
      <dgm:prSet/>
      <dgm:spPr/>
      <dgm:t>
        <a:bodyPr/>
        <a:lstStyle/>
        <a:p>
          <a:endParaRPr lang="en-US" sz="1400" u="none">
            <a:latin typeface="Arial" pitchFamily="34" charset="0"/>
            <a:cs typeface="Arial" pitchFamily="34" charset="0"/>
          </a:endParaRPr>
        </a:p>
      </dgm:t>
    </dgm:pt>
    <dgm:pt modelId="{FC99BCE0-742A-488D-91FF-B85E427329A8}">
      <dgm:prSet custT="1"/>
      <dgm:spPr>
        <a:gradFill flip="none" rotWithShape="0">
          <a:gsLst>
            <a:gs pos="0">
              <a:srgbClr val="E17000">
                <a:shade val="30000"/>
                <a:satMod val="115000"/>
              </a:srgbClr>
            </a:gs>
            <a:gs pos="50000">
              <a:srgbClr val="E17000">
                <a:shade val="67500"/>
                <a:satMod val="115000"/>
              </a:srgbClr>
            </a:gs>
            <a:gs pos="100000">
              <a:srgbClr val="E17000">
                <a:shade val="100000"/>
                <a:satMod val="115000"/>
              </a:srgbClr>
            </a:gs>
          </a:gsLst>
          <a:path path="circle">
            <a:fillToRect t="100000" r="100000"/>
          </a:path>
          <a:tileRect l="-100000" b="-100000"/>
        </a:gradFill>
      </dgm:spPr>
      <dgm:t>
        <a:bodyPr/>
        <a:lstStyle/>
        <a:p>
          <a:r>
            <a:rPr lang="el-GR" sz="1400" b="1" u="none" dirty="0" smtClean="0">
              <a:latin typeface="Arial" pitchFamily="34" charset="0"/>
              <a:cs typeface="Arial" pitchFamily="34" charset="0"/>
            </a:rPr>
            <a:t>Μείωση των βλαβών στη μαγνητική τομογραφία</a:t>
          </a:r>
        </a:p>
      </dgm:t>
    </dgm:pt>
    <dgm:pt modelId="{80855003-AF6C-4BFC-ACBE-A1AA3CA497D5}" type="parTrans" cxnId="{098F1656-DE52-4228-A88E-38B59D64A5C8}">
      <dgm:prSet/>
      <dgm:spPr/>
      <dgm:t>
        <a:bodyPr/>
        <a:lstStyle/>
        <a:p>
          <a:endParaRPr lang="en-US" sz="1400" u="none">
            <a:latin typeface="Arial" pitchFamily="34" charset="0"/>
            <a:cs typeface="Arial" pitchFamily="34" charset="0"/>
          </a:endParaRPr>
        </a:p>
      </dgm:t>
    </dgm:pt>
    <dgm:pt modelId="{CC090FD2-7794-439E-8CF2-A6FD94993FA9}" type="sibTrans" cxnId="{098F1656-DE52-4228-A88E-38B59D64A5C8}">
      <dgm:prSet/>
      <dgm:spPr/>
      <dgm:t>
        <a:bodyPr/>
        <a:lstStyle/>
        <a:p>
          <a:endParaRPr lang="en-US" sz="1400" u="none">
            <a:latin typeface="Arial" pitchFamily="34" charset="0"/>
            <a:cs typeface="Arial" pitchFamily="34" charset="0"/>
          </a:endParaRPr>
        </a:p>
      </dgm:t>
    </dgm:pt>
    <dgm:pt modelId="{0A730D75-C88E-4372-9762-21F13582B2CC}">
      <dgm:prSet custT="1"/>
      <dgm:spPr>
        <a:solidFill>
          <a:schemeClr val="bg2">
            <a:lumMod val="60000"/>
            <a:lumOff val="40000"/>
          </a:schemeClr>
        </a:solidFill>
      </dgm:spPr>
      <dgm:t>
        <a:bodyPr/>
        <a:lstStyle/>
        <a:p>
          <a:pPr algn="ctr"/>
          <a:r>
            <a:rPr lang="el-GR" sz="1400" b="1" u="none" dirty="0" smtClean="0">
              <a:solidFill>
                <a:srgbClr val="58595B"/>
              </a:solidFill>
              <a:latin typeface="Arial" pitchFamily="34" charset="0"/>
              <a:cs typeface="Arial" pitchFamily="34" charset="0"/>
            </a:rPr>
            <a:t>Μείωση του ρυθμού εξέλιξης της εγκεφαλικής ατροφίας</a:t>
          </a:r>
          <a:endParaRPr lang="en-US" sz="1400" b="1" u="none" dirty="0" smtClean="0">
            <a:solidFill>
              <a:srgbClr val="58595B"/>
            </a:solidFill>
            <a:latin typeface="Arial" pitchFamily="34" charset="0"/>
            <a:cs typeface="Arial" pitchFamily="34" charset="0"/>
          </a:endParaRPr>
        </a:p>
      </dgm:t>
    </dgm:pt>
    <dgm:pt modelId="{31E7F30B-E812-4FC7-BE66-CCFB298C7900}" type="parTrans" cxnId="{5EA2EC4B-C4C9-459C-A005-C806836983EF}">
      <dgm:prSet/>
      <dgm:spPr/>
      <dgm:t>
        <a:bodyPr/>
        <a:lstStyle/>
        <a:p>
          <a:endParaRPr lang="en-US" sz="1400" u="none">
            <a:latin typeface="Arial" pitchFamily="34" charset="0"/>
            <a:cs typeface="Arial" pitchFamily="34" charset="0"/>
          </a:endParaRPr>
        </a:p>
      </dgm:t>
    </dgm:pt>
    <dgm:pt modelId="{656855D8-E6DC-485F-99C4-778B0035E008}" type="sibTrans" cxnId="{5EA2EC4B-C4C9-459C-A005-C806836983EF}">
      <dgm:prSet/>
      <dgm:spPr/>
      <dgm:t>
        <a:bodyPr/>
        <a:lstStyle/>
        <a:p>
          <a:endParaRPr lang="en-US" sz="1400" u="none">
            <a:latin typeface="Arial" pitchFamily="34" charset="0"/>
            <a:cs typeface="Arial" pitchFamily="34" charset="0"/>
          </a:endParaRPr>
        </a:p>
      </dgm:t>
    </dgm:pt>
    <dgm:pt modelId="{C4ADB035-C9AA-4AB1-A944-BA3586D0D03F}" type="pres">
      <dgm:prSet presAssocID="{07440D63-02FA-4EF1-881C-1D9DF8221216}" presName="diagram" presStyleCnt="0">
        <dgm:presLayoutVars>
          <dgm:dir/>
          <dgm:resizeHandles val="exact"/>
        </dgm:presLayoutVars>
      </dgm:prSet>
      <dgm:spPr/>
      <dgm:t>
        <a:bodyPr/>
        <a:lstStyle/>
        <a:p>
          <a:endParaRPr lang="en-US"/>
        </a:p>
      </dgm:t>
    </dgm:pt>
    <dgm:pt modelId="{6522EC48-6005-468A-96FD-72779F8CFE64}" type="pres">
      <dgm:prSet presAssocID="{007C2A00-A226-47E7-B22D-B6B512436411}" presName="node" presStyleLbl="node1" presStyleIdx="0" presStyleCnt="4">
        <dgm:presLayoutVars>
          <dgm:bulletEnabled val="1"/>
        </dgm:presLayoutVars>
      </dgm:prSet>
      <dgm:spPr>
        <a:prstGeom prst="flowChartAlternateProcess">
          <a:avLst/>
        </a:prstGeom>
      </dgm:spPr>
      <dgm:t>
        <a:bodyPr/>
        <a:lstStyle/>
        <a:p>
          <a:endParaRPr lang="en-US"/>
        </a:p>
      </dgm:t>
    </dgm:pt>
    <dgm:pt modelId="{72DC3DDB-D514-43CF-A6E1-05A8C838B4BE}" type="pres">
      <dgm:prSet presAssocID="{D29DEE7D-E648-408D-B4F7-BD94DA933EA4}" presName="sibTrans" presStyleCnt="0"/>
      <dgm:spPr/>
    </dgm:pt>
    <dgm:pt modelId="{8E0B7966-0B8E-41B0-8804-7FAECDF21D1C}" type="pres">
      <dgm:prSet presAssocID="{951867C1-BA0D-4EB1-81A8-9E9963CEAC1A}" presName="node" presStyleLbl="node1" presStyleIdx="1" presStyleCnt="4">
        <dgm:presLayoutVars>
          <dgm:bulletEnabled val="1"/>
        </dgm:presLayoutVars>
      </dgm:prSet>
      <dgm:spPr>
        <a:prstGeom prst="flowChartAlternateProcess">
          <a:avLst/>
        </a:prstGeom>
      </dgm:spPr>
      <dgm:t>
        <a:bodyPr/>
        <a:lstStyle/>
        <a:p>
          <a:endParaRPr lang="en-US"/>
        </a:p>
      </dgm:t>
    </dgm:pt>
    <dgm:pt modelId="{6F1687A2-DA5D-4C49-92E8-C98F4FBC1ADF}" type="pres">
      <dgm:prSet presAssocID="{C5490072-1B9D-47C3-B6A5-7B63DCDA605D}" presName="sibTrans" presStyleCnt="0"/>
      <dgm:spPr/>
    </dgm:pt>
    <dgm:pt modelId="{68BF5BE2-FC26-4FE9-B47D-FDEC21A3FFB9}" type="pres">
      <dgm:prSet presAssocID="{FC99BCE0-742A-488D-91FF-B85E427329A8}" presName="node" presStyleLbl="node1" presStyleIdx="2" presStyleCnt="4">
        <dgm:presLayoutVars>
          <dgm:bulletEnabled val="1"/>
        </dgm:presLayoutVars>
      </dgm:prSet>
      <dgm:spPr>
        <a:prstGeom prst="flowChartAlternateProcess">
          <a:avLst/>
        </a:prstGeom>
      </dgm:spPr>
      <dgm:t>
        <a:bodyPr/>
        <a:lstStyle/>
        <a:p>
          <a:endParaRPr lang="en-US"/>
        </a:p>
      </dgm:t>
    </dgm:pt>
    <dgm:pt modelId="{F970CDA8-A41D-4D2D-90E5-C92C33704703}" type="pres">
      <dgm:prSet presAssocID="{CC090FD2-7794-439E-8CF2-A6FD94993FA9}" presName="sibTrans" presStyleCnt="0"/>
      <dgm:spPr/>
    </dgm:pt>
    <dgm:pt modelId="{A117E41E-D5E3-4AFC-9659-69CE6917B269}" type="pres">
      <dgm:prSet presAssocID="{0A730D75-C88E-4372-9762-21F13582B2CC}" presName="node" presStyleLbl="node1" presStyleIdx="3" presStyleCnt="4">
        <dgm:presLayoutVars>
          <dgm:bulletEnabled val="1"/>
        </dgm:presLayoutVars>
      </dgm:prSet>
      <dgm:spPr>
        <a:prstGeom prst="flowChartAlternateProcess">
          <a:avLst/>
        </a:prstGeom>
      </dgm:spPr>
      <dgm:t>
        <a:bodyPr/>
        <a:lstStyle/>
        <a:p>
          <a:endParaRPr lang="en-US"/>
        </a:p>
      </dgm:t>
    </dgm:pt>
  </dgm:ptLst>
  <dgm:cxnLst>
    <dgm:cxn modelId="{BBF459EB-5328-4A05-B48C-232AE337B7F7}" type="presOf" srcId="{951867C1-BA0D-4EB1-81A8-9E9963CEAC1A}" destId="{8E0B7966-0B8E-41B0-8804-7FAECDF21D1C}" srcOrd="0" destOrd="0" presId="urn:microsoft.com/office/officeart/2005/8/layout/default"/>
    <dgm:cxn modelId="{19F086CE-1A9D-4200-9871-A6B7A2F3245A}" srcId="{07440D63-02FA-4EF1-881C-1D9DF8221216}" destId="{951867C1-BA0D-4EB1-81A8-9E9963CEAC1A}" srcOrd="1" destOrd="0" parTransId="{136EC799-A87F-485C-BFB6-49CD05F89E4C}" sibTransId="{C5490072-1B9D-47C3-B6A5-7B63DCDA605D}"/>
    <dgm:cxn modelId="{C047F1EC-58B7-4A71-8313-8F7577099F78}" type="presOf" srcId="{0A730D75-C88E-4372-9762-21F13582B2CC}" destId="{A117E41E-D5E3-4AFC-9659-69CE6917B269}" srcOrd="0" destOrd="0" presId="urn:microsoft.com/office/officeart/2005/8/layout/default"/>
    <dgm:cxn modelId="{5EA2EC4B-C4C9-459C-A005-C806836983EF}" srcId="{07440D63-02FA-4EF1-881C-1D9DF8221216}" destId="{0A730D75-C88E-4372-9762-21F13582B2CC}" srcOrd="3" destOrd="0" parTransId="{31E7F30B-E812-4FC7-BE66-CCFB298C7900}" sibTransId="{656855D8-E6DC-485F-99C4-778B0035E008}"/>
    <dgm:cxn modelId="{2F6D9671-E676-4678-816E-214AA2EA77E6}" type="presOf" srcId="{007C2A00-A226-47E7-B22D-B6B512436411}" destId="{6522EC48-6005-468A-96FD-72779F8CFE64}" srcOrd="0" destOrd="0" presId="urn:microsoft.com/office/officeart/2005/8/layout/default"/>
    <dgm:cxn modelId="{80085E2D-F070-4995-86F6-650946E4EAEE}" type="presOf" srcId="{FC99BCE0-742A-488D-91FF-B85E427329A8}" destId="{68BF5BE2-FC26-4FE9-B47D-FDEC21A3FFB9}" srcOrd="0" destOrd="0" presId="urn:microsoft.com/office/officeart/2005/8/layout/default"/>
    <dgm:cxn modelId="{275137D5-1C97-48F6-B59C-9C7E08FD9B72}" type="presOf" srcId="{07440D63-02FA-4EF1-881C-1D9DF8221216}" destId="{C4ADB035-C9AA-4AB1-A944-BA3586D0D03F}" srcOrd="0" destOrd="0" presId="urn:microsoft.com/office/officeart/2005/8/layout/default"/>
    <dgm:cxn modelId="{098F1656-DE52-4228-A88E-38B59D64A5C8}" srcId="{07440D63-02FA-4EF1-881C-1D9DF8221216}" destId="{FC99BCE0-742A-488D-91FF-B85E427329A8}" srcOrd="2" destOrd="0" parTransId="{80855003-AF6C-4BFC-ACBE-A1AA3CA497D5}" sibTransId="{CC090FD2-7794-439E-8CF2-A6FD94993FA9}"/>
    <dgm:cxn modelId="{ABD157C1-94FF-404F-847D-B9575E078D77}" srcId="{07440D63-02FA-4EF1-881C-1D9DF8221216}" destId="{007C2A00-A226-47E7-B22D-B6B512436411}" srcOrd="0" destOrd="0" parTransId="{9A06BBBE-9B84-4A0D-9EB1-7D47F58E403F}" sibTransId="{D29DEE7D-E648-408D-B4F7-BD94DA933EA4}"/>
    <dgm:cxn modelId="{0D9342A0-E7EB-4A0A-AC69-BB2A751D83D2}" type="presParOf" srcId="{C4ADB035-C9AA-4AB1-A944-BA3586D0D03F}" destId="{6522EC48-6005-468A-96FD-72779F8CFE64}" srcOrd="0" destOrd="0" presId="urn:microsoft.com/office/officeart/2005/8/layout/default"/>
    <dgm:cxn modelId="{1E3892C2-19D8-411A-8A41-564043219819}" type="presParOf" srcId="{C4ADB035-C9AA-4AB1-A944-BA3586D0D03F}" destId="{72DC3DDB-D514-43CF-A6E1-05A8C838B4BE}" srcOrd="1" destOrd="0" presId="urn:microsoft.com/office/officeart/2005/8/layout/default"/>
    <dgm:cxn modelId="{A90A6308-1914-44AE-8D3C-E4A22AD6BE1E}" type="presParOf" srcId="{C4ADB035-C9AA-4AB1-A944-BA3586D0D03F}" destId="{8E0B7966-0B8E-41B0-8804-7FAECDF21D1C}" srcOrd="2" destOrd="0" presId="urn:microsoft.com/office/officeart/2005/8/layout/default"/>
    <dgm:cxn modelId="{7B534D13-0BEC-4226-A395-CCF6557B9CA2}" type="presParOf" srcId="{C4ADB035-C9AA-4AB1-A944-BA3586D0D03F}" destId="{6F1687A2-DA5D-4C49-92E8-C98F4FBC1ADF}" srcOrd="3" destOrd="0" presId="urn:microsoft.com/office/officeart/2005/8/layout/default"/>
    <dgm:cxn modelId="{5D053040-D151-48E6-A3E3-23264496363F}" type="presParOf" srcId="{C4ADB035-C9AA-4AB1-A944-BA3586D0D03F}" destId="{68BF5BE2-FC26-4FE9-B47D-FDEC21A3FFB9}" srcOrd="4" destOrd="0" presId="urn:microsoft.com/office/officeart/2005/8/layout/default"/>
    <dgm:cxn modelId="{4E5E689E-E03F-48C0-9765-9FF699A30177}" type="presParOf" srcId="{C4ADB035-C9AA-4AB1-A944-BA3586D0D03F}" destId="{F970CDA8-A41D-4D2D-90E5-C92C33704703}" srcOrd="5" destOrd="0" presId="urn:microsoft.com/office/officeart/2005/8/layout/default"/>
    <dgm:cxn modelId="{7128E143-26D1-45DF-A19A-B0E49651AEE8}" type="presParOf" srcId="{C4ADB035-C9AA-4AB1-A944-BA3586D0D03F}" destId="{A117E41E-D5E3-4AFC-9659-69CE6917B26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440D63-02FA-4EF1-881C-1D9DF8221216}"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007C2A00-A226-47E7-B22D-B6B512436411}">
      <dgm:prSet phldrT="[Text]" custT="1"/>
      <dgm:spPr>
        <a:solidFill>
          <a:schemeClr val="bg2">
            <a:lumMod val="60000"/>
            <a:lumOff val="40000"/>
          </a:schemeClr>
        </a:solidFill>
      </dgm:spPr>
      <dgm:t>
        <a:bodyPr/>
        <a:lstStyle/>
        <a:p>
          <a:pPr algn="ctr"/>
          <a:endParaRPr lang="el-GR" sz="1400" b="1" u="none" dirty="0" smtClean="0">
            <a:latin typeface="Arial" pitchFamily="34" charset="0"/>
            <a:cs typeface="Arial" pitchFamily="34" charset="0"/>
          </a:endParaRPr>
        </a:p>
        <a:p>
          <a:pPr algn="ctr"/>
          <a:r>
            <a:rPr lang="el-GR" sz="1400" b="1" u="none" dirty="0" smtClean="0">
              <a:solidFill>
                <a:srgbClr val="58595B"/>
              </a:solidFill>
              <a:latin typeface="Arial" pitchFamily="34" charset="0"/>
              <a:cs typeface="Arial" pitchFamily="34" charset="0"/>
            </a:rPr>
            <a:t>Μείωση του ετήσιου ρυθμού υποτροπών</a:t>
          </a:r>
        </a:p>
        <a:p>
          <a:pPr algn="ctr"/>
          <a:endParaRPr lang="el-GR" sz="1400" b="1" u="none" dirty="0" smtClean="0">
            <a:latin typeface="Arial" pitchFamily="34" charset="0"/>
            <a:cs typeface="Arial" pitchFamily="34" charset="0"/>
          </a:endParaRPr>
        </a:p>
        <a:p>
          <a:pPr algn="ctr"/>
          <a:r>
            <a:rPr lang="el-GR" sz="1400" u="none" dirty="0" smtClean="0">
              <a:latin typeface="Arial" pitchFamily="34" charset="0"/>
              <a:cs typeface="Arial" pitchFamily="34" charset="0"/>
            </a:rPr>
            <a:t> </a:t>
          </a:r>
          <a:endParaRPr lang="en-US" sz="1400" u="none" dirty="0">
            <a:latin typeface="Arial" pitchFamily="34" charset="0"/>
            <a:cs typeface="Arial" pitchFamily="34" charset="0"/>
          </a:endParaRPr>
        </a:p>
      </dgm:t>
    </dgm:pt>
    <dgm:pt modelId="{9A06BBBE-9B84-4A0D-9EB1-7D47F58E403F}" type="parTrans" cxnId="{ABD157C1-94FF-404F-847D-B9575E078D77}">
      <dgm:prSet/>
      <dgm:spPr/>
      <dgm:t>
        <a:bodyPr/>
        <a:lstStyle/>
        <a:p>
          <a:endParaRPr lang="en-US" sz="1400" u="none">
            <a:latin typeface="Arial" pitchFamily="34" charset="0"/>
            <a:cs typeface="Arial" pitchFamily="34" charset="0"/>
          </a:endParaRPr>
        </a:p>
      </dgm:t>
    </dgm:pt>
    <dgm:pt modelId="{D29DEE7D-E648-408D-B4F7-BD94DA933EA4}" type="sibTrans" cxnId="{ABD157C1-94FF-404F-847D-B9575E078D77}">
      <dgm:prSet/>
      <dgm:spPr/>
      <dgm:t>
        <a:bodyPr/>
        <a:lstStyle/>
        <a:p>
          <a:endParaRPr lang="en-US" sz="1400" u="none">
            <a:latin typeface="Arial" pitchFamily="34" charset="0"/>
            <a:cs typeface="Arial" pitchFamily="34" charset="0"/>
          </a:endParaRPr>
        </a:p>
      </dgm:t>
    </dgm:pt>
    <dgm:pt modelId="{951867C1-BA0D-4EB1-81A8-9E9963CEAC1A}">
      <dgm:prSet custT="1"/>
      <dgm:spPr>
        <a:solidFill>
          <a:srgbClr val="92D050"/>
        </a:solidFill>
      </dgm:spPr>
      <dgm:t>
        <a:bodyPr/>
        <a:lstStyle/>
        <a:p>
          <a:r>
            <a:rPr lang="el-GR" sz="1400" b="1" u="none" dirty="0" smtClean="0">
              <a:solidFill>
                <a:schemeClr val="bg1"/>
              </a:solidFill>
              <a:latin typeface="Arial" pitchFamily="34" charset="0"/>
              <a:cs typeface="Arial" pitchFamily="34" charset="0"/>
            </a:rPr>
            <a:t>Καθυστέρηση της εξέλιξης της αναπηρίας</a:t>
          </a:r>
        </a:p>
      </dgm:t>
    </dgm:pt>
    <dgm:pt modelId="{136EC799-A87F-485C-BFB6-49CD05F89E4C}" type="parTrans" cxnId="{19F086CE-1A9D-4200-9871-A6B7A2F3245A}">
      <dgm:prSet/>
      <dgm:spPr/>
      <dgm:t>
        <a:bodyPr/>
        <a:lstStyle/>
        <a:p>
          <a:endParaRPr lang="en-US" sz="1400" u="none">
            <a:latin typeface="Arial" pitchFamily="34" charset="0"/>
            <a:cs typeface="Arial" pitchFamily="34" charset="0"/>
          </a:endParaRPr>
        </a:p>
      </dgm:t>
    </dgm:pt>
    <dgm:pt modelId="{C5490072-1B9D-47C3-B6A5-7B63DCDA605D}" type="sibTrans" cxnId="{19F086CE-1A9D-4200-9871-A6B7A2F3245A}">
      <dgm:prSet/>
      <dgm:spPr/>
      <dgm:t>
        <a:bodyPr/>
        <a:lstStyle/>
        <a:p>
          <a:endParaRPr lang="en-US" sz="1400" u="none">
            <a:latin typeface="Arial" pitchFamily="34" charset="0"/>
            <a:cs typeface="Arial" pitchFamily="34" charset="0"/>
          </a:endParaRPr>
        </a:p>
      </dgm:t>
    </dgm:pt>
    <dgm:pt modelId="{FC99BCE0-742A-488D-91FF-B85E427329A8}">
      <dgm:prSet custT="1"/>
      <dgm:spPr>
        <a:solidFill>
          <a:schemeClr val="bg2">
            <a:lumMod val="60000"/>
            <a:lumOff val="40000"/>
          </a:schemeClr>
        </a:solidFill>
      </dgm:spPr>
      <dgm:t>
        <a:bodyPr/>
        <a:lstStyle/>
        <a:p>
          <a:r>
            <a:rPr lang="el-GR" sz="1400" b="1" u="none" dirty="0" smtClean="0">
              <a:solidFill>
                <a:srgbClr val="58595B"/>
              </a:solidFill>
              <a:latin typeface="Arial" pitchFamily="34" charset="0"/>
              <a:cs typeface="Arial" pitchFamily="34" charset="0"/>
            </a:rPr>
            <a:t>Μείωση των βλαβών στη μαγνητική τομογραφία</a:t>
          </a:r>
        </a:p>
      </dgm:t>
    </dgm:pt>
    <dgm:pt modelId="{80855003-AF6C-4BFC-ACBE-A1AA3CA497D5}" type="parTrans" cxnId="{098F1656-DE52-4228-A88E-38B59D64A5C8}">
      <dgm:prSet/>
      <dgm:spPr/>
      <dgm:t>
        <a:bodyPr/>
        <a:lstStyle/>
        <a:p>
          <a:endParaRPr lang="en-US" sz="1400" u="none">
            <a:latin typeface="Arial" pitchFamily="34" charset="0"/>
            <a:cs typeface="Arial" pitchFamily="34" charset="0"/>
          </a:endParaRPr>
        </a:p>
      </dgm:t>
    </dgm:pt>
    <dgm:pt modelId="{CC090FD2-7794-439E-8CF2-A6FD94993FA9}" type="sibTrans" cxnId="{098F1656-DE52-4228-A88E-38B59D64A5C8}">
      <dgm:prSet/>
      <dgm:spPr/>
      <dgm:t>
        <a:bodyPr/>
        <a:lstStyle/>
        <a:p>
          <a:endParaRPr lang="en-US" sz="1400" u="none">
            <a:latin typeface="Arial" pitchFamily="34" charset="0"/>
            <a:cs typeface="Arial" pitchFamily="34" charset="0"/>
          </a:endParaRPr>
        </a:p>
      </dgm:t>
    </dgm:pt>
    <dgm:pt modelId="{0A730D75-C88E-4372-9762-21F13582B2CC}">
      <dgm:prSet custT="1"/>
      <dgm:spPr>
        <a:solidFill>
          <a:schemeClr val="bg2">
            <a:lumMod val="60000"/>
            <a:lumOff val="40000"/>
          </a:schemeClr>
        </a:solidFill>
      </dgm:spPr>
      <dgm:t>
        <a:bodyPr/>
        <a:lstStyle/>
        <a:p>
          <a:r>
            <a:rPr lang="el-GR" sz="1400" b="1" u="none" dirty="0" smtClean="0">
              <a:solidFill>
                <a:srgbClr val="58595B"/>
              </a:solidFill>
              <a:latin typeface="Arial" pitchFamily="34" charset="0"/>
              <a:cs typeface="Arial" pitchFamily="34" charset="0"/>
            </a:rPr>
            <a:t>Μείωση του ρυθμού εξέλιξης της εγκεφαλικής ατροφίας</a:t>
          </a:r>
          <a:endParaRPr lang="en-US" sz="1400" b="1" u="none" dirty="0" smtClean="0">
            <a:solidFill>
              <a:srgbClr val="58595B"/>
            </a:solidFill>
            <a:latin typeface="Arial" pitchFamily="34" charset="0"/>
            <a:cs typeface="Arial" pitchFamily="34" charset="0"/>
          </a:endParaRPr>
        </a:p>
      </dgm:t>
    </dgm:pt>
    <dgm:pt modelId="{31E7F30B-E812-4FC7-BE66-CCFB298C7900}" type="parTrans" cxnId="{5EA2EC4B-C4C9-459C-A005-C806836983EF}">
      <dgm:prSet/>
      <dgm:spPr/>
      <dgm:t>
        <a:bodyPr/>
        <a:lstStyle/>
        <a:p>
          <a:endParaRPr lang="en-US" sz="1400" u="none">
            <a:latin typeface="Arial" pitchFamily="34" charset="0"/>
            <a:cs typeface="Arial" pitchFamily="34" charset="0"/>
          </a:endParaRPr>
        </a:p>
      </dgm:t>
    </dgm:pt>
    <dgm:pt modelId="{656855D8-E6DC-485F-99C4-778B0035E008}" type="sibTrans" cxnId="{5EA2EC4B-C4C9-459C-A005-C806836983EF}">
      <dgm:prSet/>
      <dgm:spPr/>
      <dgm:t>
        <a:bodyPr/>
        <a:lstStyle/>
        <a:p>
          <a:endParaRPr lang="en-US" sz="1400" u="none">
            <a:latin typeface="Arial" pitchFamily="34" charset="0"/>
            <a:cs typeface="Arial" pitchFamily="34" charset="0"/>
          </a:endParaRPr>
        </a:p>
      </dgm:t>
    </dgm:pt>
    <dgm:pt modelId="{C4ADB035-C9AA-4AB1-A944-BA3586D0D03F}" type="pres">
      <dgm:prSet presAssocID="{07440D63-02FA-4EF1-881C-1D9DF8221216}" presName="diagram" presStyleCnt="0">
        <dgm:presLayoutVars>
          <dgm:dir/>
          <dgm:resizeHandles val="exact"/>
        </dgm:presLayoutVars>
      </dgm:prSet>
      <dgm:spPr/>
      <dgm:t>
        <a:bodyPr/>
        <a:lstStyle/>
        <a:p>
          <a:endParaRPr lang="en-US"/>
        </a:p>
      </dgm:t>
    </dgm:pt>
    <dgm:pt modelId="{6522EC48-6005-468A-96FD-72779F8CFE64}" type="pres">
      <dgm:prSet presAssocID="{007C2A00-A226-47E7-B22D-B6B512436411}" presName="node" presStyleLbl="node1" presStyleIdx="0" presStyleCnt="4">
        <dgm:presLayoutVars>
          <dgm:bulletEnabled val="1"/>
        </dgm:presLayoutVars>
      </dgm:prSet>
      <dgm:spPr>
        <a:prstGeom prst="flowChartAlternateProcess">
          <a:avLst/>
        </a:prstGeom>
      </dgm:spPr>
      <dgm:t>
        <a:bodyPr/>
        <a:lstStyle/>
        <a:p>
          <a:endParaRPr lang="en-US"/>
        </a:p>
      </dgm:t>
    </dgm:pt>
    <dgm:pt modelId="{72DC3DDB-D514-43CF-A6E1-05A8C838B4BE}" type="pres">
      <dgm:prSet presAssocID="{D29DEE7D-E648-408D-B4F7-BD94DA933EA4}" presName="sibTrans" presStyleCnt="0"/>
      <dgm:spPr/>
    </dgm:pt>
    <dgm:pt modelId="{8E0B7966-0B8E-41B0-8804-7FAECDF21D1C}" type="pres">
      <dgm:prSet presAssocID="{951867C1-BA0D-4EB1-81A8-9E9963CEAC1A}" presName="node" presStyleLbl="node1" presStyleIdx="1" presStyleCnt="4">
        <dgm:presLayoutVars>
          <dgm:bulletEnabled val="1"/>
        </dgm:presLayoutVars>
      </dgm:prSet>
      <dgm:spPr>
        <a:prstGeom prst="flowChartAlternateProcess">
          <a:avLst/>
        </a:prstGeom>
      </dgm:spPr>
      <dgm:t>
        <a:bodyPr/>
        <a:lstStyle/>
        <a:p>
          <a:endParaRPr lang="en-US"/>
        </a:p>
      </dgm:t>
    </dgm:pt>
    <dgm:pt modelId="{6F1687A2-DA5D-4C49-92E8-C98F4FBC1ADF}" type="pres">
      <dgm:prSet presAssocID="{C5490072-1B9D-47C3-B6A5-7B63DCDA605D}" presName="sibTrans" presStyleCnt="0"/>
      <dgm:spPr/>
    </dgm:pt>
    <dgm:pt modelId="{68BF5BE2-FC26-4FE9-B47D-FDEC21A3FFB9}" type="pres">
      <dgm:prSet presAssocID="{FC99BCE0-742A-488D-91FF-B85E427329A8}" presName="node" presStyleLbl="node1" presStyleIdx="2" presStyleCnt="4">
        <dgm:presLayoutVars>
          <dgm:bulletEnabled val="1"/>
        </dgm:presLayoutVars>
      </dgm:prSet>
      <dgm:spPr>
        <a:prstGeom prst="flowChartAlternateProcess">
          <a:avLst/>
        </a:prstGeom>
      </dgm:spPr>
      <dgm:t>
        <a:bodyPr/>
        <a:lstStyle/>
        <a:p>
          <a:endParaRPr lang="en-US"/>
        </a:p>
      </dgm:t>
    </dgm:pt>
    <dgm:pt modelId="{F970CDA8-A41D-4D2D-90E5-C92C33704703}" type="pres">
      <dgm:prSet presAssocID="{CC090FD2-7794-439E-8CF2-A6FD94993FA9}" presName="sibTrans" presStyleCnt="0"/>
      <dgm:spPr/>
    </dgm:pt>
    <dgm:pt modelId="{A117E41E-D5E3-4AFC-9659-69CE6917B269}" type="pres">
      <dgm:prSet presAssocID="{0A730D75-C88E-4372-9762-21F13582B2CC}" presName="node" presStyleLbl="node1" presStyleIdx="3" presStyleCnt="4">
        <dgm:presLayoutVars>
          <dgm:bulletEnabled val="1"/>
        </dgm:presLayoutVars>
      </dgm:prSet>
      <dgm:spPr>
        <a:prstGeom prst="flowChartAlternateProcess">
          <a:avLst/>
        </a:prstGeom>
      </dgm:spPr>
      <dgm:t>
        <a:bodyPr/>
        <a:lstStyle/>
        <a:p>
          <a:endParaRPr lang="en-US"/>
        </a:p>
      </dgm:t>
    </dgm:pt>
  </dgm:ptLst>
  <dgm:cxnLst>
    <dgm:cxn modelId="{A24FDAFF-9B2D-475A-B609-022A909B0353}" type="presOf" srcId="{951867C1-BA0D-4EB1-81A8-9E9963CEAC1A}" destId="{8E0B7966-0B8E-41B0-8804-7FAECDF21D1C}" srcOrd="0" destOrd="0" presId="urn:microsoft.com/office/officeart/2005/8/layout/default"/>
    <dgm:cxn modelId="{ABD157C1-94FF-404F-847D-B9575E078D77}" srcId="{07440D63-02FA-4EF1-881C-1D9DF8221216}" destId="{007C2A00-A226-47E7-B22D-B6B512436411}" srcOrd="0" destOrd="0" parTransId="{9A06BBBE-9B84-4A0D-9EB1-7D47F58E403F}" sibTransId="{D29DEE7D-E648-408D-B4F7-BD94DA933EA4}"/>
    <dgm:cxn modelId="{19F086CE-1A9D-4200-9871-A6B7A2F3245A}" srcId="{07440D63-02FA-4EF1-881C-1D9DF8221216}" destId="{951867C1-BA0D-4EB1-81A8-9E9963CEAC1A}" srcOrd="1" destOrd="0" parTransId="{136EC799-A87F-485C-BFB6-49CD05F89E4C}" sibTransId="{C5490072-1B9D-47C3-B6A5-7B63DCDA605D}"/>
    <dgm:cxn modelId="{DFCCD0EC-E987-45B9-BF5B-0F0C3BB8BD14}" type="presOf" srcId="{007C2A00-A226-47E7-B22D-B6B512436411}" destId="{6522EC48-6005-468A-96FD-72779F8CFE64}" srcOrd="0" destOrd="0" presId="urn:microsoft.com/office/officeart/2005/8/layout/default"/>
    <dgm:cxn modelId="{5EA2EC4B-C4C9-459C-A005-C806836983EF}" srcId="{07440D63-02FA-4EF1-881C-1D9DF8221216}" destId="{0A730D75-C88E-4372-9762-21F13582B2CC}" srcOrd="3" destOrd="0" parTransId="{31E7F30B-E812-4FC7-BE66-CCFB298C7900}" sibTransId="{656855D8-E6DC-485F-99C4-778B0035E008}"/>
    <dgm:cxn modelId="{C67BD0C5-451A-4027-9841-BD1681B2F769}" type="presOf" srcId="{07440D63-02FA-4EF1-881C-1D9DF8221216}" destId="{C4ADB035-C9AA-4AB1-A944-BA3586D0D03F}" srcOrd="0" destOrd="0" presId="urn:microsoft.com/office/officeart/2005/8/layout/default"/>
    <dgm:cxn modelId="{098F1656-DE52-4228-A88E-38B59D64A5C8}" srcId="{07440D63-02FA-4EF1-881C-1D9DF8221216}" destId="{FC99BCE0-742A-488D-91FF-B85E427329A8}" srcOrd="2" destOrd="0" parTransId="{80855003-AF6C-4BFC-ACBE-A1AA3CA497D5}" sibTransId="{CC090FD2-7794-439E-8CF2-A6FD94993FA9}"/>
    <dgm:cxn modelId="{42910A04-46C2-4A83-9617-0A93FDEDA997}" type="presOf" srcId="{FC99BCE0-742A-488D-91FF-B85E427329A8}" destId="{68BF5BE2-FC26-4FE9-B47D-FDEC21A3FFB9}" srcOrd="0" destOrd="0" presId="urn:microsoft.com/office/officeart/2005/8/layout/default"/>
    <dgm:cxn modelId="{C040AECE-5CB8-466D-9951-AFC837D2E23B}" type="presOf" srcId="{0A730D75-C88E-4372-9762-21F13582B2CC}" destId="{A117E41E-D5E3-4AFC-9659-69CE6917B269}" srcOrd="0" destOrd="0" presId="urn:microsoft.com/office/officeart/2005/8/layout/default"/>
    <dgm:cxn modelId="{B389D80E-3C5C-4C9B-AF13-3431CCF63466}" type="presParOf" srcId="{C4ADB035-C9AA-4AB1-A944-BA3586D0D03F}" destId="{6522EC48-6005-468A-96FD-72779F8CFE64}" srcOrd="0" destOrd="0" presId="urn:microsoft.com/office/officeart/2005/8/layout/default"/>
    <dgm:cxn modelId="{82FA5550-EB5B-4172-B039-F36353C92A15}" type="presParOf" srcId="{C4ADB035-C9AA-4AB1-A944-BA3586D0D03F}" destId="{72DC3DDB-D514-43CF-A6E1-05A8C838B4BE}" srcOrd="1" destOrd="0" presId="urn:microsoft.com/office/officeart/2005/8/layout/default"/>
    <dgm:cxn modelId="{C7AA0CFF-4485-4EC1-B076-7317F95A6D23}" type="presParOf" srcId="{C4ADB035-C9AA-4AB1-A944-BA3586D0D03F}" destId="{8E0B7966-0B8E-41B0-8804-7FAECDF21D1C}" srcOrd="2" destOrd="0" presId="urn:microsoft.com/office/officeart/2005/8/layout/default"/>
    <dgm:cxn modelId="{3949EAD2-8981-4A7E-8070-02B9F9702B79}" type="presParOf" srcId="{C4ADB035-C9AA-4AB1-A944-BA3586D0D03F}" destId="{6F1687A2-DA5D-4C49-92E8-C98F4FBC1ADF}" srcOrd="3" destOrd="0" presId="urn:microsoft.com/office/officeart/2005/8/layout/default"/>
    <dgm:cxn modelId="{036281ED-E6B0-4B9E-9D08-24E949ADBBF1}" type="presParOf" srcId="{C4ADB035-C9AA-4AB1-A944-BA3586D0D03F}" destId="{68BF5BE2-FC26-4FE9-B47D-FDEC21A3FFB9}" srcOrd="4" destOrd="0" presId="urn:microsoft.com/office/officeart/2005/8/layout/default"/>
    <dgm:cxn modelId="{5DD379EB-B484-43D8-8C80-0C94CB2EC3E4}" type="presParOf" srcId="{C4ADB035-C9AA-4AB1-A944-BA3586D0D03F}" destId="{F970CDA8-A41D-4D2D-90E5-C92C33704703}" srcOrd="5" destOrd="0" presId="urn:microsoft.com/office/officeart/2005/8/layout/default"/>
    <dgm:cxn modelId="{933955BC-596B-4ACB-9469-5F9311B696A5}" type="presParOf" srcId="{C4ADB035-C9AA-4AB1-A944-BA3586D0D03F}" destId="{A117E41E-D5E3-4AFC-9659-69CE6917B26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440D63-02FA-4EF1-881C-1D9DF8221216}"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007C2A00-A226-47E7-B22D-B6B512436411}">
      <dgm:prSet phldrT="[Text]" custT="1"/>
      <dgm:spPr>
        <a:solidFill>
          <a:schemeClr val="bg2">
            <a:lumMod val="60000"/>
            <a:lumOff val="40000"/>
          </a:schemeClr>
        </a:solidFill>
      </dgm:spPr>
      <dgm:t>
        <a:bodyPr/>
        <a:lstStyle/>
        <a:p>
          <a:pPr algn="ctr"/>
          <a:endParaRPr lang="el-GR" sz="1400" b="1" u="none" dirty="0" smtClean="0">
            <a:latin typeface="Arial" pitchFamily="34" charset="0"/>
            <a:cs typeface="Arial" pitchFamily="34" charset="0"/>
          </a:endParaRPr>
        </a:p>
        <a:p>
          <a:pPr algn="ctr"/>
          <a:r>
            <a:rPr lang="el-GR" sz="1400" b="1" u="none" dirty="0" smtClean="0">
              <a:solidFill>
                <a:srgbClr val="58595B"/>
              </a:solidFill>
              <a:latin typeface="Arial" pitchFamily="34" charset="0"/>
              <a:cs typeface="Arial" pitchFamily="34" charset="0"/>
            </a:rPr>
            <a:t>Μείωση του ετήσιου ρυθμού υποτροπών</a:t>
          </a:r>
        </a:p>
        <a:p>
          <a:pPr algn="ctr"/>
          <a:endParaRPr lang="el-GR" sz="1400" b="1" u="none" dirty="0" smtClean="0">
            <a:latin typeface="Arial" pitchFamily="34" charset="0"/>
            <a:cs typeface="Arial" pitchFamily="34" charset="0"/>
          </a:endParaRPr>
        </a:p>
        <a:p>
          <a:pPr algn="ctr"/>
          <a:r>
            <a:rPr lang="el-GR" sz="1400" u="none" dirty="0" smtClean="0">
              <a:latin typeface="Arial" pitchFamily="34" charset="0"/>
              <a:cs typeface="Arial" pitchFamily="34" charset="0"/>
            </a:rPr>
            <a:t> </a:t>
          </a:r>
          <a:endParaRPr lang="en-US" sz="1400" u="none" dirty="0">
            <a:latin typeface="Arial" pitchFamily="34" charset="0"/>
            <a:cs typeface="Arial" pitchFamily="34" charset="0"/>
          </a:endParaRPr>
        </a:p>
      </dgm:t>
    </dgm:pt>
    <dgm:pt modelId="{9A06BBBE-9B84-4A0D-9EB1-7D47F58E403F}" type="parTrans" cxnId="{ABD157C1-94FF-404F-847D-B9575E078D77}">
      <dgm:prSet/>
      <dgm:spPr/>
      <dgm:t>
        <a:bodyPr/>
        <a:lstStyle/>
        <a:p>
          <a:endParaRPr lang="en-US" sz="1400" u="none">
            <a:latin typeface="Arial" pitchFamily="34" charset="0"/>
            <a:cs typeface="Arial" pitchFamily="34" charset="0"/>
          </a:endParaRPr>
        </a:p>
      </dgm:t>
    </dgm:pt>
    <dgm:pt modelId="{D29DEE7D-E648-408D-B4F7-BD94DA933EA4}" type="sibTrans" cxnId="{ABD157C1-94FF-404F-847D-B9575E078D77}">
      <dgm:prSet/>
      <dgm:spPr/>
      <dgm:t>
        <a:bodyPr/>
        <a:lstStyle/>
        <a:p>
          <a:endParaRPr lang="en-US" sz="1400" u="none">
            <a:latin typeface="Arial" pitchFamily="34" charset="0"/>
            <a:cs typeface="Arial" pitchFamily="34" charset="0"/>
          </a:endParaRPr>
        </a:p>
      </dgm:t>
    </dgm:pt>
    <dgm:pt modelId="{951867C1-BA0D-4EB1-81A8-9E9963CEAC1A}">
      <dgm:prSet custT="1"/>
      <dgm:spPr>
        <a:solidFill>
          <a:schemeClr val="bg2">
            <a:lumMod val="60000"/>
            <a:lumOff val="40000"/>
          </a:schemeClr>
        </a:solidFill>
      </dgm:spPr>
      <dgm:t>
        <a:bodyPr/>
        <a:lstStyle/>
        <a:p>
          <a:pPr algn="ctr"/>
          <a:r>
            <a:rPr lang="el-GR" sz="1400" b="1" u="none" dirty="0" smtClean="0">
              <a:solidFill>
                <a:srgbClr val="58595B"/>
              </a:solidFill>
              <a:latin typeface="Arial" pitchFamily="34" charset="0"/>
              <a:cs typeface="Arial" pitchFamily="34" charset="0"/>
            </a:rPr>
            <a:t>Καθυστέρηση της εξέλιξης της αναπηρίας</a:t>
          </a:r>
        </a:p>
      </dgm:t>
    </dgm:pt>
    <dgm:pt modelId="{136EC799-A87F-485C-BFB6-49CD05F89E4C}" type="parTrans" cxnId="{19F086CE-1A9D-4200-9871-A6B7A2F3245A}">
      <dgm:prSet/>
      <dgm:spPr/>
      <dgm:t>
        <a:bodyPr/>
        <a:lstStyle/>
        <a:p>
          <a:endParaRPr lang="en-US" sz="1400" u="none">
            <a:latin typeface="Arial" pitchFamily="34" charset="0"/>
            <a:cs typeface="Arial" pitchFamily="34" charset="0"/>
          </a:endParaRPr>
        </a:p>
      </dgm:t>
    </dgm:pt>
    <dgm:pt modelId="{C5490072-1B9D-47C3-B6A5-7B63DCDA605D}" type="sibTrans" cxnId="{19F086CE-1A9D-4200-9871-A6B7A2F3245A}">
      <dgm:prSet/>
      <dgm:spPr/>
      <dgm:t>
        <a:bodyPr/>
        <a:lstStyle/>
        <a:p>
          <a:endParaRPr lang="en-US" sz="1400" u="none">
            <a:latin typeface="Arial" pitchFamily="34" charset="0"/>
            <a:cs typeface="Arial" pitchFamily="34" charset="0"/>
          </a:endParaRPr>
        </a:p>
      </dgm:t>
    </dgm:pt>
    <dgm:pt modelId="{FC99BCE0-742A-488D-91FF-B85E427329A8}">
      <dgm:prSet custT="1"/>
      <dgm:spPr>
        <a:solidFill>
          <a:schemeClr val="bg2">
            <a:lumMod val="60000"/>
            <a:lumOff val="40000"/>
          </a:schemeClr>
        </a:solidFill>
      </dgm:spPr>
      <dgm:t>
        <a:bodyPr/>
        <a:lstStyle/>
        <a:p>
          <a:pPr algn="ctr"/>
          <a:r>
            <a:rPr lang="el-GR" sz="1400" b="1" u="none" dirty="0" smtClean="0">
              <a:solidFill>
                <a:srgbClr val="58595B"/>
              </a:solidFill>
              <a:latin typeface="Arial" pitchFamily="34" charset="0"/>
              <a:cs typeface="Arial" pitchFamily="34" charset="0"/>
            </a:rPr>
            <a:t>Μείωση των βλαβών στη μαγνητική τομογραφία</a:t>
          </a:r>
        </a:p>
      </dgm:t>
    </dgm:pt>
    <dgm:pt modelId="{80855003-AF6C-4BFC-ACBE-A1AA3CA497D5}" type="parTrans" cxnId="{098F1656-DE52-4228-A88E-38B59D64A5C8}">
      <dgm:prSet/>
      <dgm:spPr/>
      <dgm:t>
        <a:bodyPr/>
        <a:lstStyle/>
        <a:p>
          <a:endParaRPr lang="en-US" sz="1400" u="none">
            <a:latin typeface="Arial" pitchFamily="34" charset="0"/>
            <a:cs typeface="Arial" pitchFamily="34" charset="0"/>
          </a:endParaRPr>
        </a:p>
      </dgm:t>
    </dgm:pt>
    <dgm:pt modelId="{CC090FD2-7794-439E-8CF2-A6FD94993FA9}" type="sibTrans" cxnId="{098F1656-DE52-4228-A88E-38B59D64A5C8}">
      <dgm:prSet/>
      <dgm:spPr/>
      <dgm:t>
        <a:bodyPr/>
        <a:lstStyle/>
        <a:p>
          <a:endParaRPr lang="en-US" sz="1400" u="none">
            <a:latin typeface="Arial" pitchFamily="34" charset="0"/>
            <a:cs typeface="Arial" pitchFamily="34" charset="0"/>
          </a:endParaRPr>
        </a:p>
      </dgm:t>
    </dgm:pt>
    <dgm:pt modelId="{0A730D75-C88E-4372-9762-21F13582B2CC}">
      <dgm:prSet custT="1"/>
      <dgm:spPr>
        <a:solidFill>
          <a:srgbClr val="0070C0"/>
        </a:solidFill>
      </dgm:spPr>
      <dgm:t>
        <a:bodyPr/>
        <a:lstStyle/>
        <a:p>
          <a:r>
            <a:rPr lang="el-GR" sz="1400" b="1" u="none" dirty="0" smtClean="0">
              <a:latin typeface="Arial" pitchFamily="34" charset="0"/>
              <a:cs typeface="Arial" pitchFamily="34" charset="0"/>
            </a:rPr>
            <a:t>Μείωση του ρυθμού εξέλιξης της εγκεφαλικής ατροφίας</a:t>
          </a:r>
          <a:endParaRPr lang="en-US" sz="1400" b="1" u="none" dirty="0" smtClean="0">
            <a:latin typeface="Arial" pitchFamily="34" charset="0"/>
            <a:cs typeface="Arial" pitchFamily="34" charset="0"/>
          </a:endParaRPr>
        </a:p>
      </dgm:t>
    </dgm:pt>
    <dgm:pt modelId="{31E7F30B-E812-4FC7-BE66-CCFB298C7900}" type="parTrans" cxnId="{5EA2EC4B-C4C9-459C-A005-C806836983EF}">
      <dgm:prSet/>
      <dgm:spPr/>
      <dgm:t>
        <a:bodyPr/>
        <a:lstStyle/>
        <a:p>
          <a:endParaRPr lang="en-US" sz="1400" u="none">
            <a:latin typeface="Arial" pitchFamily="34" charset="0"/>
            <a:cs typeface="Arial" pitchFamily="34" charset="0"/>
          </a:endParaRPr>
        </a:p>
      </dgm:t>
    </dgm:pt>
    <dgm:pt modelId="{656855D8-E6DC-485F-99C4-778B0035E008}" type="sibTrans" cxnId="{5EA2EC4B-C4C9-459C-A005-C806836983EF}">
      <dgm:prSet/>
      <dgm:spPr/>
      <dgm:t>
        <a:bodyPr/>
        <a:lstStyle/>
        <a:p>
          <a:endParaRPr lang="en-US" sz="1400" u="none">
            <a:latin typeface="Arial" pitchFamily="34" charset="0"/>
            <a:cs typeface="Arial" pitchFamily="34" charset="0"/>
          </a:endParaRPr>
        </a:p>
      </dgm:t>
    </dgm:pt>
    <dgm:pt modelId="{C4ADB035-C9AA-4AB1-A944-BA3586D0D03F}" type="pres">
      <dgm:prSet presAssocID="{07440D63-02FA-4EF1-881C-1D9DF8221216}" presName="diagram" presStyleCnt="0">
        <dgm:presLayoutVars>
          <dgm:dir/>
          <dgm:resizeHandles val="exact"/>
        </dgm:presLayoutVars>
      </dgm:prSet>
      <dgm:spPr/>
      <dgm:t>
        <a:bodyPr/>
        <a:lstStyle/>
        <a:p>
          <a:endParaRPr lang="en-US"/>
        </a:p>
      </dgm:t>
    </dgm:pt>
    <dgm:pt modelId="{6522EC48-6005-468A-96FD-72779F8CFE64}" type="pres">
      <dgm:prSet presAssocID="{007C2A00-A226-47E7-B22D-B6B512436411}" presName="node" presStyleLbl="node1" presStyleIdx="0" presStyleCnt="4">
        <dgm:presLayoutVars>
          <dgm:bulletEnabled val="1"/>
        </dgm:presLayoutVars>
      </dgm:prSet>
      <dgm:spPr>
        <a:prstGeom prst="flowChartAlternateProcess">
          <a:avLst/>
        </a:prstGeom>
      </dgm:spPr>
      <dgm:t>
        <a:bodyPr/>
        <a:lstStyle/>
        <a:p>
          <a:endParaRPr lang="en-US"/>
        </a:p>
      </dgm:t>
    </dgm:pt>
    <dgm:pt modelId="{72DC3DDB-D514-43CF-A6E1-05A8C838B4BE}" type="pres">
      <dgm:prSet presAssocID="{D29DEE7D-E648-408D-B4F7-BD94DA933EA4}" presName="sibTrans" presStyleCnt="0"/>
      <dgm:spPr/>
    </dgm:pt>
    <dgm:pt modelId="{8E0B7966-0B8E-41B0-8804-7FAECDF21D1C}" type="pres">
      <dgm:prSet presAssocID="{951867C1-BA0D-4EB1-81A8-9E9963CEAC1A}" presName="node" presStyleLbl="node1" presStyleIdx="1" presStyleCnt="4">
        <dgm:presLayoutVars>
          <dgm:bulletEnabled val="1"/>
        </dgm:presLayoutVars>
      </dgm:prSet>
      <dgm:spPr>
        <a:prstGeom prst="flowChartAlternateProcess">
          <a:avLst/>
        </a:prstGeom>
      </dgm:spPr>
      <dgm:t>
        <a:bodyPr/>
        <a:lstStyle/>
        <a:p>
          <a:endParaRPr lang="en-US"/>
        </a:p>
      </dgm:t>
    </dgm:pt>
    <dgm:pt modelId="{6F1687A2-DA5D-4C49-92E8-C98F4FBC1ADF}" type="pres">
      <dgm:prSet presAssocID="{C5490072-1B9D-47C3-B6A5-7B63DCDA605D}" presName="sibTrans" presStyleCnt="0"/>
      <dgm:spPr/>
    </dgm:pt>
    <dgm:pt modelId="{68BF5BE2-FC26-4FE9-B47D-FDEC21A3FFB9}" type="pres">
      <dgm:prSet presAssocID="{FC99BCE0-742A-488D-91FF-B85E427329A8}" presName="node" presStyleLbl="node1" presStyleIdx="2" presStyleCnt="4">
        <dgm:presLayoutVars>
          <dgm:bulletEnabled val="1"/>
        </dgm:presLayoutVars>
      </dgm:prSet>
      <dgm:spPr>
        <a:prstGeom prst="flowChartAlternateProcess">
          <a:avLst/>
        </a:prstGeom>
      </dgm:spPr>
      <dgm:t>
        <a:bodyPr/>
        <a:lstStyle/>
        <a:p>
          <a:endParaRPr lang="en-US"/>
        </a:p>
      </dgm:t>
    </dgm:pt>
    <dgm:pt modelId="{F970CDA8-A41D-4D2D-90E5-C92C33704703}" type="pres">
      <dgm:prSet presAssocID="{CC090FD2-7794-439E-8CF2-A6FD94993FA9}" presName="sibTrans" presStyleCnt="0"/>
      <dgm:spPr/>
    </dgm:pt>
    <dgm:pt modelId="{A117E41E-D5E3-4AFC-9659-69CE6917B269}" type="pres">
      <dgm:prSet presAssocID="{0A730D75-C88E-4372-9762-21F13582B2CC}" presName="node" presStyleLbl="node1" presStyleIdx="3" presStyleCnt="4">
        <dgm:presLayoutVars>
          <dgm:bulletEnabled val="1"/>
        </dgm:presLayoutVars>
      </dgm:prSet>
      <dgm:spPr>
        <a:prstGeom prst="flowChartAlternateProcess">
          <a:avLst/>
        </a:prstGeom>
      </dgm:spPr>
      <dgm:t>
        <a:bodyPr/>
        <a:lstStyle/>
        <a:p>
          <a:endParaRPr lang="en-US"/>
        </a:p>
      </dgm:t>
    </dgm:pt>
  </dgm:ptLst>
  <dgm:cxnLst>
    <dgm:cxn modelId="{3BB88B88-6FDB-4BDF-9C30-C2E088688AB1}" type="presOf" srcId="{0A730D75-C88E-4372-9762-21F13582B2CC}" destId="{A117E41E-D5E3-4AFC-9659-69CE6917B269}" srcOrd="0" destOrd="0" presId="urn:microsoft.com/office/officeart/2005/8/layout/default"/>
    <dgm:cxn modelId="{19F086CE-1A9D-4200-9871-A6B7A2F3245A}" srcId="{07440D63-02FA-4EF1-881C-1D9DF8221216}" destId="{951867C1-BA0D-4EB1-81A8-9E9963CEAC1A}" srcOrd="1" destOrd="0" parTransId="{136EC799-A87F-485C-BFB6-49CD05F89E4C}" sibTransId="{C5490072-1B9D-47C3-B6A5-7B63DCDA605D}"/>
    <dgm:cxn modelId="{AD02E925-88E6-4297-B7D3-B8EBCFBC7DEB}" type="presOf" srcId="{007C2A00-A226-47E7-B22D-B6B512436411}" destId="{6522EC48-6005-468A-96FD-72779F8CFE64}" srcOrd="0" destOrd="0" presId="urn:microsoft.com/office/officeart/2005/8/layout/default"/>
    <dgm:cxn modelId="{5EA2EC4B-C4C9-459C-A005-C806836983EF}" srcId="{07440D63-02FA-4EF1-881C-1D9DF8221216}" destId="{0A730D75-C88E-4372-9762-21F13582B2CC}" srcOrd="3" destOrd="0" parTransId="{31E7F30B-E812-4FC7-BE66-CCFB298C7900}" sibTransId="{656855D8-E6DC-485F-99C4-778B0035E008}"/>
    <dgm:cxn modelId="{0CD600FA-D786-4F4B-BF70-4D24965A9DD6}" type="presOf" srcId="{951867C1-BA0D-4EB1-81A8-9E9963CEAC1A}" destId="{8E0B7966-0B8E-41B0-8804-7FAECDF21D1C}" srcOrd="0" destOrd="0" presId="urn:microsoft.com/office/officeart/2005/8/layout/default"/>
    <dgm:cxn modelId="{12A4272D-E374-4780-AAAA-BD8A8819396A}" type="presOf" srcId="{07440D63-02FA-4EF1-881C-1D9DF8221216}" destId="{C4ADB035-C9AA-4AB1-A944-BA3586D0D03F}" srcOrd="0" destOrd="0" presId="urn:microsoft.com/office/officeart/2005/8/layout/default"/>
    <dgm:cxn modelId="{098F1656-DE52-4228-A88E-38B59D64A5C8}" srcId="{07440D63-02FA-4EF1-881C-1D9DF8221216}" destId="{FC99BCE0-742A-488D-91FF-B85E427329A8}" srcOrd="2" destOrd="0" parTransId="{80855003-AF6C-4BFC-ACBE-A1AA3CA497D5}" sibTransId="{CC090FD2-7794-439E-8CF2-A6FD94993FA9}"/>
    <dgm:cxn modelId="{ABD157C1-94FF-404F-847D-B9575E078D77}" srcId="{07440D63-02FA-4EF1-881C-1D9DF8221216}" destId="{007C2A00-A226-47E7-B22D-B6B512436411}" srcOrd="0" destOrd="0" parTransId="{9A06BBBE-9B84-4A0D-9EB1-7D47F58E403F}" sibTransId="{D29DEE7D-E648-408D-B4F7-BD94DA933EA4}"/>
    <dgm:cxn modelId="{CCE0A9ED-BE7A-48E7-9EA0-58F2EA8F1542}" type="presOf" srcId="{FC99BCE0-742A-488D-91FF-B85E427329A8}" destId="{68BF5BE2-FC26-4FE9-B47D-FDEC21A3FFB9}" srcOrd="0" destOrd="0" presId="urn:microsoft.com/office/officeart/2005/8/layout/default"/>
    <dgm:cxn modelId="{EE862C40-F6FA-43C0-8247-C53CD5C7299C}" type="presParOf" srcId="{C4ADB035-C9AA-4AB1-A944-BA3586D0D03F}" destId="{6522EC48-6005-468A-96FD-72779F8CFE64}" srcOrd="0" destOrd="0" presId="urn:microsoft.com/office/officeart/2005/8/layout/default"/>
    <dgm:cxn modelId="{BC999E40-C9B0-4A03-A934-21AB6AF1B5CB}" type="presParOf" srcId="{C4ADB035-C9AA-4AB1-A944-BA3586D0D03F}" destId="{72DC3DDB-D514-43CF-A6E1-05A8C838B4BE}" srcOrd="1" destOrd="0" presId="urn:microsoft.com/office/officeart/2005/8/layout/default"/>
    <dgm:cxn modelId="{591E2229-72BC-4F20-823C-26DAAD2547C0}" type="presParOf" srcId="{C4ADB035-C9AA-4AB1-A944-BA3586D0D03F}" destId="{8E0B7966-0B8E-41B0-8804-7FAECDF21D1C}" srcOrd="2" destOrd="0" presId="urn:microsoft.com/office/officeart/2005/8/layout/default"/>
    <dgm:cxn modelId="{0876931A-F182-4DE6-A8CF-61C40FAFFC43}" type="presParOf" srcId="{C4ADB035-C9AA-4AB1-A944-BA3586D0D03F}" destId="{6F1687A2-DA5D-4C49-92E8-C98F4FBC1ADF}" srcOrd="3" destOrd="0" presId="urn:microsoft.com/office/officeart/2005/8/layout/default"/>
    <dgm:cxn modelId="{D5E72F65-9EE5-4CB1-96B5-910B70B73A14}" type="presParOf" srcId="{C4ADB035-C9AA-4AB1-A944-BA3586D0D03F}" destId="{68BF5BE2-FC26-4FE9-B47D-FDEC21A3FFB9}" srcOrd="4" destOrd="0" presId="urn:microsoft.com/office/officeart/2005/8/layout/default"/>
    <dgm:cxn modelId="{9163D91B-0256-4723-B0AE-C6FB5487987D}" type="presParOf" srcId="{C4ADB035-C9AA-4AB1-A944-BA3586D0D03F}" destId="{F970CDA8-A41D-4D2D-90E5-C92C33704703}" srcOrd="5" destOrd="0" presId="urn:microsoft.com/office/officeart/2005/8/layout/default"/>
    <dgm:cxn modelId="{3C226969-C590-4119-93AE-12B828BE871E}" type="presParOf" srcId="{C4ADB035-C9AA-4AB1-A944-BA3586D0D03F}" destId="{A117E41E-D5E3-4AFC-9659-69CE6917B26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440D63-02FA-4EF1-881C-1D9DF8221216}"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951867C1-BA0D-4EB1-81A8-9E9963CEAC1A}">
      <dgm:prSet custT="1"/>
      <dgm:spPr>
        <a:solidFill>
          <a:srgbClr val="3E648E"/>
        </a:solidFill>
      </dgm:spPr>
      <dgm:t>
        <a:bodyPr/>
        <a:lstStyle/>
        <a:p>
          <a:r>
            <a:rPr lang="el-GR" sz="1400" b="1" u="none" dirty="0" smtClean="0">
              <a:solidFill>
                <a:schemeClr val="bg1"/>
              </a:solidFill>
              <a:latin typeface="Arial" pitchFamily="34" charset="0"/>
              <a:cs typeface="Arial" pitchFamily="34" charset="0"/>
            </a:rPr>
            <a:t>Καλό Προφίλ Ασφάλειας</a:t>
          </a:r>
        </a:p>
      </dgm:t>
    </dgm:pt>
    <dgm:pt modelId="{136EC799-A87F-485C-BFB6-49CD05F89E4C}" type="parTrans" cxnId="{19F086CE-1A9D-4200-9871-A6B7A2F3245A}">
      <dgm:prSet/>
      <dgm:spPr/>
      <dgm:t>
        <a:bodyPr/>
        <a:lstStyle/>
        <a:p>
          <a:endParaRPr lang="en-US" sz="1400" u="none">
            <a:latin typeface="Arial" pitchFamily="34" charset="0"/>
            <a:cs typeface="Arial" pitchFamily="34" charset="0"/>
          </a:endParaRPr>
        </a:p>
      </dgm:t>
    </dgm:pt>
    <dgm:pt modelId="{C5490072-1B9D-47C3-B6A5-7B63DCDA605D}" type="sibTrans" cxnId="{19F086CE-1A9D-4200-9871-A6B7A2F3245A}">
      <dgm:prSet/>
      <dgm:spPr/>
      <dgm:t>
        <a:bodyPr/>
        <a:lstStyle/>
        <a:p>
          <a:endParaRPr lang="en-US" sz="1400" u="none">
            <a:latin typeface="Arial" pitchFamily="34" charset="0"/>
            <a:cs typeface="Arial" pitchFamily="34" charset="0"/>
          </a:endParaRPr>
        </a:p>
      </dgm:t>
    </dgm:pt>
    <dgm:pt modelId="{FC99BCE0-742A-488D-91FF-B85E427329A8}">
      <dgm:prSet custT="1"/>
      <dgm:spPr>
        <a:solidFill>
          <a:srgbClr val="48845B"/>
        </a:solidFill>
      </dgm:spPr>
      <dgm:t>
        <a:bodyPr/>
        <a:lstStyle/>
        <a:p>
          <a:r>
            <a:rPr lang="el-GR" sz="1400" b="1" u="none" dirty="0" smtClean="0">
              <a:latin typeface="Arial" pitchFamily="34" charset="0"/>
              <a:cs typeface="Arial" pitchFamily="34" charset="0"/>
            </a:rPr>
            <a:t>Καλή ανοχή και συμμόρφωση  </a:t>
          </a:r>
        </a:p>
      </dgm:t>
    </dgm:pt>
    <dgm:pt modelId="{80855003-AF6C-4BFC-ACBE-A1AA3CA497D5}" type="parTrans" cxnId="{098F1656-DE52-4228-A88E-38B59D64A5C8}">
      <dgm:prSet/>
      <dgm:spPr/>
      <dgm:t>
        <a:bodyPr/>
        <a:lstStyle/>
        <a:p>
          <a:endParaRPr lang="en-US" sz="1400" u="none">
            <a:latin typeface="Arial" pitchFamily="34" charset="0"/>
            <a:cs typeface="Arial" pitchFamily="34" charset="0"/>
          </a:endParaRPr>
        </a:p>
      </dgm:t>
    </dgm:pt>
    <dgm:pt modelId="{CC090FD2-7794-439E-8CF2-A6FD94993FA9}" type="sibTrans" cxnId="{098F1656-DE52-4228-A88E-38B59D64A5C8}">
      <dgm:prSet/>
      <dgm:spPr/>
      <dgm:t>
        <a:bodyPr/>
        <a:lstStyle/>
        <a:p>
          <a:endParaRPr lang="en-US" sz="1400" u="none">
            <a:latin typeface="Arial" pitchFamily="34" charset="0"/>
            <a:cs typeface="Arial" pitchFamily="34" charset="0"/>
          </a:endParaRPr>
        </a:p>
      </dgm:t>
    </dgm:pt>
    <dgm:pt modelId="{0A730D75-C88E-4372-9762-21F13582B2CC}">
      <dgm:prSet custT="1"/>
      <dgm:spPr>
        <a:gradFill flip="none" rotWithShape="0">
          <a:gsLst>
            <a:gs pos="0">
              <a:srgbClr val="58595B">
                <a:shade val="30000"/>
                <a:satMod val="115000"/>
              </a:srgbClr>
            </a:gs>
            <a:gs pos="50000">
              <a:srgbClr val="58595B">
                <a:shade val="67500"/>
                <a:satMod val="115000"/>
              </a:srgbClr>
            </a:gs>
            <a:gs pos="100000">
              <a:srgbClr val="58595B">
                <a:shade val="100000"/>
                <a:satMod val="115000"/>
              </a:srgbClr>
            </a:gs>
          </a:gsLst>
          <a:lin ang="13500000" scaled="1"/>
          <a:tileRect/>
        </a:gradFill>
      </dgm:spPr>
      <dgm:t>
        <a:bodyPr/>
        <a:lstStyle/>
        <a:p>
          <a:endParaRPr lang="el-GR" sz="1400" b="1" u="none" dirty="0" smtClean="0">
            <a:latin typeface="Arial" pitchFamily="34" charset="0"/>
            <a:cs typeface="Arial" pitchFamily="34" charset="0"/>
          </a:endParaRPr>
        </a:p>
        <a:p>
          <a:r>
            <a:rPr lang="el-GR" sz="1400" b="1" u="none" dirty="0" smtClean="0">
              <a:latin typeface="Arial" pitchFamily="34" charset="0"/>
              <a:cs typeface="Arial" pitchFamily="34" charset="0"/>
            </a:rPr>
            <a:t>Διπλός μηχανισμός δράσης</a:t>
          </a:r>
        </a:p>
        <a:p>
          <a:r>
            <a:rPr lang="el-GR" sz="1400" b="0" u="none" dirty="0" smtClean="0">
              <a:latin typeface="Arial" pitchFamily="34" charset="0"/>
              <a:cs typeface="Arial" pitchFamily="34" charset="0"/>
            </a:rPr>
            <a:t>-Μείωση της φλεγμονής</a:t>
          </a:r>
        </a:p>
        <a:p>
          <a:r>
            <a:rPr lang="el-GR" sz="1400" b="0" u="none" dirty="0" smtClean="0">
              <a:latin typeface="Arial" pitchFamily="34" charset="0"/>
              <a:cs typeface="Arial" pitchFamily="34" charset="0"/>
            </a:rPr>
            <a:t>-Αναχαίτιση της εγκεφαλικής ατροφίας</a:t>
          </a:r>
        </a:p>
        <a:p>
          <a:r>
            <a:rPr lang="el-GR" sz="1400" b="1" u="none" dirty="0" smtClean="0">
              <a:latin typeface="Arial" pitchFamily="34" charset="0"/>
              <a:cs typeface="Arial" pitchFamily="34" charset="0"/>
            </a:rPr>
            <a:t> </a:t>
          </a:r>
          <a:endParaRPr lang="en-US" sz="1400" b="1" u="none" dirty="0" smtClean="0">
            <a:latin typeface="Arial" pitchFamily="34" charset="0"/>
            <a:cs typeface="Arial" pitchFamily="34" charset="0"/>
          </a:endParaRPr>
        </a:p>
      </dgm:t>
    </dgm:pt>
    <dgm:pt modelId="{31E7F30B-E812-4FC7-BE66-CCFB298C7900}" type="parTrans" cxnId="{5EA2EC4B-C4C9-459C-A005-C806836983EF}">
      <dgm:prSet/>
      <dgm:spPr/>
      <dgm:t>
        <a:bodyPr/>
        <a:lstStyle/>
        <a:p>
          <a:endParaRPr lang="en-US" sz="1400" u="none">
            <a:latin typeface="Arial" pitchFamily="34" charset="0"/>
            <a:cs typeface="Arial" pitchFamily="34" charset="0"/>
          </a:endParaRPr>
        </a:p>
      </dgm:t>
    </dgm:pt>
    <dgm:pt modelId="{656855D8-E6DC-485F-99C4-778B0035E008}" type="sibTrans" cxnId="{5EA2EC4B-C4C9-459C-A005-C806836983EF}">
      <dgm:prSet/>
      <dgm:spPr/>
      <dgm:t>
        <a:bodyPr/>
        <a:lstStyle/>
        <a:p>
          <a:endParaRPr lang="en-US" sz="1400" u="none">
            <a:latin typeface="Arial" pitchFamily="34" charset="0"/>
            <a:cs typeface="Arial" pitchFamily="34" charset="0"/>
          </a:endParaRPr>
        </a:p>
      </dgm:t>
    </dgm:pt>
    <dgm:pt modelId="{007C2A00-A226-47E7-B22D-B6B512436411}">
      <dgm:prSet phldrT="[Text]" custT="1"/>
      <dgm:spPr>
        <a:solidFill>
          <a:schemeClr val="accent1">
            <a:lumMod val="75000"/>
          </a:schemeClr>
        </a:solidFill>
      </dgm:spPr>
      <dgm:t>
        <a:bodyPr/>
        <a:lstStyle/>
        <a:p>
          <a:pPr algn="ctr"/>
          <a:endParaRPr lang="el-GR" sz="1400" b="1" u="none" dirty="0" smtClean="0">
            <a:latin typeface="Arial" pitchFamily="34" charset="0"/>
            <a:cs typeface="Arial" pitchFamily="34" charset="0"/>
          </a:endParaRPr>
        </a:p>
        <a:p>
          <a:pPr algn="ctr"/>
          <a:endParaRPr lang="el-GR" sz="1400" b="1" u="none" dirty="0" smtClean="0">
            <a:latin typeface="Arial" pitchFamily="34" charset="0"/>
            <a:cs typeface="Arial" pitchFamily="34" charset="0"/>
          </a:endParaRPr>
        </a:p>
        <a:p>
          <a:pPr algn="ctr"/>
          <a:r>
            <a:rPr lang="el-GR" sz="1400" b="1" u="none" dirty="0" smtClean="0">
              <a:latin typeface="Arial" pitchFamily="34" charset="0"/>
              <a:cs typeface="Arial" pitchFamily="34" charset="0"/>
            </a:rPr>
            <a:t>Αποτελεσματικότητα</a:t>
          </a:r>
        </a:p>
        <a:p>
          <a:pPr algn="ctr"/>
          <a:r>
            <a:rPr lang="el-GR" sz="1400" b="0" u="none" dirty="0" smtClean="0">
              <a:latin typeface="Arial" pitchFamily="34" charset="0"/>
              <a:cs typeface="Arial" pitchFamily="34" charset="0"/>
            </a:rPr>
            <a:t>- Μείωση Υποτροπών</a:t>
          </a:r>
        </a:p>
        <a:p>
          <a:pPr algn="ctr"/>
          <a:r>
            <a:rPr lang="el-GR" sz="1400" b="0" u="none" dirty="0" smtClean="0">
              <a:latin typeface="Arial" pitchFamily="34" charset="0"/>
              <a:cs typeface="Arial" pitchFamily="34" charset="0"/>
            </a:rPr>
            <a:t>- Καθυστέρηση εξέλιξης της αναπηρίας</a:t>
          </a:r>
        </a:p>
        <a:p>
          <a:pPr algn="ctr"/>
          <a:r>
            <a:rPr lang="el-GR" sz="1400" b="0" u="none" dirty="0" smtClean="0">
              <a:latin typeface="Arial" pitchFamily="34" charset="0"/>
              <a:cs typeface="Arial" pitchFamily="34" charset="0"/>
            </a:rPr>
            <a:t>- Δραστηριότητα στην </a:t>
          </a:r>
          <a:r>
            <a:rPr lang="en-US" sz="1400" b="0" u="none" dirty="0" smtClean="0">
              <a:latin typeface="Arial" pitchFamily="34" charset="0"/>
              <a:cs typeface="Arial" pitchFamily="34" charset="0"/>
            </a:rPr>
            <a:t>MRI</a:t>
          </a:r>
        </a:p>
        <a:p>
          <a:pPr algn="ctr"/>
          <a:r>
            <a:rPr lang="el-GR" sz="1400" b="0" u="none" dirty="0" smtClean="0">
              <a:latin typeface="Arial" pitchFamily="34" charset="0"/>
              <a:cs typeface="Arial" pitchFamily="34" charset="0"/>
            </a:rPr>
            <a:t>- Αναχαίτιση εγκεφαλικής ατροφίας</a:t>
          </a:r>
        </a:p>
        <a:p>
          <a:pPr algn="ctr"/>
          <a:endParaRPr lang="el-GR" sz="1400" b="1" u="none" dirty="0" smtClean="0">
            <a:latin typeface="Arial" pitchFamily="34" charset="0"/>
            <a:cs typeface="Arial" pitchFamily="34" charset="0"/>
          </a:endParaRPr>
        </a:p>
        <a:p>
          <a:pPr algn="ctr"/>
          <a:r>
            <a:rPr lang="el-GR" sz="1400" u="none" dirty="0" smtClean="0">
              <a:latin typeface="Arial" pitchFamily="34" charset="0"/>
              <a:cs typeface="Arial" pitchFamily="34" charset="0"/>
            </a:rPr>
            <a:t> </a:t>
          </a:r>
          <a:endParaRPr lang="en-US" sz="1400" u="none" dirty="0">
            <a:latin typeface="Arial" pitchFamily="34" charset="0"/>
            <a:cs typeface="Arial" pitchFamily="34" charset="0"/>
          </a:endParaRPr>
        </a:p>
      </dgm:t>
    </dgm:pt>
    <dgm:pt modelId="{D29DEE7D-E648-408D-B4F7-BD94DA933EA4}" type="sibTrans" cxnId="{ABD157C1-94FF-404F-847D-B9575E078D77}">
      <dgm:prSet/>
      <dgm:spPr/>
      <dgm:t>
        <a:bodyPr/>
        <a:lstStyle/>
        <a:p>
          <a:endParaRPr lang="en-US" sz="1400" u="none">
            <a:latin typeface="Arial" pitchFamily="34" charset="0"/>
            <a:cs typeface="Arial" pitchFamily="34" charset="0"/>
          </a:endParaRPr>
        </a:p>
      </dgm:t>
    </dgm:pt>
    <dgm:pt modelId="{9A06BBBE-9B84-4A0D-9EB1-7D47F58E403F}" type="parTrans" cxnId="{ABD157C1-94FF-404F-847D-B9575E078D77}">
      <dgm:prSet/>
      <dgm:spPr/>
      <dgm:t>
        <a:bodyPr/>
        <a:lstStyle/>
        <a:p>
          <a:endParaRPr lang="en-US" sz="1400" u="none">
            <a:latin typeface="Arial" pitchFamily="34" charset="0"/>
            <a:cs typeface="Arial" pitchFamily="34" charset="0"/>
          </a:endParaRPr>
        </a:p>
      </dgm:t>
    </dgm:pt>
    <dgm:pt modelId="{C4ADB035-C9AA-4AB1-A944-BA3586D0D03F}" type="pres">
      <dgm:prSet presAssocID="{07440D63-02FA-4EF1-881C-1D9DF8221216}" presName="diagram" presStyleCnt="0">
        <dgm:presLayoutVars>
          <dgm:dir/>
          <dgm:resizeHandles val="exact"/>
        </dgm:presLayoutVars>
      </dgm:prSet>
      <dgm:spPr/>
      <dgm:t>
        <a:bodyPr/>
        <a:lstStyle/>
        <a:p>
          <a:endParaRPr lang="en-US"/>
        </a:p>
      </dgm:t>
    </dgm:pt>
    <dgm:pt modelId="{6522EC48-6005-468A-96FD-72779F8CFE64}" type="pres">
      <dgm:prSet presAssocID="{007C2A00-A226-47E7-B22D-B6B512436411}" presName="node" presStyleLbl="node1" presStyleIdx="0" presStyleCnt="4">
        <dgm:presLayoutVars>
          <dgm:bulletEnabled val="1"/>
        </dgm:presLayoutVars>
      </dgm:prSet>
      <dgm:spPr>
        <a:prstGeom prst="flowChartAlternateProcess">
          <a:avLst/>
        </a:prstGeom>
      </dgm:spPr>
      <dgm:t>
        <a:bodyPr/>
        <a:lstStyle/>
        <a:p>
          <a:endParaRPr lang="en-US"/>
        </a:p>
      </dgm:t>
    </dgm:pt>
    <dgm:pt modelId="{72DC3DDB-D514-43CF-A6E1-05A8C838B4BE}" type="pres">
      <dgm:prSet presAssocID="{D29DEE7D-E648-408D-B4F7-BD94DA933EA4}" presName="sibTrans" presStyleCnt="0"/>
      <dgm:spPr/>
    </dgm:pt>
    <dgm:pt modelId="{8E0B7966-0B8E-41B0-8804-7FAECDF21D1C}" type="pres">
      <dgm:prSet presAssocID="{951867C1-BA0D-4EB1-81A8-9E9963CEAC1A}" presName="node" presStyleLbl="node1" presStyleIdx="1" presStyleCnt="4">
        <dgm:presLayoutVars>
          <dgm:bulletEnabled val="1"/>
        </dgm:presLayoutVars>
      </dgm:prSet>
      <dgm:spPr>
        <a:prstGeom prst="flowChartAlternateProcess">
          <a:avLst/>
        </a:prstGeom>
      </dgm:spPr>
      <dgm:t>
        <a:bodyPr/>
        <a:lstStyle/>
        <a:p>
          <a:endParaRPr lang="en-US"/>
        </a:p>
      </dgm:t>
    </dgm:pt>
    <dgm:pt modelId="{6F1687A2-DA5D-4C49-92E8-C98F4FBC1ADF}" type="pres">
      <dgm:prSet presAssocID="{C5490072-1B9D-47C3-B6A5-7B63DCDA605D}" presName="sibTrans" presStyleCnt="0"/>
      <dgm:spPr/>
    </dgm:pt>
    <dgm:pt modelId="{68BF5BE2-FC26-4FE9-B47D-FDEC21A3FFB9}" type="pres">
      <dgm:prSet presAssocID="{FC99BCE0-742A-488D-91FF-B85E427329A8}" presName="node" presStyleLbl="node1" presStyleIdx="2" presStyleCnt="4">
        <dgm:presLayoutVars>
          <dgm:bulletEnabled val="1"/>
        </dgm:presLayoutVars>
      </dgm:prSet>
      <dgm:spPr>
        <a:prstGeom prst="flowChartAlternateProcess">
          <a:avLst/>
        </a:prstGeom>
      </dgm:spPr>
      <dgm:t>
        <a:bodyPr/>
        <a:lstStyle/>
        <a:p>
          <a:endParaRPr lang="en-US"/>
        </a:p>
      </dgm:t>
    </dgm:pt>
    <dgm:pt modelId="{F970CDA8-A41D-4D2D-90E5-C92C33704703}" type="pres">
      <dgm:prSet presAssocID="{CC090FD2-7794-439E-8CF2-A6FD94993FA9}" presName="sibTrans" presStyleCnt="0"/>
      <dgm:spPr/>
    </dgm:pt>
    <dgm:pt modelId="{A117E41E-D5E3-4AFC-9659-69CE6917B269}" type="pres">
      <dgm:prSet presAssocID="{0A730D75-C88E-4372-9762-21F13582B2CC}" presName="node" presStyleLbl="node1" presStyleIdx="3" presStyleCnt="4">
        <dgm:presLayoutVars>
          <dgm:bulletEnabled val="1"/>
        </dgm:presLayoutVars>
      </dgm:prSet>
      <dgm:spPr>
        <a:prstGeom prst="flowChartAlternateProcess">
          <a:avLst/>
        </a:prstGeom>
      </dgm:spPr>
      <dgm:t>
        <a:bodyPr/>
        <a:lstStyle/>
        <a:p>
          <a:endParaRPr lang="en-US"/>
        </a:p>
      </dgm:t>
    </dgm:pt>
  </dgm:ptLst>
  <dgm:cxnLst>
    <dgm:cxn modelId="{1E153B0C-525F-47DF-8D0D-B2098A85E909}" type="presOf" srcId="{007C2A00-A226-47E7-B22D-B6B512436411}" destId="{6522EC48-6005-468A-96FD-72779F8CFE64}" srcOrd="0" destOrd="0" presId="urn:microsoft.com/office/officeart/2005/8/layout/default"/>
    <dgm:cxn modelId="{19F086CE-1A9D-4200-9871-A6B7A2F3245A}" srcId="{07440D63-02FA-4EF1-881C-1D9DF8221216}" destId="{951867C1-BA0D-4EB1-81A8-9E9963CEAC1A}" srcOrd="1" destOrd="0" parTransId="{136EC799-A87F-485C-BFB6-49CD05F89E4C}" sibTransId="{C5490072-1B9D-47C3-B6A5-7B63DCDA605D}"/>
    <dgm:cxn modelId="{5EA2EC4B-C4C9-459C-A005-C806836983EF}" srcId="{07440D63-02FA-4EF1-881C-1D9DF8221216}" destId="{0A730D75-C88E-4372-9762-21F13582B2CC}" srcOrd="3" destOrd="0" parTransId="{31E7F30B-E812-4FC7-BE66-CCFB298C7900}" sibTransId="{656855D8-E6DC-485F-99C4-778B0035E008}"/>
    <dgm:cxn modelId="{31EAE9B4-1647-4B8F-BBD8-B573023EB5A5}" type="presOf" srcId="{0A730D75-C88E-4372-9762-21F13582B2CC}" destId="{A117E41E-D5E3-4AFC-9659-69CE6917B269}" srcOrd="0" destOrd="0" presId="urn:microsoft.com/office/officeart/2005/8/layout/default"/>
    <dgm:cxn modelId="{83B21B81-100F-46D5-AE77-C33226CABFAC}" type="presOf" srcId="{951867C1-BA0D-4EB1-81A8-9E9963CEAC1A}" destId="{8E0B7966-0B8E-41B0-8804-7FAECDF21D1C}" srcOrd="0" destOrd="0" presId="urn:microsoft.com/office/officeart/2005/8/layout/default"/>
    <dgm:cxn modelId="{098F1656-DE52-4228-A88E-38B59D64A5C8}" srcId="{07440D63-02FA-4EF1-881C-1D9DF8221216}" destId="{FC99BCE0-742A-488D-91FF-B85E427329A8}" srcOrd="2" destOrd="0" parTransId="{80855003-AF6C-4BFC-ACBE-A1AA3CA497D5}" sibTransId="{CC090FD2-7794-439E-8CF2-A6FD94993FA9}"/>
    <dgm:cxn modelId="{8086E3B0-367B-450D-BAB6-06908BA75795}" type="presOf" srcId="{07440D63-02FA-4EF1-881C-1D9DF8221216}" destId="{C4ADB035-C9AA-4AB1-A944-BA3586D0D03F}" srcOrd="0" destOrd="0" presId="urn:microsoft.com/office/officeart/2005/8/layout/default"/>
    <dgm:cxn modelId="{ABD157C1-94FF-404F-847D-B9575E078D77}" srcId="{07440D63-02FA-4EF1-881C-1D9DF8221216}" destId="{007C2A00-A226-47E7-B22D-B6B512436411}" srcOrd="0" destOrd="0" parTransId="{9A06BBBE-9B84-4A0D-9EB1-7D47F58E403F}" sibTransId="{D29DEE7D-E648-408D-B4F7-BD94DA933EA4}"/>
    <dgm:cxn modelId="{04B461FE-9537-4A32-9B24-18653091E09C}" type="presOf" srcId="{FC99BCE0-742A-488D-91FF-B85E427329A8}" destId="{68BF5BE2-FC26-4FE9-B47D-FDEC21A3FFB9}" srcOrd="0" destOrd="0" presId="urn:microsoft.com/office/officeart/2005/8/layout/default"/>
    <dgm:cxn modelId="{94362E0D-4748-426B-987E-300716C6B77C}" type="presParOf" srcId="{C4ADB035-C9AA-4AB1-A944-BA3586D0D03F}" destId="{6522EC48-6005-468A-96FD-72779F8CFE64}" srcOrd="0" destOrd="0" presId="urn:microsoft.com/office/officeart/2005/8/layout/default"/>
    <dgm:cxn modelId="{AEFB3C7B-1B98-43E7-9154-D444A8FB8F79}" type="presParOf" srcId="{C4ADB035-C9AA-4AB1-A944-BA3586D0D03F}" destId="{72DC3DDB-D514-43CF-A6E1-05A8C838B4BE}" srcOrd="1" destOrd="0" presId="urn:microsoft.com/office/officeart/2005/8/layout/default"/>
    <dgm:cxn modelId="{C1783F29-3752-4D3D-A8A7-4E2C9D47DB14}" type="presParOf" srcId="{C4ADB035-C9AA-4AB1-A944-BA3586D0D03F}" destId="{8E0B7966-0B8E-41B0-8804-7FAECDF21D1C}" srcOrd="2" destOrd="0" presId="urn:microsoft.com/office/officeart/2005/8/layout/default"/>
    <dgm:cxn modelId="{F5040B43-A6B6-4976-8DE8-C308FF0AFCD8}" type="presParOf" srcId="{C4ADB035-C9AA-4AB1-A944-BA3586D0D03F}" destId="{6F1687A2-DA5D-4C49-92E8-C98F4FBC1ADF}" srcOrd="3" destOrd="0" presId="urn:microsoft.com/office/officeart/2005/8/layout/default"/>
    <dgm:cxn modelId="{733437B6-A36A-46A0-9BCA-D9BEEB881D39}" type="presParOf" srcId="{C4ADB035-C9AA-4AB1-A944-BA3586D0D03F}" destId="{68BF5BE2-FC26-4FE9-B47D-FDEC21A3FFB9}" srcOrd="4" destOrd="0" presId="urn:microsoft.com/office/officeart/2005/8/layout/default"/>
    <dgm:cxn modelId="{AF601566-866A-47A3-9237-B64660807CB3}" type="presParOf" srcId="{C4ADB035-C9AA-4AB1-A944-BA3586D0D03F}" destId="{F970CDA8-A41D-4D2D-90E5-C92C33704703}" srcOrd="5" destOrd="0" presId="urn:microsoft.com/office/officeart/2005/8/layout/default"/>
    <dgm:cxn modelId="{85B50F75-AE4E-4E25-AE07-8FA2F8F43D65}" type="presParOf" srcId="{C4ADB035-C9AA-4AB1-A944-BA3586D0D03F}" destId="{A117E41E-D5E3-4AFC-9659-69CE6917B26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png"/></Relationships>
</file>

<file path=ppt/drawings/drawing1.xml><?xml version="1.0" encoding="utf-8"?>
<c:userShapes xmlns:c="http://schemas.openxmlformats.org/drawingml/2006/chart">
  <cdr:relSizeAnchor xmlns:cdr="http://schemas.openxmlformats.org/drawingml/2006/chartDrawing">
    <cdr:from>
      <cdr:x>0.38308</cdr:x>
      <cdr:y>0.36091</cdr:y>
    </cdr:from>
    <cdr:to>
      <cdr:x>0.47592</cdr:x>
      <cdr:y>0.50773</cdr:y>
    </cdr:to>
    <cdr:sp macro="" textlink="">
      <cdr:nvSpPr>
        <cdr:cNvPr id="2" name="Left-Right Arrow 1"/>
        <cdr:cNvSpPr/>
      </cdr:nvSpPr>
      <cdr:spPr>
        <a:xfrm xmlns:a="http://schemas.openxmlformats.org/drawingml/2006/main">
          <a:off x="3176955" y="1460031"/>
          <a:ext cx="769931" cy="593951"/>
        </a:xfrm>
        <a:prstGeom xmlns:a="http://schemas.openxmlformats.org/drawingml/2006/main" prst="leftRightArrow">
          <a:avLst>
            <a:gd name="adj1" fmla="val 53459"/>
            <a:gd name="adj2" fmla="val 37171"/>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lIns="0" tIns="0" rIns="0" bIns="0" rtlCol="0" anchor="ctr"/>
        <a:lstStyle xmlns:a="http://schemas.openxmlformats.org/drawingml/2006/main">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xmlns:a="http://schemas.openxmlformats.org/drawingml/2006/main">
          <a:pPr algn="ctr"/>
          <a:r>
            <a:rPr lang="el-GR" sz="1200" b="1" dirty="0" smtClean="0">
              <a:solidFill>
                <a:srgbClr val="000000"/>
              </a:solidFill>
            </a:rPr>
            <a:t>0.7</a:t>
          </a:r>
          <a:r>
            <a:rPr lang="en-GB" sz="1200" b="1" dirty="0" smtClean="0">
              <a:solidFill>
                <a:srgbClr val="000000"/>
              </a:solidFill>
            </a:rPr>
            <a:t>%</a:t>
          </a:r>
          <a:endParaRPr lang="en-GB" sz="1200" b="1" dirty="0">
            <a:solidFill>
              <a:srgbClr val="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59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76595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76595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76595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4F278CE-4F29-4C0C-8549-B3BF430AA3F2}" type="slidenum">
              <a:rPr lang="en-US"/>
              <a:pPr>
                <a:defRPr/>
              </a:pPr>
              <a:t>‹#›</a:t>
            </a:fld>
            <a:endParaRPr lang="en-US" dirty="0"/>
          </a:p>
        </p:txBody>
      </p:sp>
    </p:spTree>
    <p:extLst>
      <p:ext uri="{BB962C8B-B14F-4D97-AF65-F5344CB8AC3E}">
        <p14:creationId xmlns:p14="http://schemas.microsoft.com/office/powerpoint/2010/main" val="3214002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smtClean="0"/>
            </a:lvl1pPr>
          </a:lstStyle>
          <a:p>
            <a:pPr>
              <a:defRPr/>
            </a:pPr>
            <a:endParaRPr lang="en-US" dirty="0"/>
          </a:p>
        </p:txBody>
      </p:sp>
      <p:sp>
        <p:nvSpPr>
          <p:cNvPr id="2457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smtClean="0"/>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smtClean="0"/>
            </a:lvl1pPr>
          </a:lstStyle>
          <a:p>
            <a:pPr>
              <a:defRPr/>
            </a:pPr>
            <a:endParaRPr lang="en-US" dirty="0"/>
          </a:p>
        </p:txBody>
      </p:sp>
      <p:sp>
        <p:nvSpPr>
          <p:cNvPr id="2458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13D50BE3-7B63-4F74-A846-78120FB61B94}" type="slidenum">
              <a:rPr lang="en-US"/>
              <a:pPr>
                <a:defRPr/>
              </a:pPr>
              <a:t>‹#›</a:t>
            </a:fld>
            <a:endParaRPr lang="en-US" dirty="0"/>
          </a:p>
        </p:txBody>
      </p:sp>
    </p:spTree>
    <p:extLst>
      <p:ext uri="{BB962C8B-B14F-4D97-AF65-F5344CB8AC3E}">
        <p14:creationId xmlns:p14="http://schemas.microsoft.com/office/powerpoint/2010/main" val="3562812337"/>
      </p:ext>
    </p:extLst>
  </p:cSld>
  <p:clrMap bg1="lt1" tx1="dk1" bg2="lt2" tx2="dk2" accent1="accent1" accent2="accent2" accent3="accent3" accent4="accent4" accent5="accent5" accent6="accent6" hlink="hlink" folHlink="folHlink"/>
  <p:notesStyle>
    <a:lvl1pPr algn="l" rtl="0" eaLnBrk="0" fontAlgn="base" hangingPunct="0">
      <a:lnSpc>
        <a:spcPct val="95000"/>
      </a:lnSpc>
      <a:spcBef>
        <a:spcPct val="60000"/>
      </a:spcBef>
      <a:spcAft>
        <a:spcPct val="0"/>
      </a:spcAft>
      <a:defRPr sz="1200" kern="1200">
        <a:solidFill>
          <a:schemeClr val="tx1"/>
        </a:solidFill>
        <a:latin typeface="Arial" charset="0"/>
        <a:ea typeface="+mn-ea"/>
        <a:cs typeface="+mn-cs"/>
      </a:defRPr>
    </a:lvl1pPr>
    <a:lvl2pPr marL="114300" indent="-112713" algn="l" rtl="0" eaLnBrk="0" fontAlgn="base" hangingPunct="0">
      <a:lnSpc>
        <a:spcPct val="95000"/>
      </a:lnSpc>
      <a:spcBef>
        <a:spcPct val="40000"/>
      </a:spcBef>
      <a:spcAft>
        <a:spcPct val="0"/>
      </a:spcAft>
      <a:buChar char="•"/>
      <a:defRPr sz="1200" kern="1200">
        <a:solidFill>
          <a:schemeClr val="tx1"/>
        </a:solidFill>
        <a:latin typeface="Arial" charset="0"/>
        <a:ea typeface="+mn-ea"/>
        <a:cs typeface="+mn-cs"/>
      </a:defRPr>
    </a:lvl2pPr>
    <a:lvl3pPr marL="347663" indent="-119063" algn="l" rtl="0" eaLnBrk="0" fontAlgn="base" hangingPunct="0">
      <a:lnSpc>
        <a:spcPct val="95000"/>
      </a:lnSpc>
      <a:spcBef>
        <a:spcPct val="20000"/>
      </a:spcBef>
      <a:spcAft>
        <a:spcPct val="0"/>
      </a:spcAft>
      <a:buChar char="•"/>
      <a:defRPr sz="1000" kern="1200">
        <a:solidFill>
          <a:schemeClr val="tx1"/>
        </a:solidFill>
        <a:latin typeface="Arial" charset="0"/>
        <a:ea typeface="+mn-ea"/>
        <a:cs typeface="+mn-cs"/>
      </a:defRPr>
    </a:lvl3pPr>
    <a:lvl4pPr marL="566738" indent="-104775" algn="l" rtl="0" eaLnBrk="0" fontAlgn="base" hangingPunct="0">
      <a:lnSpc>
        <a:spcPct val="95000"/>
      </a:lnSpc>
      <a:spcBef>
        <a:spcPct val="20000"/>
      </a:spcBef>
      <a:spcAft>
        <a:spcPct val="0"/>
      </a:spcAft>
      <a:buChar char="•"/>
      <a:defRPr sz="900" kern="1200">
        <a:solidFill>
          <a:schemeClr val="tx1"/>
        </a:solidFill>
        <a:latin typeface="Arial" charset="0"/>
        <a:ea typeface="+mn-ea"/>
        <a:cs typeface="+mn-cs"/>
      </a:defRPr>
    </a:lvl4pPr>
    <a:lvl5pPr marL="798513" indent="-117475" algn="l" rtl="0" eaLnBrk="0" fontAlgn="base" hangingPunct="0">
      <a:lnSpc>
        <a:spcPct val="95000"/>
      </a:lnSpc>
      <a:spcBef>
        <a:spcPct val="20000"/>
      </a:spcBef>
      <a:spcAft>
        <a:spcPct val="0"/>
      </a:spcAft>
      <a:buChar char="•"/>
      <a:defRPr sz="9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ln/>
        </p:spPr>
        <p:txBody>
          <a:bodyPr/>
          <a:lstStyle/>
          <a:p>
            <a:pPr>
              <a:spcBef>
                <a:spcPts val="564"/>
              </a:spcBef>
              <a:defRPr/>
            </a:pPr>
            <a:r>
              <a:rPr lang="en-US" altLang="en-US" b="1" u="sng" dirty="0" smtClean="0">
                <a:latin typeface="Arial" pitchFamily="34" charset="0"/>
              </a:rPr>
              <a:t>Key points</a:t>
            </a:r>
          </a:p>
          <a:p>
            <a:pPr marL="244911" indent="-162777">
              <a:spcBef>
                <a:spcPts val="564"/>
              </a:spcBef>
              <a:buFontTx/>
              <a:buChar char="•"/>
              <a:defRPr/>
            </a:pPr>
            <a:r>
              <a:rPr lang="en-US" altLang="en-US" dirty="0" smtClean="0"/>
              <a:t>MS disease has considerable impact on both society and the individual patient</a:t>
            </a:r>
          </a:p>
          <a:p>
            <a:pPr marL="244911" indent="-162777">
              <a:spcBef>
                <a:spcPts val="564"/>
              </a:spcBef>
              <a:buFontTx/>
              <a:buChar char="•"/>
              <a:defRPr/>
            </a:pPr>
            <a:r>
              <a:rPr lang="en-US" altLang="en-US" dirty="0" smtClean="0"/>
              <a:t>Most importantly,</a:t>
            </a:r>
          </a:p>
          <a:p>
            <a:pPr marL="506250" lvl="1" indent="-164270">
              <a:spcBef>
                <a:spcPts val="564"/>
              </a:spcBef>
              <a:buFont typeface="Arial" pitchFamily="34" charset="0"/>
              <a:buChar char="-"/>
              <a:defRPr/>
            </a:pPr>
            <a:r>
              <a:rPr lang="en-US" altLang="en-US" dirty="0" smtClean="0">
                <a:latin typeface="Arial" pitchFamily="34" charset="0"/>
              </a:rPr>
              <a:t>QOL is reduced with an increasing EDSS</a:t>
            </a:r>
          </a:p>
          <a:p>
            <a:pPr marL="506250" lvl="1" indent="-164270">
              <a:spcBef>
                <a:spcPts val="564"/>
              </a:spcBef>
              <a:buFont typeface="Arial" pitchFamily="34" charset="0"/>
              <a:buChar char="-"/>
              <a:defRPr/>
            </a:pPr>
            <a:r>
              <a:rPr lang="en-US" altLang="en-US" dirty="0" smtClean="0">
                <a:latin typeface="Arial" pitchFamily="34" charset="0"/>
              </a:rPr>
              <a:t>MS has a profound impact on healthcare costs</a:t>
            </a:r>
          </a:p>
          <a:p>
            <a:pPr marL="506250" lvl="1" indent="-164270">
              <a:spcBef>
                <a:spcPts val="564"/>
              </a:spcBef>
              <a:buFont typeface="Arial" pitchFamily="34" charset="0"/>
              <a:buChar char="-"/>
              <a:defRPr/>
            </a:pPr>
            <a:r>
              <a:rPr lang="en-US" altLang="en-US" dirty="0" smtClean="0">
                <a:latin typeface="Arial" pitchFamily="34" charset="0"/>
              </a:rPr>
              <a:t>There is a dramatic impact on employment even in the early stages of disability, with approximately 50% of patients already dropping out of the workforce by the time they reach an EDSS of 3.0</a:t>
            </a:r>
          </a:p>
          <a:p>
            <a:pPr marL="506250" lvl="1" indent="-164270">
              <a:spcBef>
                <a:spcPts val="564"/>
              </a:spcBef>
              <a:buFont typeface="Arial" pitchFamily="34" charset="0"/>
              <a:buChar char="-"/>
              <a:defRPr/>
            </a:pPr>
            <a:r>
              <a:rPr lang="en-US" altLang="en-US" dirty="0" smtClean="0">
                <a:latin typeface="Arial" pitchFamily="34" charset="0"/>
              </a:rPr>
              <a:t>MS patients have an increased risk for several morbidities as well as all-cause mortality</a:t>
            </a:r>
          </a:p>
          <a:p>
            <a:pPr marL="581237" lvl="1" indent="-83445">
              <a:spcBef>
                <a:spcPts val="564"/>
              </a:spcBef>
              <a:defRPr/>
            </a:pPr>
            <a:endParaRPr lang="en-US" altLang="en-US" dirty="0" smtClean="0">
              <a:latin typeface="Arial" pitchFamily="34" charset="0"/>
            </a:endParaRPr>
          </a:p>
          <a:p>
            <a:pPr>
              <a:spcBef>
                <a:spcPts val="564"/>
              </a:spcBef>
              <a:defRPr/>
            </a:pPr>
            <a:r>
              <a:rPr lang="en-US" altLang="en-US" b="1" u="sng" dirty="0" smtClean="0">
                <a:latin typeface="Arial" pitchFamily="34" charset="0"/>
              </a:rPr>
              <a:t>Notes </a:t>
            </a:r>
          </a:p>
          <a:p>
            <a:pPr marL="244911" indent="-162777">
              <a:spcBef>
                <a:spcPts val="564"/>
              </a:spcBef>
              <a:buFontTx/>
              <a:buChar char="•"/>
              <a:defRPr/>
            </a:pPr>
            <a:r>
              <a:rPr lang="en-US" altLang="en-US" dirty="0" smtClean="0"/>
              <a:t>Regional / national analyses of healthcare costs for MS have been conducted in areas outside Europe – please refer to individual publications for data in these regions</a:t>
            </a:r>
          </a:p>
        </p:txBody>
      </p:sp>
      <p:sp>
        <p:nvSpPr>
          <p:cNvPr id="13316" name="Rectangle 7"/>
          <p:cNvSpPr txBox="1">
            <a:spLocks noGrp="1" noChangeArrowheads="1"/>
          </p:cNvSpPr>
          <p:nvPr/>
        </p:nvSpPr>
        <p:spPr bwMode="auto">
          <a:xfrm>
            <a:off x="3967649" y="8830643"/>
            <a:ext cx="3041184" cy="46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15" tIns="45606" rIns="91215" bIns="45606" anchor="b"/>
          <a:lstStyle>
            <a:lvl1pPr defTabSz="947738" eaLnBrk="0" hangingPunct="0">
              <a:spcBef>
                <a:spcPct val="30000"/>
              </a:spcBef>
              <a:defRPr sz="1200">
                <a:solidFill>
                  <a:schemeClr val="tx1"/>
                </a:solidFill>
                <a:latin typeface="Arial" charset="0"/>
              </a:defRPr>
            </a:lvl1pPr>
            <a:lvl2pPr marL="742950" indent="-285750" defTabSz="947738" eaLnBrk="0" hangingPunct="0">
              <a:spcBef>
                <a:spcPct val="30000"/>
              </a:spcBef>
              <a:defRPr sz="1200">
                <a:solidFill>
                  <a:schemeClr val="tx1"/>
                </a:solidFill>
                <a:latin typeface="Arial" charset="0"/>
              </a:defRPr>
            </a:lvl2pPr>
            <a:lvl3pPr marL="1143000" indent="-228600" defTabSz="947738" eaLnBrk="0" hangingPunct="0">
              <a:spcBef>
                <a:spcPct val="30000"/>
              </a:spcBef>
              <a:defRPr sz="1200">
                <a:solidFill>
                  <a:schemeClr val="tx1"/>
                </a:solidFill>
                <a:latin typeface="Arial" charset="0"/>
              </a:defRPr>
            </a:lvl3pPr>
            <a:lvl4pPr marL="1600200" indent="-228600" defTabSz="947738" eaLnBrk="0" hangingPunct="0">
              <a:spcBef>
                <a:spcPct val="30000"/>
              </a:spcBef>
              <a:defRPr sz="1200">
                <a:solidFill>
                  <a:schemeClr val="tx1"/>
                </a:solidFill>
                <a:latin typeface="Arial" charset="0"/>
              </a:defRPr>
            </a:lvl4pPr>
            <a:lvl5pPr marL="2057400" indent="-228600" defTabSz="947738" eaLnBrk="0" hangingPunct="0">
              <a:spcBef>
                <a:spcPct val="30000"/>
              </a:spcBef>
              <a:defRPr sz="1200">
                <a:solidFill>
                  <a:schemeClr val="tx1"/>
                </a:solidFill>
                <a:latin typeface="Arial" charset="0"/>
              </a:defRPr>
            </a:lvl5pPr>
            <a:lvl6pPr marL="2514600" indent="-228600" defTabSz="947738" eaLnBrk="0" fontAlgn="base" hangingPunct="0">
              <a:spcBef>
                <a:spcPct val="30000"/>
              </a:spcBef>
              <a:spcAft>
                <a:spcPct val="0"/>
              </a:spcAft>
              <a:defRPr sz="1200">
                <a:solidFill>
                  <a:schemeClr val="tx1"/>
                </a:solidFill>
                <a:latin typeface="Arial" charset="0"/>
              </a:defRPr>
            </a:lvl6pPr>
            <a:lvl7pPr marL="2971800" indent="-228600" defTabSz="947738" eaLnBrk="0" fontAlgn="base" hangingPunct="0">
              <a:spcBef>
                <a:spcPct val="30000"/>
              </a:spcBef>
              <a:spcAft>
                <a:spcPct val="0"/>
              </a:spcAft>
              <a:defRPr sz="1200">
                <a:solidFill>
                  <a:schemeClr val="tx1"/>
                </a:solidFill>
                <a:latin typeface="Arial" charset="0"/>
              </a:defRPr>
            </a:lvl7pPr>
            <a:lvl8pPr marL="3429000" indent="-228600" defTabSz="947738" eaLnBrk="0" fontAlgn="base" hangingPunct="0">
              <a:spcBef>
                <a:spcPct val="30000"/>
              </a:spcBef>
              <a:spcAft>
                <a:spcPct val="0"/>
              </a:spcAft>
              <a:defRPr sz="1200">
                <a:solidFill>
                  <a:schemeClr val="tx1"/>
                </a:solidFill>
                <a:latin typeface="Arial" charset="0"/>
              </a:defRPr>
            </a:lvl8pPr>
            <a:lvl9pPr marL="3886200" indent="-228600" defTabSz="947738"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4D9B0B5-AFDA-4B5A-BC1A-A1744910E923}" type="slidenum">
              <a:rPr lang="en-US" altLang="en-US">
                <a:ea typeface="ヒラギノ角ゴ Pro W3" pitchFamily="1" charset="-128"/>
              </a:rPr>
              <a:pPr algn="r" eaLnBrk="1" hangingPunct="1">
                <a:spcBef>
                  <a:spcPct val="0"/>
                </a:spcBef>
              </a:pPr>
              <a:t>4</a:t>
            </a:fld>
            <a:endParaRPr lang="en-US" altLang="en-US">
              <a:ea typeface="ヒラギノ角ゴ Pro W3" pitchFamily="1" charset="-128"/>
            </a:endParaRPr>
          </a:p>
        </p:txBody>
      </p:sp>
    </p:spTree>
    <p:extLst>
      <p:ext uri="{BB962C8B-B14F-4D97-AF65-F5344CB8AC3E}">
        <p14:creationId xmlns:p14="http://schemas.microsoft.com/office/powerpoint/2010/main" val="2918299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ln/>
        </p:spPr>
        <p:txBody>
          <a:bodyPr/>
          <a:lstStyle/>
          <a:p>
            <a:pPr>
              <a:spcBef>
                <a:spcPts val="564"/>
              </a:spcBef>
              <a:defRPr/>
            </a:pPr>
            <a:r>
              <a:rPr lang="en-GB" altLang="en-US" sz="900" b="1" u="sng" dirty="0"/>
              <a:t>Key points</a:t>
            </a:r>
          </a:p>
          <a:p>
            <a:pPr marL="250885" indent="-161283">
              <a:buFont typeface="Arial" panose="020B0604020202020204" pitchFamily="34" charset="0"/>
              <a:buChar char="•"/>
              <a:defRPr/>
            </a:pPr>
            <a:r>
              <a:rPr lang="en-GB" altLang="en-US" sz="900" dirty="0">
                <a:solidFill>
                  <a:srgbClr val="000000"/>
                </a:solidFill>
                <a:latin typeface="Arial" pitchFamily="34" charset="0"/>
              </a:rPr>
              <a:t>Results are shown for </a:t>
            </a:r>
            <a:r>
              <a:rPr lang="en-GB" altLang="en-US" sz="900" u="sng" dirty="0">
                <a:solidFill>
                  <a:srgbClr val="000000"/>
                </a:solidFill>
                <a:latin typeface="Arial" pitchFamily="34" charset="0"/>
              </a:rPr>
              <a:t>relapses</a:t>
            </a:r>
            <a:r>
              <a:rPr lang="en-GB" altLang="en-US" sz="900" dirty="0">
                <a:solidFill>
                  <a:srgbClr val="000000"/>
                </a:solidFill>
                <a:latin typeface="Arial" pitchFamily="34" charset="0"/>
              </a:rPr>
              <a:t>, one of the 4 key disease activity measures</a:t>
            </a:r>
          </a:p>
          <a:p>
            <a:pPr marL="250885" indent="-161283">
              <a:buFont typeface="Arial" panose="020B0604020202020204" pitchFamily="34" charset="0"/>
              <a:buChar char="•"/>
              <a:defRPr/>
            </a:pPr>
            <a:r>
              <a:rPr lang="en-GB" altLang="en-US" sz="900" dirty="0">
                <a:solidFill>
                  <a:srgbClr val="000000"/>
                </a:solidFill>
                <a:latin typeface="Arial" pitchFamily="34" charset="0"/>
              </a:rPr>
              <a:t>It is important to recognise:</a:t>
            </a:r>
          </a:p>
          <a:p>
            <a:pPr marL="510730" lvl="1" indent="-161283">
              <a:buFont typeface="Arial" pitchFamily="34" charset="0"/>
              <a:buChar char="-"/>
              <a:defRPr/>
            </a:pPr>
            <a:r>
              <a:rPr lang="en-GB" altLang="en-US" sz="900" dirty="0">
                <a:solidFill>
                  <a:srgbClr val="000000"/>
                </a:solidFill>
                <a:latin typeface="Arial" pitchFamily="34" charset="0"/>
              </a:rPr>
              <a:t>the high efficacy, which is seen in subgroups such as patients with high disease activity despite prior treatment (on this slide), as well as for the overall study population</a:t>
            </a:r>
          </a:p>
          <a:p>
            <a:pPr marL="510730" lvl="1" indent="-161283">
              <a:buFont typeface="Arial" pitchFamily="34" charset="0"/>
              <a:buChar char="-"/>
              <a:defRPr/>
            </a:pPr>
            <a:r>
              <a:rPr lang="en-GB" altLang="en-US" sz="900" dirty="0">
                <a:solidFill>
                  <a:srgbClr val="000000"/>
                </a:solidFill>
                <a:latin typeface="Arial" pitchFamily="34" charset="0"/>
              </a:rPr>
              <a:t>the significant benefit of switching to fingolimod from IFN</a:t>
            </a:r>
            <a:r>
              <a:rPr lang="el-GR" altLang="en-US" sz="900" dirty="0">
                <a:solidFill>
                  <a:srgbClr val="000000"/>
                </a:solidFill>
                <a:latin typeface="Arial" pitchFamily="34" charset="0"/>
              </a:rPr>
              <a:t>β</a:t>
            </a:r>
            <a:r>
              <a:rPr lang="en-GB" altLang="en-US" sz="900" dirty="0">
                <a:solidFill>
                  <a:srgbClr val="000000"/>
                </a:solidFill>
                <a:latin typeface="Arial" pitchFamily="34" charset="0"/>
              </a:rPr>
              <a:t>-1a (on this slide)</a:t>
            </a:r>
          </a:p>
          <a:p>
            <a:pPr marL="510730" lvl="1" indent="-161283">
              <a:buFont typeface="Arial" pitchFamily="34" charset="0"/>
              <a:buChar char="-"/>
              <a:defRPr/>
            </a:pPr>
            <a:r>
              <a:rPr lang="en-GB" altLang="en-US" sz="900" dirty="0">
                <a:solidFill>
                  <a:srgbClr val="000000"/>
                </a:solidFill>
                <a:latin typeface="Arial" pitchFamily="34" charset="0"/>
              </a:rPr>
              <a:t>the sustained efficacy on relapses beyond the core study phase, i.e. the long-term data from LONGTERMS or the individual study extensions</a:t>
            </a:r>
          </a:p>
          <a:p>
            <a:pPr>
              <a:spcBef>
                <a:spcPts val="564"/>
              </a:spcBef>
              <a:defRPr/>
            </a:pPr>
            <a:endParaRPr lang="en-GB" altLang="en-US" sz="100" dirty="0"/>
          </a:p>
          <a:p>
            <a:pPr>
              <a:spcBef>
                <a:spcPts val="564"/>
              </a:spcBef>
              <a:defRPr/>
            </a:pPr>
            <a:r>
              <a:rPr lang="en-GB" altLang="en-US" sz="900" b="1" u="sng" dirty="0"/>
              <a:t>Notes</a:t>
            </a:r>
          </a:p>
          <a:p>
            <a:pPr>
              <a:spcBef>
                <a:spcPts val="564"/>
              </a:spcBef>
              <a:defRPr/>
            </a:pPr>
            <a:r>
              <a:rPr lang="en-GB" altLang="en-US" sz="900" dirty="0"/>
              <a:t>*Post-hoc analysis of Summary of Product Characteristics-defined subgroups </a:t>
            </a:r>
          </a:p>
          <a:p>
            <a:pPr>
              <a:spcBef>
                <a:spcPts val="564"/>
              </a:spcBef>
              <a:defRPr/>
            </a:pPr>
            <a:r>
              <a:rPr lang="en-GB" altLang="en-US" sz="900" baseline="30000" dirty="0">
                <a:ea typeface="MS PGothic" pitchFamily="34" charset="-128"/>
              </a:rPr>
              <a:t>†</a:t>
            </a:r>
            <a:r>
              <a:rPr lang="en-GB" altLang="en-US" sz="900" dirty="0">
                <a:ea typeface="MS PGothic" pitchFamily="34" charset="-128"/>
              </a:rPr>
              <a:t>IFN and ≥1 relapse in the year prior to study, plus either ≥1 </a:t>
            </a:r>
            <a:r>
              <a:rPr lang="en-GB" altLang="en-US" sz="900" dirty="0" err="1">
                <a:ea typeface="MS PGothic" pitchFamily="34" charset="-128"/>
              </a:rPr>
              <a:t>Gd</a:t>
            </a:r>
            <a:r>
              <a:rPr lang="en-GB" altLang="en-US" sz="900" baseline="30000" dirty="0">
                <a:ea typeface="MS PGothic" pitchFamily="34" charset="-128"/>
              </a:rPr>
              <a:t>+</a:t>
            </a:r>
            <a:r>
              <a:rPr lang="en-GB" altLang="en-US" sz="900" dirty="0">
                <a:ea typeface="MS PGothic" pitchFamily="34" charset="-128"/>
              </a:rPr>
              <a:t> lesion</a:t>
            </a:r>
            <a:br>
              <a:rPr lang="en-GB" altLang="en-US" sz="900" dirty="0">
                <a:ea typeface="MS PGothic" pitchFamily="34" charset="-128"/>
              </a:rPr>
            </a:br>
            <a:r>
              <a:rPr lang="en-GB" altLang="en-US" sz="900" dirty="0">
                <a:ea typeface="MS PGothic" pitchFamily="34" charset="-128"/>
              </a:rPr>
              <a:t>or ≥9 T</a:t>
            </a:r>
            <a:r>
              <a:rPr lang="en-GB" altLang="en-US" sz="900" baseline="-25000" dirty="0">
                <a:ea typeface="MS PGothic" pitchFamily="34" charset="-128"/>
              </a:rPr>
              <a:t>2</a:t>
            </a:r>
            <a:r>
              <a:rPr lang="en-GB" altLang="en-US" sz="900" dirty="0">
                <a:ea typeface="MS PGothic" pitchFamily="34" charset="-128"/>
              </a:rPr>
              <a:t> lesions at baseline</a:t>
            </a:r>
          </a:p>
          <a:p>
            <a:pPr>
              <a:spcBef>
                <a:spcPts val="564"/>
              </a:spcBef>
              <a:defRPr/>
            </a:pPr>
            <a:r>
              <a:rPr lang="en-GB" altLang="en-US" sz="900" baseline="30000" dirty="0">
                <a:ea typeface="MS PGothic" pitchFamily="34" charset="-128"/>
              </a:rPr>
              <a:t>‡</a:t>
            </a:r>
            <a:r>
              <a:rPr lang="en-GB" altLang="en-US" sz="900" dirty="0">
                <a:ea typeface="MS PGothic" pitchFamily="34" charset="-128"/>
              </a:rPr>
              <a:t>IFN in the year prior to study, plus equal or more relapses in Year -1 than in Year -2; based on relapse rate ratio</a:t>
            </a:r>
            <a:br>
              <a:rPr lang="en-GB" altLang="en-US" sz="900" dirty="0">
                <a:ea typeface="MS PGothic" pitchFamily="34" charset="-128"/>
              </a:rPr>
            </a:br>
            <a:r>
              <a:rPr lang="en-GB" altLang="en-US" sz="900" baseline="30000" dirty="0"/>
              <a:t>§</a:t>
            </a:r>
            <a:r>
              <a:rPr lang="en-GB" altLang="en-US" sz="900" dirty="0"/>
              <a:t>Core ITT population. EOS (end of study) is the last available visit for the randomised patients between initiation and completion of the study. </a:t>
            </a:r>
            <a:r>
              <a:rPr lang="nl-NL" altLang="en-US" sz="900" dirty="0"/>
              <a:t>In the extension, these patients were initially re-randomised to 0.5 or 1.25 mg fingolimod, and then all transitioned to open-label fingolimod 0.5 mg. Gilenya</a:t>
            </a:r>
            <a:r>
              <a:rPr lang="nl-NL" altLang="en-US" sz="900" baseline="30000" dirty="0"/>
              <a:t>®</a:t>
            </a:r>
            <a:br>
              <a:rPr lang="nl-NL" altLang="en-US" sz="900" baseline="30000" dirty="0"/>
            </a:br>
            <a:r>
              <a:rPr lang="nl-NL" altLang="en-US" sz="900" dirty="0"/>
              <a:t>0.5 mg / day is the only dose approved for the treatment of MS</a:t>
            </a:r>
          </a:p>
          <a:p>
            <a:pPr>
              <a:spcBef>
                <a:spcPts val="564"/>
              </a:spcBef>
              <a:defRPr/>
            </a:pPr>
            <a:r>
              <a:rPr lang="en-GB" sz="900" baseline="30000" dirty="0"/>
              <a:t>¶</a:t>
            </a:r>
            <a:r>
              <a:rPr lang="en-GB" sz="900" dirty="0"/>
              <a:t>During each yearly interval from initiation of therapy up to interim analysis (LONGTERMS analysis population; cut-off 60 months treatment exposure). LONGTERMS was a 5-year extension study following on from extension studies to TRANSFORMS or FREEDOMS. At the time of the interim analysis, the median duration of fingolimod exposure for patients entering LONGTERMS exceeded</a:t>
            </a:r>
            <a:br>
              <a:rPr lang="en-GB" sz="900" dirty="0"/>
            </a:br>
            <a:r>
              <a:rPr lang="en-GB" sz="900" dirty="0"/>
              <a:t>4.5 years in the FREEDOMS and TRANSFORMS cohorts. Proportionately more patients had reached 5 years of exposure in the FREEDOMS cohort (43%) than in the TRANSFORMS cohort (25%). ARR was calculated as the number of relapses divided by the number of days in the study multiplied by 365.25; each yearly interval uses a cut-off of 365 days</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0497" eaLnBrk="0" hangingPunct="0">
              <a:defRPr>
                <a:solidFill>
                  <a:schemeClr val="tx1"/>
                </a:solidFill>
                <a:latin typeface="Arial" charset="0"/>
                <a:cs typeface="Arial" charset="0"/>
              </a:defRPr>
            </a:lvl1pPr>
            <a:lvl2pPr marL="698893" indent="-268805" defTabSz="900497" eaLnBrk="0" hangingPunct="0">
              <a:defRPr>
                <a:solidFill>
                  <a:schemeClr val="tx1"/>
                </a:solidFill>
                <a:latin typeface="Arial" charset="0"/>
                <a:cs typeface="Arial" charset="0"/>
              </a:defRPr>
            </a:lvl2pPr>
            <a:lvl3pPr marL="1075220" indent="-215044" defTabSz="900497" eaLnBrk="0" hangingPunct="0">
              <a:defRPr>
                <a:solidFill>
                  <a:schemeClr val="tx1"/>
                </a:solidFill>
                <a:latin typeface="Arial" charset="0"/>
                <a:cs typeface="Arial" charset="0"/>
              </a:defRPr>
            </a:lvl3pPr>
            <a:lvl4pPr marL="1505308" indent="-215044" defTabSz="900497" eaLnBrk="0" hangingPunct="0">
              <a:defRPr>
                <a:solidFill>
                  <a:schemeClr val="tx1"/>
                </a:solidFill>
                <a:latin typeface="Arial" charset="0"/>
                <a:cs typeface="Arial" charset="0"/>
              </a:defRPr>
            </a:lvl4pPr>
            <a:lvl5pPr marL="1935396" indent="-215044" defTabSz="900497" eaLnBrk="0" hangingPunct="0">
              <a:defRPr>
                <a:solidFill>
                  <a:schemeClr val="tx1"/>
                </a:solidFill>
                <a:latin typeface="Arial" charset="0"/>
                <a:cs typeface="Arial" charset="0"/>
              </a:defRPr>
            </a:lvl5pPr>
            <a:lvl6pPr marL="2365484" indent="-215044" defTabSz="900497" eaLnBrk="0" fontAlgn="base" hangingPunct="0">
              <a:spcBef>
                <a:spcPct val="0"/>
              </a:spcBef>
              <a:spcAft>
                <a:spcPct val="0"/>
              </a:spcAft>
              <a:defRPr>
                <a:solidFill>
                  <a:schemeClr val="tx1"/>
                </a:solidFill>
                <a:latin typeface="Arial" charset="0"/>
                <a:cs typeface="Arial" charset="0"/>
              </a:defRPr>
            </a:lvl6pPr>
            <a:lvl7pPr marL="2795572" indent="-215044" defTabSz="900497" eaLnBrk="0" fontAlgn="base" hangingPunct="0">
              <a:spcBef>
                <a:spcPct val="0"/>
              </a:spcBef>
              <a:spcAft>
                <a:spcPct val="0"/>
              </a:spcAft>
              <a:defRPr>
                <a:solidFill>
                  <a:schemeClr val="tx1"/>
                </a:solidFill>
                <a:latin typeface="Arial" charset="0"/>
                <a:cs typeface="Arial" charset="0"/>
              </a:defRPr>
            </a:lvl7pPr>
            <a:lvl8pPr marL="3225660" indent="-215044" defTabSz="900497" eaLnBrk="0" fontAlgn="base" hangingPunct="0">
              <a:spcBef>
                <a:spcPct val="0"/>
              </a:spcBef>
              <a:spcAft>
                <a:spcPct val="0"/>
              </a:spcAft>
              <a:defRPr>
                <a:solidFill>
                  <a:schemeClr val="tx1"/>
                </a:solidFill>
                <a:latin typeface="Arial" charset="0"/>
                <a:cs typeface="Arial" charset="0"/>
              </a:defRPr>
            </a:lvl8pPr>
            <a:lvl9pPr marL="3655748" indent="-215044" defTabSz="900497" eaLnBrk="0" fontAlgn="base" hangingPunct="0">
              <a:spcBef>
                <a:spcPct val="0"/>
              </a:spcBef>
              <a:spcAft>
                <a:spcPct val="0"/>
              </a:spcAft>
              <a:defRPr>
                <a:solidFill>
                  <a:schemeClr val="tx1"/>
                </a:solidFill>
                <a:latin typeface="Arial" charset="0"/>
                <a:cs typeface="Arial" charset="0"/>
              </a:defRPr>
            </a:lvl9pPr>
          </a:lstStyle>
          <a:p>
            <a:pPr eaLnBrk="1" hangingPunct="1"/>
            <a:fld id="{E301289C-F475-4AE8-A4DA-2CF8E6983679}" type="slidenum">
              <a:rPr lang="en-GB" altLang="en-US" smtClean="0">
                <a:solidFill>
                  <a:srgbClr val="000000"/>
                </a:solidFill>
              </a:rPr>
              <a:pPr eaLnBrk="1" hangingPunct="1"/>
              <a:t>22</a:t>
            </a:fld>
            <a:endParaRPr lang="en-GB" altLang="en-US" smtClean="0">
              <a:solidFill>
                <a:srgbClr val="000000"/>
              </a:solidFill>
            </a:endParaRPr>
          </a:p>
        </p:txBody>
      </p:sp>
    </p:spTree>
    <p:extLst>
      <p:ext uri="{BB962C8B-B14F-4D97-AF65-F5344CB8AC3E}">
        <p14:creationId xmlns:p14="http://schemas.microsoft.com/office/powerpoint/2010/main" val="3328736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ln/>
        </p:spPr>
        <p:txBody>
          <a:bodyPr/>
          <a:lstStyle/>
          <a:p>
            <a:pPr>
              <a:spcBef>
                <a:spcPts val="564"/>
              </a:spcBef>
              <a:defRPr/>
            </a:pPr>
            <a:r>
              <a:rPr lang="en-GB" altLang="en-US" sz="900" b="1" u="sng" dirty="0"/>
              <a:t>Key points</a:t>
            </a:r>
          </a:p>
          <a:p>
            <a:pPr marL="250885" indent="-161283">
              <a:buFont typeface="Arial" panose="020B0604020202020204" pitchFamily="34" charset="0"/>
              <a:buChar char="•"/>
              <a:defRPr/>
            </a:pPr>
            <a:r>
              <a:rPr lang="en-GB" altLang="en-US" sz="900" dirty="0">
                <a:solidFill>
                  <a:srgbClr val="000000"/>
                </a:solidFill>
                <a:latin typeface="Arial" pitchFamily="34" charset="0"/>
              </a:rPr>
              <a:t>Results are shown for </a:t>
            </a:r>
            <a:r>
              <a:rPr lang="en-GB" altLang="en-US" sz="900" u="sng" dirty="0">
                <a:solidFill>
                  <a:srgbClr val="000000"/>
                </a:solidFill>
                <a:latin typeface="Arial" pitchFamily="34" charset="0"/>
              </a:rPr>
              <a:t>relapses</a:t>
            </a:r>
            <a:r>
              <a:rPr lang="en-GB" altLang="en-US" sz="900" dirty="0">
                <a:solidFill>
                  <a:srgbClr val="000000"/>
                </a:solidFill>
                <a:latin typeface="Arial" pitchFamily="34" charset="0"/>
              </a:rPr>
              <a:t>, one of the 4 key disease activity measures</a:t>
            </a:r>
          </a:p>
          <a:p>
            <a:pPr marL="250885" indent="-161283">
              <a:buFont typeface="Arial" panose="020B0604020202020204" pitchFamily="34" charset="0"/>
              <a:buChar char="•"/>
              <a:defRPr/>
            </a:pPr>
            <a:r>
              <a:rPr lang="en-GB" altLang="en-US" sz="900" dirty="0">
                <a:solidFill>
                  <a:srgbClr val="000000"/>
                </a:solidFill>
                <a:latin typeface="Arial" pitchFamily="34" charset="0"/>
              </a:rPr>
              <a:t>It is important to recognise:</a:t>
            </a:r>
          </a:p>
          <a:p>
            <a:pPr marL="510730" lvl="1" indent="-161283">
              <a:buFont typeface="Arial" pitchFamily="34" charset="0"/>
              <a:buChar char="-"/>
              <a:defRPr/>
            </a:pPr>
            <a:r>
              <a:rPr lang="en-GB" altLang="en-US" sz="900" dirty="0">
                <a:solidFill>
                  <a:srgbClr val="000000"/>
                </a:solidFill>
                <a:latin typeface="Arial" pitchFamily="34" charset="0"/>
              </a:rPr>
              <a:t>the high efficacy, which is seen in subgroups such as patients with high disease activity despite prior treatment (on this slide), as well as for the overall study population</a:t>
            </a:r>
          </a:p>
          <a:p>
            <a:pPr marL="510730" lvl="1" indent="-161283">
              <a:buFont typeface="Arial" pitchFamily="34" charset="0"/>
              <a:buChar char="-"/>
              <a:defRPr/>
            </a:pPr>
            <a:r>
              <a:rPr lang="en-GB" altLang="en-US" sz="900" dirty="0">
                <a:solidFill>
                  <a:srgbClr val="000000"/>
                </a:solidFill>
                <a:latin typeface="Arial" pitchFamily="34" charset="0"/>
              </a:rPr>
              <a:t>the significant benefit of switching to fingolimod from IFN</a:t>
            </a:r>
            <a:r>
              <a:rPr lang="el-GR" altLang="en-US" sz="900" dirty="0">
                <a:solidFill>
                  <a:srgbClr val="000000"/>
                </a:solidFill>
                <a:latin typeface="Arial" pitchFamily="34" charset="0"/>
              </a:rPr>
              <a:t>β</a:t>
            </a:r>
            <a:r>
              <a:rPr lang="en-GB" altLang="en-US" sz="900" dirty="0">
                <a:solidFill>
                  <a:srgbClr val="000000"/>
                </a:solidFill>
                <a:latin typeface="Arial" pitchFamily="34" charset="0"/>
              </a:rPr>
              <a:t>-1a (on this slide)</a:t>
            </a:r>
          </a:p>
          <a:p>
            <a:pPr marL="510730" lvl="1" indent="-161283">
              <a:buFont typeface="Arial" pitchFamily="34" charset="0"/>
              <a:buChar char="-"/>
              <a:defRPr/>
            </a:pPr>
            <a:r>
              <a:rPr lang="en-GB" altLang="en-US" sz="900" dirty="0">
                <a:solidFill>
                  <a:srgbClr val="000000"/>
                </a:solidFill>
                <a:latin typeface="Arial" pitchFamily="34" charset="0"/>
              </a:rPr>
              <a:t>the sustained efficacy on relapses beyond the core study phase, i.e. the long-term data from LONGTERMS or the individual study extensions</a:t>
            </a:r>
          </a:p>
          <a:p>
            <a:pPr>
              <a:spcBef>
                <a:spcPts val="564"/>
              </a:spcBef>
              <a:defRPr/>
            </a:pPr>
            <a:endParaRPr lang="en-GB" altLang="en-US" sz="100" dirty="0"/>
          </a:p>
          <a:p>
            <a:pPr>
              <a:spcBef>
                <a:spcPts val="564"/>
              </a:spcBef>
              <a:defRPr/>
            </a:pPr>
            <a:r>
              <a:rPr lang="en-GB" altLang="en-US" sz="900" b="1" u="sng" dirty="0"/>
              <a:t>Notes</a:t>
            </a:r>
          </a:p>
          <a:p>
            <a:pPr>
              <a:spcBef>
                <a:spcPts val="564"/>
              </a:spcBef>
              <a:defRPr/>
            </a:pPr>
            <a:r>
              <a:rPr lang="en-GB" altLang="en-US" sz="900" dirty="0"/>
              <a:t>*Post-hoc analysis of Summary of Product Characteristics-defined subgroups </a:t>
            </a:r>
          </a:p>
          <a:p>
            <a:pPr>
              <a:spcBef>
                <a:spcPts val="564"/>
              </a:spcBef>
              <a:defRPr/>
            </a:pPr>
            <a:r>
              <a:rPr lang="en-GB" altLang="en-US" sz="900" baseline="30000" dirty="0">
                <a:ea typeface="MS PGothic" pitchFamily="34" charset="-128"/>
              </a:rPr>
              <a:t>†</a:t>
            </a:r>
            <a:r>
              <a:rPr lang="en-GB" altLang="en-US" sz="900" dirty="0">
                <a:ea typeface="MS PGothic" pitchFamily="34" charset="-128"/>
              </a:rPr>
              <a:t>IFN and ≥1 relapse in the year prior to study, plus either ≥1 </a:t>
            </a:r>
            <a:r>
              <a:rPr lang="en-GB" altLang="en-US" sz="900" dirty="0" err="1">
                <a:ea typeface="MS PGothic" pitchFamily="34" charset="-128"/>
              </a:rPr>
              <a:t>Gd</a:t>
            </a:r>
            <a:r>
              <a:rPr lang="en-GB" altLang="en-US" sz="900" baseline="30000" dirty="0">
                <a:ea typeface="MS PGothic" pitchFamily="34" charset="-128"/>
              </a:rPr>
              <a:t>+</a:t>
            </a:r>
            <a:r>
              <a:rPr lang="en-GB" altLang="en-US" sz="900" dirty="0">
                <a:ea typeface="MS PGothic" pitchFamily="34" charset="-128"/>
              </a:rPr>
              <a:t> lesion</a:t>
            </a:r>
            <a:br>
              <a:rPr lang="en-GB" altLang="en-US" sz="900" dirty="0">
                <a:ea typeface="MS PGothic" pitchFamily="34" charset="-128"/>
              </a:rPr>
            </a:br>
            <a:r>
              <a:rPr lang="en-GB" altLang="en-US" sz="900" dirty="0">
                <a:ea typeface="MS PGothic" pitchFamily="34" charset="-128"/>
              </a:rPr>
              <a:t>or ≥9 T</a:t>
            </a:r>
            <a:r>
              <a:rPr lang="en-GB" altLang="en-US" sz="900" baseline="-25000" dirty="0">
                <a:ea typeface="MS PGothic" pitchFamily="34" charset="-128"/>
              </a:rPr>
              <a:t>2</a:t>
            </a:r>
            <a:r>
              <a:rPr lang="en-GB" altLang="en-US" sz="900" dirty="0">
                <a:ea typeface="MS PGothic" pitchFamily="34" charset="-128"/>
              </a:rPr>
              <a:t> lesions at baseline</a:t>
            </a:r>
          </a:p>
          <a:p>
            <a:pPr>
              <a:spcBef>
                <a:spcPts val="564"/>
              </a:spcBef>
              <a:defRPr/>
            </a:pPr>
            <a:r>
              <a:rPr lang="en-GB" altLang="en-US" sz="900" baseline="30000" dirty="0">
                <a:ea typeface="MS PGothic" pitchFamily="34" charset="-128"/>
              </a:rPr>
              <a:t>‡</a:t>
            </a:r>
            <a:r>
              <a:rPr lang="en-GB" altLang="en-US" sz="900" dirty="0">
                <a:ea typeface="MS PGothic" pitchFamily="34" charset="-128"/>
              </a:rPr>
              <a:t>IFN in the year prior to study, plus equal or more relapses in Year -1 than in Year -2; based on relapse rate ratio</a:t>
            </a:r>
            <a:br>
              <a:rPr lang="en-GB" altLang="en-US" sz="900" dirty="0">
                <a:ea typeface="MS PGothic" pitchFamily="34" charset="-128"/>
              </a:rPr>
            </a:br>
            <a:r>
              <a:rPr lang="en-GB" altLang="en-US" sz="900" baseline="30000" dirty="0"/>
              <a:t>§</a:t>
            </a:r>
            <a:r>
              <a:rPr lang="en-GB" altLang="en-US" sz="900" dirty="0"/>
              <a:t>Core ITT population. EOS (end of study) is the last available visit for the randomised patients between initiation and completion of the study. </a:t>
            </a:r>
            <a:r>
              <a:rPr lang="nl-NL" altLang="en-US" sz="900" dirty="0"/>
              <a:t>In the extension, these patients were initially re-randomised to 0.5 or 1.25 mg fingolimod, and then all transitioned to open-label fingolimod 0.5 mg. Gilenya</a:t>
            </a:r>
            <a:r>
              <a:rPr lang="nl-NL" altLang="en-US" sz="900" baseline="30000" dirty="0"/>
              <a:t>®</a:t>
            </a:r>
            <a:br>
              <a:rPr lang="nl-NL" altLang="en-US" sz="900" baseline="30000" dirty="0"/>
            </a:br>
            <a:r>
              <a:rPr lang="nl-NL" altLang="en-US" sz="900" dirty="0"/>
              <a:t>0.5 mg / day is the only dose approved for the treatment of MS</a:t>
            </a:r>
          </a:p>
          <a:p>
            <a:pPr>
              <a:spcBef>
                <a:spcPts val="564"/>
              </a:spcBef>
              <a:defRPr/>
            </a:pPr>
            <a:r>
              <a:rPr lang="en-GB" sz="900" baseline="30000" dirty="0"/>
              <a:t>¶</a:t>
            </a:r>
            <a:r>
              <a:rPr lang="en-GB" sz="900" dirty="0"/>
              <a:t>During each yearly interval from initiation of therapy up to interim analysis (LONGTERMS analysis population; cut-off 60 months treatment exposure). LONGTERMS was a 5-year extension study following on from extension studies to TRANSFORMS or FREEDOMS. At the time of the interim analysis, the median duration of fingolimod exposure for patients entering LONGTERMS exceeded</a:t>
            </a:r>
            <a:br>
              <a:rPr lang="en-GB" sz="900" dirty="0"/>
            </a:br>
            <a:r>
              <a:rPr lang="en-GB" sz="900" dirty="0"/>
              <a:t>4.5 years in the FREEDOMS and TRANSFORMS cohorts. Proportionately more patients had reached 5 years of exposure in the FREEDOMS cohort (43%) than in the TRANSFORMS cohort (25%). ARR was calculated as the number of relapses divided by the number of days in the study multiplied by 365.25; each yearly interval uses a cut-off of 365 days</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0497" eaLnBrk="0" hangingPunct="0">
              <a:defRPr>
                <a:solidFill>
                  <a:schemeClr val="tx1"/>
                </a:solidFill>
                <a:latin typeface="Arial" charset="0"/>
                <a:cs typeface="Arial" charset="0"/>
              </a:defRPr>
            </a:lvl1pPr>
            <a:lvl2pPr marL="698893" indent="-268805" defTabSz="900497" eaLnBrk="0" hangingPunct="0">
              <a:defRPr>
                <a:solidFill>
                  <a:schemeClr val="tx1"/>
                </a:solidFill>
                <a:latin typeface="Arial" charset="0"/>
                <a:cs typeface="Arial" charset="0"/>
              </a:defRPr>
            </a:lvl2pPr>
            <a:lvl3pPr marL="1075220" indent="-215044" defTabSz="900497" eaLnBrk="0" hangingPunct="0">
              <a:defRPr>
                <a:solidFill>
                  <a:schemeClr val="tx1"/>
                </a:solidFill>
                <a:latin typeface="Arial" charset="0"/>
                <a:cs typeface="Arial" charset="0"/>
              </a:defRPr>
            </a:lvl3pPr>
            <a:lvl4pPr marL="1505308" indent="-215044" defTabSz="900497" eaLnBrk="0" hangingPunct="0">
              <a:defRPr>
                <a:solidFill>
                  <a:schemeClr val="tx1"/>
                </a:solidFill>
                <a:latin typeface="Arial" charset="0"/>
                <a:cs typeface="Arial" charset="0"/>
              </a:defRPr>
            </a:lvl4pPr>
            <a:lvl5pPr marL="1935396" indent="-215044" defTabSz="900497" eaLnBrk="0" hangingPunct="0">
              <a:defRPr>
                <a:solidFill>
                  <a:schemeClr val="tx1"/>
                </a:solidFill>
                <a:latin typeface="Arial" charset="0"/>
                <a:cs typeface="Arial" charset="0"/>
              </a:defRPr>
            </a:lvl5pPr>
            <a:lvl6pPr marL="2365484" indent="-215044" defTabSz="900497" eaLnBrk="0" fontAlgn="base" hangingPunct="0">
              <a:spcBef>
                <a:spcPct val="0"/>
              </a:spcBef>
              <a:spcAft>
                <a:spcPct val="0"/>
              </a:spcAft>
              <a:defRPr>
                <a:solidFill>
                  <a:schemeClr val="tx1"/>
                </a:solidFill>
                <a:latin typeface="Arial" charset="0"/>
                <a:cs typeface="Arial" charset="0"/>
              </a:defRPr>
            </a:lvl6pPr>
            <a:lvl7pPr marL="2795572" indent="-215044" defTabSz="900497" eaLnBrk="0" fontAlgn="base" hangingPunct="0">
              <a:spcBef>
                <a:spcPct val="0"/>
              </a:spcBef>
              <a:spcAft>
                <a:spcPct val="0"/>
              </a:spcAft>
              <a:defRPr>
                <a:solidFill>
                  <a:schemeClr val="tx1"/>
                </a:solidFill>
                <a:latin typeface="Arial" charset="0"/>
                <a:cs typeface="Arial" charset="0"/>
              </a:defRPr>
            </a:lvl7pPr>
            <a:lvl8pPr marL="3225660" indent="-215044" defTabSz="900497" eaLnBrk="0" fontAlgn="base" hangingPunct="0">
              <a:spcBef>
                <a:spcPct val="0"/>
              </a:spcBef>
              <a:spcAft>
                <a:spcPct val="0"/>
              </a:spcAft>
              <a:defRPr>
                <a:solidFill>
                  <a:schemeClr val="tx1"/>
                </a:solidFill>
                <a:latin typeface="Arial" charset="0"/>
                <a:cs typeface="Arial" charset="0"/>
              </a:defRPr>
            </a:lvl8pPr>
            <a:lvl9pPr marL="3655748" indent="-215044" defTabSz="900497" eaLnBrk="0" fontAlgn="base" hangingPunct="0">
              <a:spcBef>
                <a:spcPct val="0"/>
              </a:spcBef>
              <a:spcAft>
                <a:spcPct val="0"/>
              </a:spcAft>
              <a:defRPr>
                <a:solidFill>
                  <a:schemeClr val="tx1"/>
                </a:solidFill>
                <a:latin typeface="Arial" charset="0"/>
                <a:cs typeface="Arial" charset="0"/>
              </a:defRPr>
            </a:lvl9pPr>
          </a:lstStyle>
          <a:p>
            <a:pPr eaLnBrk="1" hangingPunct="1"/>
            <a:fld id="{E301289C-F475-4AE8-A4DA-2CF8E6983679}" type="slidenum">
              <a:rPr lang="en-GB" altLang="en-US" smtClean="0">
                <a:solidFill>
                  <a:srgbClr val="000000"/>
                </a:solidFill>
              </a:rPr>
              <a:pPr eaLnBrk="1" hangingPunct="1"/>
              <a:t>23</a:t>
            </a:fld>
            <a:endParaRPr lang="en-GB" altLang="en-US" smtClean="0">
              <a:solidFill>
                <a:srgbClr val="000000"/>
              </a:solidFill>
            </a:endParaRPr>
          </a:p>
        </p:txBody>
      </p:sp>
    </p:spTree>
    <p:extLst>
      <p:ext uri="{BB962C8B-B14F-4D97-AF65-F5344CB8AC3E}">
        <p14:creationId xmlns:p14="http://schemas.microsoft.com/office/powerpoint/2010/main" val="3717887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1BDDA-5F3C-423B-BC3E-C1E899BACBF7}"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927193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ln/>
        </p:spPr>
        <p:txBody>
          <a:bodyPr/>
          <a:lstStyle/>
          <a:p>
            <a:pPr eaLnBrk="1" hangingPunct="1">
              <a:spcBef>
                <a:spcPts val="564"/>
              </a:spcBef>
              <a:defRPr/>
            </a:pPr>
            <a:r>
              <a:rPr lang="en-GB" b="1" u="sng" dirty="0" smtClean="0"/>
              <a:t>Key points</a:t>
            </a:r>
          </a:p>
          <a:p>
            <a:pPr marL="250885" indent="-161283">
              <a:buFont typeface="Arial" panose="020B0604020202020204" pitchFamily="34" charset="0"/>
              <a:buChar char="•"/>
              <a:defRPr/>
            </a:pPr>
            <a:r>
              <a:rPr lang="en-GB" altLang="en-US" dirty="0" smtClean="0">
                <a:solidFill>
                  <a:srgbClr val="000000"/>
                </a:solidFill>
                <a:latin typeface="Arial" pitchFamily="34" charset="0"/>
              </a:rPr>
              <a:t>Results are shown for </a:t>
            </a:r>
            <a:r>
              <a:rPr lang="en-GB" altLang="en-US" u="sng" dirty="0" smtClean="0">
                <a:solidFill>
                  <a:srgbClr val="000000"/>
                </a:solidFill>
                <a:latin typeface="Arial" pitchFamily="34" charset="0"/>
              </a:rPr>
              <a:t>lesions</a:t>
            </a:r>
            <a:r>
              <a:rPr lang="en-GB" altLang="en-US" dirty="0" smtClean="0">
                <a:solidFill>
                  <a:srgbClr val="000000"/>
                </a:solidFill>
                <a:latin typeface="Arial" pitchFamily="34" charset="0"/>
              </a:rPr>
              <a:t>, one of the 4 key disease activity measures</a:t>
            </a:r>
          </a:p>
          <a:p>
            <a:pPr marL="250885" indent="-161283">
              <a:buFont typeface="Arial" panose="020B0604020202020204" pitchFamily="34" charset="0"/>
              <a:buChar char="•"/>
              <a:defRPr/>
            </a:pPr>
            <a:r>
              <a:rPr lang="en-GB" altLang="en-US" dirty="0" smtClean="0">
                <a:solidFill>
                  <a:srgbClr val="000000"/>
                </a:solidFill>
                <a:latin typeface="Arial" pitchFamily="34" charset="0"/>
              </a:rPr>
              <a:t>It is important to recognise:</a:t>
            </a:r>
          </a:p>
          <a:p>
            <a:pPr marL="510730" lvl="1" indent="-161283">
              <a:buFont typeface="Arial" pitchFamily="34" charset="0"/>
              <a:buChar char="-"/>
              <a:defRPr/>
            </a:pPr>
            <a:r>
              <a:rPr lang="en-GB" altLang="en-US" dirty="0" smtClean="0">
                <a:solidFill>
                  <a:srgbClr val="000000"/>
                </a:solidFill>
                <a:latin typeface="Arial" pitchFamily="34" charset="0"/>
              </a:rPr>
              <a:t>the high efficacy in reducing the lesion counts seen for the core studies (</a:t>
            </a:r>
            <a:r>
              <a:rPr lang="en-GB" altLang="en-US" dirty="0" err="1" smtClean="0">
                <a:solidFill>
                  <a:srgbClr val="000000"/>
                </a:solidFill>
                <a:latin typeface="Arial" pitchFamily="34" charset="0"/>
              </a:rPr>
              <a:t>vs</a:t>
            </a:r>
            <a:r>
              <a:rPr lang="en-GB" altLang="en-US" dirty="0" smtClean="0">
                <a:solidFill>
                  <a:srgbClr val="000000"/>
                </a:solidFill>
                <a:latin typeface="Arial" pitchFamily="34" charset="0"/>
              </a:rPr>
              <a:t> placebo or standard-of-care DMT) </a:t>
            </a:r>
          </a:p>
          <a:p>
            <a:pPr marL="510730" lvl="1" indent="-161283">
              <a:buFont typeface="Arial" pitchFamily="34" charset="0"/>
              <a:buChar char="-"/>
              <a:defRPr/>
            </a:pPr>
            <a:r>
              <a:rPr lang="en-GB" altLang="en-US" dirty="0" smtClean="0">
                <a:solidFill>
                  <a:srgbClr val="000000"/>
                </a:solidFill>
                <a:latin typeface="Arial" pitchFamily="34" charset="0"/>
              </a:rPr>
              <a:t>the significant benefit of switching to fingolimod from IFN</a:t>
            </a:r>
            <a:r>
              <a:rPr lang="el-GR" altLang="en-US" dirty="0" smtClean="0">
                <a:solidFill>
                  <a:srgbClr val="000000"/>
                </a:solidFill>
                <a:latin typeface="Arial" pitchFamily="34" charset="0"/>
              </a:rPr>
              <a:t>β</a:t>
            </a:r>
            <a:r>
              <a:rPr lang="en-GB" altLang="en-US" dirty="0" smtClean="0">
                <a:solidFill>
                  <a:srgbClr val="000000"/>
                </a:solidFill>
                <a:latin typeface="Arial" pitchFamily="34" charset="0"/>
              </a:rPr>
              <a:t>-1a (on this slide)</a:t>
            </a:r>
          </a:p>
          <a:p>
            <a:pPr marL="510730" lvl="1" indent="-161283">
              <a:buFont typeface="Arial" pitchFamily="34" charset="0"/>
              <a:buChar char="-"/>
              <a:defRPr/>
            </a:pPr>
            <a:r>
              <a:rPr lang="en-GB" altLang="en-US" dirty="0" smtClean="0">
                <a:solidFill>
                  <a:srgbClr val="000000"/>
                </a:solidFill>
                <a:latin typeface="Arial" pitchFamily="34" charset="0"/>
              </a:rPr>
              <a:t>the sustained efficacy beyond the core study phase, i.e. the FREEDOMS extension shown here</a:t>
            </a:r>
          </a:p>
          <a:p>
            <a:pPr eaLnBrk="1" hangingPunct="1">
              <a:spcBef>
                <a:spcPts val="564"/>
              </a:spcBef>
              <a:defRPr/>
            </a:pPr>
            <a:endParaRPr lang="en-GB" dirty="0" smtClean="0"/>
          </a:p>
          <a:p>
            <a:pPr eaLnBrk="1" hangingPunct="1">
              <a:spcBef>
                <a:spcPts val="564"/>
              </a:spcBef>
              <a:defRPr/>
            </a:pPr>
            <a:r>
              <a:rPr lang="en-GB" b="1" u="sng" dirty="0" smtClean="0"/>
              <a:t>Notes</a:t>
            </a:r>
          </a:p>
          <a:p>
            <a:pPr eaLnBrk="1" hangingPunct="1">
              <a:spcBef>
                <a:spcPts val="564"/>
              </a:spcBef>
              <a:defRPr/>
            </a:pPr>
            <a:r>
              <a:rPr lang="en-GB" dirty="0" smtClean="0"/>
              <a:t>Data are for ITT population with available MRI scans. p values were calculated with the use of analysis of covariance on ranks with adjustment for study group, country, and number of lesions at baseline</a:t>
            </a:r>
          </a:p>
          <a:p>
            <a:pPr eaLnBrk="1" hangingPunct="1">
              <a:spcBef>
                <a:spcPts val="564"/>
              </a:spcBef>
              <a:defRPr/>
            </a:pPr>
            <a:r>
              <a:rPr lang="en-GB" baseline="30000" dirty="0" smtClean="0"/>
              <a:t>†</a:t>
            </a:r>
            <a:r>
              <a:rPr lang="en-GB" dirty="0" smtClean="0"/>
              <a:t>p=0.137 for subgroup with high disease activity based on relapses, p=0.114 for subgroup with high disease activity based on relapses and MRI, estimated using a negative binomial regression model with log-link</a:t>
            </a:r>
          </a:p>
          <a:p>
            <a:pPr eaLnBrk="1" hangingPunct="1">
              <a:spcBef>
                <a:spcPts val="564"/>
              </a:spcBef>
              <a:defRPr/>
            </a:pPr>
            <a:r>
              <a:rPr lang="en-GB" baseline="30000" dirty="0" smtClean="0"/>
              <a:t>‡</a:t>
            </a:r>
            <a:r>
              <a:rPr lang="en-GB" dirty="0" smtClean="0"/>
              <a:t>Months 13-24 versus months 0-12; </a:t>
            </a:r>
            <a:r>
              <a:rPr lang="en-GB" dirty="0" err="1" smtClean="0"/>
              <a:t>Wilcoxin</a:t>
            </a:r>
            <a:r>
              <a:rPr lang="en-GB" dirty="0" smtClean="0"/>
              <a:t> signed-rank test</a:t>
            </a:r>
            <a:endParaRPr lang="en-GB" baseline="30000" dirty="0" smtClean="0"/>
          </a:p>
          <a:p>
            <a:pPr eaLnBrk="1" hangingPunct="1">
              <a:spcBef>
                <a:spcPts val="564"/>
              </a:spcBef>
              <a:defRPr/>
            </a:pPr>
            <a:r>
              <a:rPr lang="en-GB" baseline="30000" dirty="0" smtClean="0"/>
              <a:t>§</a:t>
            </a:r>
            <a:r>
              <a:rPr lang="en-GB" altLang="en-US" dirty="0" smtClean="0"/>
              <a:t>Within group comparison – extension ITT population; </a:t>
            </a:r>
            <a:r>
              <a:rPr lang="en-GB" dirty="0" err="1" smtClean="0"/>
              <a:t>McNemar’s</a:t>
            </a:r>
            <a:r>
              <a:rPr lang="en-GB" dirty="0" smtClean="0"/>
              <a:t> test</a:t>
            </a:r>
            <a:endParaRPr lang="en-GB" baseline="30000" dirty="0"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0497" eaLnBrk="0" hangingPunct="0">
              <a:defRPr>
                <a:solidFill>
                  <a:schemeClr val="tx1"/>
                </a:solidFill>
                <a:latin typeface="Arial" charset="0"/>
                <a:cs typeface="Arial" charset="0"/>
              </a:defRPr>
            </a:lvl1pPr>
            <a:lvl2pPr marL="698893" indent="-268805" defTabSz="900497" eaLnBrk="0" hangingPunct="0">
              <a:defRPr>
                <a:solidFill>
                  <a:schemeClr val="tx1"/>
                </a:solidFill>
                <a:latin typeface="Arial" charset="0"/>
                <a:cs typeface="Arial" charset="0"/>
              </a:defRPr>
            </a:lvl2pPr>
            <a:lvl3pPr marL="1075220" indent="-215044" defTabSz="900497" eaLnBrk="0" hangingPunct="0">
              <a:defRPr>
                <a:solidFill>
                  <a:schemeClr val="tx1"/>
                </a:solidFill>
                <a:latin typeface="Arial" charset="0"/>
                <a:cs typeface="Arial" charset="0"/>
              </a:defRPr>
            </a:lvl3pPr>
            <a:lvl4pPr marL="1505308" indent="-215044" defTabSz="900497" eaLnBrk="0" hangingPunct="0">
              <a:defRPr>
                <a:solidFill>
                  <a:schemeClr val="tx1"/>
                </a:solidFill>
                <a:latin typeface="Arial" charset="0"/>
                <a:cs typeface="Arial" charset="0"/>
              </a:defRPr>
            </a:lvl4pPr>
            <a:lvl5pPr marL="1935396" indent="-215044" defTabSz="900497" eaLnBrk="0" hangingPunct="0">
              <a:defRPr>
                <a:solidFill>
                  <a:schemeClr val="tx1"/>
                </a:solidFill>
                <a:latin typeface="Arial" charset="0"/>
                <a:cs typeface="Arial" charset="0"/>
              </a:defRPr>
            </a:lvl5pPr>
            <a:lvl6pPr marL="2365484" indent="-215044" defTabSz="900497" eaLnBrk="0" fontAlgn="base" hangingPunct="0">
              <a:spcBef>
                <a:spcPct val="0"/>
              </a:spcBef>
              <a:spcAft>
                <a:spcPct val="0"/>
              </a:spcAft>
              <a:defRPr>
                <a:solidFill>
                  <a:schemeClr val="tx1"/>
                </a:solidFill>
                <a:latin typeface="Arial" charset="0"/>
                <a:cs typeface="Arial" charset="0"/>
              </a:defRPr>
            </a:lvl6pPr>
            <a:lvl7pPr marL="2795572" indent="-215044" defTabSz="900497" eaLnBrk="0" fontAlgn="base" hangingPunct="0">
              <a:spcBef>
                <a:spcPct val="0"/>
              </a:spcBef>
              <a:spcAft>
                <a:spcPct val="0"/>
              </a:spcAft>
              <a:defRPr>
                <a:solidFill>
                  <a:schemeClr val="tx1"/>
                </a:solidFill>
                <a:latin typeface="Arial" charset="0"/>
                <a:cs typeface="Arial" charset="0"/>
              </a:defRPr>
            </a:lvl7pPr>
            <a:lvl8pPr marL="3225660" indent="-215044" defTabSz="900497" eaLnBrk="0" fontAlgn="base" hangingPunct="0">
              <a:spcBef>
                <a:spcPct val="0"/>
              </a:spcBef>
              <a:spcAft>
                <a:spcPct val="0"/>
              </a:spcAft>
              <a:defRPr>
                <a:solidFill>
                  <a:schemeClr val="tx1"/>
                </a:solidFill>
                <a:latin typeface="Arial" charset="0"/>
                <a:cs typeface="Arial" charset="0"/>
              </a:defRPr>
            </a:lvl8pPr>
            <a:lvl9pPr marL="3655748" indent="-215044" defTabSz="900497" eaLnBrk="0" fontAlgn="base" hangingPunct="0">
              <a:spcBef>
                <a:spcPct val="0"/>
              </a:spcBef>
              <a:spcAft>
                <a:spcPct val="0"/>
              </a:spcAft>
              <a:defRPr>
                <a:solidFill>
                  <a:schemeClr val="tx1"/>
                </a:solidFill>
                <a:latin typeface="Arial" charset="0"/>
                <a:cs typeface="Arial" charset="0"/>
              </a:defRPr>
            </a:lvl9pPr>
          </a:lstStyle>
          <a:p>
            <a:pPr eaLnBrk="1" hangingPunct="1"/>
            <a:fld id="{021DBCC7-8E7D-4B9D-ABB6-E2C5CF8F4FBA}" type="slidenum">
              <a:rPr lang="en-GB" altLang="en-US" smtClean="0">
                <a:solidFill>
                  <a:srgbClr val="000000"/>
                </a:solidFill>
              </a:rPr>
              <a:pPr eaLnBrk="1" hangingPunct="1"/>
              <a:t>25</a:t>
            </a:fld>
            <a:endParaRPr lang="en-GB" altLang="en-US" smtClean="0">
              <a:solidFill>
                <a:srgbClr val="000000"/>
              </a:solidFill>
            </a:endParaRPr>
          </a:p>
        </p:txBody>
      </p:sp>
    </p:spTree>
    <p:extLst>
      <p:ext uri="{BB962C8B-B14F-4D97-AF65-F5344CB8AC3E}">
        <p14:creationId xmlns:p14="http://schemas.microsoft.com/office/powerpoint/2010/main" val="2069930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1BDDA-5F3C-423B-BC3E-C1E899BACBF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927193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ln/>
        </p:spPr>
        <p:txBody>
          <a:bodyPr/>
          <a:lstStyle/>
          <a:p>
            <a:pPr>
              <a:spcBef>
                <a:spcPts val="564"/>
              </a:spcBef>
              <a:defRPr/>
            </a:pPr>
            <a:endParaRPr lang="en-GB" dirty="0"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0497" eaLnBrk="0" hangingPunct="0">
              <a:defRPr>
                <a:solidFill>
                  <a:schemeClr val="tx1"/>
                </a:solidFill>
                <a:latin typeface="Arial" charset="0"/>
                <a:cs typeface="Arial" charset="0"/>
              </a:defRPr>
            </a:lvl1pPr>
            <a:lvl2pPr marL="698893" indent="-268805" defTabSz="900497" eaLnBrk="0" hangingPunct="0">
              <a:defRPr>
                <a:solidFill>
                  <a:schemeClr val="tx1"/>
                </a:solidFill>
                <a:latin typeface="Arial" charset="0"/>
                <a:cs typeface="Arial" charset="0"/>
              </a:defRPr>
            </a:lvl2pPr>
            <a:lvl3pPr marL="1075220" indent="-215044" defTabSz="900497" eaLnBrk="0" hangingPunct="0">
              <a:defRPr>
                <a:solidFill>
                  <a:schemeClr val="tx1"/>
                </a:solidFill>
                <a:latin typeface="Arial" charset="0"/>
                <a:cs typeface="Arial" charset="0"/>
              </a:defRPr>
            </a:lvl3pPr>
            <a:lvl4pPr marL="1505308" indent="-215044" defTabSz="900497" eaLnBrk="0" hangingPunct="0">
              <a:defRPr>
                <a:solidFill>
                  <a:schemeClr val="tx1"/>
                </a:solidFill>
                <a:latin typeface="Arial" charset="0"/>
                <a:cs typeface="Arial" charset="0"/>
              </a:defRPr>
            </a:lvl4pPr>
            <a:lvl5pPr marL="1935396" indent="-215044" defTabSz="900497" eaLnBrk="0" hangingPunct="0">
              <a:defRPr>
                <a:solidFill>
                  <a:schemeClr val="tx1"/>
                </a:solidFill>
                <a:latin typeface="Arial" charset="0"/>
                <a:cs typeface="Arial" charset="0"/>
              </a:defRPr>
            </a:lvl5pPr>
            <a:lvl6pPr marL="2365484" indent="-215044" defTabSz="900497" eaLnBrk="0" fontAlgn="base" hangingPunct="0">
              <a:spcBef>
                <a:spcPct val="0"/>
              </a:spcBef>
              <a:spcAft>
                <a:spcPct val="0"/>
              </a:spcAft>
              <a:defRPr>
                <a:solidFill>
                  <a:schemeClr val="tx1"/>
                </a:solidFill>
                <a:latin typeface="Arial" charset="0"/>
                <a:cs typeface="Arial" charset="0"/>
              </a:defRPr>
            </a:lvl6pPr>
            <a:lvl7pPr marL="2795572" indent="-215044" defTabSz="900497" eaLnBrk="0" fontAlgn="base" hangingPunct="0">
              <a:spcBef>
                <a:spcPct val="0"/>
              </a:spcBef>
              <a:spcAft>
                <a:spcPct val="0"/>
              </a:spcAft>
              <a:defRPr>
                <a:solidFill>
                  <a:schemeClr val="tx1"/>
                </a:solidFill>
                <a:latin typeface="Arial" charset="0"/>
                <a:cs typeface="Arial" charset="0"/>
              </a:defRPr>
            </a:lvl7pPr>
            <a:lvl8pPr marL="3225660" indent="-215044" defTabSz="900497" eaLnBrk="0" fontAlgn="base" hangingPunct="0">
              <a:spcBef>
                <a:spcPct val="0"/>
              </a:spcBef>
              <a:spcAft>
                <a:spcPct val="0"/>
              </a:spcAft>
              <a:defRPr>
                <a:solidFill>
                  <a:schemeClr val="tx1"/>
                </a:solidFill>
                <a:latin typeface="Arial" charset="0"/>
                <a:cs typeface="Arial" charset="0"/>
              </a:defRPr>
            </a:lvl8pPr>
            <a:lvl9pPr marL="3655748" indent="-215044" defTabSz="900497" eaLnBrk="0" fontAlgn="base" hangingPunct="0">
              <a:spcBef>
                <a:spcPct val="0"/>
              </a:spcBef>
              <a:spcAft>
                <a:spcPct val="0"/>
              </a:spcAft>
              <a:defRPr>
                <a:solidFill>
                  <a:schemeClr val="tx1"/>
                </a:solidFill>
                <a:latin typeface="Arial" charset="0"/>
                <a:cs typeface="Arial" charset="0"/>
              </a:defRPr>
            </a:lvl9pPr>
          </a:lstStyle>
          <a:p>
            <a:pPr eaLnBrk="1" hangingPunct="1"/>
            <a:fld id="{8936DB17-93F6-4001-85F4-026E2D76FB71}" type="slidenum">
              <a:rPr lang="en-GB" altLang="en-US" smtClean="0">
                <a:solidFill>
                  <a:srgbClr val="000000"/>
                </a:solidFill>
              </a:rPr>
              <a:pPr eaLnBrk="1" hangingPunct="1"/>
              <a:t>27</a:t>
            </a:fld>
            <a:endParaRPr lang="en-GB" altLang="en-US" smtClean="0">
              <a:solidFill>
                <a:srgbClr val="000000"/>
              </a:solidFill>
            </a:endParaRPr>
          </a:p>
        </p:txBody>
      </p:sp>
    </p:spTree>
    <p:extLst>
      <p:ext uri="{BB962C8B-B14F-4D97-AF65-F5344CB8AC3E}">
        <p14:creationId xmlns:p14="http://schemas.microsoft.com/office/powerpoint/2010/main" val="4162866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1BDDA-5F3C-423B-BC3E-C1E899BACBF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927193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CFC02FB-AE1C-47D4-A062-6BE13B6134E8}"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2732551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smtClean="0">
              <a:latin typeface="Arial" pitchFamily="34" charset="0"/>
            </a:endParaRPr>
          </a:p>
        </p:txBody>
      </p:sp>
      <p:sp>
        <p:nvSpPr>
          <p:cNvPr id="6" name="Slide Number Placeholder 1"/>
          <p:cNvSpPr>
            <a:spLocks noGrp="1"/>
          </p:cNvSpPr>
          <p:nvPr>
            <p:ph type="sldNum" sz="quarter" idx="5"/>
          </p:nvPr>
        </p:nvSpPr>
        <p:spPr/>
        <p:txBody>
          <a:bodyPr/>
          <a:lstStyle/>
          <a:p>
            <a:pPr>
              <a:defRPr/>
            </a:pPr>
            <a:fld id="{6E114B68-087B-43AD-BC44-E96A5DCECFF9}" type="slidenum">
              <a:rPr lang="en-US">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341874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ln/>
        </p:spPr>
        <p:txBody>
          <a:bodyPr/>
          <a:lstStyle/>
          <a:p>
            <a:pPr>
              <a:spcBef>
                <a:spcPts val="564"/>
              </a:spcBef>
              <a:defRPr/>
            </a:pPr>
            <a:r>
              <a:rPr lang="en-GB" sz="1000" b="1" u="sng" dirty="0">
                <a:solidFill>
                  <a:srgbClr val="000000"/>
                </a:solidFill>
                <a:latin typeface="Arial" pitchFamily="34" charset="0"/>
              </a:rPr>
              <a:t>Key points</a:t>
            </a:r>
          </a:p>
          <a:p>
            <a:pPr marL="250885" indent="-161283">
              <a:buFont typeface="Arial" panose="020B0604020202020204" pitchFamily="34" charset="0"/>
              <a:buChar char="•"/>
              <a:defRPr/>
            </a:pPr>
            <a:r>
              <a:rPr lang="en-GB" altLang="en-US" sz="1000" dirty="0">
                <a:solidFill>
                  <a:srgbClr val="000000"/>
                </a:solidFill>
                <a:latin typeface="Arial" pitchFamily="34" charset="0"/>
              </a:rPr>
              <a:t>Results are shown for </a:t>
            </a:r>
            <a:r>
              <a:rPr lang="en-GB" altLang="en-US" sz="1000" u="sng" dirty="0">
                <a:solidFill>
                  <a:srgbClr val="000000"/>
                </a:solidFill>
                <a:latin typeface="Arial" pitchFamily="34" charset="0"/>
              </a:rPr>
              <a:t>BVL</a:t>
            </a:r>
            <a:r>
              <a:rPr lang="en-GB" altLang="en-US" sz="1000" dirty="0">
                <a:solidFill>
                  <a:srgbClr val="000000"/>
                </a:solidFill>
                <a:latin typeface="Arial" pitchFamily="34" charset="0"/>
              </a:rPr>
              <a:t>, one of the 4 key disease activity measures</a:t>
            </a:r>
          </a:p>
          <a:p>
            <a:pPr marL="250885" indent="-161283">
              <a:buFont typeface="Arial" panose="020B0604020202020204" pitchFamily="34" charset="0"/>
              <a:buChar char="•"/>
              <a:defRPr/>
            </a:pPr>
            <a:r>
              <a:rPr lang="en-GB" altLang="en-US" sz="1000" dirty="0">
                <a:solidFill>
                  <a:srgbClr val="000000"/>
                </a:solidFill>
                <a:latin typeface="Arial" pitchFamily="34" charset="0"/>
              </a:rPr>
              <a:t>BVL is the most recent measure widely discussed for inclusion in the NEDA concept which then became NEDA-4</a:t>
            </a:r>
          </a:p>
          <a:p>
            <a:pPr marL="250885" indent="-161283">
              <a:buFont typeface="Arial" panose="020B0604020202020204" pitchFamily="34" charset="0"/>
              <a:buChar char="•"/>
              <a:defRPr/>
            </a:pPr>
            <a:r>
              <a:rPr lang="en-GB" altLang="en-US" sz="1000" dirty="0">
                <a:solidFill>
                  <a:srgbClr val="000000"/>
                </a:solidFill>
                <a:latin typeface="Arial" pitchFamily="34" charset="0"/>
              </a:rPr>
              <a:t>It is important to recognise:</a:t>
            </a:r>
            <a:endParaRPr lang="en-GB" altLang="en-US" sz="1000" dirty="0"/>
          </a:p>
          <a:p>
            <a:pPr marL="510730" lvl="1" indent="-161283">
              <a:buFont typeface="Arial" pitchFamily="34" charset="0"/>
              <a:buChar char="-"/>
              <a:defRPr/>
            </a:pPr>
            <a:r>
              <a:rPr lang="en-GB" altLang="en-US" sz="1000" dirty="0">
                <a:solidFill>
                  <a:srgbClr val="000000"/>
                </a:solidFill>
                <a:latin typeface="Arial" pitchFamily="34" charset="0"/>
              </a:rPr>
              <a:t>the high and consistent efficacy in the core phase of all three Phase III studies </a:t>
            </a:r>
          </a:p>
          <a:p>
            <a:pPr marL="510730" lvl="1" indent="-161283">
              <a:buFont typeface="Arial" pitchFamily="34" charset="0"/>
              <a:buChar char="-"/>
              <a:defRPr/>
            </a:pPr>
            <a:r>
              <a:rPr lang="en-GB" altLang="en-US" sz="1000" dirty="0">
                <a:solidFill>
                  <a:srgbClr val="000000"/>
                </a:solidFill>
                <a:latin typeface="Arial" pitchFamily="34" charset="0"/>
              </a:rPr>
              <a:t>the significant benefit of switching to fingolimod, seen in both the TRANSFORMS extension, and the subgroup of patients who had high disease activity despite IFN</a:t>
            </a:r>
            <a:r>
              <a:rPr lang="el-GR" altLang="en-US" sz="1000" dirty="0">
                <a:solidFill>
                  <a:srgbClr val="000000"/>
                </a:solidFill>
                <a:latin typeface="Arial" pitchFamily="34" charset="0"/>
              </a:rPr>
              <a:t>β</a:t>
            </a:r>
            <a:r>
              <a:rPr lang="en-GB" altLang="en-US" sz="1000" dirty="0">
                <a:solidFill>
                  <a:srgbClr val="000000"/>
                </a:solidFill>
                <a:latin typeface="Arial" pitchFamily="34" charset="0"/>
              </a:rPr>
              <a:t>-1a in the year prior to study entry</a:t>
            </a:r>
          </a:p>
          <a:p>
            <a:pPr marL="510730" lvl="1" indent="-161283">
              <a:buFont typeface="Arial" pitchFamily="34" charset="0"/>
              <a:buChar char="-"/>
              <a:defRPr/>
            </a:pPr>
            <a:r>
              <a:rPr lang="en-GB" altLang="en-US" sz="1000" dirty="0">
                <a:solidFill>
                  <a:srgbClr val="000000"/>
                </a:solidFill>
                <a:latin typeface="Arial" pitchFamily="34" charset="0"/>
              </a:rPr>
              <a:t>the sustained efficacy beyond the core study phase, i.e. the FREEDOMS extension (over 4 years)</a:t>
            </a:r>
          </a:p>
          <a:p>
            <a:pPr>
              <a:spcBef>
                <a:spcPts val="564"/>
              </a:spcBef>
              <a:defRPr/>
            </a:pPr>
            <a:endParaRPr lang="en-GB" altLang="en-US" sz="1000" dirty="0"/>
          </a:p>
          <a:p>
            <a:pPr>
              <a:spcBef>
                <a:spcPts val="564"/>
              </a:spcBef>
              <a:defRPr/>
            </a:pPr>
            <a:r>
              <a:rPr lang="en-GB" altLang="en-US" sz="1000" b="1" u="sng" dirty="0"/>
              <a:t>Notes</a:t>
            </a:r>
          </a:p>
          <a:p>
            <a:pPr>
              <a:spcBef>
                <a:spcPts val="564"/>
              </a:spcBef>
              <a:defRPr/>
            </a:pPr>
            <a:r>
              <a:rPr lang="en-GB" altLang="en-US" sz="1000" dirty="0"/>
              <a:t>*p&lt;0.05, **p&lt;0.01, ***p&lt;0.001 </a:t>
            </a:r>
            <a:r>
              <a:rPr lang="en-GB" altLang="en-US" sz="1000" dirty="0" err="1"/>
              <a:t>vs</a:t>
            </a:r>
            <a:r>
              <a:rPr lang="en-GB" altLang="en-US" sz="1000" dirty="0"/>
              <a:t> placebo. Rank ANCOVA adjusted for treatment group, country and baseline normalised brain volume </a:t>
            </a:r>
          </a:p>
          <a:p>
            <a:pPr>
              <a:spcBef>
                <a:spcPts val="564"/>
              </a:spcBef>
              <a:defRPr/>
            </a:pPr>
            <a:r>
              <a:rPr lang="en-GB" altLang="en-US" sz="1000" baseline="30000" dirty="0"/>
              <a:t>†</a:t>
            </a:r>
            <a:r>
              <a:rPr lang="en-GB" altLang="en-US" sz="1000" dirty="0"/>
              <a:t>Intent-to-treat (ITT) population with evaluable MRI images at baseline and end of core study phase </a:t>
            </a:r>
          </a:p>
          <a:p>
            <a:pPr>
              <a:spcBef>
                <a:spcPts val="564"/>
              </a:spcBef>
              <a:defRPr/>
            </a:pPr>
            <a:r>
              <a:rPr lang="en-GB" altLang="en-US" sz="1000" baseline="30000" dirty="0"/>
              <a:t>‡</a:t>
            </a:r>
            <a:r>
              <a:rPr lang="en-GB" altLang="en-US" sz="1000" dirty="0"/>
              <a:t>p=0.057 for subgroup with high disease activity based on relapses, p=0.049 for subgroup with high disease activity based on relapses and MRI, estimated using a negative binomial regression model with log-link</a:t>
            </a:r>
          </a:p>
          <a:p>
            <a:pPr>
              <a:spcBef>
                <a:spcPts val="564"/>
              </a:spcBef>
              <a:defRPr/>
            </a:pPr>
            <a:r>
              <a:rPr lang="en-GB" sz="1000" baseline="30000" dirty="0"/>
              <a:t>§</a:t>
            </a:r>
            <a:r>
              <a:rPr lang="en-GB" altLang="en-US" sz="1000" dirty="0"/>
              <a:t>In the extension, these patients were initially re-randomised to fingolimod 0.5 or 1.25 mg, and then all transitioned to open-label fingolimod  0.5 mg </a:t>
            </a:r>
          </a:p>
          <a:p>
            <a:pPr>
              <a:spcBef>
                <a:spcPts val="564"/>
              </a:spcBef>
              <a:defRPr/>
            </a:pPr>
            <a:r>
              <a:rPr lang="en-GB" altLang="en-US" sz="1000" baseline="30000" dirty="0"/>
              <a:t>¶</a:t>
            </a:r>
            <a:r>
              <a:rPr lang="en-GB" altLang="en-US" sz="1000" dirty="0"/>
              <a:t>Within group comparison – extension ITT population</a:t>
            </a:r>
            <a:endParaRPr lang="en-GB" altLang="en-US" sz="1000" baseline="30000" dirty="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0497" eaLnBrk="0" hangingPunct="0">
              <a:defRPr>
                <a:solidFill>
                  <a:schemeClr val="tx1"/>
                </a:solidFill>
                <a:latin typeface="Arial" charset="0"/>
                <a:cs typeface="Arial" charset="0"/>
              </a:defRPr>
            </a:lvl1pPr>
            <a:lvl2pPr marL="698893" indent="-268805" defTabSz="900497" eaLnBrk="0" hangingPunct="0">
              <a:defRPr>
                <a:solidFill>
                  <a:schemeClr val="tx1"/>
                </a:solidFill>
                <a:latin typeface="Arial" charset="0"/>
                <a:cs typeface="Arial" charset="0"/>
              </a:defRPr>
            </a:lvl2pPr>
            <a:lvl3pPr marL="1075220" indent="-215044" defTabSz="900497" eaLnBrk="0" hangingPunct="0">
              <a:defRPr>
                <a:solidFill>
                  <a:schemeClr val="tx1"/>
                </a:solidFill>
                <a:latin typeface="Arial" charset="0"/>
                <a:cs typeface="Arial" charset="0"/>
              </a:defRPr>
            </a:lvl3pPr>
            <a:lvl4pPr marL="1505308" indent="-215044" defTabSz="900497" eaLnBrk="0" hangingPunct="0">
              <a:defRPr>
                <a:solidFill>
                  <a:schemeClr val="tx1"/>
                </a:solidFill>
                <a:latin typeface="Arial" charset="0"/>
                <a:cs typeface="Arial" charset="0"/>
              </a:defRPr>
            </a:lvl4pPr>
            <a:lvl5pPr marL="1935396" indent="-215044" defTabSz="900497" eaLnBrk="0" hangingPunct="0">
              <a:defRPr>
                <a:solidFill>
                  <a:schemeClr val="tx1"/>
                </a:solidFill>
                <a:latin typeface="Arial" charset="0"/>
                <a:cs typeface="Arial" charset="0"/>
              </a:defRPr>
            </a:lvl5pPr>
            <a:lvl6pPr marL="2365484" indent="-215044" defTabSz="900497" eaLnBrk="0" fontAlgn="base" hangingPunct="0">
              <a:spcBef>
                <a:spcPct val="0"/>
              </a:spcBef>
              <a:spcAft>
                <a:spcPct val="0"/>
              </a:spcAft>
              <a:defRPr>
                <a:solidFill>
                  <a:schemeClr val="tx1"/>
                </a:solidFill>
                <a:latin typeface="Arial" charset="0"/>
                <a:cs typeface="Arial" charset="0"/>
              </a:defRPr>
            </a:lvl6pPr>
            <a:lvl7pPr marL="2795572" indent="-215044" defTabSz="900497" eaLnBrk="0" fontAlgn="base" hangingPunct="0">
              <a:spcBef>
                <a:spcPct val="0"/>
              </a:spcBef>
              <a:spcAft>
                <a:spcPct val="0"/>
              </a:spcAft>
              <a:defRPr>
                <a:solidFill>
                  <a:schemeClr val="tx1"/>
                </a:solidFill>
                <a:latin typeface="Arial" charset="0"/>
                <a:cs typeface="Arial" charset="0"/>
              </a:defRPr>
            </a:lvl7pPr>
            <a:lvl8pPr marL="3225660" indent="-215044" defTabSz="900497" eaLnBrk="0" fontAlgn="base" hangingPunct="0">
              <a:spcBef>
                <a:spcPct val="0"/>
              </a:spcBef>
              <a:spcAft>
                <a:spcPct val="0"/>
              </a:spcAft>
              <a:defRPr>
                <a:solidFill>
                  <a:schemeClr val="tx1"/>
                </a:solidFill>
                <a:latin typeface="Arial" charset="0"/>
                <a:cs typeface="Arial" charset="0"/>
              </a:defRPr>
            </a:lvl8pPr>
            <a:lvl9pPr marL="3655748" indent="-215044" defTabSz="900497" eaLnBrk="0" fontAlgn="base" hangingPunct="0">
              <a:spcBef>
                <a:spcPct val="0"/>
              </a:spcBef>
              <a:spcAft>
                <a:spcPct val="0"/>
              </a:spcAft>
              <a:defRPr>
                <a:solidFill>
                  <a:schemeClr val="tx1"/>
                </a:solidFill>
                <a:latin typeface="Arial" charset="0"/>
                <a:cs typeface="Arial" charset="0"/>
              </a:defRPr>
            </a:lvl9pPr>
          </a:lstStyle>
          <a:p>
            <a:pPr eaLnBrk="1" hangingPunct="1"/>
            <a:fld id="{4AECE817-6FD1-4C17-85AA-E39FB6969F3E}" type="slidenum">
              <a:rPr lang="en-GB" altLang="en-US" smtClean="0">
                <a:solidFill>
                  <a:srgbClr val="000000"/>
                </a:solidFill>
              </a:rPr>
              <a:pPr eaLnBrk="1" hangingPunct="1"/>
              <a:t>31</a:t>
            </a:fld>
            <a:endParaRPr lang="en-GB" altLang="en-US" smtClean="0">
              <a:solidFill>
                <a:srgbClr val="000000"/>
              </a:solidFill>
            </a:endParaRPr>
          </a:p>
        </p:txBody>
      </p:sp>
    </p:spTree>
    <p:extLst>
      <p:ext uri="{BB962C8B-B14F-4D97-AF65-F5344CB8AC3E}">
        <p14:creationId xmlns:p14="http://schemas.microsoft.com/office/powerpoint/2010/main" val="440161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A8ED8D-26EA-45EC-B9E4-8ADD5A06FEBA}" type="slidenum">
              <a:rPr lang="en-US">
                <a:solidFill>
                  <a:prstClr val="black"/>
                </a:solidFill>
              </a:rPr>
              <a:pPr/>
              <a:t>8</a:t>
            </a:fld>
            <a:endParaRPr lang="en-US">
              <a:solidFill>
                <a:prstClr val="black"/>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ln/>
        </p:spPr>
        <p:txBody>
          <a:bodyPr lIns="96056" tIns="48029" rIns="96056" bIns="48029"/>
          <a:lstStyle/>
          <a:p>
            <a:pPr marL="174708" indent="-174708">
              <a:buFontTx/>
              <a:buChar char="•"/>
              <a:tabLst>
                <a:tab pos="58236" algn="l"/>
                <a:tab pos="174708" algn="l"/>
                <a:tab pos="232943" algn="l"/>
              </a:tabLst>
            </a:pPr>
            <a:endParaRPr lang="el-GR"/>
          </a:p>
        </p:txBody>
      </p:sp>
    </p:spTree>
    <p:extLst>
      <p:ext uri="{BB962C8B-B14F-4D97-AF65-F5344CB8AC3E}">
        <p14:creationId xmlns:p14="http://schemas.microsoft.com/office/powerpoint/2010/main" val="3409952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ln/>
        </p:spPr>
        <p:txBody>
          <a:bodyPr/>
          <a:lstStyle/>
          <a:p>
            <a:pPr>
              <a:spcBef>
                <a:spcPts val="564"/>
              </a:spcBef>
              <a:defRPr/>
            </a:pPr>
            <a:r>
              <a:rPr lang="en-GB" sz="1000" b="1" u="sng" dirty="0">
                <a:solidFill>
                  <a:srgbClr val="000000"/>
                </a:solidFill>
                <a:latin typeface="Arial" pitchFamily="34" charset="0"/>
              </a:rPr>
              <a:t>Key points</a:t>
            </a:r>
          </a:p>
          <a:p>
            <a:pPr marL="250885" indent="-161283">
              <a:buFont typeface="Arial" panose="020B0604020202020204" pitchFamily="34" charset="0"/>
              <a:buChar char="•"/>
              <a:defRPr/>
            </a:pPr>
            <a:r>
              <a:rPr lang="en-GB" altLang="en-US" sz="1000" dirty="0">
                <a:solidFill>
                  <a:srgbClr val="000000"/>
                </a:solidFill>
                <a:latin typeface="Arial" pitchFamily="34" charset="0"/>
              </a:rPr>
              <a:t>Results are shown for </a:t>
            </a:r>
            <a:r>
              <a:rPr lang="en-GB" altLang="en-US" sz="1000" u="sng" dirty="0">
                <a:solidFill>
                  <a:srgbClr val="000000"/>
                </a:solidFill>
                <a:latin typeface="Arial" pitchFamily="34" charset="0"/>
              </a:rPr>
              <a:t>BVL</a:t>
            </a:r>
            <a:r>
              <a:rPr lang="en-GB" altLang="en-US" sz="1000" dirty="0">
                <a:solidFill>
                  <a:srgbClr val="000000"/>
                </a:solidFill>
                <a:latin typeface="Arial" pitchFamily="34" charset="0"/>
              </a:rPr>
              <a:t>, one of the 4 key disease activity measures</a:t>
            </a:r>
          </a:p>
          <a:p>
            <a:pPr marL="250885" indent="-161283">
              <a:buFont typeface="Arial" panose="020B0604020202020204" pitchFamily="34" charset="0"/>
              <a:buChar char="•"/>
              <a:defRPr/>
            </a:pPr>
            <a:r>
              <a:rPr lang="en-GB" altLang="en-US" sz="1000" dirty="0">
                <a:solidFill>
                  <a:srgbClr val="000000"/>
                </a:solidFill>
                <a:latin typeface="Arial" pitchFamily="34" charset="0"/>
              </a:rPr>
              <a:t>BVL is the most recent measure widely discussed for inclusion in the NEDA concept which then became NEDA-4</a:t>
            </a:r>
          </a:p>
          <a:p>
            <a:pPr marL="250885" indent="-161283">
              <a:buFont typeface="Arial" panose="020B0604020202020204" pitchFamily="34" charset="0"/>
              <a:buChar char="•"/>
              <a:defRPr/>
            </a:pPr>
            <a:r>
              <a:rPr lang="en-GB" altLang="en-US" sz="1000" dirty="0">
                <a:solidFill>
                  <a:srgbClr val="000000"/>
                </a:solidFill>
                <a:latin typeface="Arial" pitchFamily="34" charset="0"/>
              </a:rPr>
              <a:t>It is important to recognise:</a:t>
            </a:r>
            <a:endParaRPr lang="en-GB" altLang="en-US" sz="1000" dirty="0"/>
          </a:p>
          <a:p>
            <a:pPr marL="510730" lvl="1" indent="-161283">
              <a:buFont typeface="Arial" pitchFamily="34" charset="0"/>
              <a:buChar char="-"/>
              <a:defRPr/>
            </a:pPr>
            <a:r>
              <a:rPr lang="en-GB" altLang="en-US" sz="1000" dirty="0">
                <a:solidFill>
                  <a:srgbClr val="000000"/>
                </a:solidFill>
                <a:latin typeface="Arial" pitchFamily="34" charset="0"/>
              </a:rPr>
              <a:t>the high and consistent efficacy in the core phase of all three Phase III studies </a:t>
            </a:r>
          </a:p>
          <a:p>
            <a:pPr marL="510730" lvl="1" indent="-161283">
              <a:buFont typeface="Arial" pitchFamily="34" charset="0"/>
              <a:buChar char="-"/>
              <a:defRPr/>
            </a:pPr>
            <a:r>
              <a:rPr lang="en-GB" altLang="en-US" sz="1000" dirty="0">
                <a:solidFill>
                  <a:srgbClr val="000000"/>
                </a:solidFill>
                <a:latin typeface="Arial" pitchFamily="34" charset="0"/>
              </a:rPr>
              <a:t>the significant benefit of switching to fingolimod, seen in both the TRANSFORMS extension, and the subgroup of patients who had high disease activity despite IFN</a:t>
            </a:r>
            <a:r>
              <a:rPr lang="el-GR" altLang="en-US" sz="1000" dirty="0">
                <a:solidFill>
                  <a:srgbClr val="000000"/>
                </a:solidFill>
                <a:latin typeface="Arial" pitchFamily="34" charset="0"/>
              </a:rPr>
              <a:t>β</a:t>
            </a:r>
            <a:r>
              <a:rPr lang="en-GB" altLang="en-US" sz="1000" dirty="0">
                <a:solidFill>
                  <a:srgbClr val="000000"/>
                </a:solidFill>
                <a:latin typeface="Arial" pitchFamily="34" charset="0"/>
              </a:rPr>
              <a:t>-1a in the year prior to study entry</a:t>
            </a:r>
          </a:p>
          <a:p>
            <a:pPr marL="510730" lvl="1" indent="-161283">
              <a:buFont typeface="Arial" pitchFamily="34" charset="0"/>
              <a:buChar char="-"/>
              <a:defRPr/>
            </a:pPr>
            <a:r>
              <a:rPr lang="en-GB" altLang="en-US" sz="1000" dirty="0">
                <a:solidFill>
                  <a:srgbClr val="000000"/>
                </a:solidFill>
                <a:latin typeface="Arial" pitchFamily="34" charset="0"/>
              </a:rPr>
              <a:t>the sustained efficacy beyond the core study phase, i.e. the FREEDOMS extension (over 4 years)</a:t>
            </a:r>
          </a:p>
          <a:p>
            <a:pPr>
              <a:spcBef>
                <a:spcPts val="564"/>
              </a:spcBef>
              <a:defRPr/>
            </a:pPr>
            <a:endParaRPr lang="en-GB" altLang="en-US" sz="1000" dirty="0"/>
          </a:p>
          <a:p>
            <a:pPr>
              <a:spcBef>
                <a:spcPts val="564"/>
              </a:spcBef>
              <a:defRPr/>
            </a:pPr>
            <a:r>
              <a:rPr lang="en-GB" altLang="en-US" sz="1000" b="1" u="sng" dirty="0"/>
              <a:t>Notes</a:t>
            </a:r>
          </a:p>
          <a:p>
            <a:pPr>
              <a:spcBef>
                <a:spcPts val="564"/>
              </a:spcBef>
              <a:defRPr/>
            </a:pPr>
            <a:r>
              <a:rPr lang="en-GB" altLang="en-US" sz="1000" dirty="0"/>
              <a:t>*p&lt;0.05, **p&lt;0.01, ***p&lt;0.001 </a:t>
            </a:r>
            <a:r>
              <a:rPr lang="en-GB" altLang="en-US" sz="1000" dirty="0" err="1"/>
              <a:t>vs</a:t>
            </a:r>
            <a:r>
              <a:rPr lang="en-GB" altLang="en-US" sz="1000" dirty="0"/>
              <a:t> placebo. Rank ANCOVA adjusted for treatment group, country and baseline normalised brain volume </a:t>
            </a:r>
          </a:p>
          <a:p>
            <a:pPr>
              <a:spcBef>
                <a:spcPts val="564"/>
              </a:spcBef>
              <a:defRPr/>
            </a:pPr>
            <a:r>
              <a:rPr lang="en-GB" altLang="en-US" sz="1000" baseline="30000" dirty="0"/>
              <a:t>†</a:t>
            </a:r>
            <a:r>
              <a:rPr lang="en-GB" altLang="en-US" sz="1000" dirty="0"/>
              <a:t>Intent-to-treat (ITT) population with evaluable MRI images at baseline and end of core study phase </a:t>
            </a:r>
          </a:p>
          <a:p>
            <a:pPr>
              <a:spcBef>
                <a:spcPts val="564"/>
              </a:spcBef>
              <a:defRPr/>
            </a:pPr>
            <a:r>
              <a:rPr lang="en-GB" altLang="en-US" sz="1000" baseline="30000" dirty="0"/>
              <a:t>‡</a:t>
            </a:r>
            <a:r>
              <a:rPr lang="en-GB" altLang="en-US" sz="1000" dirty="0"/>
              <a:t>p=0.057 for subgroup with high disease activity based on relapses, p=0.049 for subgroup with high disease activity based on relapses and MRI, estimated using a negative binomial regression model with log-link</a:t>
            </a:r>
          </a:p>
          <a:p>
            <a:pPr>
              <a:spcBef>
                <a:spcPts val="564"/>
              </a:spcBef>
              <a:defRPr/>
            </a:pPr>
            <a:r>
              <a:rPr lang="en-GB" sz="1000" baseline="30000" dirty="0"/>
              <a:t>§</a:t>
            </a:r>
            <a:r>
              <a:rPr lang="en-GB" altLang="en-US" sz="1000" dirty="0"/>
              <a:t>In the extension, these patients were initially re-randomised to fingolimod 0.5 or 1.25 mg, and then all transitioned to open-label fingolimod  0.5 mg </a:t>
            </a:r>
          </a:p>
          <a:p>
            <a:pPr>
              <a:spcBef>
                <a:spcPts val="564"/>
              </a:spcBef>
              <a:defRPr/>
            </a:pPr>
            <a:r>
              <a:rPr lang="en-GB" altLang="en-US" sz="1000" baseline="30000" dirty="0"/>
              <a:t>¶</a:t>
            </a:r>
            <a:r>
              <a:rPr lang="en-GB" altLang="en-US" sz="1000" dirty="0"/>
              <a:t>Within group comparison – extension ITT population</a:t>
            </a:r>
            <a:endParaRPr lang="en-GB" altLang="en-US" sz="1000" baseline="30000" dirty="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0497" eaLnBrk="0" hangingPunct="0">
              <a:defRPr>
                <a:solidFill>
                  <a:schemeClr val="tx1"/>
                </a:solidFill>
                <a:latin typeface="Arial" charset="0"/>
                <a:cs typeface="Arial" charset="0"/>
              </a:defRPr>
            </a:lvl1pPr>
            <a:lvl2pPr marL="698893" indent="-268805" defTabSz="900497" eaLnBrk="0" hangingPunct="0">
              <a:defRPr>
                <a:solidFill>
                  <a:schemeClr val="tx1"/>
                </a:solidFill>
                <a:latin typeface="Arial" charset="0"/>
                <a:cs typeface="Arial" charset="0"/>
              </a:defRPr>
            </a:lvl2pPr>
            <a:lvl3pPr marL="1075220" indent="-215044" defTabSz="900497" eaLnBrk="0" hangingPunct="0">
              <a:defRPr>
                <a:solidFill>
                  <a:schemeClr val="tx1"/>
                </a:solidFill>
                <a:latin typeface="Arial" charset="0"/>
                <a:cs typeface="Arial" charset="0"/>
              </a:defRPr>
            </a:lvl3pPr>
            <a:lvl4pPr marL="1505308" indent="-215044" defTabSz="900497" eaLnBrk="0" hangingPunct="0">
              <a:defRPr>
                <a:solidFill>
                  <a:schemeClr val="tx1"/>
                </a:solidFill>
                <a:latin typeface="Arial" charset="0"/>
                <a:cs typeface="Arial" charset="0"/>
              </a:defRPr>
            </a:lvl4pPr>
            <a:lvl5pPr marL="1935396" indent="-215044" defTabSz="900497" eaLnBrk="0" hangingPunct="0">
              <a:defRPr>
                <a:solidFill>
                  <a:schemeClr val="tx1"/>
                </a:solidFill>
                <a:latin typeface="Arial" charset="0"/>
                <a:cs typeface="Arial" charset="0"/>
              </a:defRPr>
            </a:lvl5pPr>
            <a:lvl6pPr marL="2365484" indent="-215044" defTabSz="900497" eaLnBrk="0" fontAlgn="base" hangingPunct="0">
              <a:spcBef>
                <a:spcPct val="0"/>
              </a:spcBef>
              <a:spcAft>
                <a:spcPct val="0"/>
              </a:spcAft>
              <a:defRPr>
                <a:solidFill>
                  <a:schemeClr val="tx1"/>
                </a:solidFill>
                <a:latin typeface="Arial" charset="0"/>
                <a:cs typeface="Arial" charset="0"/>
              </a:defRPr>
            </a:lvl6pPr>
            <a:lvl7pPr marL="2795572" indent="-215044" defTabSz="900497" eaLnBrk="0" fontAlgn="base" hangingPunct="0">
              <a:spcBef>
                <a:spcPct val="0"/>
              </a:spcBef>
              <a:spcAft>
                <a:spcPct val="0"/>
              </a:spcAft>
              <a:defRPr>
                <a:solidFill>
                  <a:schemeClr val="tx1"/>
                </a:solidFill>
                <a:latin typeface="Arial" charset="0"/>
                <a:cs typeface="Arial" charset="0"/>
              </a:defRPr>
            </a:lvl7pPr>
            <a:lvl8pPr marL="3225660" indent="-215044" defTabSz="900497" eaLnBrk="0" fontAlgn="base" hangingPunct="0">
              <a:spcBef>
                <a:spcPct val="0"/>
              </a:spcBef>
              <a:spcAft>
                <a:spcPct val="0"/>
              </a:spcAft>
              <a:defRPr>
                <a:solidFill>
                  <a:schemeClr val="tx1"/>
                </a:solidFill>
                <a:latin typeface="Arial" charset="0"/>
                <a:cs typeface="Arial" charset="0"/>
              </a:defRPr>
            </a:lvl8pPr>
            <a:lvl9pPr marL="3655748" indent="-215044" defTabSz="900497" eaLnBrk="0" fontAlgn="base" hangingPunct="0">
              <a:spcBef>
                <a:spcPct val="0"/>
              </a:spcBef>
              <a:spcAft>
                <a:spcPct val="0"/>
              </a:spcAft>
              <a:defRPr>
                <a:solidFill>
                  <a:schemeClr val="tx1"/>
                </a:solidFill>
                <a:latin typeface="Arial" charset="0"/>
                <a:cs typeface="Arial" charset="0"/>
              </a:defRPr>
            </a:lvl9pPr>
          </a:lstStyle>
          <a:p>
            <a:pPr eaLnBrk="1" hangingPunct="1"/>
            <a:fld id="{4AECE817-6FD1-4C17-85AA-E39FB6969F3E}" type="slidenum">
              <a:rPr lang="en-GB" altLang="en-US" smtClean="0">
                <a:solidFill>
                  <a:srgbClr val="000000"/>
                </a:solidFill>
              </a:rPr>
              <a:pPr eaLnBrk="1" hangingPunct="1"/>
              <a:t>32</a:t>
            </a:fld>
            <a:endParaRPr lang="en-GB" altLang="en-US" smtClean="0">
              <a:solidFill>
                <a:srgbClr val="000000"/>
              </a:solidFill>
            </a:endParaRPr>
          </a:p>
        </p:txBody>
      </p:sp>
    </p:spTree>
    <p:extLst>
      <p:ext uri="{BB962C8B-B14F-4D97-AF65-F5344CB8AC3E}">
        <p14:creationId xmlns:p14="http://schemas.microsoft.com/office/powerpoint/2010/main" val="4009069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ln/>
        </p:spPr>
        <p:txBody>
          <a:bodyPr/>
          <a:lstStyle/>
          <a:p>
            <a:pPr>
              <a:spcBef>
                <a:spcPts val="564"/>
              </a:spcBef>
              <a:defRPr/>
            </a:pPr>
            <a:r>
              <a:rPr lang="en-GB" sz="1000" b="1" u="sng" dirty="0">
                <a:solidFill>
                  <a:srgbClr val="000000"/>
                </a:solidFill>
                <a:latin typeface="Arial" pitchFamily="34" charset="0"/>
              </a:rPr>
              <a:t>Key points</a:t>
            </a:r>
          </a:p>
          <a:p>
            <a:pPr marL="250885" indent="-161283">
              <a:buFont typeface="Arial" panose="020B0604020202020204" pitchFamily="34" charset="0"/>
              <a:buChar char="•"/>
              <a:defRPr/>
            </a:pPr>
            <a:r>
              <a:rPr lang="en-GB" altLang="en-US" sz="1000" dirty="0">
                <a:solidFill>
                  <a:srgbClr val="000000"/>
                </a:solidFill>
                <a:latin typeface="Arial" pitchFamily="34" charset="0"/>
              </a:rPr>
              <a:t>Results are shown for </a:t>
            </a:r>
            <a:r>
              <a:rPr lang="en-GB" altLang="en-US" sz="1000" u="sng" dirty="0">
                <a:solidFill>
                  <a:srgbClr val="000000"/>
                </a:solidFill>
                <a:latin typeface="Arial" pitchFamily="34" charset="0"/>
              </a:rPr>
              <a:t>BVL</a:t>
            </a:r>
            <a:r>
              <a:rPr lang="en-GB" altLang="en-US" sz="1000" dirty="0">
                <a:solidFill>
                  <a:srgbClr val="000000"/>
                </a:solidFill>
                <a:latin typeface="Arial" pitchFamily="34" charset="0"/>
              </a:rPr>
              <a:t>, one of the 4 key disease activity measures</a:t>
            </a:r>
          </a:p>
          <a:p>
            <a:pPr marL="250885" indent="-161283">
              <a:buFont typeface="Arial" panose="020B0604020202020204" pitchFamily="34" charset="0"/>
              <a:buChar char="•"/>
              <a:defRPr/>
            </a:pPr>
            <a:r>
              <a:rPr lang="en-GB" altLang="en-US" sz="1000" dirty="0">
                <a:solidFill>
                  <a:srgbClr val="000000"/>
                </a:solidFill>
                <a:latin typeface="Arial" pitchFamily="34" charset="0"/>
              </a:rPr>
              <a:t>BVL is the most recent measure widely discussed for inclusion in the NEDA concept which then became NEDA-4</a:t>
            </a:r>
          </a:p>
          <a:p>
            <a:pPr marL="250885" indent="-161283">
              <a:buFont typeface="Arial" panose="020B0604020202020204" pitchFamily="34" charset="0"/>
              <a:buChar char="•"/>
              <a:defRPr/>
            </a:pPr>
            <a:r>
              <a:rPr lang="en-GB" altLang="en-US" sz="1000" dirty="0">
                <a:solidFill>
                  <a:srgbClr val="000000"/>
                </a:solidFill>
                <a:latin typeface="Arial" pitchFamily="34" charset="0"/>
              </a:rPr>
              <a:t>It is important to recognise:</a:t>
            </a:r>
            <a:endParaRPr lang="en-GB" altLang="en-US" sz="1000" dirty="0"/>
          </a:p>
          <a:p>
            <a:pPr marL="510730" lvl="1" indent="-161283">
              <a:buFont typeface="Arial" pitchFamily="34" charset="0"/>
              <a:buChar char="-"/>
              <a:defRPr/>
            </a:pPr>
            <a:r>
              <a:rPr lang="en-GB" altLang="en-US" sz="1000" dirty="0">
                <a:solidFill>
                  <a:srgbClr val="000000"/>
                </a:solidFill>
                <a:latin typeface="Arial" pitchFamily="34" charset="0"/>
              </a:rPr>
              <a:t>the high and consistent efficacy in the core phase of all three Phase III studies </a:t>
            </a:r>
          </a:p>
          <a:p>
            <a:pPr marL="510730" lvl="1" indent="-161283">
              <a:buFont typeface="Arial" pitchFamily="34" charset="0"/>
              <a:buChar char="-"/>
              <a:defRPr/>
            </a:pPr>
            <a:r>
              <a:rPr lang="en-GB" altLang="en-US" sz="1000" dirty="0">
                <a:solidFill>
                  <a:srgbClr val="000000"/>
                </a:solidFill>
                <a:latin typeface="Arial" pitchFamily="34" charset="0"/>
              </a:rPr>
              <a:t>the significant benefit of switching to fingolimod, seen in both the TRANSFORMS extension, and the subgroup of patients who had high disease activity despite IFN</a:t>
            </a:r>
            <a:r>
              <a:rPr lang="el-GR" altLang="en-US" sz="1000" dirty="0">
                <a:solidFill>
                  <a:srgbClr val="000000"/>
                </a:solidFill>
                <a:latin typeface="Arial" pitchFamily="34" charset="0"/>
              </a:rPr>
              <a:t>β</a:t>
            </a:r>
            <a:r>
              <a:rPr lang="en-GB" altLang="en-US" sz="1000" dirty="0">
                <a:solidFill>
                  <a:srgbClr val="000000"/>
                </a:solidFill>
                <a:latin typeface="Arial" pitchFamily="34" charset="0"/>
              </a:rPr>
              <a:t>-1a in the year prior to study entry</a:t>
            </a:r>
          </a:p>
          <a:p>
            <a:pPr marL="510730" lvl="1" indent="-161283">
              <a:buFont typeface="Arial" pitchFamily="34" charset="0"/>
              <a:buChar char="-"/>
              <a:defRPr/>
            </a:pPr>
            <a:r>
              <a:rPr lang="en-GB" altLang="en-US" sz="1000" dirty="0">
                <a:solidFill>
                  <a:srgbClr val="000000"/>
                </a:solidFill>
                <a:latin typeface="Arial" pitchFamily="34" charset="0"/>
              </a:rPr>
              <a:t>the sustained efficacy beyond the core study phase, i.e. the FREEDOMS extension (over 4 years)</a:t>
            </a:r>
          </a:p>
          <a:p>
            <a:pPr>
              <a:spcBef>
                <a:spcPts val="564"/>
              </a:spcBef>
              <a:defRPr/>
            </a:pPr>
            <a:endParaRPr lang="en-GB" altLang="en-US" sz="1000" dirty="0"/>
          </a:p>
          <a:p>
            <a:pPr>
              <a:spcBef>
                <a:spcPts val="564"/>
              </a:spcBef>
              <a:defRPr/>
            </a:pPr>
            <a:r>
              <a:rPr lang="en-GB" altLang="en-US" sz="1000" b="1" u="sng" dirty="0"/>
              <a:t>Notes</a:t>
            </a:r>
          </a:p>
          <a:p>
            <a:pPr>
              <a:spcBef>
                <a:spcPts val="564"/>
              </a:spcBef>
              <a:defRPr/>
            </a:pPr>
            <a:r>
              <a:rPr lang="en-GB" altLang="en-US" sz="1000" dirty="0"/>
              <a:t>*p&lt;0.05, **p&lt;0.01, ***p&lt;0.001 </a:t>
            </a:r>
            <a:r>
              <a:rPr lang="en-GB" altLang="en-US" sz="1000" dirty="0" err="1"/>
              <a:t>vs</a:t>
            </a:r>
            <a:r>
              <a:rPr lang="en-GB" altLang="en-US" sz="1000" dirty="0"/>
              <a:t> placebo. Rank ANCOVA adjusted for treatment group, country and baseline normalised brain volume </a:t>
            </a:r>
          </a:p>
          <a:p>
            <a:pPr>
              <a:spcBef>
                <a:spcPts val="564"/>
              </a:spcBef>
              <a:defRPr/>
            </a:pPr>
            <a:r>
              <a:rPr lang="en-GB" altLang="en-US" sz="1000" baseline="30000" dirty="0"/>
              <a:t>†</a:t>
            </a:r>
            <a:r>
              <a:rPr lang="en-GB" altLang="en-US" sz="1000" dirty="0"/>
              <a:t>Intent-to-treat (ITT) population with evaluable MRI images at baseline and end of core study phase </a:t>
            </a:r>
          </a:p>
          <a:p>
            <a:pPr>
              <a:spcBef>
                <a:spcPts val="564"/>
              </a:spcBef>
              <a:defRPr/>
            </a:pPr>
            <a:r>
              <a:rPr lang="en-GB" altLang="en-US" sz="1000" baseline="30000" dirty="0"/>
              <a:t>‡</a:t>
            </a:r>
            <a:r>
              <a:rPr lang="en-GB" altLang="en-US" sz="1000" dirty="0"/>
              <a:t>p=0.057 for subgroup with high disease activity based on relapses, p=0.049 for subgroup with high disease activity based on relapses and MRI, estimated using a negative binomial regression model with log-link</a:t>
            </a:r>
          </a:p>
          <a:p>
            <a:pPr>
              <a:spcBef>
                <a:spcPts val="564"/>
              </a:spcBef>
              <a:defRPr/>
            </a:pPr>
            <a:r>
              <a:rPr lang="en-GB" sz="1000" baseline="30000" dirty="0"/>
              <a:t>§</a:t>
            </a:r>
            <a:r>
              <a:rPr lang="en-GB" altLang="en-US" sz="1000" dirty="0"/>
              <a:t>In the extension, these patients were initially re-randomised to fingolimod 0.5 or 1.25 mg, and then all transitioned to open-label fingolimod  0.5 mg </a:t>
            </a:r>
          </a:p>
          <a:p>
            <a:pPr>
              <a:spcBef>
                <a:spcPts val="564"/>
              </a:spcBef>
              <a:defRPr/>
            </a:pPr>
            <a:r>
              <a:rPr lang="en-GB" altLang="en-US" sz="1000" baseline="30000" dirty="0"/>
              <a:t>¶</a:t>
            </a:r>
            <a:r>
              <a:rPr lang="en-GB" altLang="en-US" sz="1000" dirty="0"/>
              <a:t>Within group comparison – extension ITT population</a:t>
            </a:r>
            <a:endParaRPr lang="en-GB" altLang="en-US" sz="1000" baseline="30000" dirty="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0497" eaLnBrk="0" hangingPunct="0">
              <a:defRPr>
                <a:solidFill>
                  <a:schemeClr val="tx1"/>
                </a:solidFill>
                <a:latin typeface="Arial" charset="0"/>
                <a:cs typeface="Arial" charset="0"/>
              </a:defRPr>
            </a:lvl1pPr>
            <a:lvl2pPr marL="698893" indent="-268805" defTabSz="900497" eaLnBrk="0" hangingPunct="0">
              <a:defRPr>
                <a:solidFill>
                  <a:schemeClr val="tx1"/>
                </a:solidFill>
                <a:latin typeface="Arial" charset="0"/>
                <a:cs typeface="Arial" charset="0"/>
              </a:defRPr>
            </a:lvl2pPr>
            <a:lvl3pPr marL="1075220" indent="-215044" defTabSz="900497" eaLnBrk="0" hangingPunct="0">
              <a:defRPr>
                <a:solidFill>
                  <a:schemeClr val="tx1"/>
                </a:solidFill>
                <a:latin typeface="Arial" charset="0"/>
                <a:cs typeface="Arial" charset="0"/>
              </a:defRPr>
            </a:lvl3pPr>
            <a:lvl4pPr marL="1505308" indent="-215044" defTabSz="900497" eaLnBrk="0" hangingPunct="0">
              <a:defRPr>
                <a:solidFill>
                  <a:schemeClr val="tx1"/>
                </a:solidFill>
                <a:latin typeface="Arial" charset="0"/>
                <a:cs typeface="Arial" charset="0"/>
              </a:defRPr>
            </a:lvl4pPr>
            <a:lvl5pPr marL="1935396" indent="-215044" defTabSz="900497" eaLnBrk="0" hangingPunct="0">
              <a:defRPr>
                <a:solidFill>
                  <a:schemeClr val="tx1"/>
                </a:solidFill>
                <a:latin typeface="Arial" charset="0"/>
                <a:cs typeface="Arial" charset="0"/>
              </a:defRPr>
            </a:lvl5pPr>
            <a:lvl6pPr marL="2365484" indent="-215044" defTabSz="900497" eaLnBrk="0" fontAlgn="base" hangingPunct="0">
              <a:spcBef>
                <a:spcPct val="0"/>
              </a:spcBef>
              <a:spcAft>
                <a:spcPct val="0"/>
              </a:spcAft>
              <a:defRPr>
                <a:solidFill>
                  <a:schemeClr val="tx1"/>
                </a:solidFill>
                <a:latin typeface="Arial" charset="0"/>
                <a:cs typeface="Arial" charset="0"/>
              </a:defRPr>
            </a:lvl6pPr>
            <a:lvl7pPr marL="2795572" indent="-215044" defTabSz="900497" eaLnBrk="0" fontAlgn="base" hangingPunct="0">
              <a:spcBef>
                <a:spcPct val="0"/>
              </a:spcBef>
              <a:spcAft>
                <a:spcPct val="0"/>
              </a:spcAft>
              <a:defRPr>
                <a:solidFill>
                  <a:schemeClr val="tx1"/>
                </a:solidFill>
                <a:latin typeface="Arial" charset="0"/>
                <a:cs typeface="Arial" charset="0"/>
              </a:defRPr>
            </a:lvl7pPr>
            <a:lvl8pPr marL="3225660" indent="-215044" defTabSz="900497" eaLnBrk="0" fontAlgn="base" hangingPunct="0">
              <a:spcBef>
                <a:spcPct val="0"/>
              </a:spcBef>
              <a:spcAft>
                <a:spcPct val="0"/>
              </a:spcAft>
              <a:defRPr>
                <a:solidFill>
                  <a:schemeClr val="tx1"/>
                </a:solidFill>
                <a:latin typeface="Arial" charset="0"/>
                <a:cs typeface="Arial" charset="0"/>
              </a:defRPr>
            </a:lvl8pPr>
            <a:lvl9pPr marL="3655748" indent="-215044" defTabSz="900497" eaLnBrk="0" fontAlgn="base" hangingPunct="0">
              <a:spcBef>
                <a:spcPct val="0"/>
              </a:spcBef>
              <a:spcAft>
                <a:spcPct val="0"/>
              </a:spcAft>
              <a:defRPr>
                <a:solidFill>
                  <a:schemeClr val="tx1"/>
                </a:solidFill>
                <a:latin typeface="Arial" charset="0"/>
                <a:cs typeface="Arial" charset="0"/>
              </a:defRPr>
            </a:lvl9pPr>
          </a:lstStyle>
          <a:p>
            <a:pPr eaLnBrk="1" hangingPunct="1"/>
            <a:fld id="{4AECE817-6FD1-4C17-85AA-E39FB6969F3E}" type="slidenum">
              <a:rPr lang="en-GB" altLang="en-US" smtClean="0">
                <a:solidFill>
                  <a:srgbClr val="000000"/>
                </a:solidFill>
              </a:rPr>
              <a:pPr eaLnBrk="1" hangingPunct="1"/>
              <a:t>33</a:t>
            </a:fld>
            <a:endParaRPr lang="en-GB" altLang="en-US" smtClean="0">
              <a:solidFill>
                <a:srgbClr val="000000"/>
              </a:solidFill>
            </a:endParaRPr>
          </a:p>
        </p:txBody>
      </p:sp>
    </p:spTree>
    <p:extLst>
      <p:ext uri="{BB962C8B-B14F-4D97-AF65-F5344CB8AC3E}">
        <p14:creationId xmlns:p14="http://schemas.microsoft.com/office/powerpoint/2010/main" val="165000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D50BE3-7B63-4F74-A846-78120FB61B94}"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1115424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D50BE3-7B63-4F74-A846-78120FB61B94}"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221682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ln/>
        </p:spPr>
        <p:txBody>
          <a:bodyPr/>
          <a:lstStyle/>
          <a:p>
            <a:pPr>
              <a:spcBef>
                <a:spcPts val="564"/>
              </a:spcBef>
              <a:defRPr/>
            </a:pPr>
            <a:r>
              <a:rPr lang="en-GB" b="1" u="sng" dirty="0" smtClean="0"/>
              <a:t>Key points</a:t>
            </a:r>
          </a:p>
          <a:p>
            <a:pPr marL="250885" indent="-167256">
              <a:spcBef>
                <a:spcPts val="564"/>
              </a:spcBef>
              <a:buFont typeface="Arial" pitchFamily="34" charset="0"/>
              <a:buChar char="•"/>
              <a:defRPr/>
            </a:pPr>
            <a:r>
              <a:rPr lang="en-GB" dirty="0" smtClean="0"/>
              <a:t>An observational prospective study such as PANGAEA is another example of real-world evidence</a:t>
            </a:r>
          </a:p>
          <a:p>
            <a:pPr marL="250885" indent="-167256">
              <a:spcBef>
                <a:spcPts val="564"/>
              </a:spcBef>
              <a:buFont typeface="Arial" pitchFamily="34" charset="0"/>
              <a:buChar char="•"/>
              <a:defRPr/>
            </a:pPr>
            <a:r>
              <a:rPr lang="en-GB" dirty="0" smtClean="0"/>
              <a:t>PANGAEA includes &gt;3600 patients receiving fingolimod who are being prospectively followed-up and documented</a:t>
            </a:r>
          </a:p>
          <a:p>
            <a:pPr marL="250885" indent="-167256">
              <a:spcBef>
                <a:spcPts val="564"/>
              </a:spcBef>
              <a:buFont typeface="Arial" pitchFamily="34" charset="0"/>
              <a:buChar char="•"/>
              <a:defRPr/>
            </a:pPr>
            <a:r>
              <a:rPr lang="en-GB" dirty="0" smtClean="0"/>
              <a:t>In this interim analysis, PANGAEA data showed that fingolimod is highly efficacious, irrespective of prior therapy</a:t>
            </a:r>
          </a:p>
          <a:p>
            <a:pPr>
              <a:spcBef>
                <a:spcPts val="564"/>
              </a:spcBef>
              <a:defRPr/>
            </a:pPr>
            <a:endParaRPr lang="en-GB" dirty="0"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0497" eaLnBrk="0" hangingPunct="0">
              <a:defRPr>
                <a:solidFill>
                  <a:schemeClr val="tx1"/>
                </a:solidFill>
                <a:latin typeface="Arial" charset="0"/>
                <a:cs typeface="Arial" charset="0"/>
              </a:defRPr>
            </a:lvl1pPr>
            <a:lvl2pPr marL="698893" indent="-268805" defTabSz="900497" eaLnBrk="0" hangingPunct="0">
              <a:defRPr>
                <a:solidFill>
                  <a:schemeClr val="tx1"/>
                </a:solidFill>
                <a:latin typeface="Arial" charset="0"/>
                <a:cs typeface="Arial" charset="0"/>
              </a:defRPr>
            </a:lvl2pPr>
            <a:lvl3pPr marL="1075220" indent="-215044" defTabSz="900497" eaLnBrk="0" hangingPunct="0">
              <a:defRPr>
                <a:solidFill>
                  <a:schemeClr val="tx1"/>
                </a:solidFill>
                <a:latin typeface="Arial" charset="0"/>
                <a:cs typeface="Arial" charset="0"/>
              </a:defRPr>
            </a:lvl3pPr>
            <a:lvl4pPr marL="1505308" indent="-215044" defTabSz="900497" eaLnBrk="0" hangingPunct="0">
              <a:defRPr>
                <a:solidFill>
                  <a:schemeClr val="tx1"/>
                </a:solidFill>
                <a:latin typeface="Arial" charset="0"/>
                <a:cs typeface="Arial" charset="0"/>
              </a:defRPr>
            </a:lvl4pPr>
            <a:lvl5pPr marL="1935396" indent="-215044" defTabSz="900497" eaLnBrk="0" hangingPunct="0">
              <a:defRPr>
                <a:solidFill>
                  <a:schemeClr val="tx1"/>
                </a:solidFill>
                <a:latin typeface="Arial" charset="0"/>
                <a:cs typeface="Arial" charset="0"/>
              </a:defRPr>
            </a:lvl5pPr>
            <a:lvl6pPr marL="2365484" indent="-215044" defTabSz="900497" eaLnBrk="0" fontAlgn="base" hangingPunct="0">
              <a:spcBef>
                <a:spcPct val="0"/>
              </a:spcBef>
              <a:spcAft>
                <a:spcPct val="0"/>
              </a:spcAft>
              <a:defRPr>
                <a:solidFill>
                  <a:schemeClr val="tx1"/>
                </a:solidFill>
                <a:latin typeface="Arial" charset="0"/>
                <a:cs typeface="Arial" charset="0"/>
              </a:defRPr>
            </a:lvl6pPr>
            <a:lvl7pPr marL="2795572" indent="-215044" defTabSz="900497" eaLnBrk="0" fontAlgn="base" hangingPunct="0">
              <a:spcBef>
                <a:spcPct val="0"/>
              </a:spcBef>
              <a:spcAft>
                <a:spcPct val="0"/>
              </a:spcAft>
              <a:defRPr>
                <a:solidFill>
                  <a:schemeClr val="tx1"/>
                </a:solidFill>
                <a:latin typeface="Arial" charset="0"/>
                <a:cs typeface="Arial" charset="0"/>
              </a:defRPr>
            </a:lvl7pPr>
            <a:lvl8pPr marL="3225660" indent="-215044" defTabSz="900497" eaLnBrk="0" fontAlgn="base" hangingPunct="0">
              <a:spcBef>
                <a:spcPct val="0"/>
              </a:spcBef>
              <a:spcAft>
                <a:spcPct val="0"/>
              </a:spcAft>
              <a:defRPr>
                <a:solidFill>
                  <a:schemeClr val="tx1"/>
                </a:solidFill>
                <a:latin typeface="Arial" charset="0"/>
                <a:cs typeface="Arial" charset="0"/>
              </a:defRPr>
            </a:lvl8pPr>
            <a:lvl9pPr marL="3655748" indent="-215044" defTabSz="900497" eaLnBrk="0" fontAlgn="base" hangingPunct="0">
              <a:spcBef>
                <a:spcPct val="0"/>
              </a:spcBef>
              <a:spcAft>
                <a:spcPct val="0"/>
              </a:spcAft>
              <a:defRPr>
                <a:solidFill>
                  <a:schemeClr val="tx1"/>
                </a:solidFill>
                <a:latin typeface="Arial" charset="0"/>
                <a:cs typeface="Arial" charset="0"/>
              </a:defRPr>
            </a:lvl9pPr>
          </a:lstStyle>
          <a:p>
            <a:pPr eaLnBrk="1" hangingPunct="1"/>
            <a:fld id="{A3368EBB-38DC-48D1-9FEB-7432FF2F6A0E}" type="slidenum">
              <a:rPr lang="en-US" altLang="en-US" smtClean="0">
                <a:solidFill>
                  <a:prstClr val="black"/>
                </a:solidFill>
              </a:rPr>
              <a:pPr eaLnBrk="1" hangingPunct="1"/>
              <a:t>36</a:t>
            </a:fld>
            <a:endParaRPr lang="en-US" altLang="en-US" smtClean="0">
              <a:solidFill>
                <a:prstClr val="black"/>
              </a:solidFill>
            </a:endParaRPr>
          </a:p>
        </p:txBody>
      </p:sp>
    </p:spTree>
    <p:extLst>
      <p:ext uri="{BB962C8B-B14F-4D97-AF65-F5344CB8AC3E}">
        <p14:creationId xmlns:p14="http://schemas.microsoft.com/office/powerpoint/2010/main" val="3247653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ln/>
        </p:spPr>
        <p:txBody>
          <a:bodyPr/>
          <a:lstStyle/>
          <a:p>
            <a:pPr>
              <a:spcBef>
                <a:spcPts val="564"/>
              </a:spcBef>
              <a:defRPr/>
            </a:pPr>
            <a:r>
              <a:rPr lang="en-GB" b="1" u="sng" dirty="0" smtClean="0"/>
              <a:t>Key points</a:t>
            </a:r>
          </a:p>
          <a:p>
            <a:pPr marL="250885" indent="-167256">
              <a:spcBef>
                <a:spcPts val="564"/>
              </a:spcBef>
              <a:buFont typeface="Arial" pitchFamily="34" charset="0"/>
              <a:buChar char="•"/>
              <a:defRPr/>
            </a:pPr>
            <a:r>
              <a:rPr lang="en-GB" dirty="0" smtClean="0"/>
              <a:t>An observational prospective study such as PANGAEA is another example of real-world evidence</a:t>
            </a:r>
          </a:p>
          <a:p>
            <a:pPr marL="250885" indent="-167256">
              <a:spcBef>
                <a:spcPts val="564"/>
              </a:spcBef>
              <a:buFont typeface="Arial" pitchFamily="34" charset="0"/>
              <a:buChar char="•"/>
              <a:defRPr/>
            </a:pPr>
            <a:r>
              <a:rPr lang="en-GB" dirty="0" smtClean="0"/>
              <a:t>PANGAEA includes &gt;3600 patients receiving fingolimod who are being prospectively followed-up and documented</a:t>
            </a:r>
          </a:p>
          <a:p>
            <a:pPr marL="250885" indent="-167256">
              <a:spcBef>
                <a:spcPts val="564"/>
              </a:spcBef>
              <a:buFont typeface="Arial" pitchFamily="34" charset="0"/>
              <a:buChar char="•"/>
              <a:defRPr/>
            </a:pPr>
            <a:r>
              <a:rPr lang="en-GB" dirty="0" smtClean="0"/>
              <a:t>This interim analysis showed that the vast majority of patients at their respective follow-up time has a stable or improved EDSS score</a:t>
            </a:r>
          </a:p>
          <a:p>
            <a:pPr marL="250885" indent="-167256">
              <a:spcBef>
                <a:spcPts val="564"/>
              </a:spcBef>
              <a:buFont typeface="Arial" pitchFamily="34" charset="0"/>
              <a:buChar char="•"/>
              <a:defRPr/>
            </a:pPr>
            <a:r>
              <a:rPr lang="en-GB" dirty="0" smtClean="0"/>
              <a:t>The length of follow-up varies according to the time point of inclusion; the lower patient numbers at later time points do not indicate that patients have stopped treatment</a:t>
            </a:r>
          </a:p>
          <a:p>
            <a:pPr>
              <a:spcBef>
                <a:spcPts val="564"/>
              </a:spcBef>
              <a:defRPr/>
            </a:pPr>
            <a:endParaRPr lang="en-GB" dirty="0" smtClean="0"/>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0497" eaLnBrk="0" hangingPunct="0">
              <a:defRPr>
                <a:solidFill>
                  <a:schemeClr val="tx1"/>
                </a:solidFill>
                <a:latin typeface="Arial" charset="0"/>
                <a:cs typeface="Arial" charset="0"/>
              </a:defRPr>
            </a:lvl1pPr>
            <a:lvl2pPr marL="698893" indent="-268805" defTabSz="900497" eaLnBrk="0" hangingPunct="0">
              <a:defRPr>
                <a:solidFill>
                  <a:schemeClr val="tx1"/>
                </a:solidFill>
                <a:latin typeface="Arial" charset="0"/>
                <a:cs typeface="Arial" charset="0"/>
              </a:defRPr>
            </a:lvl2pPr>
            <a:lvl3pPr marL="1075220" indent="-215044" defTabSz="900497" eaLnBrk="0" hangingPunct="0">
              <a:defRPr>
                <a:solidFill>
                  <a:schemeClr val="tx1"/>
                </a:solidFill>
                <a:latin typeface="Arial" charset="0"/>
                <a:cs typeface="Arial" charset="0"/>
              </a:defRPr>
            </a:lvl3pPr>
            <a:lvl4pPr marL="1505308" indent="-215044" defTabSz="900497" eaLnBrk="0" hangingPunct="0">
              <a:defRPr>
                <a:solidFill>
                  <a:schemeClr val="tx1"/>
                </a:solidFill>
                <a:latin typeface="Arial" charset="0"/>
                <a:cs typeface="Arial" charset="0"/>
              </a:defRPr>
            </a:lvl4pPr>
            <a:lvl5pPr marL="1935396" indent="-215044" defTabSz="900497" eaLnBrk="0" hangingPunct="0">
              <a:defRPr>
                <a:solidFill>
                  <a:schemeClr val="tx1"/>
                </a:solidFill>
                <a:latin typeface="Arial" charset="0"/>
                <a:cs typeface="Arial" charset="0"/>
              </a:defRPr>
            </a:lvl5pPr>
            <a:lvl6pPr marL="2365484" indent="-215044" defTabSz="900497" eaLnBrk="0" fontAlgn="base" hangingPunct="0">
              <a:spcBef>
                <a:spcPct val="0"/>
              </a:spcBef>
              <a:spcAft>
                <a:spcPct val="0"/>
              </a:spcAft>
              <a:defRPr>
                <a:solidFill>
                  <a:schemeClr val="tx1"/>
                </a:solidFill>
                <a:latin typeface="Arial" charset="0"/>
                <a:cs typeface="Arial" charset="0"/>
              </a:defRPr>
            </a:lvl6pPr>
            <a:lvl7pPr marL="2795572" indent="-215044" defTabSz="900497" eaLnBrk="0" fontAlgn="base" hangingPunct="0">
              <a:spcBef>
                <a:spcPct val="0"/>
              </a:spcBef>
              <a:spcAft>
                <a:spcPct val="0"/>
              </a:spcAft>
              <a:defRPr>
                <a:solidFill>
                  <a:schemeClr val="tx1"/>
                </a:solidFill>
                <a:latin typeface="Arial" charset="0"/>
                <a:cs typeface="Arial" charset="0"/>
              </a:defRPr>
            </a:lvl7pPr>
            <a:lvl8pPr marL="3225660" indent="-215044" defTabSz="900497" eaLnBrk="0" fontAlgn="base" hangingPunct="0">
              <a:spcBef>
                <a:spcPct val="0"/>
              </a:spcBef>
              <a:spcAft>
                <a:spcPct val="0"/>
              </a:spcAft>
              <a:defRPr>
                <a:solidFill>
                  <a:schemeClr val="tx1"/>
                </a:solidFill>
                <a:latin typeface="Arial" charset="0"/>
                <a:cs typeface="Arial" charset="0"/>
              </a:defRPr>
            </a:lvl8pPr>
            <a:lvl9pPr marL="3655748" indent="-215044" defTabSz="900497" eaLnBrk="0" fontAlgn="base" hangingPunct="0">
              <a:spcBef>
                <a:spcPct val="0"/>
              </a:spcBef>
              <a:spcAft>
                <a:spcPct val="0"/>
              </a:spcAft>
              <a:defRPr>
                <a:solidFill>
                  <a:schemeClr val="tx1"/>
                </a:solidFill>
                <a:latin typeface="Arial" charset="0"/>
                <a:cs typeface="Arial" charset="0"/>
              </a:defRPr>
            </a:lvl9pPr>
          </a:lstStyle>
          <a:p>
            <a:pPr eaLnBrk="1" hangingPunct="1"/>
            <a:fld id="{4C7AE62F-B8CF-4218-85D6-D98DE908F52C}" type="slidenum">
              <a:rPr lang="en-US" altLang="en-US" smtClean="0">
                <a:solidFill>
                  <a:prstClr val="black"/>
                </a:solidFill>
              </a:rPr>
              <a:pPr eaLnBrk="1" hangingPunct="1"/>
              <a:t>37</a:t>
            </a:fld>
            <a:endParaRPr lang="en-US" altLang="en-US" smtClean="0">
              <a:solidFill>
                <a:prstClr val="black"/>
              </a:solidFill>
            </a:endParaRPr>
          </a:p>
        </p:txBody>
      </p:sp>
    </p:spTree>
    <p:extLst>
      <p:ext uri="{BB962C8B-B14F-4D97-AF65-F5344CB8AC3E}">
        <p14:creationId xmlns:p14="http://schemas.microsoft.com/office/powerpoint/2010/main" val="1666646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ln/>
        </p:spPr>
        <p:txBody>
          <a:bodyPr/>
          <a:lstStyle/>
          <a:p>
            <a:pPr>
              <a:defRPr/>
            </a:pPr>
            <a:endParaRPr lang="el-GR" altLang="en-US" b="1" u="sng" dirty="0" smtClean="0"/>
          </a:p>
          <a:p>
            <a:pPr>
              <a:defRPr/>
            </a:pPr>
            <a:endParaRPr lang="el-GR" altLang="en-US" b="1" u="sng" dirty="0" smtClean="0"/>
          </a:p>
          <a:p>
            <a:pPr>
              <a:defRPr/>
            </a:pPr>
            <a:endParaRPr lang="el-GR" altLang="en-US" b="1" u="sng" dirty="0" smtClean="0"/>
          </a:p>
          <a:p>
            <a:pPr>
              <a:defRPr/>
            </a:pPr>
            <a:r>
              <a:rPr lang="en-GB" altLang="en-US" b="1" u="sng" dirty="0" smtClean="0"/>
              <a:t>Key point</a:t>
            </a:r>
          </a:p>
          <a:p>
            <a:pPr marL="250885" indent="-167256">
              <a:buFont typeface="Arial" pitchFamily="34" charset="0"/>
              <a:buChar char="•"/>
              <a:defRPr/>
            </a:pPr>
            <a:r>
              <a:rPr lang="en-GB" altLang="en-US" dirty="0" smtClean="0"/>
              <a:t>The evidence story for fingolimod is completed by</a:t>
            </a:r>
          </a:p>
          <a:p>
            <a:pPr marL="507743" lvl="1" indent="-167256">
              <a:buFont typeface="Arial" pitchFamily="34" charset="0"/>
              <a:buChar char="-"/>
              <a:defRPr/>
            </a:pPr>
            <a:r>
              <a:rPr lang="en-GB" altLang="en-US" dirty="0" smtClean="0"/>
              <a:t>the growing global exposure and experience with fingolimod</a:t>
            </a:r>
          </a:p>
          <a:p>
            <a:pPr marL="507743" lvl="1" indent="-167256">
              <a:buFont typeface="Arial" pitchFamily="34" charset="0"/>
              <a:buChar char="-"/>
              <a:defRPr/>
            </a:pPr>
            <a:r>
              <a:rPr lang="en-GB" altLang="en-US" dirty="0" smtClean="0"/>
              <a:t>the confirmation of safety and tolerability observed in clinical trials</a:t>
            </a:r>
          </a:p>
          <a:p>
            <a:pPr marL="250885" indent="-167256">
              <a:buFont typeface="Arial" pitchFamily="34" charset="0"/>
              <a:buChar char="•"/>
              <a:defRPr/>
            </a:pPr>
            <a:r>
              <a:rPr lang="en-GB" altLang="en-US" dirty="0" smtClean="0"/>
              <a:t>Together this supports the overall positive benefit: risk profile of fingolimod</a:t>
            </a:r>
          </a:p>
          <a:p>
            <a:pPr>
              <a:defRPr/>
            </a:pPr>
            <a:endParaRPr lang="en-GB" altLang="en-US" dirty="0"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9003" eaLnBrk="0" hangingPunct="0">
              <a:defRPr>
                <a:solidFill>
                  <a:schemeClr val="tx1"/>
                </a:solidFill>
                <a:latin typeface="Arial" charset="0"/>
                <a:cs typeface="Arial" charset="0"/>
              </a:defRPr>
            </a:lvl1pPr>
            <a:lvl2pPr marL="698893" indent="-268805" defTabSz="899003" eaLnBrk="0" hangingPunct="0">
              <a:defRPr>
                <a:solidFill>
                  <a:schemeClr val="tx1"/>
                </a:solidFill>
                <a:latin typeface="Arial" charset="0"/>
                <a:cs typeface="Arial" charset="0"/>
              </a:defRPr>
            </a:lvl2pPr>
            <a:lvl3pPr marL="1075220" indent="-215044" defTabSz="899003" eaLnBrk="0" hangingPunct="0">
              <a:defRPr>
                <a:solidFill>
                  <a:schemeClr val="tx1"/>
                </a:solidFill>
                <a:latin typeface="Arial" charset="0"/>
                <a:cs typeface="Arial" charset="0"/>
              </a:defRPr>
            </a:lvl3pPr>
            <a:lvl4pPr marL="1505308" indent="-215044" defTabSz="899003" eaLnBrk="0" hangingPunct="0">
              <a:defRPr>
                <a:solidFill>
                  <a:schemeClr val="tx1"/>
                </a:solidFill>
                <a:latin typeface="Arial" charset="0"/>
                <a:cs typeface="Arial" charset="0"/>
              </a:defRPr>
            </a:lvl4pPr>
            <a:lvl5pPr marL="1935396" indent="-215044" defTabSz="899003" eaLnBrk="0" hangingPunct="0">
              <a:defRPr>
                <a:solidFill>
                  <a:schemeClr val="tx1"/>
                </a:solidFill>
                <a:latin typeface="Arial" charset="0"/>
                <a:cs typeface="Arial" charset="0"/>
              </a:defRPr>
            </a:lvl5pPr>
            <a:lvl6pPr marL="2365484" indent="-215044" defTabSz="899003" eaLnBrk="0" fontAlgn="base" hangingPunct="0">
              <a:spcBef>
                <a:spcPct val="0"/>
              </a:spcBef>
              <a:spcAft>
                <a:spcPct val="0"/>
              </a:spcAft>
              <a:defRPr>
                <a:solidFill>
                  <a:schemeClr val="tx1"/>
                </a:solidFill>
                <a:latin typeface="Arial" charset="0"/>
                <a:cs typeface="Arial" charset="0"/>
              </a:defRPr>
            </a:lvl6pPr>
            <a:lvl7pPr marL="2795572" indent="-215044" defTabSz="899003" eaLnBrk="0" fontAlgn="base" hangingPunct="0">
              <a:spcBef>
                <a:spcPct val="0"/>
              </a:spcBef>
              <a:spcAft>
                <a:spcPct val="0"/>
              </a:spcAft>
              <a:defRPr>
                <a:solidFill>
                  <a:schemeClr val="tx1"/>
                </a:solidFill>
                <a:latin typeface="Arial" charset="0"/>
                <a:cs typeface="Arial" charset="0"/>
              </a:defRPr>
            </a:lvl7pPr>
            <a:lvl8pPr marL="3225660" indent="-215044" defTabSz="899003" eaLnBrk="0" fontAlgn="base" hangingPunct="0">
              <a:spcBef>
                <a:spcPct val="0"/>
              </a:spcBef>
              <a:spcAft>
                <a:spcPct val="0"/>
              </a:spcAft>
              <a:defRPr>
                <a:solidFill>
                  <a:schemeClr val="tx1"/>
                </a:solidFill>
                <a:latin typeface="Arial" charset="0"/>
                <a:cs typeface="Arial" charset="0"/>
              </a:defRPr>
            </a:lvl8pPr>
            <a:lvl9pPr marL="3655748" indent="-215044" defTabSz="899003" eaLnBrk="0" fontAlgn="base" hangingPunct="0">
              <a:spcBef>
                <a:spcPct val="0"/>
              </a:spcBef>
              <a:spcAft>
                <a:spcPct val="0"/>
              </a:spcAft>
              <a:defRPr>
                <a:solidFill>
                  <a:schemeClr val="tx1"/>
                </a:solidFill>
                <a:latin typeface="Arial" charset="0"/>
                <a:cs typeface="Arial" charset="0"/>
              </a:defRPr>
            </a:lvl9pPr>
          </a:lstStyle>
          <a:p>
            <a:pPr eaLnBrk="1" hangingPunct="1"/>
            <a:fld id="{C84C39BA-BD06-4F09-9F4F-8F3F31965260}" type="slidenum">
              <a:rPr lang="en-US" altLang="en-US" smtClean="0">
                <a:solidFill>
                  <a:prstClr val="black"/>
                </a:solidFill>
              </a:rPr>
              <a:pPr eaLnBrk="1" hangingPunct="1"/>
              <a:t>38</a:t>
            </a:fld>
            <a:endParaRPr lang="en-US" altLang="en-US" smtClean="0">
              <a:solidFill>
                <a:prstClr val="black"/>
              </a:solidFill>
            </a:endParaRPr>
          </a:p>
        </p:txBody>
      </p:sp>
    </p:spTree>
    <p:extLst>
      <p:ext uri="{BB962C8B-B14F-4D97-AF65-F5344CB8AC3E}">
        <p14:creationId xmlns:p14="http://schemas.microsoft.com/office/powerpoint/2010/main" val="3856234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969947" y="8829573"/>
            <a:ext cx="3038785" cy="465340"/>
          </a:xfrm>
          <a:prstGeom prst="rect">
            <a:avLst/>
          </a:prstGeom>
          <a:noFill/>
          <a:ln w="9525">
            <a:noFill/>
            <a:miter lim="800000"/>
            <a:headEnd/>
            <a:tailEnd/>
          </a:ln>
        </p:spPr>
        <p:txBody>
          <a:bodyPr lIns="93172" tIns="46586" rIns="93172" bIns="46586" anchor="b"/>
          <a:lstStyle/>
          <a:p>
            <a:pPr algn="r"/>
            <a:fld id="{FCEE0320-FAAB-42BF-AC27-76BCB5388C9A}" type="slidenum">
              <a:rPr lang="en-GB" sz="1200">
                <a:solidFill>
                  <a:prstClr val="black"/>
                </a:solidFill>
                <a:cs typeface="Arial" charset="0"/>
              </a:rPr>
              <a:pPr algn="r"/>
              <a:t>39</a:t>
            </a:fld>
            <a:endParaRPr lang="en-GB" sz="1200">
              <a:solidFill>
                <a:prstClr val="black"/>
              </a:solidFill>
              <a:cs typeface="Arial" charset="0"/>
            </a:endParaRPr>
          </a:p>
        </p:txBody>
      </p:sp>
      <p:sp>
        <p:nvSpPr>
          <p:cNvPr id="73731" name="Slide Image Placeholder 1"/>
          <p:cNvSpPr>
            <a:spLocks noGrp="1" noRot="1" noChangeAspect="1" noTextEdit="1"/>
          </p:cNvSpPr>
          <p:nvPr>
            <p:ph type="sldImg"/>
          </p:nvPr>
        </p:nvSpPr>
        <p:spPr>
          <a:xfrm>
            <a:off x="1182688" y="698500"/>
            <a:ext cx="4646612" cy="3484563"/>
          </a:xfrm>
          <a:ln/>
        </p:spPr>
      </p:sp>
      <p:sp>
        <p:nvSpPr>
          <p:cNvPr id="50180" name="Notes Placeholder 2"/>
          <p:cNvSpPr>
            <a:spLocks noGrp="1"/>
          </p:cNvSpPr>
          <p:nvPr>
            <p:ph type="body" idx="1"/>
          </p:nvPr>
        </p:nvSpPr>
        <p:spPr>
          <a:ln/>
        </p:spPr>
        <p:txBody>
          <a:bodyPr lIns="93451" tIns="46725" rIns="93451" bIns="46725"/>
          <a:lstStyle/>
          <a:p>
            <a:pPr eaLnBrk="1" hangingPunct="1">
              <a:defRPr/>
            </a:pPr>
            <a:endParaRPr lang="en-US" dirty="0" smtClean="0">
              <a:latin typeface="Arial" pitchFamily="34" charset="0"/>
              <a:cs typeface="Arial" pitchFamily="34" charset="0"/>
            </a:endParaRPr>
          </a:p>
        </p:txBody>
      </p:sp>
      <p:sp>
        <p:nvSpPr>
          <p:cNvPr id="73733" name="Slide Number Placeholder 3"/>
          <p:cNvSpPr txBox="1">
            <a:spLocks noGrp="1"/>
          </p:cNvSpPr>
          <p:nvPr/>
        </p:nvSpPr>
        <p:spPr bwMode="auto">
          <a:xfrm>
            <a:off x="3969947" y="8831061"/>
            <a:ext cx="3038785" cy="463853"/>
          </a:xfrm>
          <a:prstGeom prst="rect">
            <a:avLst/>
          </a:prstGeom>
          <a:noFill/>
          <a:ln w="9525">
            <a:noFill/>
            <a:miter lim="800000"/>
            <a:headEnd/>
            <a:tailEnd/>
          </a:ln>
        </p:spPr>
        <p:txBody>
          <a:bodyPr lIns="93451" tIns="46725" rIns="93451" bIns="46725" anchor="b"/>
          <a:lstStyle/>
          <a:p>
            <a:pPr algn="r"/>
            <a:fld id="{161956DB-669F-4DC4-865D-A0F6A5A65FA9}" type="slidenum">
              <a:rPr lang="en-US" sz="1200">
                <a:solidFill>
                  <a:srgbClr val="000000"/>
                </a:solidFill>
                <a:cs typeface="Arial" charset="0"/>
              </a:rPr>
              <a:pPr algn="r"/>
              <a:t>39</a:t>
            </a:fld>
            <a:endParaRPr lang="en-US" sz="1200">
              <a:solidFill>
                <a:srgbClr val="000000"/>
              </a:solidFill>
              <a:cs typeface="Arial" charset="0"/>
            </a:endParaRPr>
          </a:p>
        </p:txBody>
      </p:sp>
    </p:spTree>
    <p:extLst>
      <p:ext uri="{BB962C8B-B14F-4D97-AF65-F5344CB8AC3E}">
        <p14:creationId xmlns:p14="http://schemas.microsoft.com/office/powerpoint/2010/main" val="856937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ln/>
        </p:spPr>
        <p:txBody>
          <a:bodyPr/>
          <a:lstStyle/>
          <a:p>
            <a:pPr>
              <a:spcBef>
                <a:spcPts val="564"/>
              </a:spcBef>
              <a:defRPr/>
            </a:pPr>
            <a:r>
              <a:rPr lang="en-GB" b="1" u="sng" dirty="0" smtClean="0"/>
              <a:t>Key points</a:t>
            </a:r>
          </a:p>
          <a:p>
            <a:pPr marL="250885" indent="-167256">
              <a:spcBef>
                <a:spcPts val="564"/>
              </a:spcBef>
              <a:buFont typeface="Arial" pitchFamily="34" charset="0"/>
              <a:buChar char="•"/>
              <a:defRPr/>
            </a:pPr>
            <a:r>
              <a:rPr lang="en-GB" dirty="0" smtClean="0"/>
              <a:t>An observational prospective study such as PANGAEA is another example of real-world evidence</a:t>
            </a:r>
          </a:p>
          <a:p>
            <a:pPr marL="250885" indent="-167256">
              <a:spcBef>
                <a:spcPts val="564"/>
              </a:spcBef>
              <a:buFont typeface="Arial" pitchFamily="34" charset="0"/>
              <a:buChar char="•"/>
              <a:defRPr/>
            </a:pPr>
            <a:r>
              <a:rPr lang="en-GB" dirty="0" smtClean="0"/>
              <a:t>PANGAEA includes &gt;3600 patients receiving fingolimod who are being prospectively followed-up and documented</a:t>
            </a:r>
          </a:p>
          <a:p>
            <a:pPr marL="250885" indent="-167256">
              <a:spcBef>
                <a:spcPts val="564"/>
              </a:spcBef>
              <a:buFont typeface="Arial" pitchFamily="34" charset="0"/>
              <a:buChar char="•"/>
              <a:defRPr/>
            </a:pPr>
            <a:r>
              <a:rPr lang="en-GB" dirty="0" smtClean="0"/>
              <a:t>In this interim analysis, PANGAEA data has shown that fingolimod is well tolerated. Importantly, this was reported by both physicians and patients</a:t>
            </a:r>
          </a:p>
          <a:p>
            <a:pPr>
              <a:spcBef>
                <a:spcPts val="564"/>
              </a:spcBef>
              <a:defRPr/>
            </a:pPr>
            <a:endParaRPr lang="en-GB" dirty="0" smtClean="0"/>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0497" eaLnBrk="0" hangingPunct="0">
              <a:defRPr>
                <a:solidFill>
                  <a:schemeClr val="tx1"/>
                </a:solidFill>
                <a:latin typeface="Arial" charset="0"/>
                <a:cs typeface="Arial" charset="0"/>
              </a:defRPr>
            </a:lvl1pPr>
            <a:lvl2pPr marL="698893" indent="-268805" defTabSz="900497" eaLnBrk="0" hangingPunct="0">
              <a:defRPr>
                <a:solidFill>
                  <a:schemeClr val="tx1"/>
                </a:solidFill>
                <a:latin typeface="Arial" charset="0"/>
                <a:cs typeface="Arial" charset="0"/>
              </a:defRPr>
            </a:lvl2pPr>
            <a:lvl3pPr marL="1075220" indent="-215044" defTabSz="900497" eaLnBrk="0" hangingPunct="0">
              <a:defRPr>
                <a:solidFill>
                  <a:schemeClr val="tx1"/>
                </a:solidFill>
                <a:latin typeface="Arial" charset="0"/>
                <a:cs typeface="Arial" charset="0"/>
              </a:defRPr>
            </a:lvl3pPr>
            <a:lvl4pPr marL="1505308" indent="-215044" defTabSz="900497" eaLnBrk="0" hangingPunct="0">
              <a:defRPr>
                <a:solidFill>
                  <a:schemeClr val="tx1"/>
                </a:solidFill>
                <a:latin typeface="Arial" charset="0"/>
                <a:cs typeface="Arial" charset="0"/>
              </a:defRPr>
            </a:lvl4pPr>
            <a:lvl5pPr marL="1935396" indent="-215044" defTabSz="900497" eaLnBrk="0" hangingPunct="0">
              <a:defRPr>
                <a:solidFill>
                  <a:schemeClr val="tx1"/>
                </a:solidFill>
                <a:latin typeface="Arial" charset="0"/>
                <a:cs typeface="Arial" charset="0"/>
              </a:defRPr>
            </a:lvl5pPr>
            <a:lvl6pPr marL="2365484" indent="-215044" defTabSz="900497" eaLnBrk="0" fontAlgn="base" hangingPunct="0">
              <a:spcBef>
                <a:spcPct val="0"/>
              </a:spcBef>
              <a:spcAft>
                <a:spcPct val="0"/>
              </a:spcAft>
              <a:defRPr>
                <a:solidFill>
                  <a:schemeClr val="tx1"/>
                </a:solidFill>
                <a:latin typeface="Arial" charset="0"/>
                <a:cs typeface="Arial" charset="0"/>
              </a:defRPr>
            </a:lvl6pPr>
            <a:lvl7pPr marL="2795572" indent="-215044" defTabSz="900497" eaLnBrk="0" fontAlgn="base" hangingPunct="0">
              <a:spcBef>
                <a:spcPct val="0"/>
              </a:spcBef>
              <a:spcAft>
                <a:spcPct val="0"/>
              </a:spcAft>
              <a:defRPr>
                <a:solidFill>
                  <a:schemeClr val="tx1"/>
                </a:solidFill>
                <a:latin typeface="Arial" charset="0"/>
                <a:cs typeface="Arial" charset="0"/>
              </a:defRPr>
            </a:lvl7pPr>
            <a:lvl8pPr marL="3225660" indent="-215044" defTabSz="900497" eaLnBrk="0" fontAlgn="base" hangingPunct="0">
              <a:spcBef>
                <a:spcPct val="0"/>
              </a:spcBef>
              <a:spcAft>
                <a:spcPct val="0"/>
              </a:spcAft>
              <a:defRPr>
                <a:solidFill>
                  <a:schemeClr val="tx1"/>
                </a:solidFill>
                <a:latin typeface="Arial" charset="0"/>
                <a:cs typeface="Arial" charset="0"/>
              </a:defRPr>
            </a:lvl8pPr>
            <a:lvl9pPr marL="3655748" indent="-215044" defTabSz="900497" eaLnBrk="0" fontAlgn="base" hangingPunct="0">
              <a:spcBef>
                <a:spcPct val="0"/>
              </a:spcBef>
              <a:spcAft>
                <a:spcPct val="0"/>
              </a:spcAft>
              <a:defRPr>
                <a:solidFill>
                  <a:schemeClr val="tx1"/>
                </a:solidFill>
                <a:latin typeface="Arial" charset="0"/>
                <a:cs typeface="Arial" charset="0"/>
              </a:defRPr>
            </a:lvl9pPr>
          </a:lstStyle>
          <a:p>
            <a:pPr eaLnBrk="1" hangingPunct="1"/>
            <a:fld id="{3B8B2DEB-AC9F-4E3C-A64F-6DA33DD87A31}" type="slidenum">
              <a:rPr lang="en-US" altLang="en-US" smtClean="0">
                <a:solidFill>
                  <a:prstClr val="black"/>
                </a:solidFill>
              </a:rPr>
              <a:pPr eaLnBrk="1" hangingPunct="1"/>
              <a:t>40</a:t>
            </a:fld>
            <a:endParaRPr lang="en-US" altLang="en-US" smtClean="0">
              <a:solidFill>
                <a:prstClr val="black"/>
              </a:solidFill>
            </a:endParaRPr>
          </a:p>
        </p:txBody>
      </p:sp>
    </p:spTree>
    <p:extLst>
      <p:ext uri="{BB962C8B-B14F-4D97-AF65-F5344CB8AC3E}">
        <p14:creationId xmlns:p14="http://schemas.microsoft.com/office/powerpoint/2010/main" val="1195977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1BDDA-5F3C-423B-BC3E-C1E899BACBF7}"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927193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B280F6-0C84-448D-88F9-2032DBDAED4B}"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2850382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D50BE3-7B63-4F74-A846-78120FB61B94}"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804760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dirty="0"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spcAft>
                <a:spcPct val="20000"/>
              </a:spcAft>
              <a:buChar char="•"/>
              <a:defRPr sz="1100">
                <a:solidFill>
                  <a:schemeClr val="tx1"/>
                </a:solidFill>
                <a:latin typeface="Arial" charset="0"/>
              </a:defRPr>
            </a:lvl1pPr>
            <a:lvl2pPr marL="742201" indent="-285232" eaLnBrk="0" hangingPunct="0">
              <a:spcBef>
                <a:spcPct val="20000"/>
              </a:spcBef>
              <a:spcAft>
                <a:spcPct val="20000"/>
              </a:spcAft>
              <a:buFont typeface="Arial" charset="0"/>
              <a:buChar char="–"/>
              <a:defRPr sz="1100">
                <a:solidFill>
                  <a:schemeClr val="tx1"/>
                </a:solidFill>
                <a:latin typeface="Arial" charset="0"/>
              </a:defRPr>
            </a:lvl2pPr>
            <a:lvl3pPr marL="1142422" indent="-228485" eaLnBrk="0" hangingPunct="0">
              <a:spcBef>
                <a:spcPct val="20000"/>
              </a:spcBef>
              <a:spcAft>
                <a:spcPct val="20000"/>
              </a:spcAft>
              <a:defRPr sz="1100">
                <a:solidFill>
                  <a:schemeClr val="tx1"/>
                </a:solidFill>
                <a:latin typeface="Arial" charset="0"/>
              </a:defRPr>
            </a:lvl3pPr>
            <a:lvl4pPr marL="1599390" indent="-228485" eaLnBrk="0" hangingPunct="0">
              <a:spcBef>
                <a:spcPct val="20000"/>
              </a:spcBef>
              <a:spcAft>
                <a:spcPct val="20000"/>
              </a:spcAft>
              <a:defRPr sz="1100">
                <a:solidFill>
                  <a:schemeClr val="tx1"/>
                </a:solidFill>
                <a:latin typeface="Arial" charset="0"/>
              </a:defRPr>
            </a:lvl4pPr>
            <a:lvl5pPr marL="2056359" indent="-228485" eaLnBrk="0" hangingPunct="0">
              <a:spcBef>
                <a:spcPct val="20000"/>
              </a:spcBef>
              <a:spcAft>
                <a:spcPct val="20000"/>
              </a:spcAft>
              <a:defRPr sz="1100">
                <a:solidFill>
                  <a:schemeClr val="tx1"/>
                </a:solidFill>
                <a:latin typeface="Arial" charset="0"/>
              </a:defRPr>
            </a:lvl5pPr>
            <a:lvl6pPr marL="2486447" indent="-228485" eaLnBrk="0" fontAlgn="base" hangingPunct="0">
              <a:spcBef>
                <a:spcPct val="20000"/>
              </a:spcBef>
              <a:spcAft>
                <a:spcPct val="20000"/>
              </a:spcAft>
              <a:defRPr sz="1100">
                <a:solidFill>
                  <a:schemeClr val="tx1"/>
                </a:solidFill>
                <a:latin typeface="Arial" charset="0"/>
              </a:defRPr>
            </a:lvl6pPr>
            <a:lvl7pPr marL="2916535" indent="-228485" eaLnBrk="0" fontAlgn="base" hangingPunct="0">
              <a:spcBef>
                <a:spcPct val="20000"/>
              </a:spcBef>
              <a:spcAft>
                <a:spcPct val="20000"/>
              </a:spcAft>
              <a:defRPr sz="1100">
                <a:solidFill>
                  <a:schemeClr val="tx1"/>
                </a:solidFill>
                <a:latin typeface="Arial" charset="0"/>
              </a:defRPr>
            </a:lvl7pPr>
            <a:lvl8pPr marL="3346623" indent="-228485" eaLnBrk="0" fontAlgn="base" hangingPunct="0">
              <a:spcBef>
                <a:spcPct val="20000"/>
              </a:spcBef>
              <a:spcAft>
                <a:spcPct val="20000"/>
              </a:spcAft>
              <a:defRPr sz="1100">
                <a:solidFill>
                  <a:schemeClr val="tx1"/>
                </a:solidFill>
                <a:latin typeface="Arial" charset="0"/>
              </a:defRPr>
            </a:lvl8pPr>
            <a:lvl9pPr marL="3776711" indent="-228485" eaLnBrk="0" fontAlgn="base" hangingPunct="0">
              <a:spcBef>
                <a:spcPct val="20000"/>
              </a:spcBef>
              <a:spcAft>
                <a:spcPct val="20000"/>
              </a:spcAft>
              <a:defRPr sz="1100">
                <a:solidFill>
                  <a:schemeClr val="tx1"/>
                </a:solidFill>
                <a:latin typeface="Arial" charset="0"/>
              </a:defRPr>
            </a:lvl9pPr>
          </a:lstStyle>
          <a:p>
            <a:pPr eaLnBrk="1" hangingPunct="1">
              <a:spcBef>
                <a:spcPct val="0"/>
              </a:spcBef>
              <a:spcAft>
                <a:spcPct val="0"/>
              </a:spcAft>
              <a:buFontTx/>
              <a:buNone/>
            </a:pPr>
            <a:fld id="{A254245B-9540-4870-8721-2E5E69BBFF5F}" type="slidenum">
              <a:rPr lang="en-US" altLang="en-US" smtClean="0">
                <a:solidFill>
                  <a:srgbClr val="000000"/>
                </a:solidFill>
                <a:cs typeface="Arial" charset="0"/>
              </a:rPr>
              <a:pPr eaLnBrk="1" hangingPunct="1">
                <a:spcBef>
                  <a:spcPct val="0"/>
                </a:spcBef>
                <a:spcAft>
                  <a:spcPct val="0"/>
                </a:spcAft>
                <a:buFontTx/>
                <a:buNone/>
              </a:pPr>
              <a:t>17</a:t>
            </a:fld>
            <a:endParaRPr lang="en-US" altLang="en-US" smtClean="0">
              <a:solidFill>
                <a:srgbClr val="000000"/>
              </a:solidFill>
              <a:cs typeface="Arial" charset="0"/>
            </a:endParaRPr>
          </a:p>
        </p:txBody>
      </p:sp>
    </p:spTree>
    <p:extLst>
      <p:ext uri="{BB962C8B-B14F-4D97-AF65-F5344CB8AC3E}">
        <p14:creationId xmlns:p14="http://schemas.microsoft.com/office/powerpoint/2010/main" val="338916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ln/>
        </p:spPr>
        <p:txBody>
          <a:bodyPr/>
          <a:lstStyle/>
          <a:p>
            <a:pPr>
              <a:spcBef>
                <a:spcPts val="564"/>
              </a:spcBef>
              <a:defRPr/>
            </a:pPr>
            <a:endParaRPr lang="en-GB" altLang="en-US" dirty="0" smtClean="0">
              <a:cs typeface="Arial"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0497" eaLnBrk="0" hangingPunct="0">
              <a:defRPr>
                <a:solidFill>
                  <a:schemeClr val="tx1"/>
                </a:solidFill>
                <a:latin typeface="Arial" charset="0"/>
                <a:cs typeface="Arial" charset="0"/>
              </a:defRPr>
            </a:lvl1pPr>
            <a:lvl2pPr marL="698893" indent="-268805" defTabSz="900497" eaLnBrk="0" hangingPunct="0">
              <a:defRPr>
                <a:solidFill>
                  <a:schemeClr val="tx1"/>
                </a:solidFill>
                <a:latin typeface="Arial" charset="0"/>
                <a:cs typeface="Arial" charset="0"/>
              </a:defRPr>
            </a:lvl2pPr>
            <a:lvl3pPr marL="1075220" indent="-215044" defTabSz="900497" eaLnBrk="0" hangingPunct="0">
              <a:defRPr>
                <a:solidFill>
                  <a:schemeClr val="tx1"/>
                </a:solidFill>
                <a:latin typeface="Arial" charset="0"/>
                <a:cs typeface="Arial" charset="0"/>
              </a:defRPr>
            </a:lvl3pPr>
            <a:lvl4pPr marL="1505308" indent="-215044" defTabSz="900497" eaLnBrk="0" hangingPunct="0">
              <a:defRPr>
                <a:solidFill>
                  <a:schemeClr val="tx1"/>
                </a:solidFill>
                <a:latin typeface="Arial" charset="0"/>
                <a:cs typeface="Arial" charset="0"/>
              </a:defRPr>
            </a:lvl4pPr>
            <a:lvl5pPr marL="1935396" indent="-215044" defTabSz="900497" eaLnBrk="0" hangingPunct="0">
              <a:defRPr>
                <a:solidFill>
                  <a:schemeClr val="tx1"/>
                </a:solidFill>
                <a:latin typeface="Arial" charset="0"/>
                <a:cs typeface="Arial" charset="0"/>
              </a:defRPr>
            </a:lvl5pPr>
            <a:lvl6pPr marL="2365484" indent="-215044" defTabSz="900497" eaLnBrk="0" fontAlgn="base" hangingPunct="0">
              <a:spcBef>
                <a:spcPct val="0"/>
              </a:spcBef>
              <a:spcAft>
                <a:spcPct val="0"/>
              </a:spcAft>
              <a:defRPr>
                <a:solidFill>
                  <a:schemeClr val="tx1"/>
                </a:solidFill>
                <a:latin typeface="Arial" charset="0"/>
                <a:cs typeface="Arial" charset="0"/>
              </a:defRPr>
            </a:lvl6pPr>
            <a:lvl7pPr marL="2795572" indent="-215044" defTabSz="900497" eaLnBrk="0" fontAlgn="base" hangingPunct="0">
              <a:spcBef>
                <a:spcPct val="0"/>
              </a:spcBef>
              <a:spcAft>
                <a:spcPct val="0"/>
              </a:spcAft>
              <a:defRPr>
                <a:solidFill>
                  <a:schemeClr val="tx1"/>
                </a:solidFill>
                <a:latin typeface="Arial" charset="0"/>
                <a:cs typeface="Arial" charset="0"/>
              </a:defRPr>
            </a:lvl7pPr>
            <a:lvl8pPr marL="3225660" indent="-215044" defTabSz="900497" eaLnBrk="0" fontAlgn="base" hangingPunct="0">
              <a:spcBef>
                <a:spcPct val="0"/>
              </a:spcBef>
              <a:spcAft>
                <a:spcPct val="0"/>
              </a:spcAft>
              <a:defRPr>
                <a:solidFill>
                  <a:schemeClr val="tx1"/>
                </a:solidFill>
                <a:latin typeface="Arial" charset="0"/>
                <a:cs typeface="Arial" charset="0"/>
              </a:defRPr>
            </a:lvl8pPr>
            <a:lvl9pPr marL="3655748" indent="-215044" defTabSz="900497" eaLnBrk="0" fontAlgn="base" hangingPunct="0">
              <a:spcBef>
                <a:spcPct val="0"/>
              </a:spcBef>
              <a:spcAft>
                <a:spcPct val="0"/>
              </a:spcAft>
              <a:defRPr>
                <a:solidFill>
                  <a:schemeClr val="tx1"/>
                </a:solidFill>
                <a:latin typeface="Arial" charset="0"/>
                <a:cs typeface="Arial" charset="0"/>
              </a:defRPr>
            </a:lvl9pPr>
          </a:lstStyle>
          <a:p>
            <a:pPr eaLnBrk="1" hangingPunct="1"/>
            <a:fld id="{CA3C07D7-CF5B-426F-9816-C473869795F1}" type="slidenum">
              <a:rPr lang="en-GB" altLang="en-US" smtClean="0">
                <a:solidFill>
                  <a:srgbClr val="000000"/>
                </a:solidFill>
              </a:rPr>
              <a:pPr eaLnBrk="1" hangingPunct="1"/>
              <a:t>18</a:t>
            </a:fld>
            <a:endParaRPr lang="en-GB" altLang="en-US" smtClean="0">
              <a:solidFill>
                <a:srgbClr val="000000"/>
              </a:solidFill>
            </a:endParaRPr>
          </a:p>
        </p:txBody>
      </p:sp>
    </p:spTree>
    <p:extLst>
      <p:ext uri="{BB962C8B-B14F-4D97-AF65-F5344CB8AC3E}">
        <p14:creationId xmlns:p14="http://schemas.microsoft.com/office/powerpoint/2010/main" val="1961083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1BDDA-5F3C-423B-BC3E-C1E899BACBF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92719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41BDDA-5F3C-423B-BC3E-C1E899BACBF7}"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927193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ln/>
        </p:spPr>
        <p:txBody>
          <a:bodyPr/>
          <a:lstStyle/>
          <a:p>
            <a:pPr>
              <a:spcBef>
                <a:spcPts val="564"/>
              </a:spcBef>
              <a:defRPr/>
            </a:pPr>
            <a:r>
              <a:rPr lang="en-GB" altLang="en-US" sz="900" b="1" u="sng" dirty="0"/>
              <a:t>Key points</a:t>
            </a:r>
          </a:p>
          <a:p>
            <a:pPr marL="250885" indent="-161283">
              <a:buFont typeface="Arial" panose="020B0604020202020204" pitchFamily="34" charset="0"/>
              <a:buChar char="•"/>
              <a:defRPr/>
            </a:pPr>
            <a:r>
              <a:rPr lang="en-GB" altLang="en-US" sz="900" dirty="0">
                <a:solidFill>
                  <a:srgbClr val="000000"/>
                </a:solidFill>
                <a:latin typeface="Arial" pitchFamily="34" charset="0"/>
              </a:rPr>
              <a:t>Results are shown for </a:t>
            </a:r>
            <a:r>
              <a:rPr lang="en-GB" altLang="en-US" sz="900" u="sng" dirty="0">
                <a:solidFill>
                  <a:srgbClr val="000000"/>
                </a:solidFill>
                <a:latin typeface="Arial" pitchFamily="34" charset="0"/>
              </a:rPr>
              <a:t>relapses</a:t>
            </a:r>
            <a:r>
              <a:rPr lang="en-GB" altLang="en-US" sz="900" dirty="0">
                <a:solidFill>
                  <a:srgbClr val="000000"/>
                </a:solidFill>
                <a:latin typeface="Arial" pitchFamily="34" charset="0"/>
              </a:rPr>
              <a:t>, one of the 4 key disease activity measures</a:t>
            </a:r>
          </a:p>
          <a:p>
            <a:pPr marL="250885" indent="-161283">
              <a:buFont typeface="Arial" panose="020B0604020202020204" pitchFamily="34" charset="0"/>
              <a:buChar char="•"/>
              <a:defRPr/>
            </a:pPr>
            <a:r>
              <a:rPr lang="en-GB" altLang="en-US" sz="900" dirty="0">
                <a:solidFill>
                  <a:srgbClr val="000000"/>
                </a:solidFill>
                <a:latin typeface="Arial" pitchFamily="34" charset="0"/>
              </a:rPr>
              <a:t>It is important to recognise:</a:t>
            </a:r>
          </a:p>
          <a:p>
            <a:pPr marL="510730" lvl="1" indent="-161283">
              <a:buFont typeface="Arial" pitchFamily="34" charset="0"/>
              <a:buChar char="-"/>
              <a:defRPr/>
            </a:pPr>
            <a:r>
              <a:rPr lang="en-GB" altLang="en-US" sz="900" dirty="0">
                <a:solidFill>
                  <a:srgbClr val="000000"/>
                </a:solidFill>
                <a:latin typeface="Arial" pitchFamily="34" charset="0"/>
              </a:rPr>
              <a:t>the high efficacy, which is seen in subgroups such as patients with high disease activity despite prior treatment (on this slide), as well as for the overall study population</a:t>
            </a:r>
          </a:p>
          <a:p>
            <a:pPr marL="510730" lvl="1" indent="-161283">
              <a:buFont typeface="Arial" pitchFamily="34" charset="0"/>
              <a:buChar char="-"/>
              <a:defRPr/>
            </a:pPr>
            <a:r>
              <a:rPr lang="en-GB" altLang="en-US" sz="900" dirty="0">
                <a:solidFill>
                  <a:srgbClr val="000000"/>
                </a:solidFill>
                <a:latin typeface="Arial" pitchFamily="34" charset="0"/>
              </a:rPr>
              <a:t>the significant benefit of switching to fingolimod from IFN</a:t>
            </a:r>
            <a:r>
              <a:rPr lang="el-GR" altLang="en-US" sz="900" dirty="0">
                <a:solidFill>
                  <a:srgbClr val="000000"/>
                </a:solidFill>
                <a:latin typeface="Arial" pitchFamily="34" charset="0"/>
              </a:rPr>
              <a:t>β</a:t>
            </a:r>
            <a:r>
              <a:rPr lang="en-GB" altLang="en-US" sz="900" dirty="0">
                <a:solidFill>
                  <a:srgbClr val="000000"/>
                </a:solidFill>
                <a:latin typeface="Arial" pitchFamily="34" charset="0"/>
              </a:rPr>
              <a:t>-1a (on this slide)</a:t>
            </a:r>
          </a:p>
          <a:p>
            <a:pPr marL="510730" lvl="1" indent="-161283">
              <a:buFont typeface="Arial" pitchFamily="34" charset="0"/>
              <a:buChar char="-"/>
              <a:defRPr/>
            </a:pPr>
            <a:r>
              <a:rPr lang="en-GB" altLang="en-US" sz="900" dirty="0">
                <a:solidFill>
                  <a:srgbClr val="000000"/>
                </a:solidFill>
                <a:latin typeface="Arial" pitchFamily="34" charset="0"/>
              </a:rPr>
              <a:t>the sustained efficacy on relapses beyond the core study phase, i.e. the long-term data from LONGTERMS or the individual study extensions</a:t>
            </a:r>
          </a:p>
          <a:p>
            <a:pPr>
              <a:spcBef>
                <a:spcPts val="564"/>
              </a:spcBef>
              <a:defRPr/>
            </a:pPr>
            <a:endParaRPr lang="en-GB" altLang="en-US" sz="100" dirty="0"/>
          </a:p>
          <a:p>
            <a:pPr>
              <a:spcBef>
                <a:spcPts val="564"/>
              </a:spcBef>
              <a:defRPr/>
            </a:pPr>
            <a:r>
              <a:rPr lang="en-GB" altLang="en-US" sz="900" b="1" u="sng" dirty="0"/>
              <a:t>Notes</a:t>
            </a:r>
          </a:p>
          <a:p>
            <a:pPr>
              <a:spcBef>
                <a:spcPts val="564"/>
              </a:spcBef>
              <a:defRPr/>
            </a:pPr>
            <a:r>
              <a:rPr lang="en-GB" altLang="en-US" sz="900" dirty="0"/>
              <a:t>*Post-hoc analysis of Summary of Product Characteristics-defined subgroups </a:t>
            </a:r>
          </a:p>
          <a:p>
            <a:pPr>
              <a:spcBef>
                <a:spcPts val="564"/>
              </a:spcBef>
              <a:defRPr/>
            </a:pPr>
            <a:r>
              <a:rPr lang="en-GB" altLang="en-US" sz="900" baseline="30000" dirty="0">
                <a:ea typeface="MS PGothic" pitchFamily="34" charset="-128"/>
              </a:rPr>
              <a:t>†</a:t>
            </a:r>
            <a:r>
              <a:rPr lang="en-GB" altLang="en-US" sz="900" dirty="0">
                <a:ea typeface="MS PGothic" pitchFamily="34" charset="-128"/>
              </a:rPr>
              <a:t>IFN and ≥1 relapse in the year prior to study, plus either ≥1 </a:t>
            </a:r>
            <a:r>
              <a:rPr lang="en-GB" altLang="en-US" sz="900" dirty="0" err="1">
                <a:ea typeface="MS PGothic" pitchFamily="34" charset="-128"/>
              </a:rPr>
              <a:t>Gd</a:t>
            </a:r>
            <a:r>
              <a:rPr lang="en-GB" altLang="en-US" sz="900" baseline="30000" dirty="0">
                <a:ea typeface="MS PGothic" pitchFamily="34" charset="-128"/>
              </a:rPr>
              <a:t>+</a:t>
            </a:r>
            <a:r>
              <a:rPr lang="en-GB" altLang="en-US" sz="900" dirty="0">
                <a:ea typeface="MS PGothic" pitchFamily="34" charset="-128"/>
              </a:rPr>
              <a:t> lesion</a:t>
            </a:r>
            <a:br>
              <a:rPr lang="en-GB" altLang="en-US" sz="900" dirty="0">
                <a:ea typeface="MS PGothic" pitchFamily="34" charset="-128"/>
              </a:rPr>
            </a:br>
            <a:r>
              <a:rPr lang="en-GB" altLang="en-US" sz="900" dirty="0">
                <a:ea typeface="MS PGothic" pitchFamily="34" charset="-128"/>
              </a:rPr>
              <a:t>or ≥9 T</a:t>
            </a:r>
            <a:r>
              <a:rPr lang="en-GB" altLang="en-US" sz="900" baseline="-25000" dirty="0">
                <a:ea typeface="MS PGothic" pitchFamily="34" charset="-128"/>
              </a:rPr>
              <a:t>2</a:t>
            </a:r>
            <a:r>
              <a:rPr lang="en-GB" altLang="en-US" sz="900" dirty="0">
                <a:ea typeface="MS PGothic" pitchFamily="34" charset="-128"/>
              </a:rPr>
              <a:t> lesions at baseline</a:t>
            </a:r>
          </a:p>
          <a:p>
            <a:pPr>
              <a:spcBef>
                <a:spcPts val="564"/>
              </a:spcBef>
              <a:defRPr/>
            </a:pPr>
            <a:r>
              <a:rPr lang="en-GB" altLang="en-US" sz="900" baseline="30000" dirty="0">
                <a:ea typeface="MS PGothic" pitchFamily="34" charset="-128"/>
              </a:rPr>
              <a:t>‡</a:t>
            </a:r>
            <a:r>
              <a:rPr lang="en-GB" altLang="en-US" sz="900" dirty="0">
                <a:ea typeface="MS PGothic" pitchFamily="34" charset="-128"/>
              </a:rPr>
              <a:t>IFN in the year prior to study, plus equal or more relapses in Year -1 than in Year -2; based on relapse rate ratio</a:t>
            </a:r>
            <a:br>
              <a:rPr lang="en-GB" altLang="en-US" sz="900" dirty="0">
                <a:ea typeface="MS PGothic" pitchFamily="34" charset="-128"/>
              </a:rPr>
            </a:br>
            <a:r>
              <a:rPr lang="en-GB" altLang="en-US" sz="900" baseline="30000" dirty="0"/>
              <a:t>§</a:t>
            </a:r>
            <a:r>
              <a:rPr lang="en-GB" altLang="en-US" sz="900" dirty="0"/>
              <a:t>Core ITT population. EOS (end of study) is the last available visit for the randomised patients between initiation and completion of the study. </a:t>
            </a:r>
            <a:r>
              <a:rPr lang="nl-NL" altLang="en-US" sz="900" dirty="0"/>
              <a:t>In the extension, these patients were initially re-randomised to 0.5 or 1.25 mg fingolimod, and then all transitioned to open-label fingolimod 0.5 mg. Gilenya</a:t>
            </a:r>
            <a:r>
              <a:rPr lang="nl-NL" altLang="en-US" sz="900" baseline="30000" dirty="0"/>
              <a:t>®</a:t>
            </a:r>
            <a:br>
              <a:rPr lang="nl-NL" altLang="en-US" sz="900" baseline="30000" dirty="0"/>
            </a:br>
            <a:r>
              <a:rPr lang="nl-NL" altLang="en-US" sz="900" dirty="0"/>
              <a:t>0.5 mg / day is the only dose approved for the treatment of MS</a:t>
            </a:r>
          </a:p>
          <a:p>
            <a:pPr>
              <a:spcBef>
                <a:spcPts val="564"/>
              </a:spcBef>
              <a:defRPr/>
            </a:pPr>
            <a:r>
              <a:rPr lang="en-GB" sz="900" baseline="30000" dirty="0"/>
              <a:t>¶</a:t>
            </a:r>
            <a:r>
              <a:rPr lang="en-GB" sz="900" dirty="0"/>
              <a:t>During each yearly interval from initiation of therapy up to interim analysis (LONGTERMS analysis population; cut-off 60 months treatment exposure). LONGTERMS was a 5-year extension study following on from extension studies to TRANSFORMS or FREEDOMS. At the time of the interim analysis, the median duration of fingolimod exposure for patients entering LONGTERMS exceeded</a:t>
            </a:r>
            <a:br>
              <a:rPr lang="en-GB" sz="900" dirty="0"/>
            </a:br>
            <a:r>
              <a:rPr lang="en-GB" sz="900" dirty="0"/>
              <a:t>4.5 years in the FREEDOMS and TRANSFORMS cohorts. Proportionately more patients had reached 5 years of exposure in the FREEDOMS cohort (43%) than in the TRANSFORMS cohort (25%). ARR was calculated as the number of relapses divided by the number of days in the study multiplied by 365.25; each yearly interval uses a cut-off of 365 days</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0497" eaLnBrk="0" hangingPunct="0">
              <a:defRPr>
                <a:solidFill>
                  <a:schemeClr val="tx1"/>
                </a:solidFill>
                <a:latin typeface="Arial" charset="0"/>
                <a:cs typeface="Arial" charset="0"/>
              </a:defRPr>
            </a:lvl1pPr>
            <a:lvl2pPr marL="698893" indent="-268805" defTabSz="900497" eaLnBrk="0" hangingPunct="0">
              <a:defRPr>
                <a:solidFill>
                  <a:schemeClr val="tx1"/>
                </a:solidFill>
                <a:latin typeface="Arial" charset="0"/>
                <a:cs typeface="Arial" charset="0"/>
              </a:defRPr>
            </a:lvl2pPr>
            <a:lvl3pPr marL="1075220" indent="-215044" defTabSz="900497" eaLnBrk="0" hangingPunct="0">
              <a:defRPr>
                <a:solidFill>
                  <a:schemeClr val="tx1"/>
                </a:solidFill>
                <a:latin typeface="Arial" charset="0"/>
                <a:cs typeface="Arial" charset="0"/>
              </a:defRPr>
            </a:lvl3pPr>
            <a:lvl4pPr marL="1505308" indent="-215044" defTabSz="900497" eaLnBrk="0" hangingPunct="0">
              <a:defRPr>
                <a:solidFill>
                  <a:schemeClr val="tx1"/>
                </a:solidFill>
                <a:latin typeface="Arial" charset="0"/>
                <a:cs typeface="Arial" charset="0"/>
              </a:defRPr>
            </a:lvl4pPr>
            <a:lvl5pPr marL="1935396" indent="-215044" defTabSz="900497" eaLnBrk="0" hangingPunct="0">
              <a:defRPr>
                <a:solidFill>
                  <a:schemeClr val="tx1"/>
                </a:solidFill>
                <a:latin typeface="Arial" charset="0"/>
                <a:cs typeface="Arial" charset="0"/>
              </a:defRPr>
            </a:lvl5pPr>
            <a:lvl6pPr marL="2365484" indent="-215044" defTabSz="900497" eaLnBrk="0" fontAlgn="base" hangingPunct="0">
              <a:spcBef>
                <a:spcPct val="0"/>
              </a:spcBef>
              <a:spcAft>
                <a:spcPct val="0"/>
              </a:spcAft>
              <a:defRPr>
                <a:solidFill>
                  <a:schemeClr val="tx1"/>
                </a:solidFill>
                <a:latin typeface="Arial" charset="0"/>
                <a:cs typeface="Arial" charset="0"/>
              </a:defRPr>
            </a:lvl6pPr>
            <a:lvl7pPr marL="2795572" indent="-215044" defTabSz="900497" eaLnBrk="0" fontAlgn="base" hangingPunct="0">
              <a:spcBef>
                <a:spcPct val="0"/>
              </a:spcBef>
              <a:spcAft>
                <a:spcPct val="0"/>
              </a:spcAft>
              <a:defRPr>
                <a:solidFill>
                  <a:schemeClr val="tx1"/>
                </a:solidFill>
                <a:latin typeface="Arial" charset="0"/>
                <a:cs typeface="Arial" charset="0"/>
              </a:defRPr>
            </a:lvl7pPr>
            <a:lvl8pPr marL="3225660" indent="-215044" defTabSz="900497" eaLnBrk="0" fontAlgn="base" hangingPunct="0">
              <a:spcBef>
                <a:spcPct val="0"/>
              </a:spcBef>
              <a:spcAft>
                <a:spcPct val="0"/>
              </a:spcAft>
              <a:defRPr>
                <a:solidFill>
                  <a:schemeClr val="tx1"/>
                </a:solidFill>
                <a:latin typeface="Arial" charset="0"/>
                <a:cs typeface="Arial" charset="0"/>
              </a:defRPr>
            </a:lvl8pPr>
            <a:lvl9pPr marL="3655748" indent="-215044" defTabSz="900497" eaLnBrk="0" fontAlgn="base" hangingPunct="0">
              <a:spcBef>
                <a:spcPct val="0"/>
              </a:spcBef>
              <a:spcAft>
                <a:spcPct val="0"/>
              </a:spcAft>
              <a:defRPr>
                <a:solidFill>
                  <a:schemeClr val="tx1"/>
                </a:solidFill>
                <a:latin typeface="Arial" charset="0"/>
                <a:cs typeface="Arial" charset="0"/>
              </a:defRPr>
            </a:lvl9pPr>
          </a:lstStyle>
          <a:p>
            <a:pPr eaLnBrk="1" hangingPunct="1"/>
            <a:fld id="{E301289C-F475-4AE8-A4DA-2CF8E6983679}" type="slidenum">
              <a:rPr lang="en-GB" altLang="en-US" smtClean="0">
                <a:solidFill>
                  <a:srgbClr val="000000"/>
                </a:solidFill>
              </a:rPr>
              <a:pPr eaLnBrk="1" hangingPunct="1"/>
              <a:t>21</a:t>
            </a:fld>
            <a:endParaRPr lang="en-GB" altLang="en-US" smtClean="0">
              <a:solidFill>
                <a:srgbClr val="000000"/>
              </a:solidFill>
            </a:endParaRPr>
          </a:p>
        </p:txBody>
      </p:sp>
    </p:spTree>
    <p:extLst>
      <p:ext uri="{BB962C8B-B14F-4D97-AF65-F5344CB8AC3E}">
        <p14:creationId xmlns:p14="http://schemas.microsoft.com/office/powerpoint/2010/main" val="3728639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8482013" y="381000"/>
            <a:ext cx="0" cy="314325"/>
          </a:xfrm>
          <a:prstGeom prst="line">
            <a:avLst/>
          </a:prstGeom>
          <a:noFill/>
          <a:ln w="190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sz="1800" smtClean="0">
              <a:solidFill>
                <a:srgbClr val="000000"/>
              </a:solidFill>
              <a:latin typeface="Arial" pitchFamily="34" charset="0"/>
            </a:endParaRPr>
          </a:p>
        </p:txBody>
      </p:sp>
      <p:grpSp>
        <p:nvGrpSpPr>
          <p:cNvPr id="5" name="Group 17"/>
          <p:cNvGrpSpPr>
            <a:grpSpLocks/>
          </p:cNvGrpSpPr>
          <p:nvPr userDrawn="1"/>
        </p:nvGrpSpPr>
        <p:grpSpPr bwMode="auto">
          <a:xfrm>
            <a:off x="0" y="684213"/>
            <a:ext cx="9144000" cy="5497512"/>
            <a:chOff x="0" y="431"/>
            <a:chExt cx="5760" cy="3463"/>
          </a:xfrm>
        </p:grpSpPr>
        <p:sp>
          <p:nvSpPr>
            <p:cNvPr id="6" name="Rectangle 3"/>
            <p:cNvSpPr>
              <a:spLocks noChangeArrowheads="1"/>
            </p:cNvSpPr>
            <p:nvPr userDrawn="1"/>
          </p:nvSpPr>
          <p:spPr bwMode="auto">
            <a:xfrm>
              <a:off x="2880" y="1993"/>
              <a:ext cx="2880" cy="344"/>
            </a:xfrm>
            <a:prstGeom prst="rect">
              <a:avLst/>
            </a:prstGeom>
            <a:solidFill>
              <a:srgbClr val="A50021"/>
            </a:solidFill>
            <a:ln w="9525">
              <a:solidFill>
                <a:srgbClr val="A5002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800" smtClean="0">
                <a:solidFill>
                  <a:srgbClr val="000000"/>
                </a:solidFill>
              </a:endParaRPr>
            </a:p>
          </p:txBody>
        </p:sp>
        <p:sp>
          <p:nvSpPr>
            <p:cNvPr id="7" name="Rectangle 4"/>
            <p:cNvSpPr>
              <a:spLocks noChangeArrowheads="1"/>
            </p:cNvSpPr>
            <p:nvPr userDrawn="1"/>
          </p:nvSpPr>
          <p:spPr bwMode="auto">
            <a:xfrm>
              <a:off x="0" y="431"/>
              <a:ext cx="2893" cy="3463"/>
            </a:xfrm>
            <a:prstGeom prst="rect">
              <a:avLst/>
            </a:prstGeom>
            <a:solidFill>
              <a:srgbClr val="A50021"/>
            </a:solidFill>
            <a:ln w="12700">
              <a:solidFill>
                <a:srgbClr val="A5002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800" smtClean="0">
                <a:solidFill>
                  <a:srgbClr val="000000"/>
                </a:solidFill>
              </a:endParaRPr>
            </a:p>
          </p:txBody>
        </p:sp>
        <p:sp>
          <p:nvSpPr>
            <p:cNvPr id="8" name="Line 15"/>
            <p:cNvSpPr>
              <a:spLocks noChangeShapeType="1"/>
            </p:cNvSpPr>
            <p:nvPr userDrawn="1"/>
          </p:nvSpPr>
          <p:spPr bwMode="auto">
            <a:xfrm>
              <a:off x="0" y="3894"/>
              <a:ext cx="5760" cy="0"/>
            </a:xfrm>
            <a:prstGeom prst="line">
              <a:avLst/>
            </a:prstGeom>
            <a:noFill/>
            <a:ln w="12700">
              <a:solidFill>
                <a:srgbClr val="A50021"/>
              </a:solidFill>
              <a:round/>
              <a:headEnd/>
              <a:tailEnd/>
            </a:ln>
            <a:extLst>
              <a:ext uri="{909E8E84-426E-40dd-AFC4-6F175D3DCCD1}">
                <a14:hiddenFill xmlns:a14="http://schemas.microsoft.com/office/drawing/2010/main" xmlns="">
                  <a:noFill/>
                </a14:hiddenFill>
              </a:ext>
            </a:extLst>
          </p:spPr>
          <p:txBody>
            <a:bodyPr/>
            <a:lstStyle/>
            <a:p>
              <a:endParaRPr lang="en-US" sz="1800" smtClean="0">
                <a:solidFill>
                  <a:srgbClr val="000000"/>
                </a:solidFill>
                <a:latin typeface="Arial" pitchFamily="34" charset="0"/>
              </a:endParaRPr>
            </a:p>
          </p:txBody>
        </p:sp>
        <p:sp>
          <p:nvSpPr>
            <p:cNvPr id="9" name="Line 16"/>
            <p:cNvSpPr>
              <a:spLocks noChangeShapeType="1"/>
            </p:cNvSpPr>
            <p:nvPr userDrawn="1"/>
          </p:nvSpPr>
          <p:spPr bwMode="auto">
            <a:xfrm>
              <a:off x="0" y="431"/>
              <a:ext cx="5760" cy="0"/>
            </a:xfrm>
            <a:prstGeom prst="line">
              <a:avLst/>
            </a:prstGeom>
            <a:noFill/>
            <a:ln w="12700">
              <a:solidFill>
                <a:srgbClr val="A50021"/>
              </a:solidFill>
              <a:round/>
              <a:headEnd/>
              <a:tailEnd/>
            </a:ln>
            <a:extLst>
              <a:ext uri="{909E8E84-426E-40dd-AFC4-6F175D3DCCD1}">
                <a14:hiddenFill xmlns:a14="http://schemas.microsoft.com/office/drawing/2010/main" xmlns="">
                  <a:noFill/>
                </a14:hiddenFill>
              </a:ext>
            </a:extLst>
          </p:spPr>
          <p:txBody>
            <a:bodyPr/>
            <a:lstStyle/>
            <a:p>
              <a:endParaRPr lang="en-US" sz="1800" smtClean="0">
                <a:solidFill>
                  <a:srgbClr val="000000"/>
                </a:solidFill>
                <a:latin typeface="Arial" pitchFamily="34" charset="0"/>
              </a:endParaRPr>
            </a:p>
          </p:txBody>
        </p:sp>
      </p:grpSp>
      <p:pic>
        <p:nvPicPr>
          <p:cNvPr id="10"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890838"/>
            <a:ext cx="4572000" cy="107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5" descr="STEP_Logo.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0400" y="6229350"/>
            <a:ext cx="213360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Line 8"/>
          <p:cNvSpPr>
            <a:spLocks noChangeShapeType="1"/>
          </p:cNvSpPr>
          <p:nvPr userDrawn="1"/>
        </p:nvSpPr>
        <p:spPr bwMode="auto">
          <a:xfrm>
            <a:off x="8482013" y="381000"/>
            <a:ext cx="0" cy="314325"/>
          </a:xfrm>
          <a:prstGeom prst="line">
            <a:avLst/>
          </a:prstGeom>
          <a:noFill/>
          <a:ln w="190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sz="1800" smtClean="0">
              <a:solidFill>
                <a:srgbClr val="000000"/>
              </a:solidFill>
              <a:latin typeface="Arial" pitchFamily="34" charset="0"/>
            </a:endParaRPr>
          </a:p>
        </p:txBody>
      </p:sp>
      <p:sp>
        <p:nvSpPr>
          <p:cNvPr id="13" name="Text Box 19"/>
          <p:cNvSpPr txBox="1">
            <a:spLocks noChangeArrowheads="1"/>
          </p:cNvSpPr>
          <p:nvPr userDrawn="1"/>
        </p:nvSpPr>
        <p:spPr bwMode="auto">
          <a:xfrm>
            <a:off x="5672138" y="5970588"/>
            <a:ext cx="3519487"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defRPr/>
            </a:pPr>
            <a:r>
              <a:rPr lang="en-GB" sz="700" smtClean="0">
                <a:solidFill>
                  <a:srgbClr val="000000"/>
                </a:solidFill>
              </a:rPr>
              <a:t>© Novartis Pharma AG 11/2010 GIL_10_036</a:t>
            </a:r>
          </a:p>
        </p:txBody>
      </p:sp>
      <p:sp>
        <p:nvSpPr>
          <p:cNvPr id="110600" name="Rectangle 5"/>
          <p:cNvSpPr>
            <a:spLocks noGrp="1" noChangeArrowheads="1"/>
          </p:cNvSpPr>
          <p:nvPr>
            <p:ph type="ctrTitle"/>
          </p:nvPr>
        </p:nvSpPr>
        <p:spPr>
          <a:xfrm>
            <a:off x="4587875" y="3167063"/>
            <a:ext cx="4556125" cy="534987"/>
          </a:xfrm>
        </p:spPr>
        <p:txBody>
          <a:bodyPr/>
          <a:lstStyle>
            <a:lvl1pPr algn="ctr">
              <a:defRPr smtClean="0">
                <a:latin typeface="Arial" pitchFamily="34" charset="0"/>
              </a:defRPr>
            </a:lvl1pPr>
          </a:lstStyle>
          <a:p>
            <a:r>
              <a:rPr lang="en-GB" smtClean="0"/>
              <a:t>Click to edit Master title style</a:t>
            </a:r>
          </a:p>
        </p:txBody>
      </p:sp>
      <p:sp>
        <p:nvSpPr>
          <p:cNvPr id="110601" name="Rectangle 11"/>
          <p:cNvSpPr>
            <a:spLocks noGrp="1" noChangeArrowheads="1"/>
          </p:cNvSpPr>
          <p:nvPr>
            <p:ph type="subTitle" idx="1"/>
          </p:nvPr>
        </p:nvSpPr>
        <p:spPr>
          <a:xfrm>
            <a:off x="4603750" y="3886200"/>
            <a:ext cx="4540250" cy="1752600"/>
          </a:xfrm>
        </p:spPr>
        <p:txBody>
          <a:bodyPr/>
          <a:lstStyle>
            <a:lvl1pPr marL="0" indent="0" algn="ctr">
              <a:buFont typeface="Arial" pitchFamily="34" charset="0"/>
              <a:buNone/>
              <a:defRPr sz="1800" smtClean="0">
                <a:latin typeface="Arial" pitchFamily="34" charset="0"/>
              </a:defRPr>
            </a:lvl1pPr>
          </a:lstStyle>
          <a:p>
            <a:r>
              <a:rPr lang="en-GB" smtClean="0"/>
              <a:t>Click to edit Master subtitle style</a:t>
            </a:r>
          </a:p>
        </p:txBody>
      </p:sp>
    </p:spTree>
    <p:extLst>
      <p:ext uri="{BB962C8B-B14F-4D97-AF65-F5344CB8AC3E}">
        <p14:creationId xmlns:p14="http://schemas.microsoft.com/office/powerpoint/2010/main" val="1471203491"/>
      </p:ext>
    </p:extLst>
  </p:cSld>
  <p:clrMapOvr>
    <a:masterClrMapping/>
  </p:clrMapOvr>
  <p:transition/>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8488" y="0"/>
            <a:ext cx="7595601" cy="683581"/>
          </a:xfrm>
        </p:spPr>
        <p:txBody>
          <a:bodyPr/>
          <a:lstStyle>
            <a:lvl1pPr>
              <a:defRPr b="1"/>
            </a:lvl1p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26469021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1134"/>
            <a:ext cx="3008313" cy="573966"/>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887767"/>
            <a:ext cx="5111750" cy="5238396"/>
          </a:xfrm>
        </p:spPr>
        <p:txBody>
          <a:bodyPr/>
          <a:lstStyle>
            <a:lvl1pPr>
              <a:spcBef>
                <a:spcPts val="0"/>
              </a:spcBef>
              <a:spcAft>
                <a:spcPts val="600"/>
              </a:spcAft>
              <a:buFont typeface="Arial" pitchFamily="34" charset="0"/>
              <a:buChar char="•"/>
              <a:defRPr sz="2000"/>
            </a:lvl1pPr>
            <a:lvl2pPr>
              <a:spcBef>
                <a:spcPts val="0"/>
              </a:spcBef>
              <a:spcAft>
                <a:spcPts val="600"/>
              </a:spcAft>
              <a:defRPr sz="1800"/>
            </a:lvl2pPr>
            <a:lvl3pPr>
              <a:spcBef>
                <a:spcPts val="0"/>
              </a:spcBef>
              <a:spcAft>
                <a:spcPts val="600"/>
              </a:spcAft>
              <a:defRPr sz="1600"/>
            </a:lvl3pPr>
            <a:lvl4pPr>
              <a:spcBef>
                <a:spcPts val="0"/>
              </a:spcBef>
              <a:spcAft>
                <a:spcPts val="600"/>
              </a:spcAft>
              <a:defRPr sz="1400"/>
            </a:lvl4pPr>
            <a:lvl5pPr>
              <a:spcBef>
                <a:spcPts val="0"/>
              </a:spcBef>
              <a:spcAft>
                <a:spcPts val="1200"/>
              </a:spcAft>
              <a:defRPr sz="1400"/>
            </a:lvl5pPr>
            <a:lvl6pPr>
              <a:defRPr sz="2000"/>
            </a:lvl6pPr>
            <a:lvl7pPr>
              <a:defRPr sz="2000"/>
            </a:lvl7pPr>
            <a:lvl8pPr>
              <a:defRPr sz="2000"/>
            </a:lvl8pPr>
            <a:lvl9pPr>
              <a:defRPr sz="20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pPr>
              <a:defRPr/>
            </a:pPr>
            <a:r>
              <a:rPr lang="en-GB"/>
              <a:t>Abbreviations</a:t>
            </a:r>
            <a:br>
              <a:rPr lang="en-GB"/>
            </a:br>
            <a:r>
              <a:rPr lang="en-GB"/>
              <a:t>References</a:t>
            </a:r>
          </a:p>
        </p:txBody>
      </p:sp>
    </p:spTree>
    <p:extLst>
      <p:ext uri="{BB962C8B-B14F-4D97-AF65-F5344CB8AC3E}">
        <p14:creationId xmlns:p14="http://schemas.microsoft.com/office/powerpoint/2010/main" val="16427976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870011"/>
            <a:ext cx="5486400" cy="3857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pPr>
              <a:defRPr/>
            </a:pPr>
            <a:r>
              <a:rPr lang="en-GB"/>
              <a:t>Abbreviations</a:t>
            </a:r>
            <a:br>
              <a:rPr lang="en-GB"/>
            </a:br>
            <a:r>
              <a:rPr lang="en-GB"/>
              <a:t>References</a:t>
            </a:r>
          </a:p>
        </p:txBody>
      </p:sp>
    </p:spTree>
    <p:extLst>
      <p:ext uri="{BB962C8B-B14F-4D97-AF65-F5344CB8AC3E}">
        <p14:creationId xmlns:p14="http://schemas.microsoft.com/office/powerpoint/2010/main" val="6149505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p:txBody>
          <a:bodyPr/>
          <a:lstStyle>
            <a:lvl1pPr>
              <a:defRPr/>
            </a:lvl1pPr>
          </a:lstStyle>
          <a:p>
            <a:pPr>
              <a:defRPr/>
            </a:pPr>
            <a:r>
              <a:rPr lang="en-GB"/>
              <a:t>Abbreviations</a:t>
            </a:r>
            <a:br>
              <a:rPr lang="en-GB"/>
            </a:br>
            <a:r>
              <a:rPr lang="en-GB"/>
              <a:t>References</a:t>
            </a:r>
          </a:p>
        </p:txBody>
      </p:sp>
    </p:spTree>
    <p:extLst>
      <p:ext uri="{BB962C8B-B14F-4D97-AF65-F5344CB8AC3E}">
        <p14:creationId xmlns:p14="http://schemas.microsoft.com/office/powerpoint/2010/main" val="42669422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107950"/>
            <a:ext cx="8102600" cy="65842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33400" y="1625600"/>
            <a:ext cx="8199438" cy="893952"/>
          </a:xfrm>
        </p:spPr>
        <p:txBody>
          <a:bodyPr/>
          <a:lstStyle/>
          <a:p>
            <a:pPr lvl="0"/>
            <a:endParaRPr lang="en-GB" noProof="0" smtClean="0"/>
          </a:p>
        </p:txBody>
      </p:sp>
      <p:sp>
        <p:nvSpPr>
          <p:cNvPr id="4" name="Rectangle 18"/>
          <p:cNvSpPr>
            <a:spLocks noGrp="1" noChangeArrowheads="1"/>
          </p:cNvSpPr>
          <p:nvPr>
            <p:ph type="ftr" sz="quarter" idx="10"/>
          </p:nvPr>
        </p:nvSpPr>
        <p:spPr>
          <a:xfrm>
            <a:off x="0" y="6581775"/>
            <a:ext cx="8359775" cy="276225"/>
          </a:xfrm>
        </p:spPr>
        <p:txBody>
          <a:bodyPr/>
          <a:lstStyle>
            <a:lvl1pPr eaLnBrk="0" hangingPunct="0">
              <a:defRPr>
                <a:latin typeface="Arial" pitchFamily="34" charset="0"/>
                <a:cs typeface="+mn-cs"/>
              </a:defRPr>
            </a:lvl1pPr>
          </a:lstStyle>
          <a:p>
            <a:pPr>
              <a:defRPr/>
            </a:pPr>
            <a:endParaRPr lang="en-GB"/>
          </a:p>
        </p:txBody>
      </p:sp>
      <p:sp>
        <p:nvSpPr>
          <p:cNvPr id="5" name="Slide Number Placeholder 3"/>
          <p:cNvSpPr>
            <a:spLocks noGrp="1"/>
          </p:cNvSpPr>
          <p:nvPr>
            <p:ph type="sldNum" sz="quarter" idx="11"/>
          </p:nvPr>
        </p:nvSpPr>
        <p:spPr>
          <a:xfrm>
            <a:off x="8450263" y="6416675"/>
            <a:ext cx="660400" cy="365125"/>
          </a:xfrm>
          <a:prstGeom prst="rect">
            <a:avLst/>
          </a:prstGeom>
        </p:spPr>
        <p:txBody>
          <a:bodyPr/>
          <a:lstStyle>
            <a:lvl1pPr algn="r">
              <a:defRPr sz="1800" b="1">
                <a:solidFill>
                  <a:schemeClr val="tx1">
                    <a:tint val="75000"/>
                  </a:schemeClr>
                </a:solidFill>
                <a:latin typeface="Arial" pitchFamily="34" charset="0"/>
              </a:defRPr>
            </a:lvl1pPr>
          </a:lstStyle>
          <a:p>
            <a:pPr>
              <a:defRPr/>
            </a:pPr>
            <a:fld id="{10632582-2005-4774-B4F6-7E85DF02CCE6}"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7924476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14350" y="441325"/>
            <a:ext cx="8116888" cy="9271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446213"/>
            <a:ext cx="401002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76775" y="1446213"/>
            <a:ext cx="401002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416675"/>
            <a:ext cx="2133600" cy="365125"/>
          </a:xfrm>
          <a:prstGeom prst="rect">
            <a:avLst/>
          </a:prstGeom>
          <a:ln/>
        </p:spPr>
        <p:txBody>
          <a:bodyPr/>
          <a:lstStyle>
            <a:lvl1pPr>
              <a:defRPr/>
            </a:lvl1pPr>
          </a:lstStyle>
          <a:p>
            <a:pPr>
              <a:defRPr/>
            </a:pPr>
            <a:endParaRPr lang="en-US" sz="180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924800" y="6416675"/>
            <a:ext cx="762000" cy="365125"/>
          </a:xfrm>
          <a:prstGeom prst="rect">
            <a:avLst/>
          </a:prstGeom>
          <a:ln/>
        </p:spPr>
        <p:txBody>
          <a:bodyPr/>
          <a:lstStyle>
            <a:lvl1pPr>
              <a:defRPr/>
            </a:lvl1pPr>
          </a:lstStyle>
          <a:p>
            <a:pPr>
              <a:defRPr/>
            </a:pPr>
            <a:fld id="{5908DCDD-1981-4E06-B5DF-1298E4EBFC61}" type="slidenum">
              <a:rPr lang="en-US" sz="1800">
                <a:solidFill>
                  <a:srgbClr val="000000"/>
                </a:solidFill>
              </a:rPr>
              <a:pPr>
                <a:defRPr/>
              </a:pPr>
              <a:t>‹#›</a:t>
            </a:fld>
            <a:endParaRPr lang="en-US" sz="1800">
              <a:solidFill>
                <a:srgbClr val="000000"/>
              </a:solidFill>
            </a:endParaRPr>
          </a:p>
        </p:txBody>
      </p:sp>
    </p:spTree>
    <p:extLst>
      <p:ext uri="{BB962C8B-B14F-4D97-AF65-F5344CB8AC3E}">
        <p14:creationId xmlns:p14="http://schemas.microsoft.com/office/powerpoint/2010/main" val="6721834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395413" y="2924175"/>
            <a:ext cx="7745412" cy="1006475"/>
          </a:xfrm>
          <a:prstGeom prst="rect">
            <a:avLst/>
          </a:prstGeom>
          <a:solidFill>
            <a:srgbClr val="A50021"/>
          </a:solidFill>
          <a:ln w="9525">
            <a:solidFill>
              <a:srgbClr val="A5002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smtClean="0">
              <a:solidFill>
                <a:srgbClr val="000000"/>
              </a:solidFill>
            </a:endParaRPr>
          </a:p>
        </p:txBody>
      </p:sp>
      <p:sp>
        <p:nvSpPr>
          <p:cNvPr id="5" name="Rectangle 4"/>
          <p:cNvSpPr>
            <a:spLocks noChangeArrowheads="1"/>
          </p:cNvSpPr>
          <p:nvPr/>
        </p:nvSpPr>
        <p:spPr bwMode="auto">
          <a:xfrm>
            <a:off x="-3175" y="0"/>
            <a:ext cx="1408113" cy="6858000"/>
          </a:xfrm>
          <a:prstGeom prst="rect">
            <a:avLst/>
          </a:prstGeom>
          <a:solidFill>
            <a:srgbClr val="A50021"/>
          </a:solidFill>
          <a:ln w="12700">
            <a:solidFill>
              <a:srgbClr val="A5002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smtClean="0">
              <a:solidFill>
                <a:srgbClr val="000000"/>
              </a:solidFill>
            </a:endParaRPr>
          </a:p>
        </p:txBody>
      </p:sp>
      <p:sp>
        <p:nvSpPr>
          <p:cNvPr id="6" name="Rectangle 3"/>
          <p:cNvSpPr>
            <a:spLocks noChangeArrowheads="1"/>
          </p:cNvSpPr>
          <p:nvPr/>
        </p:nvSpPr>
        <p:spPr bwMode="auto">
          <a:xfrm>
            <a:off x="-6350" y="2924175"/>
            <a:ext cx="1409700" cy="1006475"/>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smtClean="0">
              <a:solidFill>
                <a:srgbClr val="000000"/>
              </a:solidFill>
            </a:endParaRPr>
          </a:p>
        </p:txBody>
      </p:sp>
      <p:sp>
        <p:nvSpPr>
          <p:cNvPr id="7" name="Line 21"/>
          <p:cNvSpPr>
            <a:spLocks noChangeShapeType="1"/>
          </p:cNvSpPr>
          <p:nvPr/>
        </p:nvSpPr>
        <p:spPr bwMode="auto">
          <a:xfrm>
            <a:off x="-7938" y="2924175"/>
            <a:ext cx="9151938" cy="0"/>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sz="1800" smtClean="0">
              <a:solidFill>
                <a:srgbClr val="000000"/>
              </a:solidFill>
              <a:latin typeface="Arial" pitchFamily="34" charset="0"/>
              <a:cs typeface="Arial" pitchFamily="34" charset="0"/>
            </a:endParaRPr>
          </a:p>
        </p:txBody>
      </p:sp>
      <p:sp>
        <p:nvSpPr>
          <p:cNvPr id="8" name="Line 22"/>
          <p:cNvSpPr>
            <a:spLocks noChangeShapeType="1"/>
          </p:cNvSpPr>
          <p:nvPr/>
        </p:nvSpPr>
        <p:spPr bwMode="auto">
          <a:xfrm>
            <a:off x="-7938" y="3933825"/>
            <a:ext cx="9151938" cy="0"/>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sz="1800" smtClean="0">
              <a:solidFill>
                <a:srgbClr val="000000"/>
              </a:solidFill>
              <a:latin typeface="Arial" pitchFamily="34" charset="0"/>
              <a:cs typeface="Arial" pitchFamily="34" charset="0"/>
            </a:endParaRPr>
          </a:p>
        </p:txBody>
      </p:sp>
      <p:sp>
        <p:nvSpPr>
          <p:cNvPr id="99336" name="Rectangle 11"/>
          <p:cNvSpPr>
            <a:spLocks noGrp="1" noChangeArrowheads="1"/>
          </p:cNvSpPr>
          <p:nvPr>
            <p:ph type="subTitle" idx="1"/>
          </p:nvPr>
        </p:nvSpPr>
        <p:spPr>
          <a:xfrm>
            <a:off x="1619250" y="4002088"/>
            <a:ext cx="7539038" cy="506412"/>
          </a:xfrm>
        </p:spPr>
        <p:txBody>
          <a:bodyPr/>
          <a:lstStyle>
            <a:lvl1pPr marL="0" indent="0">
              <a:buFont typeface="Arial" charset="0"/>
              <a:buNone/>
              <a:defRPr sz="1800" smtClean="0"/>
            </a:lvl1pPr>
          </a:lstStyle>
          <a:p>
            <a:r>
              <a:rPr lang="en-GB" dirty="0" smtClean="0"/>
              <a:t>Click to edit Master subtitle style</a:t>
            </a:r>
          </a:p>
        </p:txBody>
      </p:sp>
      <p:sp>
        <p:nvSpPr>
          <p:cNvPr id="99333" name="Rectangle 5"/>
          <p:cNvSpPr>
            <a:spLocks noGrp="1" noChangeArrowheads="1"/>
          </p:cNvSpPr>
          <p:nvPr>
            <p:ph type="ctrTitle"/>
          </p:nvPr>
        </p:nvSpPr>
        <p:spPr>
          <a:xfrm>
            <a:off x="1604963" y="2921000"/>
            <a:ext cx="7539037" cy="1015999"/>
          </a:xfrm>
        </p:spPr>
        <p:txBody>
          <a:bodyPr/>
          <a:lstStyle>
            <a:lvl1pPr>
              <a:defRPr smtClean="0"/>
            </a:lvl1pPr>
          </a:lstStyle>
          <a:p>
            <a:r>
              <a:rPr lang="en-GB" smtClean="0"/>
              <a:t>Click to edit Master title style</a:t>
            </a:r>
          </a:p>
        </p:txBody>
      </p:sp>
    </p:spTree>
    <p:extLst>
      <p:ext uri="{BB962C8B-B14F-4D97-AF65-F5344CB8AC3E}">
        <p14:creationId xmlns:p14="http://schemas.microsoft.com/office/powerpoint/2010/main" val="15424921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488" y="0"/>
            <a:ext cx="7685087" cy="684213"/>
          </a:xfrm>
        </p:spPr>
        <p:txBody>
          <a:bodyPr/>
          <a:lstStyle/>
          <a:p>
            <a:r>
              <a:rPr lang="en-US" smtClean="0"/>
              <a:t>Click to edit Master title style</a:t>
            </a:r>
            <a:endParaRPr lang="en-US"/>
          </a:p>
        </p:txBody>
      </p:sp>
      <p:sp>
        <p:nvSpPr>
          <p:cNvPr id="3" name="Content Placeholder 2"/>
          <p:cNvSpPr>
            <a:spLocks noGrp="1"/>
          </p:cNvSpPr>
          <p:nvPr>
            <p:ph idx="1"/>
          </p:nvPr>
        </p:nvSpPr>
        <p:spPr>
          <a:xfrm>
            <a:off x="598488" y="1220788"/>
            <a:ext cx="8229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xfrm>
            <a:off x="330200" y="6191250"/>
            <a:ext cx="8813800" cy="261938"/>
          </a:xfrm>
          <a:prstGeom prst="rect">
            <a:avLst/>
          </a:prstGeom>
        </p:spPr>
        <p:txBody>
          <a:bodyPr/>
          <a:lstStyle>
            <a:lvl1pPr algn="ctr">
              <a:defRPr/>
            </a:lvl1pPr>
          </a:lstStyle>
          <a:p>
            <a:pPr>
              <a:defRPr/>
            </a:pPr>
            <a:endParaRPr lang="en-GB">
              <a:solidFill>
                <a:srgbClr val="000000"/>
              </a:solidFill>
            </a:endParaRPr>
          </a:p>
        </p:txBody>
      </p:sp>
    </p:spTree>
    <p:extLst>
      <p:ext uri="{BB962C8B-B14F-4D97-AF65-F5344CB8AC3E}">
        <p14:creationId xmlns:p14="http://schemas.microsoft.com/office/powerpoint/2010/main" val="79259167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8488" y="0"/>
            <a:ext cx="7685087" cy="684213"/>
          </a:xfrm>
        </p:spPr>
        <p:txBody>
          <a:bodyPr/>
          <a:lstStyle/>
          <a:p>
            <a:r>
              <a:rPr lang="en-US" smtClean="0"/>
              <a:t>Click to edit Master title style</a:t>
            </a:r>
            <a:endParaRPr lang="en-US"/>
          </a:p>
        </p:txBody>
      </p:sp>
    </p:spTree>
    <p:extLst>
      <p:ext uri="{BB962C8B-B14F-4D97-AF65-F5344CB8AC3E}">
        <p14:creationId xmlns:p14="http://schemas.microsoft.com/office/powerpoint/2010/main" val="11955731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8488" y="0"/>
            <a:ext cx="7685087" cy="6842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98488" y="12207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9488" y="12207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37522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0"/>
            <a:ext cx="9144000" cy="75723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800" smtClean="0">
              <a:solidFill>
                <a:srgbClr val="000000"/>
              </a:solidFill>
            </a:endParaRPr>
          </a:p>
        </p:txBody>
      </p:sp>
      <p:sp>
        <p:nvSpPr>
          <p:cNvPr id="6" name="Rectangle 3"/>
          <p:cNvSpPr>
            <a:spLocks noChangeArrowheads="1"/>
          </p:cNvSpPr>
          <p:nvPr userDrawn="1"/>
        </p:nvSpPr>
        <p:spPr bwMode="auto">
          <a:xfrm>
            <a:off x="0" y="687388"/>
            <a:ext cx="9144000" cy="13493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800" smtClean="0">
              <a:solidFill>
                <a:srgbClr val="000000"/>
              </a:solidFill>
            </a:endParaRPr>
          </a:p>
        </p:txBody>
      </p:sp>
      <p:sp>
        <p:nvSpPr>
          <p:cNvPr id="7" name="Line 12"/>
          <p:cNvSpPr>
            <a:spLocks noChangeShapeType="1"/>
          </p:cNvSpPr>
          <p:nvPr userDrawn="1"/>
        </p:nvSpPr>
        <p:spPr bwMode="auto">
          <a:xfrm>
            <a:off x="0" y="6191250"/>
            <a:ext cx="9144000" cy="0"/>
          </a:xfrm>
          <a:prstGeom prst="line">
            <a:avLst/>
          </a:prstGeom>
          <a:noFill/>
          <a:ln w="12700">
            <a:solidFill>
              <a:srgbClr val="A50021"/>
            </a:solidFill>
            <a:round/>
            <a:headEnd/>
            <a:tailEnd/>
          </a:ln>
          <a:extLst>
            <a:ext uri="{909E8E84-426E-40dd-AFC4-6F175D3DCCD1}">
              <a14:hiddenFill xmlns:a14="http://schemas.microsoft.com/office/drawing/2010/main" xmlns="">
                <a:noFill/>
              </a14:hiddenFill>
            </a:ext>
          </a:extLst>
        </p:spPr>
        <p:txBody>
          <a:bodyPr/>
          <a:lstStyle/>
          <a:p>
            <a:endParaRPr lang="en-US" sz="1800" smtClean="0">
              <a:solidFill>
                <a:srgbClr val="000000"/>
              </a:solidFill>
              <a:latin typeface="Arial" pitchFamily="34" charset="0"/>
            </a:endParaRPr>
          </a:p>
        </p:txBody>
      </p:sp>
      <p:sp>
        <p:nvSpPr>
          <p:cNvPr id="8" name="Line 8"/>
          <p:cNvSpPr>
            <a:spLocks noChangeShapeType="1"/>
          </p:cNvSpPr>
          <p:nvPr userDrawn="1"/>
        </p:nvSpPr>
        <p:spPr bwMode="auto">
          <a:xfrm>
            <a:off x="8482013" y="381000"/>
            <a:ext cx="0" cy="314325"/>
          </a:xfrm>
          <a:prstGeom prst="line">
            <a:avLst/>
          </a:prstGeom>
          <a:noFill/>
          <a:ln w="190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sz="1800" smtClean="0">
              <a:solidFill>
                <a:srgbClr val="000000"/>
              </a:solidFill>
              <a:latin typeface="Arial" pitchFamily="34" charset="0"/>
            </a:endParaRPr>
          </a:p>
        </p:txBody>
      </p:sp>
      <p:sp>
        <p:nvSpPr>
          <p:cNvPr id="9" name="Text Box 9"/>
          <p:cNvSpPr txBox="1">
            <a:spLocks noChangeArrowheads="1"/>
          </p:cNvSpPr>
          <p:nvPr userDrawn="1"/>
        </p:nvSpPr>
        <p:spPr bwMode="auto">
          <a:xfrm>
            <a:off x="8518525" y="314325"/>
            <a:ext cx="3651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5A053364-C195-4D1D-8D16-A8C5F3FDE51F}" type="slidenum">
              <a:rPr lang="en-US" sz="1000" smtClean="0">
                <a:solidFill>
                  <a:srgbClr val="FFFFFF"/>
                </a:solidFill>
              </a:rPr>
              <a:pPr eaLnBrk="1" hangingPunct="1">
                <a:defRPr/>
              </a:pPr>
              <a:t>‹#›</a:t>
            </a:fld>
            <a:endParaRPr lang="en-US" sz="1000" smtClean="0">
              <a:solidFill>
                <a:srgbClr val="FFFFFF"/>
              </a:solidFill>
            </a:endParaRPr>
          </a:p>
        </p:txBody>
      </p:sp>
      <p:sp>
        <p:nvSpPr>
          <p:cNvPr id="3" name="Content Placeholder 2"/>
          <p:cNvSpPr>
            <a:spLocks noGrp="1"/>
          </p:cNvSpPr>
          <p:nvPr>
            <p:ph idx="1"/>
          </p:nvPr>
        </p:nvSpPr>
        <p:spPr/>
        <p:txBody>
          <a:bodyPr/>
          <a:lstStyle>
            <a:lvl2pPr marL="539750" indent="-182563">
              <a:defRPr/>
            </a:lvl2pPr>
            <a:lvl3pPr marL="714375" indent="-169863">
              <a:defRPr/>
            </a:lvl3pPr>
            <a:lvl4pPr marL="898525" indent="-185738">
              <a:defRPr/>
            </a:lvl4pPr>
            <a:lvl5pPr marL="1158875" indent="-263525">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457200" y="0"/>
            <a:ext cx="8001000" cy="685800"/>
          </a:xfrm>
        </p:spPr>
        <p:txBody>
          <a:bodyPr/>
          <a:lstStyle>
            <a:lvl1pPr>
              <a:defRPr/>
            </a:lvl1pPr>
          </a:lstStyle>
          <a:p>
            <a:r>
              <a:rPr lang="en-US" dirty="0" smtClean="0"/>
              <a:t>Click to edit Master title style</a:t>
            </a:r>
            <a:endParaRPr lang="en-GB" dirty="0"/>
          </a:p>
        </p:txBody>
      </p:sp>
      <p:sp>
        <p:nvSpPr>
          <p:cNvPr id="11" name="Rectangle 15"/>
          <p:cNvSpPr>
            <a:spLocks noGrp="1" noChangeArrowheads="1"/>
          </p:cNvSpPr>
          <p:nvPr>
            <p:ph type="ftr" sz="quarter" idx="10"/>
          </p:nvPr>
        </p:nvSpPr>
        <p:spPr/>
        <p:txBody>
          <a:bodyPr/>
          <a:lstStyle>
            <a:lvl1pPr>
              <a:defRPr/>
            </a:lvl1pPr>
          </a:lstStyle>
          <a:p>
            <a:pPr>
              <a:defRPr/>
            </a:pPr>
            <a:endParaRPr lang="en-GB"/>
          </a:p>
        </p:txBody>
      </p:sp>
    </p:spTree>
    <p:extLst>
      <p:ext uri="{BB962C8B-B14F-4D97-AF65-F5344CB8AC3E}">
        <p14:creationId xmlns:p14="http://schemas.microsoft.com/office/powerpoint/2010/main" val="31171502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98488" y="0"/>
            <a:ext cx="7685087" cy="68421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98488" y="122078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89488" y="122078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98488" y="355917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89488" y="3559175"/>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564169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7764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8488" y="0"/>
            <a:ext cx="7685087" cy="6842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98488" y="1220788"/>
            <a:ext cx="8229600" cy="4525962"/>
          </a:xfrm>
        </p:spPr>
        <p:txBody>
          <a:bodyPr/>
          <a:lstStyle/>
          <a:p>
            <a:pPr lvl="0"/>
            <a:endParaRPr lang="en-US" noProof="0" dirty="0"/>
          </a:p>
        </p:txBody>
      </p:sp>
    </p:spTree>
    <p:extLst>
      <p:ext uri="{BB962C8B-B14F-4D97-AF65-F5344CB8AC3E}">
        <p14:creationId xmlns:p14="http://schemas.microsoft.com/office/powerpoint/2010/main" val="31882058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lain">
    <p:spTree>
      <p:nvGrpSpPr>
        <p:cNvPr id="1" name=""/>
        <p:cNvGrpSpPr/>
        <p:nvPr/>
      </p:nvGrpSpPr>
      <p:grpSpPr>
        <a:xfrm>
          <a:off x="0" y="0"/>
          <a:ext cx="0" cy="0"/>
          <a:chOff x="0" y="0"/>
          <a:chExt cx="0" cy="0"/>
        </a:xfrm>
      </p:grpSpPr>
      <p:sp>
        <p:nvSpPr>
          <p:cNvPr id="2" name="Title 1"/>
          <p:cNvSpPr>
            <a:spLocks noGrp="1"/>
          </p:cNvSpPr>
          <p:nvPr>
            <p:ph type="title"/>
          </p:nvPr>
        </p:nvSpPr>
        <p:spPr>
          <a:xfrm>
            <a:off x="649288" y="3962360"/>
            <a:ext cx="7885112" cy="584775"/>
          </a:xfrm>
        </p:spPr>
        <p:txBody>
          <a:bodyPr anchor="b"/>
          <a:lstStyle>
            <a:lvl1pPr algn="l">
              <a:lnSpc>
                <a:spcPct val="100000"/>
              </a:lnSpc>
              <a:defRPr sz="3200" b="1"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49288" y="4629128"/>
            <a:ext cx="7885112" cy="491331"/>
          </a:xfrm>
        </p:spPr>
        <p:txBody>
          <a:bodyPr anchor="t"/>
          <a:lstStyle>
            <a:lvl1pPr marL="0" indent="0">
              <a:lnSpc>
                <a:spcPct val="100000"/>
              </a:lnSpc>
              <a:spcBef>
                <a:spcPts val="0"/>
              </a:spcBef>
              <a:buNone/>
              <a:defRPr sz="2000" b="1">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ChangeArrowheads="1"/>
          </p:cNvSpPr>
          <p:nvPr userDrawn="1"/>
        </p:nvSpPr>
        <p:spPr bwMode="gray">
          <a:xfrm>
            <a:off x="0" y="1125538"/>
            <a:ext cx="9140825" cy="63500"/>
          </a:xfrm>
          <a:prstGeom prst="rect">
            <a:avLst/>
          </a:prstGeom>
          <a:solidFill>
            <a:schemeClr val="accent6"/>
          </a:solidFill>
          <a:ln w="12700">
            <a:noFill/>
            <a:miter lim="800000"/>
            <a:headEnd/>
            <a:tailEnd/>
          </a:ln>
          <a:effectLst/>
        </p:spPr>
        <p:txBody>
          <a:bodyPr wrap="none" anchor="ctr"/>
          <a:lstStyle/>
          <a:p>
            <a:pPr algn="ctr">
              <a:defRPr/>
            </a:pPr>
            <a:endParaRPr lang="en-US" b="1">
              <a:solidFill>
                <a:srgbClr val="000000"/>
              </a:solidFill>
              <a:latin typeface="Arial" pitchFamily="34" charset="0"/>
              <a:cs typeface="Arial" charset="0"/>
            </a:endParaRPr>
          </a:p>
        </p:txBody>
      </p:sp>
    </p:spTree>
    <p:extLst>
      <p:ext uri="{BB962C8B-B14F-4D97-AF65-F5344CB8AC3E}">
        <p14:creationId xmlns:p14="http://schemas.microsoft.com/office/powerpoint/2010/main" val="2941706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8"/>
          <p:cNvSpPr/>
          <p:nvPr userDrawn="1"/>
        </p:nvSpPr>
        <p:spPr>
          <a:xfrm>
            <a:off x="0" y="765175"/>
            <a:ext cx="2789238" cy="4319588"/>
          </a:xfrm>
          <a:prstGeom prst="rect">
            <a:avLst/>
          </a:prstGeom>
          <a:solidFill>
            <a:srgbClr val="E44C1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defRPr/>
            </a:pPr>
            <a:endParaRPr lang="en-GB" sz="1200" b="1" baseline="-25000" dirty="0">
              <a:solidFill>
                <a:srgbClr val="FFFFFF"/>
              </a:solidFill>
            </a:endParaRPr>
          </a:p>
        </p:txBody>
      </p:sp>
      <p:sp>
        <p:nvSpPr>
          <p:cNvPr id="4" name="Rectangle 2"/>
          <p:cNvSpPr/>
          <p:nvPr userDrawn="1"/>
        </p:nvSpPr>
        <p:spPr bwMode="auto">
          <a:xfrm>
            <a:off x="2843213" y="763588"/>
            <a:ext cx="6300787" cy="4319587"/>
          </a:xfrm>
          <a:prstGeom prst="rect">
            <a:avLst/>
          </a:prstGeom>
          <a:solidFill>
            <a:schemeClr val="accent1"/>
          </a:solidFill>
          <a:ln w="9525" cap="flat" cmpd="sng" algn="ctr">
            <a:noFill/>
            <a:prstDash val="solid"/>
            <a:round/>
            <a:headEnd type="none" w="med" len="med"/>
            <a:tailEnd type="none" w="med" len="med"/>
          </a:ln>
          <a:effectLst/>
          <a:extLst/>
        </p:spPr>
        <p:txBody>
          <a:bodyPr/>
          <a:lstStyle/>
          <a:p>
            <a:pPr algn="ctr" defTabSz="857250">
              <a:defRPr/>
            </a:pPr>
            <a:endParaRPr lang="en-GB" sz="1700" b="1" baseline="-25000" dirty="0">
              <a:solidFill>
                <a:srgbClr val="000000"/>
              </a:solidFill>
              <a:cs typeface="Arial" charset="0"/>
            </a:endParaRPr>
          </a:p>
        </p:txBody>
      </p:sp>
      <p:sp>
        <p:nvSpPr>
          <p:cNvPr id="2" name="Title 1"/>
          <p:cNvSpPr>
            <a:spLocks noGrp="1"/>
          </p:cNvSpPr>
          <p:nvPr>
            <p:ph type="ctrTitle"/>
          </p:nvPr>
        </p:nvSpPr>
        <p:spPr>
          <a:xfrm>
            <a:off x="2723380" y="5069490"/>
            <a:ext cx="6210673" cy="627304"/>
          </a:xfrm>
          <a:noFill/>
          <a:ln>
            <a:noFill/>
          </a:ln>
          <a:effectLst/>
          <a:extLst/>
        </p:spPr>
        <p:txBody>
          <a:bodyPr/>
          <a:lstStyle>
            <a:lvl1pPr>
              <a:defRPr lang="en-GB" sz="2200" b="1" dirty="0">
                <a:solidFill>
                  <a:srgbClr val="E44C16"/>
                </a:solidFill>
                <a:latin typeface="Arial" pitchFamily="34" charset="0"/>
                <a:ea typeface="+mj-ea"/>
                <a:cs typeface="Arial" pitchFamily="34" charset="0"/>
              </a:defRPr>
            </a:lvl1pPr>
          </a:lstStyle>
          <a:p>
            <a:r>
              <a:rPr lang="en-US" dirty="0" smtClean="0"/>
              <a:t>Click to edit Master title style</a:t>
            </a:r>
            <a:endParaRPr lang="en-GB" dirty="0"/>
          </a:p>
        </p:txBody>
      </p:sp>
      <p:sp>
        <p:nvSpPr>
          <p:cNvPr id="6" name="Text Placeholder 5"/>
          <p:cNvSpPr txBox="1">
            <a:spLocks/>
          </p:cNvSpPr>
          <p:nvPr userDrawn="1"/>
        </p:nvSpPr>
        <p:spPr>
          <a:xfrm>
            <a:off x="285221" y="6670341"/>
            <a:ext cx="6726200" cy="123111"/>
          </a:xfrm>
          <a:prstGeom prst="rect">
            <a:avLst/>
          </a:prstGeom>
        </p:spPr>
        <p:txBody>
          <a:bodyPr wrap="none" lIns="0" tIns="0" rIns="0" bIns="0">
            <a:spAutoFit/>
          </a:bodyPr>
          <a:lstStyle>
            <a:lvl1pPr marL="341313" indent="-341313" algn="l" defTabSz="909638" rtl="0" eaLnBrk="0" fontAlgn="base" hangingPunct="0">
              <a:spcBef>
                <a:spcPct val="40000"/>
              </a:spcBef>
              <a:spcAft>
                <a:spcPct val="0"/>
              </a:spcAft>
              <a:buClr>
                <a:srgbClr val="E44C16"/>
              </a:buClr>
              <a:buFont typeface="Verdana" pitchFamily="34" charset="0"/>
              <a:buChar char="•"/>
              <a:defRPr sz="2000">
                <a:solidFill>
                  <a:schemeClr val="tx1"/>
                </a:solidFill>
                <a:latin typeface="Arial" pitchFamily="34" charset="0"/>
                <a:ea typeface="+mn-ea"/>
                <a:cs typeface="Arial" pitchFamily="34" charset="0"/>
              </a:defRPr>
            </a:lvl1pPr>
            <a:lvl2pPr marL="739775" indent="-284163" algn="l" defTabSz="909638" rtl="0" eaLnBrk="0" fontAlgn="base" hangingPunct="0">
              <a:spcBef>
                <a:spcPct val="40000"/>
              </a:spcBef>
              <a:spcAft>
                <a:spcPct val="0"/>
              </a:spcAft>
              <a:buClr>
                <a:srgbClr val="E44C16"/>
              </a:buClr>
              <a:buFont typeface="Verdana" pitchFamily="34" charset="0"/>
              <a:buChar char="–"/>
              <a:defRPr sz="1800">
                <a:solidFill>
                  <a:schemeClr val="tx1"/>
                </a:solidFill>
                <a:latin typeface="Arial" pitchFamily="34" charset="0"/>
                <a:cs typeface="Arial" pitchFamily="34" charset="0"/>
              </a:defRPr>
            </a:lvl2pPr>
            <a:lvl3pPr marL="1136650" indent="-227013" algn="l" defTabSz="909638" rtl="0" eaLnBrk="0" fontAlgn="base" hangingPunct="0">
              <a:spcBef>
                <a:spcPct val="40000"/>
              </a:spcBef>
              <a:spcAft>
                <a:spcPct val="0"/>
              </a:spcAft>
              <a:buClr>
                <a:srgbClr val="E44C16"/>
              </a:buClr>
              <a:buFont typeface="Verdana" pitchFamily="34" charset="0"/>
              <a:buChar char="•"/>
              <a:defRPr sz="1600">
                <a:solidFill>
                  <a:schemeClr val="tx1"/>
                </a:solidFill>
                <a:latin typeface="Arial" pitchFamily="34" charset="0"/>
                <a:cs typeface="Arial" pitchFamily="34" charset="0"/>
              </a:defRPr>
            </a:lvl3pPr>
            <a:lvl4pPr marL="1592263" indent="-227013" algn="l" defTabSz="909638" rtl="0" eaLnBrk="0" fontAlgn="base" hangingPunct="0">
              <a:spcBef>
                <a:spcPct val="40000"/>
              </a:spcBef>
              <a:spcAft>
                <a:spcPct val="0"/>
              </a:spcAft>
              <a:buClr>
                <a:srgbClr val="E44C16"/>
              </a:buClr>
              <a:buFont typeface="Verdana" pitchFamily="34" charset="0"/>
              <a:buChar char="–"/>
              <a:defRPr sz="1400">
                <a:solidFill>
                  <a:schemeClr val="tx1"/>
                </a:solidFill>
                <a:latin typeface="Arial" pitchFamily="34" charset="0"/>
                <a:cs typeface="Arial" pitchFamily="34" charset="0"/>
              </a:defRPr>
            </a:lvl4pPr>
            <a:lvl5pPr marL="2047875" indent="-227013" algn="l" defTabSz="909638" rtl="0" eaLnBrk="0" fontAlgn="base" hangingPunct="0">
              <a:spcBef>
                <a:spcPct val="40000"/>
              </a:spcBef>
              <a:spcAft>
                <a:spcPct val="0"/>
              </a:spcAft>
              <a:buClr>
                <a:srgbClr val="E44C16"/>
              </a:buClr>
              <a:buFont typeface="Verdana" pitchFamily="34" charset="0"/>
              <a:buChar char="•"/>
              <a:defRPr sz="1400">
                <a:solidFill>
                  <a:schemeClr val="tx1"/>
                </a:solidFill>
                <a:latin typeface="Arial" pitchFamily="34" charset="0"/>
                <a:cs typeface="Arial" pitchFamily="34" charset="0"/>
              </a:defRPr>
            </a:lvl5pPr>
            <a:lvl6pPr marL="2533968" indent="-227605" algn="l" defTabSz="910406" rtl="0" eaLnBrk="1" fontAlgn="base" hangingPunct="1">
              <a:spcBef>
                <a:spcPct val="40000"/>
              </a:spcBef>
              <a:spcAft>
                <a:spcPct val="0"/>
              </a:spcAft>
              <a:buClr>
                <a:srgbClr val="007FA1"/>
              </a:buClr>
              <a:buChar char="»"/>
              <a:defRPr sz="1300">
                <a:solidFill>
                  <a:schemeClr val="tx1"/>
                </a:solidFill>
                <a:latin typeface="+mn-lt"/>
              </a:defRPr>
            </a:lvl6pPr>
            <a:lvl7pPr marL="3019522" indent="-227605" algn="l" defTabSz="910406" rtl="0" eaLnBrk="1" fontAlgn="base" hangingPunct="1">
              <a:spcBef>
                <a:spcPct val="40000"/>
              </a:spcBef>
              <a:spcAft>
                <a:spcPct val="0"/>
              </a:spcAft>
              <a:buClr>
                <a:srgbClr val="007FA1"/>
              </a:buClr>
              <a:buChar char="»"/>
              <a:defRPr sz="1300">
                <a:solidFill>
                  <a:schemeClr val="tx1"/>
                </a:solidFill>
                <a:latin typeface="+mn-lt"/>
              </a:defRPr>
            </a:lvl7pPr>
            <a:lvl8pPr marL="3505074" indent="-227605" algn="l" defTabSz="910406" rtl="0" eaLnBrk="1" fontAlgn="base" hangingPunct="1">
              <a:spcBef>
                <a:spcPct val="40000"/>
              </a:spcBef>
              <a:spcAft>
                <a:spcPct val="0"/>
              </a:spcAft>
              <a:buClr>
                <a:srgbClr val="007FA1"/>
              </a:buClr>
              <a:buChar char="»"/>
              <a:defRPr sz="1300">
                <a:solidFill>
                  <a:schemeClr val="tx1"/>
                </a:solidFill>
                <a:latin typeface="+mn-lt"/>
              </a:defRPr>
            </a:lvl8pPr>
            <a:lvl9pPr marL="3990617" indent="-227605" algn="l" defTabSz="910406" rtl="0" eaLnBrk="1" fontAlgn="base" hangingPunct="1">
              <a:spcBef>
                <a:spcPct val="40000"/>
              </a:spcBef>
              <a:spcAft>
                <a:spcPct val="0"/>
              </a:spcAft>
              <a:buClr>
                <a:srgbClr val="007FA1"/>
              </a:buClr>
              <a:buChar char="»"/>
              <a:defRPr sz="1300">
                <a:solidFill>
                  <a:schemeClr val="tx1"/>
                </a:solidFill>
                <a:latin typeface="+mn-lt"/>
              </a:defRPr>
            </a:lvl9pPr>
          </a:lstStyle>
          <a:p>
            <a:pPr marL="0" indent="0">
              <a:spcBef>
                <a:spcPts val="0"/>
              </a:spcBef>
              <a:buFontTx/>
              <a:buNone/>
            </a:pPr>
            <a:r>
              <a:rPr lang="en-US" sz="800" dirty="0" smtClean="0">
                <a:solidFill>
                  <a:srgbClr val="7F7F7F"/>
                </a:solidFill>
              </a:rPr>
              <a:t>Confidential. This information is for internal use only and cannot be shown to, discussed with, or distributed to anyone outside Novartis </a:t>
            </a:r>
            <a:r>
              <a:rPr lang="en-US" sz="800" dirty="0" err="1" smtClean="0">
                <a:solidFill>
                  <a:srgbClr val="7F7F7F"/>
                </a:solidFill>
              </a:rPr>
              <a:t>Pharma</a:t>
            </a:r>
            <a:r>
              <a:rPr lang="en-US" sz="800" dirty="0" smtClean="0">
                <a:solidFill>
                  <a:srgbClr val="7F7F7F"/>
                </a:solidFill>
              </a:rPr>
              <a:t> AG.</a:t>
            </a:r>
            <a:endParaRPr lang="en-GB" sz="800" dirty="0">
              <a:solidFill>
                <a:srgbClr val="7F7F7F"/>
              </a:solidFill>
            </a:endParaRPr>
          </a:p>
        </p:txBody>
      </p:sp>
    </p:spTree>
    <p:extLst>
      <p:ext uri="{BB962C8B-B14F-4D97-AF65-F5344CB8AC3E}">
        <p14:creationId xmlns:p14="http://schemas.microsoft.com/office/powerpoint/2010/main" val="192655506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lai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hasCustomPrompt="1"/>
          </p:nvPr>
        </p:nvSpPr>
        <p:spPr>
          <a:xfrm>
            <a:off x="293688" y="6682652"/>
            <a:ext cx="969817" cy="110800"/>
          </a:xfrm>
        </p:spPr>
        <p:txBody>
          <a:bodyPr wrap="none" lIns="0" tIns="0" rIns="0" bIns="0" anchor="b" anchorCtr="0">
            <a:spAutoFit/>
          </a:bodyPr>
          <a:lstStyle>
            <a:lvl1pPr marL="0" indent="0">
              <a:lnSpc>
                <a:spcPct val="90000"/>
              </a:lnSpc>
              <a:spcBef>
                <a:spcPts val="0"/>
              </a:spcBef>
              <a:buFontTx/>
              <a:buNone/>
              <a:defRPr sz="800" baseline="0">
                <a:solidFill>
                  <a:schemeClr val="tx1">
                    <a:lumMod val="50000"/>
                    <a:lumOff val="50000"/>
                  </a:schemeClr>
                </a:solidFill>
              </a:defRPr>
            </a:lvl1pPr>
          </a:lstStyle>
          <a:p>
            <a:pPr lvl="0"/>
            <a:r>
              <a:rPr lang="en-US" dirty="0" smtClean="0"/>
              <a:t>Click to edit Footnote</a:t>
            </a:r>
          </a:p>
        </p:txBody>
      </p:sp>
    </p:spTree>
    <p:extLst>
      <p:ext uri="{BB962C8B-B14F-4D97-AF65-F5344CB8AC3E}">
        <p14:creationId xmlns:p14="http://schemas.microsoft.com/office/powerpoint/2010/main" val="264439713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3175"/>
            <a:ext cx="9144000" cy="474663"/>
          </a:xfrm>
          <a:prstGeom prst="rect">
            <a:avLst/>
          </a:prstGeom>
          <a:solidFill>
            <a:srgbClr val="E44C16"/>
          </a:solidFill>
          <a:ln w="9525" cap="flat" cmpd="sng" algn="ctr">
            <a:noFill/>
            <a:prstDash val="solid"/>
            <a:round/>
            <a:headEnd type="none" w="med" len="med"/>
            <a:tailEnd type="none" w="med" len="med"/>
          </a:ln>
          <a:effectLst/>
        </p:spPr>
        <p:txBody>
          <a:bodyPr lIns="97097" tIns="48545" rIns="97097" bIns="48545"/>
          <a:lstStyle/>
          <a:p>
            <a:pPr defTabSz="910406">
              <a:defRPr/>
            </a:pPr>
            <a:endParaRPr lang="en-GB" sz="1800" dirty="0">
              <a:solidFill>
                <a:srgbClr val="000000"/>
              </a:solidFill>
              <a:latin typeface="Arial" pitchFamily="34" charset="0"/>
              <a:cs typeface="Arial" charset="0"/>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179388" y="539750"/>
            <a:ext cx="8634412" cy="56499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3"/>
          <p:cNvSpPr>
            <a:spLocks noGrp="1"/>
          </p:cNvSpPr>
          <p:nvPr>
            <p:ph type="body" sz="quarter" idx="10" hasCustomPrompt="1"/>
          </p:nvPr>
        </p:nvSpPr>
        <p:spPr>
          <a:xfrm>
            <a:off x="7762434" y="6637829"/>
            <a:ext cx="1046761" cy="110800"/>
          </a:xfrm>
        </p:spPr>
        <p:txBody>
          <a:bodyPr wrap="none" lIns="0" tIns="0" rIns="0" bIns="0" anchor="b" anchorCtr="0">
            <a:spAutoFit/>
          </a:bodyPr>
          <a:lstStyle>
            <a:lvl1pPr marL="0" indent="0">
              <a:lnSpc>
                <a:spcPct val="90000"/>
              </a:lnSpc>
              <a:spcBef>
                <a:spcPts val="0"/>
              </a:spcBef>
              <a:buFontTx/>
              <a:buNone/>
              <a:defRPr sz="800" baseline="0">
                <a:solidFill>
                  <a:schemeClr val="tx1">
                    <a:lumMod val="50000"/>
                    <a:lumOff val="50000"/>
                  </a:schemeClr>
                </a:solidFill>
              </a:defRPr>
            </a:lvl1pPr>
          </a:lstStyle>
          <a:p>
            <a:r>
              <a:rPr lang="en-US" dirty="0" smtClean="0"/>
              <a:t>Nov 2013 NP4 179553</a:t>
            </a:r>
          </a:p>
        </p:txBody>
      </p:sp>
      <p:sp>
        <p:nvSpPr>
          <p:cNvPr id="6" name="Line 8"/>
          <p:cNvSpPr>
            <a:spLocks noChangeShapeType="1"/>
          </p:cNvSpPr>
          <p:nvPr userDrawn="1"/>
        </p:nvSpPr>
        <p:spPr bwMode="gray">
          <a:xfrm>
            <a:off x="8454237" y="136567"/>
            <a:ext cx="0" cy="314325"/>
          </a:xfrm>
          <a:prstGeom prst="line">
            <a:avLst/>
          </a:prstGeom>
          <a:noFill/>
          <a:ln w="190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sz="1100" dirty="0">
              <a:solidFill>
                <a:srgbClr val="FFFFFF"/>
              </a:solidFill>
              <a:cs typeface="Arial" pitchFamily="34" charset="0"/>
            </a:endParaRPr>
          </a:p>
        </p:txBody>
      </p:sp>
      <p:sp>
        <p:nvSpPr>
          <p:cNvPr id="7" name="Text Box 9"/>
          <p:cNvSpPr txBox="1">
            <a:spLocks noChangeArrowheads="1"/>
          </p:cNvSpPr>
          <p:nvPr userDrawn="1"/>
        </p:nvSpPr>
        <p:spPr bwMode="gray">
          <a:xfrm>
            <a:off x="8526608" y="155230"/>
            <a:ext cx="465987" cy="276999"/>
          </a:xfrm>
          <a:prstGeom prst="rect">
            <a:avLst/>
          </a:prstGeom>
          <a:noFill/>
          <a:ln>
            <a:noFill/>
          </a:ln>
          <a:extLst/>
        </p:spPr>
        <p:txBody>
          <a:bodyPr wrap="square">
            <a:spAutoFit/>
          </a:bodyPr>
          <a:lstStyle>
            <a:lvl1pPr eaLnBrk="0" hangingPunct="0">
              <a:defRPr sz="1100">
                <a:solidFill>
                  <a:schemeClr val="tx1"/>
                </a:solidFill>
                <a:latin typeface="Arial" pitchFamily="34" charset="0"/>
              </a:defRPr>
            </a:lvl1pPr>
            <a:lvl2pPr marL="742950" indent="-285750" eaLnBrk="0" hangingPunct="0">
              <a:defRPr sz="1100">
                <a:solidFill>
                  <a:schemeClr val="tx1"/>
                </a:solidFill>
                <a:latin typeface="Arial" pitchFamily="34" charset="0"/>
              </a:defRPr>
            </a:lvl2pPr>
            <a:lvl3pPr marL="1143000" indent="-228600" eaLnBrk="0" hangingPunct="0">
              <a:defRPr sz="1100">
                <a:solidFill>
                  <a:schemeClr val="tx1"/>
                </a:solidFill>
                <a:latin typeface="Arial" pitchFamily="34" charset="0"/>
              </a:defRPr>
            </a:lvl3pPr>
            <a:lvl4pPr marL="1600200" indent="-228600" eaLnBrk="0" hangingPunct="0">
              <a:defRPr sz="1100">
                <a:solidFill>
                  <a:schemeClr val="tx1"/>
                </a:solidFill>
                <a:latin typeface="Arial" pitchFamily="34" charset="0"/>
              </a:defRPr>
            </a:lvl4pPr>
            <a:lvl5pPr marL="2057400" indent="-228600" eaLnBrk="0" hangingPunct="0">
              <a:defRPr sz="1100">
                <a:solidFill>
                  <a:schemeClr val="tx1"/>
                </a:solidFill>
                <a:latin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defRPr>
            </a:lvl9pPr>
          </a:lstStyle>
          <a:p>
            <a:pPr eaLnBrk="1" hangingPunct="1">
              <a:defRPr/>
            </a:pPr>
            <a:fld id="{CEB0AFAE-845A-4F1D-9136-D0E8A12406F1}" type="slidenum">
              <a:rPr lang="en-GB" sz="1200" smtClean="0">
                <a:solidFill>
                  <a:srgbClr val="FFFFFF"/>
                </a:solidFill>
                <a:cs typeface="Arial" pitchFamily="34" charset="0"/>
              </a:rPr>
              <a:pPr eaLnBrk="1" hangingPunct="1">
                <a:defRPr/>
              </a:pPr>
              <a:t>‹#›</a:t>
            </a:fld>
            <a:endParaRPr lang="en-GB" sz="1200" dirty="0" smtClean="0">
              <a:solidFill>
                <a:srgbClr val="FFFFFF"/>
              </a:solidFill>
              <a:cs typeface="Arial" pitchFamily="34" charset="0"/>
            </a:endParaRPr>
          </a:p>
        </p:txBody>
      </p:sp>
    </p:spTree>
    <p:extLst>
      <p:ext uri="{BB962C8B-B14F-4D97-AF65-F5344CB8AC3E}">
        <p14:creationId xmlns:p14="http://schemas.microsoft.com/office/powerpoint/2010/main" val="119447279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4" name="Rectangle 3"/>
          <p:cNvSpPr/>
          <p:nvPr userDrawn="1"/>
        </p:nvSpPr>
        <p:spPr bwMode="auto">
          <a:xfrm>
            <a:off x="0" y="3175"/>
            <a:ext cx="9144000" cy="474663"/>
          </a:xfrm>
          <a:prstGeom prst="rect">
            <a:avLst/>
          </a:prstGeom>
          <a:solidFill>
            <a:srgbClr val="E44C16"/>
          </a:solidFill>
          <a:ln w="9525" cap="flat" cmpd="sng" algn="ctr">
            <a:noFill/>
            <a:prstDash val="solid"/>
            <a:round/>
            <a:headEnd type="none" w="med" len="med"/>
            <a:tailEnd type="none" w="med" len="med"/>
          </a:ln>
          <a:effectLst/>
        </p:spPr>
        <p:txBody>
          <a:bodyPr lIns="97097" tIns="48545" rIns="97097" bIns="48545"/>
          <a:lstStyle/>
          <a:p>
            <a:pPr defTabSz="910406">
              <a:defRPr/>
            </a:pPr>
            <a:endParaRPr lang="en-GB" sz="1800" dirty="0">
              <a:solidFill>
                <a:srgbClr val="000000"/>
              </a:solidFill>
              <a:latin typeface="Arial" pitchFamily="34" charset="0"/>
              <a:cs typeface="Arial" charset="0"/>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179388" y="539750"/>
            <a:ext cx="3918479" cy="56499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3"/>
          <p:cNvSpPr>
            <a:spLocks noGrp="1"/>
          </p:cNvSpPr>
          <p:nvPr>
            <p:ph type="body" sz="quarter" idx="10" hasCustomPrompt="1"/>
          </p:nvPr>
        </p:nvSpPr>
        <p:spPr>
          <a:xfrm>
            <a:off x="293688" y="6682652"/>
            <a:ext cx="969817" cy="110800"/>
          </a:xfrm>
        </p:spPr>
        <p:txBody>
          <a:bodyPr wrap="none" lIns="0" tIns="0" rIns="0" bIns="0" anchor="b" anchorCtr="0">
            <a:spAutoFit/>
          </a:bodyPr>
          <a:lstStyle>
            <a:lvl1pPr marL="0" indent="0">
              <a:lnSpc>
                <a:spcPct val="90000"/>
              </a:lnSpc>
              <a:spcBef>
                <a:spcPts val="0"/>
              </a:spcBef>
              <a:buFontTx/>
              <a:buNone/>
              <a:defRPr sz="800" baseline="0">
                <a:solidFill>
                  <a:schemeClr val="tx1">
                    <a:lumMod val="50000"/>
                    <a:lumOff val="50000"/>
                  </a:schemeClr>
                </a:solidFill>
              </a:defRPr>
            </a:lvl1pPr>
          </a:lstStyle>
          <a:p>
            <a:pPr lvl="0"/>
            <a:r>
              <a:rPr lang="en-US" dirty="0" smtClean="0"/>
              <a:t>Click to edit Footnote</a:t>
            </a:r>
          </a:p>
        </p:txBody>
      </p:sp>
      <p:sp>
        <p:nvSpPr>
          <p:cNvPr id="6" name="Line 8"/>
          <p:cNvSpPr>
            <a:spLocks noChangeShapeType="1"/>
          </p:cNvSpPr>
          <p:nvPr userDrawn="1"/>
        </p:nvSpPr>
        <p:spPr bwMode="gray">
          <a:xfrm>
            <a:off x="8454237" y="136567"/>
            <a:ext cx="0" cy="314325"/>
          </a:xfrm>
          <a:prstGeom prst="line">
            <a:avLst/>
          </a:prstGeom>
          <a:noFill/>
          <a:ln w="190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sz="1100" dirty="0">
              <a:solidFill>
                <a:srgbClr val="FFFFFF"/>
              </a:solidFill>
              <a:cs typeface="Arial" pitchFamily="34" charset="0"/>
            </a:endParaRPr>
          </a:p>
        </p:txBody>
      </p:sp>
      <p:sp>
        <p:nvSpPr>
          <p:cNvPr id="7" name="Text Box 9"/>
          <p:cNvSpPr txBox="1">
            <a:spLocks noChangeArrowheads="1"/>
          </p:cNvSpPr>
          <p:nvPr userDrawn="1"/>
        </p:nvSpPr>
        <p:spPr bwMode="gray">
          <a:xfrm>
            <a:off x="8526608" y="155230"/>
            <a:ext cx="465987" cy="276999"/>
          </a:xfrm>
          <a:prstGeom prst="rect">
            <a:avLst/>
          </a:prstGeom>
          <a:noFill/>
          <a:ln>
            <a:noFill/>
          </a:ln>
          <a:extLst/>
        </p:spPr>
        <p:txBody>
          <a:bodyPr wrap="square">
            <a:spAutoFit/>
          </a:bodyPr>
          <a:lstStyle>
            <a:lvl1pPr eaLnBrk="0" hangingPunct="0">
              <a:defRPr sz="1100">
                <a:solidFill>
                  <a:schemeClr val="tx1"/>
                </a:solidFill>
                <a:latin typeface="Arial" pitchFamily="34" charset="0"/>
              </a:defRPr>
            </a:lvl1pPr>
            <a:lvl2pPr marL="742950" indent="-285750" eaLnBrk="0" hangingPunct="0">
              <a:defRPr sz="1100">
                <a:solidFill>
                  <a:schemeClr val="tx1"/>
                </a:solidFill>
                <a:latin typeface="Arial" pitchFamily="34" charset="0"/>
              </a:defRPr>
            </a:lvl2pPr>
            <a:lvl3pPr marL="1143000" indent="-228600" eaLnBrk="0" hangingPunct="0">
              <a:defRPr sz="1100">
                <a:solidFill>
                  <a:schemeClr val="tx1"/>
                </a:solidFill>
                <a:latin typeface="Arial" pitchFamily="34" charset="0"/>
              </a:defRPr>
            </a:lvl3pPr>
            <a:lvl4pPr marL="1600200" indent="-228600" eaLnBrk="0" hangingPunct="0">
              <a:defRPr sz="1100">
                <a:solidFill>
                  <a:schemeClr val="tx1"/>
                </a:solidFill>
                <a:latin typeface="Arial" pitchFamily="34" charset="0"/>
              </a:defRPr>
            </a:lvl4pPr>
            <a:lvl5pPr marL="2057400" indent="-228600" eaLnBrk="0" hangingPunct="0">
              <a:defRPr sz="1100">
                <a:solidFill>
                  <a:schemeClr val="tx1"/>
                </a:solidFill>
                <a:latin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defRPr>
            </a:lvl9pPr>
          </a:lstStyle>
          <a:p>
            <a:pPr eaLnBrk="1" hangingPunct="1">
              <a:defRPr/>
            </a:pPr>
            <a:fld id="{CEB0AFAE-845A-4F1D-9136-D0E8A12406F1}" type="slidenum">
              <a:rPr lang="en-GB" sz="1200" smtClean="0">
                <a:solidFill>
                  <a:srgbClr val="FFFFFF"/>
                </a:solidFill>
                <a:cs typeface="Arial" pitchFamily="34" charset="0"/>
              </a:rPr>
              <a:pPr eaLnBrk="1" hangingPunct="1">
                <a:defRPr/>
              </a:pPr>
              <a:t>‹#›</a:t>
            </a:fld>
            <a:endParaRPr lang="en-GB" sz="1200" dirty="0" smtClean="0">
              <a:solidFill>
                <a:srgbClr val="FFFFFF"/>
              </a:solidFill>
              <a:cs typeface="Arial" pitchFamily="34" charset="0"/>
            </a:endParaRPr>
          </a:p>
        </p:txBody>
      </p:sp>
      <p:sp>
        <p:nvSpPr>
          <p:cNvPr id="8" name="Text Placeholder 3"/>
          <p:cNvSpPr>
            <a:spLocks noGrp="1"/>
          </p:cNvSpPr>
          <p:nvPr>
            <p:ph type="body" sz="quarter" idx="11" hasCustomPrompt="1"/>
          </p:nvPr>
        </p:nvSpPr>
        <p:spPr>
          <a:xfrm>
            <a:off x="7762434" y="6637829"/>
            <a:ext cx="1046761" cy="110800"/>
          </a:xfrm>
        </p:spPr>
        <p:txBody>
          <a:bodyPr wrap="none" lIns="0" tIns="0" rIns="0" bIns="0" anchor="b" anchorCtr="0">
            <a:spAutoFit/>
          </a:bodyPr>
          <a:lstStyle>
            <a:lvl1pPr marL="0" indent="0">
              <a:lnSpc>
                <a:spcPct val="90000"/>
              </a:lnSpc>
              <a:spcBef>
                <a:spcPts val="0"/>
              </a:spcBef>
              <a:buFontTx/>
              <a:buNone/>
              <a:defRPr sz="800" baseline="0">
                <a:solidFill>
                  <a:schemeClr val="tx1">
                    <a:lumMod val="50000"/>
                    <a:lumOff val="50000"/>
                  </a:schemeClr>
                </a:solidFill>
              </a:defRPr>
            </a:lvl1pPr>
          </a:lstStyle>
          <a:p>
            <a:r>
              <a:rPr lang="en-US" dirty="0" smtClean="0"/>
              <a:t>Nov 2013 NP4 179553</a:t>
            </a:r>
          </a:p>
        </p:txBody>
      </p:sp>
    </p:spTree>
    <p:extLst>
      <p:ext uri="{BB962C8B-B14F-4D97-AF65-F5344CB8AC3E}">
        <p14:creationId xmlns:p14="http://schemas.microsoft.com/office/powerpoint/2010/main" val="24966836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sp>
        <p:nvSpPr>
          <p:cNvPr id="4" name="Rectangle 3"/>
          <p:cNvSpPr/>
          <p:nvPr userDrawn="1"/>
        </p:nvSpPr>
        <p:spPr bwMode="auto">
          <a:xfrm>
            <a:off x="0" y="3175"/>
            <a:ext cx="9144000" cy="474663"/>
          </a:xfrm>
          <a:prstGeom prst="rect">
            <a:avLst/>
          </a:prstGeom>
          <a:solidFill>
            <a:srgbClr val="E44C16"/>
          </a:solidFill>
          <a:ln w="9525" cap="flat" cmpd="sng" algn="ctr">
            <a:noFill/>
            <a:prstDash val="solid"/>
            <a:round/>
            <a:headEnd type="none" w="med" len="med"/>
            <a:tailEnd type="none" w="med" len="med"/>
          </a:ln>
          <a:effectLst/>
        </p:spPr>
        <p:txBody>
          <a:bodyPr lIns="97097" tIns="48545" rIns="97097" bIns="48545"/>
          <a:lstStyle/>
          <a:p>
            <a:pPr defTabSz="910406">
              <a:defRPr/>
            </a:pPr>
            <a:endParaRPr lang="en-GB" sz="1800" dirty="0">
              <a:solidFill>
                <a:srgbClr val="000000"/>
              </a:solidFill>
              <a:latin typeface="Arial" pitchFamily="34" charset="0"/>
              <a:cs typeface="Arial" charset="0"/>
            </a:endParaRPr>
          </a:p>
        </p:txBody>
      </p:sp>
      <p:sp>
        <p:nvSpPr>
          <p:cNvPr id="2" name="Title 1"/>
          <p:cNvSpPr>
            <a:spLocks noGrp="1"/>
          </p:cNvSpPr>
          <p:nvPr>
            <p:ph type="title"/>
          </p:nvPr>
        </p:nvSpPr>
        <p:spPr>
          <a:xfrm>
            <a:off x="500062" y="25400"/>
            <a:ext cx="8447088" cy="50165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5028671" y="539750"/>
            <a:ext cx="3918479" cy="56499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3"/>
          <p:cNvSpPr>
            <a:spLocks noGrp="1"/>
          </p:cNvSpPr>
          <p:nvPr>
            <p:ph type="body" sz="quarter" idx="10" hasCustomPrompt="1"/>
          </p:nvPr>
        </p:nvSpPr>
        <p:spPr>
          <a:xfrm>
            <a:off x="293688" y="6682652"/>
            <a:ext cx="969817" cy="110800"/>
          </a:xfrm>
        </p:spPr>
        <p:txBody>
          <a:bodyPr wrap="none" lIns="0" tIns="0" rIns="0" bIns="0" anchor="b" anchorCtr="0">
            <a:spAutoFit/>
          </a:bodyPr>
          <a:lstStyle>
            <a:lvl1pPr marL="0" indent="0">
              <a:lnSpc>
                <a:spcPct val="90000"/>
              </a:lnSpc>
              <a:spcBef>
                <a:spcPts val="0"/>
              </a:spcBef>
              <a:buFontTx/>
              <a:buNone/>
              <a:defRPr sz="800" baseline="0">
                <a:solidFill>
                  <a:schemeClr val="tx1">
                    <a:lumMod val="50000"/>
                    <a:lumOff val="50000"/>
                  </a:schemeClr>
                </a:solidFill>
              </a:defRPr>
            </a:lvl1pPr>
          </a:lstStyle>
          <a:p>
            <a:pPr lvl="0"/>
            <a:r>
              <a:rPr lang="en-US" dirty="0" smtClean="0"/>
              <a:t>Click to edit Footnote</a:t>
            </a:r>
          </a:p>
        </p:txBody>
      </p:sp>
      <p:sp>
        <p:nvSpPr>
          <p:cNvPr id="6" name="Line 8"/>
          <p:cNvSpPr>
            <a:spLocks noChangeShapeType="1"/>
          </p:cNvSpPr>
          <p:nvPr userDrawn="1"/>
        </p:nvSpPr>
        <p:spPr bwMode="gray">
          <a:xfrm>
            <a:off x="8454237" y="136567"/>
            <a:ext cx="0" cy="314325"/>
          </a:xfrm>
          <a:prstGeom prst="line">
            <a:avLst/>
          </a:prstGeom>
          <a:noFill/>
          <a:ln w="190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sz="1100" dirty="0">
              <a:solidFill>
                <a:srgbClr val="FFFFFF"/>
              </a:solidFill>
              <a:cs typeface="Arial" pitchFamily="34" charset="0"/>
            </a:endParaRPr>
          </a:p>
        </p:txBody>
      </p:sp>
      <p:sp>
        <p:nvSpPr>
          <p:cNvPr id="7" name="Text Box 9"/>
          <p:cNvSpPr txBox="1">
            <a:spLocks noChangeArrowheads="1"/>
          </p:cNvSpPr>
          <p:nvPr userDrawn="1"/>
        </p:nvSpPr>
        <p:spPr bwMode="gray">
          <a:xfrm>
            <a:off x="8526608" y="155230"/>
            <a:ext cx="465987" cy="276999"/>
          </a:xfrm>
          <a:prstGeom prst="rect">
            <a:avLst/>
          </a:prstGeom>
          <a:noFill/>
          <a:ln>
            <a:noFill/>
          </a:ln>
          <a:extLst/>
        </p:spPr>
        <p:txBody>
          <a:bodyPr wrap="square">
            <a:spAutoFit/>
          </a:bodyPr>
          <a:lstStyle>
            <a:lvl1pPr eaLnBrk="0" hangingPunct="0">
              <a:defRPr sz="1100">
                <a:solidFill>
                  <a:schemeClr val="tx1"/>
                </a:solidFill>
                <a:latin typeface="Arial" pitchFamily="34" charset="0"/>
              </a:defRPr>
            </a:lvl1pPr>
            <a:lvl2pPr marL="742950" indent="-285750" eaLnBrk="0" hangingPunct="0">
              <a:defRPr sz="1100">
                <a:solidFill>
                  <a:schemeClr val="tx1"/>
                </a:solidFill>
                <a:latin typeface="Arial" pitchFamily="34" charset="0"/>
              </a:defRPr>
            </a:lvl2pPr>
            <a:lvl3pPr marL="1143000" indent="-228600" eaLnBrk="0" hangingPunct="0">
              <a:defRPr sz="1100">
                <a:solidFill>
                  <a:schemeClr val="tx1"/>
                </a:solidFill>
                <a:latin typeface="Arial" pitchFamily="34" charset="0"/>
              </a:defRPr>
            </a:lvl3pPr>
            <a:lvl4pPr marL="1600200" indent="-228600" eaLnBrk="0" hangingPunct="0">
              <a:defRPr sz="1100">
                <a:solidFill>
                  <a:schemeClr val="tx1"/>
                </a:solidFill>
                <a:latin typeface="Arial" pitchFamily="34" charset="0"/>
              </a:defRPr>
            </a:lvl4pPr>
            <a:lvl5pPr marL="2057400" indent="-228600" eaLnBrk="0" hangingPunct="0">
              <a:defRPr sz="1100">
                <a:solidFill>
                  <a:schemeClr val="tx1"/>
                </a:solidFill>
                <a:latin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defRPr>
            </a:lvl9pPr>
          </a:lstStyle>
          <a:p>
            <a:pPr eaLnBrk="1" hangingPunct="1">
              <a:defRPr/>
            </a:pPr>
            <a:fld id="{CEB0AFAE-845A-4F1D-9136-D0E8A12406F1}" type="slidenum">
              <a:rPr lang="en-GB" sz="1200" smtClean="0">
                <a:solidFill>
                  <a:srgbClr val="FFFFFF"/>
                </a:solidFill>
                <a:cs typeface="Arial" pitchFamily="34" charset="0"/>
              </a:rPr>
              <a:pPr eaLnBrk="1" hangingPunct="1">
                <a:defRPr/>
              </a:pPr>
              <a:t>‹#›</a:t>
            </a:fld>
            <a:endParaRPr lang="en-GB" sz="1200" dirty="0" smtClean="0">
              <a:solidFill>
                <a:srgbClr val="FFFFFF"/>
              </a:solidFill>
              <a:cs typeface="Arial" pitchFamily="34" charset="0"/>
            </a:endParaRPr>
          </a:p>
        </p:txBody>
      </p:sp>
      <p:sp>
        <p:nvSpPr>
          <p:cNvPr id="8" name="Text Placeholder 3"/>
          <p:cNvSpPr>
            <a:spLocks noGrp="1"/>
          </p:cNvSpPr>
          <p:nvPr>
            <p:ph type="body" sz="quarter" idx="11" hasCustomPrompt="1"/>
          </p:nvPr>
        </p:nvSpPr>
        <p:spPr>
          <a:xfrm>
            <a:off x="7762434" y="6637829"/>
            <a:ext cx="1046761" cy="110800"/>
          </a:xfrm>
        </p:spPr>
        <p:txBody>
          <a:bodyPr wrap="none" lIns="0" tIns="0" rIns="0" bIns="0" anchor="b" anchorCtr="0">
            <a:spAutoFit/>
          </a:bodyPr>
          <a:lstStyle>
            <a:lvl1pPr marL="0" indent="0">
              <a:lnSpc>
                <a:spcPct val="90000"/>
              </a:lnSpc>
              <a:spcBef>
                <a:spcPts val="0"/>
              </a:spcBef>
              <a:buFontTx/>
              <a:buNone/>
              <a:defRPr sz="800" baseline="0">
                <a:solidFill>
                  <a:schemeClr val="tx1">
                    <a:lumMod val="50000"/>
                    <a:lumOff val="50000"/>
                  </a:schemeClr>
                </a:solidFill>
              </a:defRPr>
            </a:lvl1pPr>
          </a:lstStyle>
          <a:p>
            <a:r>
              <a:rPr lang="en-US" dirty="0" smtClean="0"/>
              <a:t>Nov 2013 NP4 179553</a:t>
            </a:r>
          </a:p>
        </p:txBody>
      </p:sp>
    </p:spTree>
    <p:extLst>
      <p:ext uri="{BB962C8B-B14F-4D97-AF65-F5344CB8AC3E}">
        <p14:creationId xmlns:p14="http://schemas.microsoft.com/office/powerpoint/2010/main" val="288301853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837" y="4407338"/>
            <a:ext cx="7773061" cy="1361090"/>
          </a:xfrm>
        </p:spPr>
        <p:txBody>
          <a:bodyPr anchor="t"/>
          <a:lstStyle>
            <a:lvl1pPr algn="l">
              <a:defRPr sz="43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1837" y="2906141"/>
            <a:ext cx="7773061" cy="1501227"/>
          </a:xfrm>
        </p:spPr>
        <p:txBody>
          <a:bodyPr anchor="b"/>
          <a:lstStyle>
            <a:lvl1pPr marL="0" indent="0">
              <a:buNone/>
              <a:defRPr sz="2100"/>
            </a:lvl1pPr>
            <a:lvl2pPr marL="485553" indent="0">
              <a:buNone/>
              <a:defRPr sz="1900"/>
            </a:lvl2pPr>
            <a:lvl3pPr marL="971105" indent="0">
              <a:buNone/>
              <a:defRPr sz="1700"/>
            </a:lvl3pPr>
            <a:lvl4pPr marL="1456653" indent="0">
              <a:buNone/>
              <a:defRPr sz="1500"/>
            </a:lvl4pPr>
            <a:lvl5pPr marL="1942201" indent="0">
              <a:buNone/>
              <a:defRPr sz="1500"/>
            </a:lvl5pPr>
            <a:lvl6pPr marL="2427756" indent="0">
              <a:buNone/>
              <a:defRPr sz="1500"/>
            </a:lvl6pPr>
            <a:lvl7pPr marL="2913308" indent="0">
              <a:buNone/>
              <a:defRPr sz="1500"/>
            </a:lvl7pPr>
            <a:lvl8pPr marL="3398858" indent="0">
              <a:buNone/>
              <a:defRPr sz="1500"/>
            </a:lvl8pPr>
            <a:lvl9pPr marL="3884407" indent="0">
              <a:buNone/>
              <a:defRPr sz="1500"/>
            </a:lvl9pPr>
          </a:lstStyle>
          <a:p>
            <a:pPr lvl="0"/>
            <a:r>
              <a:rPr lang="en-US" dirty="0" smtClean="0"/>
              <a:t>Click to edit Master text styles</a:t>
            </a:r>
          </a:p>
        </p:txBody>
      </p:sp>
    </p:spTree>
    <p:extLst>
      <p:ext uri="{BB962C8B-B14F-4D97-AF65-F5344CB8AC3E}">
        <p14:creationId xmlns:p14="http://schemas.microsoft.com/office/powerpoint/2010/main" val="1057259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3968545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bwMode="auto">
          <a:xfrm>
            <a:off x="0" y="3175"/>
            <a:ext cx="9144000" cy="474663"/>
          </a:xfrm>
          <a:prstGeom prst="rect">
            <a:avLst/>
          </a:prstGeom>
          <a:solidFill>
            <a:srgbClr val="E44C16"/>
          </a:solidFill>
          <a:ln w="9525" cap="flat" cmpd="sng" algn="ctr">
            <a:noFill/>
            <a:prstDash val="solid"/>
            <a:round/>
            <a:headEnd type="none" w="med" len="med"/>
            <a:tailEnd type="none" w="med" len="med"/>
          </a:ln>
          <a:effectLst/>
        </p:spPr>
        <p:txBody>
          <a:bodyPr lIns="97097" tIns="48545" rIns="97097" bIns="48545"/>
          <a:lstStyle/>
          <a:p>
            <a:pPr defTabSz="910406">
              <a:defRPr/>
            </a:pPr>
            <a:endParaRPr lang="en-GB" sz="1800" dirty="0">
              <a:solidFill>
                <a:srgbClr val="000000"/>
              </a:solidFill>
              <a:latin typeface="Arial" pitchFamily="34" charset="0"/>
              <a:cs typeface="Arial" charset="0"/>
            </a:endParaRPr>
          </a:p>
        </p:txBody>
      </p:sp>
      <p:sp>
        <p:nvSpPr>
          <p:cNvPr id="6" name="Title 5"/>
          <p:cNvSpPr>
            <a:spLocks noGrp="1"/>
          </p:cNvSpPr>
          <p:nvPr>
            <p:ph type="title"/>
          </p:nvPr>
        </p:nvSpPr>
        <p:spPr>
          <a:xfrm>
            <a:off x="500062" y="25400"/>
            <a:ext cx="8313737" cy="501650"/>
          </a:xfrm>
        </p:spPr>
        <p:txBody>
          <a:bodyPr/>
          <a:lstStyle>
            <a:lvl1pPr>
              <a:defRPr>
                <a:solidFill>
                  <a:schemeClr val="bg1"/>
                </a:solidFill>
              </a:defRPr>
            </a:lvl1pPr>
          </a:lstStyle>
          <a:p>
            <a:r>
              <a:rPr lang="en-US" dirty="0" smtClean="0"/>
              <a:t>Click to edit Master title style</a:t>
            </a:r>
            <a:endParaRPr lang="en-GB" dirty="0"/>
          </a:p>
        </p:txBody>
      </p:sp>
      <p:sp>
        <p:nvSpPr>
          <p:cNvPr id="9" name="Content Placeholder 8"/>
          <p:cNvSpPr>
            <a:spLocks noGrp="1"/>
          </p:cNvSpPr>
          <p:nvPr>
            <p:ph sz="quarter" idx="11"/>
          </p:nvPr>
        </p:nvSpPr>
        <p:spPr>
          <a:xfrm>
            <a:off x="179388" y="539750"/>
            <a:ext cx="4192587" cy="56499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8"/>
          <p:cNvSpPr>
            <a:spLocks noGrp="1"/>
          </p:cNvSpPr>
          <p:nvPr>
            <p:ph sz="quarter" idx="12"/>
          </p:nvPr>
        </p:nvSpPr>
        <p:spPr>
          <a:xfrm>
            <a:off x="4619799" y="539750"/>
            <a:ext cx="4194000" cy="56499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3"/>
          <p:cNvSpPr>
            <a:spLocks noGrp="1"/>
          </p:cNvSpPr>
          <p:nvPr>
            <p:ph type="body" sz="quarter" idx="10" hasCustomPrompt="1"/>
          </p:nvPr>
        </p:nvSpPr>
        <p:spPr>
          <a:xfrm>
            <a:off x="293688" y="6682652"/>
            <a:ext cx="969817" cy="110800"/>
          </a:xfrm>
        </p:spPr>
        <p:txBody>
          <a:bodyPr wrap="none" lIns="0" tIns="0" rIns="0" bIns="0" anchor="b" anchorCtr="0">
            <a:spAutoFit/>
          </a:bodyPr>
          <a:lstStyle>
            <a:lvl1pPr marL="0" indent="0">
              <a:lnSpc>
                <a:spcPct val="90000"/>
              </a:lnSpc>
              <a:spcBef>
                <a:spcPts val="0"/>
              </a:spcBef>
              <a:buFontTx/>
              <a:buNone/>
              <a:defRPr sz="800" baseline="0">
                <a:solidFill>
                  <a:schemeClr val="tx1">
                    <a:lumMod val="50000"/>
                    <a:lumOff val="50000"/>
                  </a:schemeClr>
                </a:solidFill>
              </a:defRPr>
            </a:lvl1pPr>
          </a:lstStyle>
          <a:p>
            <a:pPr lvl="0"/>
            <a:r>
              <a:rPr lang="en-US" dirty="0" smtClean="0"/>
              <a:t>Click to edit Footnote</a:t>
            </a:r>
          </a:p>
        </p:txBody>
      </p:sp>
      <p:sp>
        <p:nvSpPr>
          <p:cNvPr id="7" name="Line 8"/>
          <p:cNvSpPr>
            <a:spLocks noChangeShapeType="1"/>
          </p:cNvSpPr>
          <p:nvPr userDrawn="1"/>
        </p:nvSpPr>
        <p:spPr bwMode="gray">
          <a:xfrm>
            <a:off x="8454237" y="136567"/>
            <a:ext cx="0" cy="314325"/>
          </a:xfrm>
          <a:prstGeom prst="line">
            <a:avLst/>
          </a:prstGeom>
          <a:noFill/>
          <a:ln w="190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sz="1100" dirty="0">
              <a:solidFill>
                <a:srgbClr val="FFFFFF"/>
              </a:solidFill>
              <a:cs typeface="Arial" pitchFamily="34" charset="0"/>
            </a:endParaRPr>
          </a:p>
        </p:txBody>
      </p:sp>
      <p:sp>
        <p:nvSpPr>
          <p:cNvPr id="8" name="Text Box 9"/>
          <p:cNvSpPr txBox="1">
            <a:spLocks noChangeArrowheads="1"/>
          </p:cNvSpPr>
          <p:nvPr userDrawn="1"/>
        </p:nvSpPr>
        <p:spPr bwMode="gray">
          <a:xfrm>
            <a:off x="8526608" y="155230"/>
            <a:ext cx="465987" cy="276999"/>
          </a:xfrm>
          <a:prstGeom prst="rect">
            <a:avLst/>
          </a:prstGeom>
          <a:noFill/>
          <a:ln>
            <a:noFill/>
          </a:ln>
          <a:extLst/>
        </p:spPr>
        <p:txBody>
          <a:bodyPr wrap="square">
            <a:spAutoFit/>
          </a:bodyPr>
          <a:lstStyle>
            <a:lvl1pPr eaLnBrk="0" hangingPunct="0">
              <a:defRPr sz="1100">
                <a:solidFill>
                  <a:schemeClr val="tx1"/>
                </a:solidFill>
                <a:latin typeface="Arial" pitchFamily="34" charset="0"/>
              </a:defRPr>
            </a:lvl1pPr>
            <a:lvl2pPr marL="742950" indent="-285750" eaLnBrk="0" hangingPunct="0">
              <a:defRPr sz="1100">
                <a:solidFill>
                  <a:schemeClr val="tx1"/>
                </a:solidFill>
                <a:latin typeface="Arial" pitchFamily="34" charset="0"/>
              </a:defRPr>
            </a:lvl2pPr>
            <a:lvl3pPr marL="1143000" indent="-228600" eaLnBrk="0" hangingPunct="0">
              <a:defRPr sz="1100">
                <a:solidFill>
                  <a:schemeClr val="tx1"/>
                </a:solidFill>
                <a:latin typeface="Arial" pitchFamily="34" charset="0"/>
              </a:defRPr>
            </a:lvl3pPr>
            <a:lvl4pPr marL="1600200" indent="-228600" eaLnBrk="0" hangingPunct="0">
              <a:defRPr sz="1100">
                <a:solidFill>
                  <a:schemeClr val="tx1"/>
                </a:solidFill>
                <a:latin typeface="Arial" pitchFamily="34" charset="0"/>
              </a:defRPr>
            </a:lvl4pPr>
            <a:lvl5pPr marL="2057400" indent="-228600" eaLnBrk="0" hangingPunct="0">
              <a:defRPr sz="1100">
                <a:solidFill>
                  <a:schemeClr val="tx1"/>
                </a:solidFill>
                <a:latin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defRPr>
            </a:lvl9pPr>
          </a:lstStyle>
          <a:p>
            <a:pPr eaLnBrk="1" hangingPunct="1">
              <a:defRPr/>
            </a:pPr>
            <a:fld id="{CEB0AFAE-845A-4F1D-9136-D0E8A12406F1}" type="slidenum">
              <a:rPr lang="en-GB" sz="1200" smtClean="0">
                <a:solidFill>
                  <a:srgbClr val="FFFFFF"/>
                </a:solidFill>
                <a:cs typeface="Arial" pitchFamily="34" charset="0"/>
              </a:rPr>
              <a:pPr eaLnBrk="1" hangingPunct="1">
                <a:defRPr/>
              </a:pPr>
              <a:t>‹#›</a:t>
            </a:fld>
            <a:endParaRPr lang="en-GB" sz="1200" dirty="0" smtClean="0">
              <a:solidFill>
                <a:srgbClr val="FFFFFF"/>
              </a:solidFill>
              <a:cs typeface="Arial" pitchFamily="34" charset="0"/>
            </a:endParaRPr>
          </a:p>
        </p:txBody>
      </p:sp>
    </p:spTree>
    <p:extLst>
      <p:ext uri="{BB962C8B-B14F-4D97-AF65-F5344CB8AC3E}">
        <p14:creationId xmlns:p14="http://schemas.microsoft.com/office/powerpoint/2010/main" val="174276936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bwMode="auto">
          <a:xfrm>
            <a:off x="0" y="3175"/>
            <a:ext cx="9144000" cy="474663"/>
          </a:xfrm>
          <a:prstGeom prst="rect">
            <a:avLst/>
          </a:prstGeom>
          <a:solidFill>
            <a:srgbClr val="E44C16"/>
          </a:solidFill>
          <a:ln w="9525" cap="flat" cmpd="sng" algn="ctr">
            <a:noFill/>
            <a:prstDash val="solid"/>
            <a:round/>
            <a:headEnd type="none" w="med" len="med"/>
            <a:tailEnd type="none" w="med" len="med"/>
          </a:ln>
          <a:effectLst/>
        </p:spPr>
        <p:txBody>
          <a:bodyPr lIns="97097" tIns="48545" rIns="97097" bIns="48545"/>
          <a:lstStyle/>
          <a:p>
            <a:pPr defTabSz="910406">
              <a:defRPr/>
            </a:pPr>
            <a:endParaRPr lang="en-GB" sz="1800" dirty="0">
              <a:solidFill>
                <a:srgbClr val="000000"/>
              </a:solidFill>
              <a:latin typeface="Arial" pitchFamily="34" charset="0"/>
              <a:cs typeface="Arial" charset="0"/>
            </a:endParaRPr>
          </a:p>
        </p:txBody>
      </p:sp>
      <p:sp>
        <p:nvSpPr>
          <p:cNvPr id="2" name="Title 1"/>
          <p:cNvSpPr>
            <a:spLocks noGrp="1"/>
          </p:cNvSpPr>
          <p:nvPr>
            <p:ph type="title"/>
          </p:nvPr>
        </p:nvSpPr>
        <p:spPr>
          <a:xfrm>
            <a:off x="500063" y="25400"/>
            <a:ext cx="8228012" cy="501650"/>
          </a:xfrm>
        </p:spPr>
        <p:txBody>
          <a:bodyPr/>
          <a:lstStyle>
            <a:lvl1pPr>
              <a:defRPr>
                <a:solidFill>
                  <a:schemeClr val="bg1"/>
                </a:solidFill>
              </a:defRPr>
            </a:lvl1pPr>
          </a:lstStyle>
          <a:p>
            <a:r>
              <a:rPr lang="en-US" smtClean="0"/>
              <a:t>Click to edit Master title style</a:t>
            </a:r>
            <a:endParaRPr lang="en-GB"/>
          </a:p>
        </p:txBody>
      </p:sp>
      <p:sp>
        <p:nvSpPr>
          <p:cNvPr id="3" name="Text Placeholder 2"/>
          <p:cNvSpPr>
            <a:spLocks noGrp="1"/>
          </p:cNvSpPr>
          <p:nvPr>
            <p:ph type="body" idx="1"/>
          </p:nvPr>
        </p:nvSpPr>
        <p:spPr>
          <a:xfrm>
            <a:off x="512671" y="1534541"/>
            <a:ext cx="3974662" cy="641131"/>
          </a:xfrm>
        </p:spPr>
        <p:txBody>
          <a:bodyPr anchor="b"/>
          <a:lstStyle>
            <a:lvl1pPr marL="0" indent="0">
              <a:spcBef>
                <a:spcPts val="0"/>
              </a:spcBef>
              <a:buNone/>
              <a:defRPr sz="1900" b="1"/>
            </a:lvl1pPr>
            <a:lvl2pPr marL="485553" indent="0">
              <a:buNone/>
              <a:defRPr sz="2100" b="1"/>
            </a:lvl2pPr>
            <a:lvl3pPr marL="971105" indent="0">
              <a:buNone/>
              <a:defRPr sz="1900" b="1"/>
            </a:lvl3pPr>
            <a:lvl4pPr marL="1456653" indent="0">
              <a:buNone/>
              <a:defRPr sz="1700" b="1"/>
            </a:lvl4pPr>
            <a:lvl5pPr marL="1942201" indent="0">
              <a:buNone/>
              <a:defRPr sz="1700" b="1"/>
            </a:lvl5pPr>
            <a:lvl6pPr marL="2427756" indent="0">
              <a:buNone/>
              <a:defRPr sz="1700" b="1"/>
            </a:lvl6pPr>
            <a:lvl7pPr marL="2913308" indent="0">
              <a:buNone/>
              <a:defRPr sz="1700" b="1"/>
            </a:lvl7pPr>
            <a:lvl8pPr marL="3398858" indent="0">
              <a:buNone/>
              <a:defRPr sz="1700" b="1"/>
            </a:lvl8pPr>
            <a:lvl9pPr marL="3884407" indent="0">
              <a:buNone/>
              <a:defRPr sz="1700" b="1"/>
            </a:lvl9pPr>
          </a:lstStyle>
          <a:p>
            <a:pPr lvl="0"/>
            <a:r>
              <a:rPr lang="en-US" dirty="0" smtClean="0"/>
              <a:t>Click to edit Master text styles</a:t>
            </a:r>
          </a:p>
        </p:txBody>
      </p:sp>
      <p:sp>
        <p:nvSpPr>
          <p:cNvPr id="5" name="Text Placeholder 4"/>
          <p:cNvSpPr>
            <a:spLocks noGrp="1"/>
          </p:cNvSpPr>
          <p:nvPr>
            <p:ph type="body" sz="quarter" idx="3"/>
          </p:nvPr>
        </p:nvSpPr>
        <p:spPr>
          <a:xfrm>
            <a:off x="4954599" y="1534541"/>
            <a:ext cx="3974400" cy="641131"/>
          </a:xfrm>
        </p:spPr>
        <p:txBody>
          <a:bodyPr anchor="b"/>
          <a:lstStyle>
            <a:lvl1pPr marL="0" indent="0">
              <a:spcBef>
                <a:spcPts val="0"/>
              </a:spcBef>
              <a:buNone/>
              <a:defRPr sz="1900" b="1"/>
            </a:lvl1pPr>
            <a:lvl2pPr marL="485553" indent="0">
              <a:buNone/>
              <a:defRPr sz="2100" b="1"/>
            </a:lvl2pPr>
            <a:lvl3pPr marL="971105" indent="0">
              <a:buNone/>
              <a:defRPr sz="1900" b="1"/>
            </a:lvl3pPr>
            <a:lvl4pPr marL="1456653" indent="0">
              <a:buNone/>
              <a:defRPr sz="1700" b="1"/>
            </a:lvl4pPr>
            <a:lvl5pPr marL="1942201" indent="0">
              <a:buNone/>
              <a:defRPr sz="1700" b="1"/>
            </a:lvl5pPr>
            <a:lvl6pPr marL="2427756" indent="0">
              <a:buNone/>
              <a:defRPr sz="1700" b="1"/>
            </a:lvl6pPr>
            <a:lvl7pPr marL="2913308" indent="0">
              <a:buNone/>
              <a:defRPr sz="1700" b="1"/>
            </a:lvl7pPr>
            <a:lvl8pPr marL="3398858" indent="0">
              <a:buNone/>
              <a:defRPr sz="1700" b="1"/>
            </a:lvl8pPr>
            <a:lvl9pPr marL="3884407" indent="0">
              <a:buNone/>
              <a:defRPr sz="1700" b="1"/>
            </a:lvl9pPr>
          </a:lstStyle>
          <a:p>
            <a:pPr lvl="0"/>
            <a:r>
              <a:rPr lang="en-US" dirty="0" smtClean="0"/>
              <a:t>Click to edit Master text styles</a:t>
            </a:r>
          </a:p>
        </p:txBody>
      </p:sp>
      <p:sp>
        <p:nvSpPr>
          <p:cNvPr id="12" name="Content Placeholder 8"/>
          <p:cNvSpPr>
            <a:spLocks noGrp="1"/>
          </p:cNvSpPr>
          <p:nvPr>
            <p:ph sz="quarter" idx="11"/>
          </p:nvPr>
        </p:nvSpPr>
        <p:spPr>
          <a:xfrm>
            <a:off x="179388" y="2175933"/>
            <a:ext cx="4307945" cy="401373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Content Placeholder 8"/>
          <p:cNvSpPr>
            <a:spLocks noGrp="1"/>
          </p:cNvSpPr>
          <p:nvPr>
            <p:ph sz="quarter" idx="12"/>
          </p:nvPr>
        </p:nvSpPr>
        <p:spPr>
          <a:xfrm>
            <a:off x="4619799" y="2175933"/>
            <a:ext cx="4309200" cy="401373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3"/>
          <p:cNvSpPr>
            <a:spLocks noGrp="1"/>
          </p:cNvSpPr>
          <p:nvPr>
            <p:ph type="body" sz="quarter" idx="10" hasCustomPrompt="1"/>
          </p:nvPr>
        </p:nvSpPr>
        <p:spPr>
          <a:xfrm>
            <a:off x="293688" y="6682652"/>
            <a:ext cx="969817" cy="110800"/>
          </a:xfrm>
        </p:spPr>
        <p:txBody>
          <a:bodyPr wrap="none" lIns="0" tIns="0" rIns="0" bIns="0" anchor="b" anchorCtr="0">
            <a:spAutoFit/>
          </a:bodyPr>
          <a:lstStyle>
            <a:lvl1pPr marL="0" indent="0">
              <a:lnSpc>
                <a:spcPct val="90000"/>
              </a:lnSpc>
              <a:spcBef>
                <a:spcPts val="0"/>
              </a:spcBef>
              <a:buFontTx/>
              <a:buNone/>
              <a:defRPr sz="800" baseline="0">
                <a:solidFill>
                  <a:schemeClr val="tx1">
                    <a:lumMod val="50000"/>
                    <a:lumOff val="50000"/>
                  </a:schemeClr>
                </a:solidFill>
              </a:defRPr>
            </a:lvl1pPr>
          </a:lstStyle>
          <a:p>
            <a:pPr lvl="0"/>
            <a:r>
              <a:rPr lang="en-US" dirty="0" smtClean="0"/>
              <a:t>Click to edit Footnote</a:t>
            </a:r>
          </a:p>
        </p:txBody>
      </p:sp>
      <p:sp>
        <p:nvSpPr>
          <p:cNvPr id="9" name="Line 8"/>
          <p:cNvSpPr>
            <a:spLocks noChangeShapeType="1"/>
          </p:cNvSpPr>
          <p:nvPr userDrawn="1"/>
        </p:nvSpPr>
        <p:spPr bwMode="gray">
          <a:xfrm>
            <a:off x="8454237" y="136567"/>
            <a:ext cx="0" cy="314325"/>
          </a:xfrm>
          <a:prstGeom prst="line">
            <a:avLst/>
          </a:prstGeom>
          <a:noFill/>
          <a:ln w="190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sz="1100" dirty="0">
              <a:solidFill>
                <a:srgbClr val="FFFFFF"/>
              </a:solidFill>
              <a:cs typeface="Arial" pitchFamily="34" charset="0"/>
            </a:endParaRPr>
          </a:p>
        </p:txBody>
      </p:sp>
      <p:sp>
        <p:nvSpPr>
          <p:cNvPr id="10" name="Text Box 9"/>
          <p:cNvSpPr txBox="1">
            <a:spLocks noChangeArrowheads="1"/>
          </p:cNvSpPr>
          <p:nvPr userDrawn="1"/>
        </p:nvSpPr>
        <p:spPr bwMode="gray">
          <a:xfrm>
            <a:off x="8526608" y="155230"/>
            <a:ext cx="465987" cy="276999"/>
          </a:xfrm>
          <a:prstGeom prst="rect">
            <a:avLst/>
          </a:prstGeom>
          <a:noFill/>
          <a:ln>
            <a:noFill/>
          </a:ln>
          <a:extLst/>
        </p:spPr>
        <p:txBody>
          <a:bodyPr wrap="square">
            <a:spAutoFit/>
          </a:bodyPr>
          <a:lstStyle>
            <a:lvl1pPr eaLnBrk="0" hangingPunct="0">
              <a:defRPr sz="1100">
                <a:solidFill>
                  <a:schemeClr val="tx1"/>
                </a:solidFill>
                <a:latin typeface="Arial" pitchFamily="34" charset="0"/>
              </a:defRPr>
            </a:lvl1pPr>
            <a:lvl2pPr marL="742950" indent="-285750" eaLnBrk="0" hangingPunct="0">
              <a:defRPr sz="1100">
                <a:solidFill>
                  <a:schemeClr val="tx1"/>
                </a:solidFill>
                <a:latin typeface="Arial" pitchFamily="34" charset="0"/>
              </a:defRPr>
            </a:lvl2pPr>
            <a:lvl3pPr marL="1143000" indent="-228600" eaLnBrk="0" hangingPunct="0">
              <a:defRPr sz="1100">
                <a:solidFill>
                  <a:schemeClr val="tx1"/>
                </a:solidFill>
                <a:latin typeface="Arial" pitchFamily="34" charset="0"/>
              </a:defRPr>
            </a:lvl3pPr>
            <a:lvl4pPr marL="1600200" indent="-228600" eaLnBrk="0" hangingPunct="0">
              <a:defRPr sz="1100">
                <a:solidFill>
                  <a:schemeClr val="tx1"/>
                </a:solidFill>
                <a:latin typeface="Arial" pitchFamily="34" charset="0"/>
              </a:defRPr>
            </a:lvl4pPr>
            <a:lvl5pPr marL="2057400" indent="-228600" eaLnBrk="0" hangingPunct="0">
              <a:defRPr sz="1100">
                <a:solidFill>
                  <a:schemeClr val="tx1"/>
                </a:solidFill>
                <a:latin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defRPr>
            </a:lvl9pPr>
          </a:lstStyle>
          <a:p>
            <a:pPr eaLnBrk="1" hangingPunct="1">
              <a:defRPr/>
            </a:pPr>
            <a:fld id="{CEB0AFAE-845A-4F1D-9136-D0E8A12406F1}" type="slidenum">
              <a:rPr lang="en-GB" sz="1200" smtClean="0">
                <a:solidFill>
                  <a:srgbClr val="FFFFFF"/>
                </a:solidFill>
                <a:cs typeface="Arial" pitchFamily="34" charset="0"/>
              </a:rPr>
              <a:pPr eaLnBrk="1" hangingPunct="1">
                <a:defRPr/>
              </a:pPr>
              <a:t>‹#›</a:t>
            </a:fld>
            <a:endParaRPr lang="en-GB" sz="1200" dirty="0" smtClean="0">
              <a:solidFill>
                <a:srgbClr val="FFFFFF"/>
              </a:solidFill>
              <a:cs typeface="Arial" pitchFamily="34" charset="0"/>
            </a:endParaRPr>
          </a:p>
        </p:txBody>
      </p:sp>
    </p:spTree>
    <p:extLst>
      <p:ext uri="{BB962C8B-B14F-4D97-AF65-F5344CB8AC3E}">
        <p14:creationId xmlns:p14="http://schemas.microsoft.com/office/powerpoint/2010/main" val="82607198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bwMode="auto">
          <a:xfrm>
            <a:off x="0" y="3175"/>
            <a:ext cx="9144000" cy="474663"/>
          </a:xfrm>
          <a:prstGeom prst="rect">
            <a:avLst/>
          </a:prstGeom>
          <a:solidFill>
            <a:srgbClr val="E44C16"/>
          </a:solidFill>
          <a:ln w="9525" cap="flat" cmpd="sng" algn="ctr">
            <a:noFill/>
            <a:prstDash val="solid"/>
            <a:round/>
            <a:headEnd type="none" w="med" len="med"/>
            <a:tailEnd type="none" w="med" len="med"/>
          </a:ln>
          <a:effectLst/>
        </p:spPr>
        <p:txBody>
          <a:bodyPr lIns="97097" tIns="48545" rIns="97097" bIns="48545"/>
          <a:lstStyle/>
          <a:p>
            <a:pPr defTabSz="910406">
              <a:defRPr/>
            </a:pPr>
            <a:endParaRPr lang="en-GB" sz="1800" dirty="0">
              <a:solidFill>
                <a:srgbClr val="FFFFFF"/>
              </a:solidFill>
              <a:latin typeface="Arial" pitchFamily="34" charset="0"/>
              <a:cs typeface="Arial" charset="0"/>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8" name="Text Placeholder 3"/>
          <p:cNvSpPr>
            <a:spLocks noGrp="1"/>
          </p:cNvSpPr>
          <p:nvPr>
            <p:ph type="body" sz="quarter" idx="10" hasCustomPrompt="1"/>
          </p:nvPr>
        </p:nvSpPr>
        <p:spPr>
          <a:xfrm>
            <a:off x="293688" y="6682652"/>
            <a:ext cx="969817" cy="110800"/>
          </a:xfrm>
        </p:spPr>
        <p:txBody>
          <a:bodyPr wrap="none" lIns="0" tIns="0" rIns="0" bIns="0" anchor="b" anchorCtr="0">
            <a:spAutoFit/>
          </a:bodyPr>
          <a:lstStyle>
            <a:lvl1pPr marL="0" indent="0">
              <a:lnSpc>
                <a:spcPct val="90000"/>
              </a:lnSpc>
              <a:spcBef>
                <a:spcPts val="0"/>
              </a:spcBef>
              <a:buFontTx/>
              <a:buNone/>
              <a:defRPr sz="800" baseline="0">
                <a:solidFill>
                  <a:schemeClr val="tx1">
                    <a:lumMod val="50000"/>
                    <a:lumOff val="50000"/>
                  </a:schemeClr>
                </a:solidFill>
              </a:defRPr>
            </a:lvl1pPr>
          </a:lstStyle>
          <a:p>
            <a:pPr lvl="0"/>
            <a:r>
              <a:rPr lang="en-US" dirty="0" smtClean="0"/>
              <a:t>Click to edit Footnote</a:t>
            </a:r>
          </a:p>
        </p:txBody>
      </p:sp>
      <p:sp>
        <p:nvSpPr>
          <p:cNvPr id="5" name="Line 8"/>
          <p:cNvSpPr>
            <a:spLocks noChangeShapeType="1"/>
          </p:cNvSpPr>
          <p:nvPr userDrawn="1"/>
        </p:nvSpPr>
        <p:spPr bwMode="gray">
          <a:xfrm>
            <a:off x="8454237" y="136567"/>
            <a:ext cx="0" cy="314325"/>
          </a:xfrm>
          <a:prstGeom prst="line">
            <a:avLst/>
          </a:prstGeom>
          <a:noFill/>
          <a:ln w="190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sz="1100" dirty="0">
              <a:solidFill>
                <a:srgbClr val="FFFFFF"/>
              </a:solidFill>
              <a:cs typeface="Arial" pitchFamily="34" charset="0"/>
            </a:endParaRPr>
          </a:p>
        </p:txBody>
      </p:sp>
      <p:sp>
        <p:nvSpPr>
          <p:cNvPr id="6" name="Text Box 9"/>
          <p:cNvSpPr txBox="1">
            <a:spLocks noChangeArrowheads="1"/>
          </p:cNvSpPr>
          <p:nvPr userDrawn="1"/>
        </p:nvSpPr>
        <p:spPr bwMode="gray">
          <a:xfrm>
            <a:off x="8526608" y="155230"/>
            <a:ext cx="465987" cy="276999"/>
          </a:xfrm>
          <a:prstGeom prst="rect">
            <a:avLst/>
          </a:prstGeom>
          <a:noFill/>
          <a:ln>
            <a:noFill/>
          </a:ln>
          <a:extLst/>
        </p:spPr>
        <p:txBody>
          <a:bodyPr wrap="square">
            <a:spAutoFit/>
          </a:bodyPr>
          <a:lstStyle>
            <a:lvl1pPr eaLnBrk="0" hangingPunct="0">
              <a:defRPr sz="1100">
                <a:solidFill>
                  <a:schemeClr val="tx1"/>
                </a:solidFill>
                <a:latin typeface="Arial" pitchFamily="34" charset="0"/>
              </a:defRPr>
            </a:lvl1pPr>
            <a:lvl2pPr marL="742950" indent="-285750" eaLnBrk="0" hangingPunct="0">
              <a:defRPr sz="1100">
                <a:solidFill>
                  <a:schemeClr val="tx1"/>
                </a:solidFill>
                <a:latin typeface="Arial" pitchFamily="34" charset="0"/>
              </a:defRPr>
            </a:lvl2pPr>
            <a:lvl3pPr marL="1143000" indent="-228600" eaLnBrk="0" hangingPunct="0">
              <a:defRPr sz="1100">
                <a:solidFill>
                  <a:schemeClr val="tx1"/>
                </a:solidFill>
                <a:latin typeface="Arial" pitchFamily="34" charset="0"/>
              </a:defRPr>
            </a:lvl3pPr>
            <a:lvl4pPr marL="1600200" indent="-228600" eaLnBrk="0" hangingPunct="0">
              <a:defRPr sz="1100">
                <a:solidFill>
                  <a:schemeClr val="tx1"/>
                </a:solidFill>
                <a:latin typeface="Arial" pitchFamily="34" charset="0"/>
              </a:defRPr>
            </a:lvl4pPr>
            <a:lvl5pPr marL="2057400" indent="-228600" eaLnBrk="0" hangingPunct="0">
              <a:defRPr sz="1100">
                <a:solidFill>
                  <a:schemeClr val="tx1"/>
                </a:solidFill>
                <a:latin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defRPr>
            </a:lvl9pPr>
          </a:lstStyle>
          <a:p>
            <a:pPr eaLnBrk="1" hangingPunct="1">
              <a:defRPr/>
            </a:pPr>
            <a:fld id="{CEB0AFAE-845A-4F1D-9136-D0E8A12406F1}" type="slidenum">
              <a:rPr lang="en-GB" sz="1200" smtClean="0">
                <a:solidFill>
                  <a:srgbClr val="FFFFFF"/>
                </a:solidFill>
                <a:cs typeface="Arial" pitchFamily="34" charset="0"/>
              </a:rPr>
              <a:pPr eaLnBrk="1" hangingPunct="1">
                <a:defRPr/>
              </a:pPr>
              <a:t>‹#›</a:t>
            </a:fld>
            <a:endParaRPr lang="en-GB" sz="1200" dirty="0" smtClean="0">
              <a:solidFill>
                <a:srgbClr val="FFFFFF"/>
              </a:solidFill>
              <a:cs typeface="Arial" pitchFamily="34" charset="0"/>
            </a:endParaRPr>
          </a:p>
        </p:txBody>
      </p:sp>
    </p:spTree>
    <p:extLst>
      <p:ext uri="{BB962C8B-B14F-4D97-AF65-F5344CB8AC3E}">
        <p14:creationId xmlns:p14="http://schemas.microsoft.com/office/powerpoint/2010/main" val="141984632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3"/>
          <p:cNvSpPr>
            <a:spLocks noGrp="1"/>
          </p:cNvSpPr>
          <p:nvPr>
            <p:ph type="body" sz="quarter" idx="10" hasCustomPrompt="1"/>
          </p:nvPr>
        </p:nvSpPr>
        <p:spPr>
          <a:xfrm>
            <a:off x="293688" y="6682652"/>
            <a:ext cx="969817" cy="110800"/>
          </a:xfrm>
        </p:spPr>
        <p:txBody>
          <a:bodyPr wrap="none" lIns="0" tIns="0" rIns="0" bIns="0" anchor="b" anchorCtr="0">
            <a:spAutoFit/>
          </a:bodyPr>
          <a:lstStyle>
            <a:lvl1pPr marL="0" indent="0">
              <a:lnSpc>
                <a:spcPct val="90000"/>
              </a:lnSpc>
              <a:spcBef>
                <a:spcPts val="0"/>
              </a:spcBef>
              <a:buFontTx/>
              <a:buNone/>
              <a:defRPr sz="800" baseline="0">
                <a:solidFill>
                  <a:schemeClr val="tx1">
                    <a:lumMod val="50000"/>
                    <a:lumOff val="50000"/>
                  </a:schemeClr>
                </a:solidFill>
              </a:defRPr>
            </a:lvl1pPr>
          </a:lstStyle>
          <a:p>
            <a:pPr lvl="0"/>
            <a:r>
              <a:rPr lang="en-US" dirty="0" smtClean="0"/>
              <a:t>Click to edit Footnote</a:t>
            </a:r>
          </a:p>
        </p:txBody>
      </p:sp>
    </p:spTree>
    <p:extLst>
      <p:ext uri="{BB962C8B-B14F-4D97-AF65-F5344CB8AC3E}">
        <p14:creationId xmlns:p14="http://schemas.microsoft.com/office/powerpoint/2010/main" val="320611843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8488" y="0"/>
            <a:ext cx="7685087" cy="684213"/>
          </a:xfrm>
        </p:spPr>
        <p:txBody>
          <a:bodyPr/>
          <a:lstStyle/>
          <a:p>
            <a:r>
              <a:rPr lang="en-US" smtClean="0"/>
              <a:t>Click to edit Master title style</a:t>
            </a:r>
            <a:endParaRPr lang="en-US"/>
          </a:p>
        </p:txBody>
      </p:sp>
      <p:sp>
        <p:nvSpPr>
          <p:cNvPr id="6" name="Text Placeholder 6"/>
          <p:cNvSpPr>
            <a:spLocks noGrp="1"/>
          </p:cNvSpPr>
          <p:nvPr>
            <p:ph type="body" sz="quarter" idx="10" hasCustomPrompt="1"/>
          </p:nvPr>
        </p:nvSpPr>
        <p:spPr>
          <a:xfrm>
            <a:off x="609600" y="6559875"/>
            <a:ext cx="942566" cy="110800"/>
          </a:xfrm>
        </p:spPr>
        <p:txBody>
          <a:bodyPr wrap="none" lIns="0" tIns="0" rIns="0" bIns="0" anchor="b" anchorCtr="0">
            <a:spAutoFit/>
          </a:bodyPr>
          <a:lstStyle>
            <a:lvl1pPr marL="0" indent="0">
              <a:lnSpc>
                <a:spcPct val="90000"/>
              </a:lnSpc>
              <a:spcAft>
                <a:spcPts val="0"/>
              </a:spcAft>
              <a:buNone/>
              <a:defRPr sz="800" b="0"/>
            </a:lvl1pPr>
            <a:lvl5pPr>
              <a:defRPr/>
            </a:lvl5pPr>
          </a:lstStyle>
          <a:p>
            <a:pPr lvl="0"/>
            <a:r>
              <a:rPr lang="en-US" dirty="0" smtClean="0"/>
              <a:t>Click to add footnote</a:t>
            </a:r>
            <a:endParaRPr lang="en-GB" dirty="0"/>
          </a:p>
        </p:txBody>
      </p:sp>
      <p:sp>
        <p:nvSpPr>
          <p:cNvPr id="7" name="Text Placeholder 6"/>
          <p:cNvSpPr>
            <a:spLocks noGrp="1"/>
          </p:cNvSpPr>
          <p:nvPr>
            <p:ph type="body" sz="quarter" idx="11" hasCustomPrompt="1"/>
          </p:nvPr>
        </p:nvSpPr>
        <p:spPr>
          <a:xfrm>
            <a:off x="7542117" y="6559875"/>
            <a:ext cx="1158971" cy="110800"/>
          </a:xfrm>
        </p:spPr>
        <p:txBody>
          <a:bodyPr wrap="none" lIns="0" tIns="0" rIns="0" bIns="0" anchor="b" anchorCtr="0">
            <a:spAutoFit/>
          </a:bodyPr>
          <a:lstStyle>
            <a:lvl1pPr marL="0" indent="0" algn="r">
              <a:lnSpc>
                <a:spcPct val="90000"/>
              </a:lnSpc>
              <a:spcAft>
                <a:spcPts val="0"/>
              </a:spcAft>
              <a:buNone/>
              <a:defRPr sz="800" b="0"/>
            </a:lvl1pPr>
            <a:lvl5pPr>
              <a:defRPr/>
            </a:lvl5pPr>
          </a:lstStyle>
          <a:p>
            <a:pPr lvl="0"/>
            <a:r>
              <a:rPr lang="en-US" dirty="0" smtClean="0"/>
              <a:t>Click to add source notes</a:t>
            </a:r>
            <a:endParaRPr lang="en-GB" dirty="0"/>
          </a:p>
        </p:txBody>
      </p:sp>
    </p:spTree>
    <p:extLst>
      <p:ext uri="{BB962C8B-B14F-4D97-AF65-F5344CB8AC3E}">
        <p14:creationId xmlns:p14="http://schemas.microsoft.com/office/powerpoint/2010/main" val="340981275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1395413" y="2924175"/>
            <a:ext cx="7745412" cy="1006475"/>
          </a:xfrm>
          <a:prstGeom prst="rect">
            <a:avLst/>
          </a:prstGeom>
          <a:solidFill>
            <a:srgbClr val="A50021"/>
          </a:solidFill>
          <a:ln w="9525">
            <a:solidFill>
              <a:srgbClr val="A50021"/>
            </a:solidFill>
            <a:miter lim="800000"/>
            <a:headEnd/>
            <a:tailEnd/>
          </a:ln>
        </p:spPr>
        <p:txBody>
          <a:bodyPr wrap="none" anchor="ctr"/>
          <a:lstStyle/>
          <a:p>
            <a:endParaRPr lang="en-US" sz="1800" dirty="0">
              <a:solidFill>
                <a:srgbClr val="000000"/>
              </a:solidFill>
              <a:latin typeface="Arial" pitchFamily="34" charset="0"/>
              <a:cs typeface="Arial" pitchFamily="34" charset="0"/>
            </a:endParaRPr>
          </a:p>
        </p:txBody>
      </p:sp>
      <p:sp>
        <p:nvSpPr>
          <p:cNvPr id="5" name="Rectangle 10"/>
          <p:cNvSpPr>
            <a:spLocks noChangeArrowheads="1"/>
          </p:cNvSpPr>
          <p:nvPr/>
        </p:nvSpPr>
        <p:spPr bwMode="auto">
          <a:xfrm>
            <a:off x="-3175" y="0"/>
            <a:ext cx="1408113" cy="6858000"/>
          </a:xfrm>
          <a:prstGeom prst="rect">
            <a:avLst/>
          </a:prstGeom>
          <a:solidFill>
            <a:srgbClr val="A50021"/>
          </a:solidFill>
          <a:ln w="12700">
            <a:solidFill>
              <a:srgbClr val="A50021"/>
            </a:solidFill>
            <a:miter lim="800000"/>
            <a:headEnd/>
            <a:tailEnd/>
          </a:ln>
        </p:spPr>
        <p:txBody>
          <a:bodyPr wrap="none" anchor="ctr"/>
          <a:lstStyle/>
          <a:p>
            <a:endParaRPr lang="en-US" sz="1800" dirty="0">
              <a:solidFill>
                <a:srgbClr val="000000"/>
              </a:solidFill>
              <a:latin typeface="Arial" pitchFamily="34" charset="0"/>
              <a:cs typeface="Arial" pitchFamily="34" charset="0"/>
            </a:endParaRPr>
          </a:p>
        </p:txBody>
      </p:sp>
      <p:sp>
        <p:nvSpPr>
          <p:cNvPr id="6" name="Rectangle 3"/>
          <p:cNvSpPr>
            <a:spLocks noChangeArrowheads="1"/>
          </p:cNvSpPr>
          <p:nvPr/>
        </p:nvSpPr>
        <p:spPr bwMode="auto">
          <a:xfrm>
            <a:off x="-6350" y="2924175"/>
            <a:ext cx="1409700" cy="1006475"/>
          </a:xfrm>
          <a:prstGeom prst="rect">
            <a:avLst/>
          </a:prstGeom>
          <a:solidFill>
            <a:schemeClr val="bg1"/>
          </a:solidFill>
          <a:ln w="9525">
            <a:solidFill>
              <a:schemeClr val="bg1"/>
            </a:solidFill>
            <a:miter lim="800000"/>
            <a:headEnd/>
            <a:tailEnd/>
          </a:ln>
        </p:spPr>
        <p:txBody>
          <a:bodyPr wrap="none" anchor="ctr"/>
          <a:lstStyle/>
          <a:p>
            <a:endParaRPr lang="en-US" sz="1800" dirty="0">
              <a:solidFill>
                <a:srgbClr val="000000"/>
              </a:solidFill>
              <a:latin typeface="Arial" pitchFamily="34" charset="0"/>
              <a:cs typeface="Arial" pitchFamily="34" charset="0"/>
            </a:endParaRPr>
          </a:p>
        </p:txBody>
      </p:sp>
      <p:sp>
        <p:nvSpPr>
          <p:cNvPr id="7" name="Line 21"/>
          <p:cNvSpPr>
            <a:spLocks noChangeShapeType="1"/>
          </p:cNvSpPr>
          <p:nvPr/>
        </p:nvSpPr>
        <p:spPr bwMode="auto">
          <a:xfrm>
            <a:off x="-7938" y="2924175"/>
            <a:ext cx="9151938" cy="0"/>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sz="1100" dirty="0">
              <a:solidFill>
                <a:srgbClr val="000000"/>
              </a:solidFill>
              <a:latin typeface="Arial" pitchFamily="34" charset="0"/>
              <a:cs typeface="Arial" pitchFamily="34" charset="0"/>
            </a:endParaRPr>
          </a:p>
        </p:txBody>
      </p:sp>
      <p:sp>
        <p:nvSpPr>
          <p:cNvPr id="8" name="Line 22"/>
          <p:cNvSpPr>
            <a:spLocks noChangeShapeType="1"/>
          </p:cNvSpPr>
          <p:nvPr/>
        </p:nvSpPr>
        <p:spPr bwMode="auto">
          <a:xfrm>
            <a:off x="-7938" y="3933825"/>
            <a:ext cx="9151938" cy="0"/>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sz="1100" dirty="0">
              <a:solidFill>
                <a:srgbClr val="000000"/>
              </a:solidFill>
              <a:latin typeface="Arial" pitchFamily="34" charset="0"/>
              <a:cs typeface="Arial" pitchFamily="34" charset="0"/>
            </a:endParaRPr>
          </a:p>
        </p:txBody>
      </p:sp>
      <p:sp>
        <p:nvSpPr>
          <p:cNvPr id="99336" name="Rectangle 11"/>
          <p:cNvSpPr>
            <a:spLocks noGrp="1" noChangeArrowheads="1"/>
          </p:cNvSpPr>
          <p:nvPr>
            <p:ph type="subTitle" idx="1"/>
          </p:nvPr>
        </p:nvSpPr>
        <p:spPr>
          <a:xfrm>
            <a:off x="1619250" y="4002088"/>
            <a:ext cx="7539038" cy="506412"/>
          </a:xfrm>
        </p:spPr>
        <p:txBody>
          <a:bodyPr/>
          <a:lstStyle>
            <a:lvl1pPr marL="0" indent="0">
              <a:buFont typeface="Arial" charset="0"/>
              <a:buNone/>
              <a:defRPr sz="1800" smtClean="0"/>
            </a:lvl1pPr>
          </a:lstStyle>
          <a:p>
            <a:r>
              <a:rPr lang="en-GB" dirty="0" smtClean="0"/>
              <a:t>Click to edit Master subtitle style</a:t>
            </a:r>
          </a:p>
        </p:txBody>
      </p:sp>
      <p:sp>
        <p:nvSpPr>
          <p:cNvPr id="99333" name="Rectangle 5"/>
          <p:cNvSpPr>
            <a:spLocks noGrp="1" noChangeArrowheads="1"/>
          </p:cNvSpPr>
          <p:nvPr>
            <p:ph type="ctrTitle"/>
          </p:nvPr>
        </p:nvSpPr>
        <p:spPr>
          <a:xfrm>
            <a:off x="1604963" y="2921000"/>
            <a:ext cx="7539037" cy="1015999"/>
          </a:xfrm>
        </p:spPr>
        <p:txBody>
          <a:bodyPr/>
          <a:lstStyle>
            <a:lvl1pPr>
              <a:defRPr sz="2000" smtClean="0"/>
            </a:lvl1pPr>
          </a:lstStyle>
          <a:p>
            <a:r>
              <a:rPr lang="en-GB" dirty="0" smtClean="0"/>
              <a:t>Click to edit Master title style</a:t>
            </a:r>
          </a:p>
        </p:txBody>
      </p:sp>
      <p:sp>
        <p:nvSpPr>
          <p:cNvPr id="10" name="Footer Placeholder 3"/>
          <p:cNvSpPr txBox="1">
            <a:spLocks/>
          </p:cNvSpPr>
          <p:nvPr userDrawn="1"/>
        </p:nvSpPr>
        <p:spPr bwMode="auto">
          <a:xfrm>
            <a:off x="3886716" y="6666269"/>
            <a:ext cx="1370568" cy="123111"/>
          </a:xfrm>
          <a:prstGeom prst="rect">
            <a:avLst/>
          </a:prstGeom>
          <a:noFill/>
          <a:ln>
            <a:noFill/>
          </a:ln>
          <a:extLst/>
        </p:spPr>
        <p:txBody>
          <a:bodyPr wrap="none" lIns="0" tIns="0" rIns="0" bIns="0" anchor="ctr" anchorCtr="0">
            <a:spAutoFit/>
          </a:bodyPr>
          <a:lstStyle>
            <a:lvl1pPr eaLnBrk="0" hangingPunct="0">
              <a:defRPr sz="1100">
                <a:solidFill>
                  <a:schemeClr val="tx1"/>
                </a:solidFill>
                <a:latin typeface="Arial" pitchFamily="34" charset="0"/>
              </a:defRPr>
            </a:lvl1pPr>
            <a:lvl2pPr marL="742950" indent="-285750" eaLnBrk="0" hangingPunct="0">
              <a:defRPr sz="1100">
                <a:solidFill>
                  <a:schemeClr val="tx1"/>
                </a:solidFill>
                <a:latin typeface="Arial" pitchFamily="34" charset="0"/>
              </a:defRPr>
            </a:lvl2pPr>
            <a:lvl3pPr marL="1143000" indent="-228600" eaLnBrk="0" hangingPunct="0">
              <a:defRPr sz="1100">
                <a:solidFill>
                  <a:schemeClr val="tx1"/>
                </a:solidFill>
                <a:latin typeface="Arial" pitchFamily="34" charset="0"/>
              </a:defRPr>
            </a:lvl3pPr>
            <a:lvl4pPr marL="1600200" indent="-228600" eaLnBrk="0" hangingPunct="0">
              <a:defRPr sz="1100">
                <a:solidFill>
                  <a:schemeClr val="tx1"/>
                </a:solidFill>
                <a:latin typeface="Arial" pitchFamily="34" charset="0"/>
              </a:defRPr>
            </a:lvl4pPr>
            <a:lvl5pPr marL="2057400" indent="-228600" eaLnBrk="0" hangingPunct="0">
              <a:defRPr sz="1100">
                <a:solidFill>
                  <a:schemeClr val="tx1"/>
                </a:solidFill>
                <a:latin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defRPr>
            </a:lvl9pPr>
          </a:lstStyle>
          <a:p>
            <a:pPr algn="ctr">
              <a:defRPr/>
            </a:pPr>
            <a:r>
              <a:rPr lang="en-GB" sz="800" dirty="0" smtClean="0">
                <a:solidFill>
                  <a:srgbClr val="606060"/>
                </a:solidFill>
                <a:cs typeface="Arial" pitchFamily="34" charset="0"/>
              </a:rPr>
              <a:t>©Novartis Pharma AG – 2013</a:t>
            </a:r>
          </a:p>
        </p:txBody>
      </p:sp>
      <p:sp>
        <p:nvSpPr>
          <p:cNvPr id="11" name="Text Placeholder 3"/>
          <p:cNvSpPr>
            <a:spLocks noGrp="1"/>
          </p:cNvSpPr>
          <p:nvPr>
            <p:ph type="body" sz="quarter" idx="10" hasCustomPrompt="1"/>
          </p:nvPr>
        </p:nvSpPr>
        <p:spPr>
          <a:xfrm>
            <a:off x="7762434" y="6696261"/>
            <a:ext cx="1046761" cy="110800"/>
          </a:xfrm>
        </p:spPr>
        <p:txBody>
          <a:bodyPr wrap="none" lIns="0" tIns="0" rIns="0" bIns="0" anchor="b" anchorCtr="0">
            <a:spAutoFit/>
          </a:bodyPr>
          <a:lstStyle>
            <a:lvl1pPr marL="0" indent="0">
              <a:lnSpc>
                <a:spcPct val="90000"/>
              </a:lnSpc>
              <a:spcBef>
                <a:spcPts val="0"/>
              </a:spcBef>
              <a:buFontTx/>
              <a:buNone/>
              <a:defRPr sz="800" baseline="0">
                <a:solidFill>
                  <a:schemeClr val="tx1">
                    <a:lumMod val="50000"/>
                    <a:lumOff val="50000"/>
                  </a:schemeClr>
                </a:solidFill>
              </a:defRPr>
            </a:lvl1pPr>
          </a:lstStyle>
          <a:p>
            <a:r>
              <a:rPr lang="en-US" dirty="0" smtClean="0"/>
              <a:t>Nov 2013 NP4 179553</a:t>
            </a:r>
          </a:p>
        </p:txBody>
      </p:sp>
    </p:spTree>
    <p:extLst>
      <p:ext uri="{BB962C8B-B14F-4D97-AF65-F5344CB8AC3E}">
        <p14:creationId xmlns:p14="http://schemas.microsoft.com/office/powerpoint/2010/main" val="293591876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687248" y="6403150"/>
            <a:ext cx="6477000" cy="250825"/>
          </a:xfrm>
          <a:prstGeom prst="rect">
            <a:avLst/>
          </a:prstGeom>
        </p:spPr>
        <p:txBody>
          <a:bodyPr/>
          <a:lstStyle>
            <a:lvl1pPr>
              <a:defRPr sz="900"/>
            </a:lvl1pPr>
          </a:lstStyle>
          <a:p>
            <a:r>
              <a:rPr lang="en-US" dirty="0" smtClean="0">
                <a:solidFill>
                  <a:srgbClr val="FFFFFF"/>
                </a:solidFill>
                <a:latin typeface="Arial" pitchFamily="34" charset="0"/>
                <a:ea typeface="MS PGothic" pitchFamily="34" charset="-128"/>
              </a:rPr>
              <a:t>| Presentation Title | Presenter Name | Date | Subject | Business Use Only</a:t>
            </a:r>
            <a:endParaRPr lang="en-US" dirty="0">
              <a:solidFill>
                <a:srgbClr val="FFFFFF"/>
              </a:solidFill>
              <a:latin typeface="Arial" pitchFamily="34" charset="0"/>
              <a:ea typeface="MS PGothic" pitchFamily="34" charset="-128"/>
            </a:endParaRPr>
          </a:p>
        </p:txBody>
      </p:sp>
      <p:sp>
        <p:nvSpPr>
          <p:cNvPr id="7" name="Slide Number Placeholder 5"/>
          <p:cNvSpPr>
            <a:spLocks noGrp="1"/>
          </p:cNvSpPr>
          <p:nvPr>
            <p:ph type="sldNum" sz="quarter" idx="4"/>
          </p:nvPr>
        </p:nvSpPr>
        <p:spPr>
          <a:xfrm>
            <a:off x="538116" y="6403150"/>
            <a:ext cx="400035" cy="247031"/>
          </a:xfrm>
          <a:prstGeom prst="rect">
            <a:avLst/>
          </a:prstGeom>
        </p:spPr>
        <p:txBody>
          <a:bodyPr/>
          <a:lstStyle>
            <a:lvl1pPr>
              <a:defRPr sz="900"/>
            </a:lvl1pPr>
          </a:lstStyle>
          <a:p>
            <a:fld id="{E66AA3EA-0569-43EF-BBA3-83FDB109D582}" type="slidenum">
              <a:rPr lang="en-US" smtClean="0">
                <a:solidFill>
                  <a:srgbClr val="FFFFFF"/>
                </a:solidFill>
                <a:latin typeface="Arial" pitchFamily="34" charset="0"/>
                <a:ea typeface="MS PGothic" pitchFamily="34" charset="-128"/>
              </a:rPr>
              <a:pPr/>
              <a:t>‹#›</a:t>
            </a:fld>
            <a:endParaRPr lang="en-US" dirty="0" smtClean="0">
              <a:solidFill>
                <a:srgbClr val="FFFFFF"/>
              </a:solidFill>
              <a:latin typeface="Arial" pitchFamily="34" charset="0"/>
              <a:ea typeface="MS PGothic" pitchFamily="34" charset="-128"/>
            </a:endParaRPr>
          </a:p>
        </p:txBody>
      </p:sp>
    </p:spTree>
    <p:extLst>
      <p:ext uri="{BB962C8B-B14F-4D97-AF65-F5344CB8AC3E}">
        <p14:creationId xmlns:p14="http://schemas.microsoft.com/office/powerpoint/2010/main" val="409559206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488" y="0"/>
            <a:ext cx="7685087" cy="684213"/>
          </a:xfrm>
        </p:spPr>
        <p:txBody>
          <a:bodyPr/>
          <a:lstStyle/>
          <a:p>
            <a:r>
              <a:rPr lang="en-US" smtClean="0"/>
              <a:t>Click to edit Master title style</a:t>
            </a:r>
            <a:endParaRPr lang="en-US"/>
          </a:p>
        </p:txBody>
      </p:sp>
      <p:sp>
        <p:nvSpPr>
          <p:cNvPr id="3" name="Content Placeholder 2"/>
          <p:cNvSpPr>
            <a:spLocks noGrp="1"/>
          </p:cNvSpPr>
          <p:nvPr>
            <p:ph idx="1"/>
          </p:nvPr>
        </p:nvSpPr>
        <p:spPr>
          <a:xfrm>
            <a:off x="598488" y="1220788"/>
            <a:ext cx="8229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xfrm>
            <a:off x="330200" y="6191250"/>
            <a:ext cx="8813800" cy="261938"/>
          </a:xfrm>
          <a:prstGeom prst="rect">
            <a:avLst/>
          </a:prstGeom>
        </p:spPr>
        <p:txBody>
          <a:bodyPr/>
          <a:lstStyle>
            <a:lvl1pPr algn="ctr">
              <a:defRPr/>
            </a:lvl1pPr>
          </a:lstStyle>
          <a:p>
            <a:pPr>
              <a:defRPr/>
            </a:pPr>
            <a:endParaRPr lang="en-GB" sz="1800">
              <a:solidFill>
                <a:srgbClr val="FFFFFF"/>
              </a:solidFill>
              <a:latin typeface="Arial" pitchFamily="34" charset="0"/>
              <a:ea typeface="MS PGothic" pitchFamily="34" charset="-128"/>
            </a:endParaRPr>
          </a:p>
        </p:txBody>
      </p:sp>
    </p:spTree>
    <p:extLst>
      <p:ext uri="{BB962C8B-B14F-4D97-AF65-F5344CB8AC3E}">
        <p14:creationId xmlns:p14="http://schemas.microsoft.com/office/powerpoint/2010/main" val="92313524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0"/>
            <a:ext cx="9144000" cy="75723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800" smtClean="0">
              <a:solidFill>
                <a:srgbClr val="000000"/>
              </a:solidFill>
              <a:ea typeface="MS PGothic" pitchFamily="34" charset="-128"/>
            </a:endParaRPr>
          </a:p>
        </p:txBody>
      </p:sp>
      <p:sp>
        <p:nvSpPr>
          <p:cNvPr id="6" name="Rectangle 3"/>
          <p:cNvSpPr>
            <a:spLocks noChangeArrowheads="1"/>
          </p:cNvSpPr>
          <p:nvPr userDrawn="1"/>
        </p:nvSpPr>
        <p:spPr bwMode="auto">
          <a:xfrm>
            <a:off x="0" y="687388"/>
            <a:ext cx="9144000" cy="13493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800" smtClean="0">
              <a:solidFill>
                <a:srgbClr val="000000"/>
              </a:solidFill>
              <a:ea typeface="MS PGothic" pitchFamily="34" charset="-128"/>
            </a:endParaRPr>
          </a:p>
        </p:txBody>
      </p:sp>
      <p:sp>
        <p:nvSpPr>
          <p:cNvPr id="7" name="Line 12"/>
          <p:cNvSpPr>
            <a:spLocks noChangeShapeType="1"/>
          </p:cNvSpPr>
          <p:nvPr userDrawn="1"/>
        </p:nvSpPr>
        <p:spPr bwMode="auto">
          <a:xfrm>
            <a:off x="0" y="6191250"/>
            <a:ext cx="9144000" cy="0"/>
          </a:xfrm>
          <a:prstGeom prst="line">
            <a:avLst/>
          </a:prstGeom>
          <a:noFill/>
          <a:ln w="12700">
            <a:solidFill>
              <a:srgbClr val="A50021"/>
            </a:solidFill>
            <a:round/>
            <a:headEnd/>
            <a:tailEnd/>
          </a:ln>
          <a:extLst>
            <a:ext uri="{909E8E84-426E-40dd-AFC4-6F175D3DCCD1}">
              <a14:hiddenFill xmlns:a14="http://schemas.microsoft.com/office/drawing/2010/main" xmlns="">
                <a:noFill/>
              </a14:hiddenFill>
            </a:ext>
          </a:extLst>
        </p:spPr>
        <p:txBody>
          <a:bodyPr/>
          <a:lstStyle/>
          <a:p>
            <a:endParaRPr lang="en-US" sz="1800" smtClean="0">
              <a:solidFill>
                <a:srgbClr val="000000"/>
              </a:solidFill>
              <a:latin typeface="Arial" pitchFamily="34" charset="0"/>
              <a:ea typeface="MS PGothic" pitchFamily="34" charset="-128"/>
            </a:endParaRPr>
          </a:p>
        </p:txBody>
      </p:sp>
      <p:sp>
        <p:nvSpPr>
          <p:cNvPr id="8" name="Line 8"/>
          <p:cNvSpPr>
            <a:spLocks noChangeShapeType="1"/>
          </p:cNvSpPr>
          <p:nvPr userDrawn="1"/>
        </p:nvSpPr>
        <p:spPr bwMode="auto">
          <a:xfrm>
            <a:off x="8482013" y="381000"/>
            <a:ext cx="0" cy="314325"/>
          </a:xfrm>
          <a:prstGeom prst="line">
            <a:avLst/>
          </a:prstGeom>
          <a:noFill/>
          <a:ln w="190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sz="1800" smtClean="0">
              <a:solidFill>
                <a:srgbClr val="000000"/>
              </a:solidFill>
              <a:latin typeface="Arial" pitchFamily="34" charset="0"/>
              <a:ea typeface="MS PGothic" pitchFamily="34" charset="-128"/>
            </a:endParaRPr>
          </a:p>
        </p:txBody>
      </p:sp>
      <p:sp>
        <p:nvSpPr>
          <p:cNvPr id="9" name="Text Box 9"/>
          <p:cNvSpPr txBox="1">
            <a:spLocks noChangeArrowheads="1"/>
          </p:cNvSpPr>
          <p:nvPr userDrawn="1"/>
        </p:nvSpPr>
        <p:spPr bwMode="auto">
          <a:xfrm>
            <a:off x="8518525" y="314325"/>
            <a:ext cx="3651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5A053364-C195-4D1D-8D16-A8C5F3FDE51F}" type="slidenum">
              <a:rPr lang="en-US" sz="1000" smtClean="0">
                <a:solidFill>
                  <a:srgbClr val="FFFFFF"/>
                </a:solidFill>
                <a:ea typeface="MS PGothic" pitchFamily="34" charset="-128"/>
              </a:rPr>
              <a:pPr eaLnBrk="1" hangingPunct="1">
                <a:defRPr/>
              </a:pPr>
              <a:t>‹#›</a:t>
            </a:fld>
            <a:endParaRPr lang="en-US" sz="1000" smtClean="0">
              <a:solidFill>
                <a:srgbClr val="FFFFFF"/>
              </a:solidFill>
              <a:ea typeface="MS PGothic" pitchFamily="34" charset="-128"/>
            </a:endParaRPr>
          </a:p>
        </p:txBody>
      </p:sp>
      <p:sp>
        <p:nvSpPr>
          <p:cNvPr id="3" name="Content Placeholder 2"/>
          <p:cNvSpPr>
            <a:spLocks noGrp="1"/>
          </p:cNvSpPr>
          <p:nvPr>
            <p:ph idx="1"/>
          </p:nvPr>
        </p:nvSpPr>
        <p:spPr/>
        <p:txBody>
          <a:bodyPr/>
          <a:lstStyle>
            <a:lvl2pPr marL="539750" indent="-182563">
              <a:defRPr/>
            </a:lvl2pPr>
            <a:lvl3pPr marL="714375" indent="-169863">
              <a:defRPr/>
            </a:lvl3pPr>
            <a:lvl4pPr marL="898525" indent="-185738">
              <a:defRPr/>
            </a:lvl4pPr>
            <a:lvl5pPr marL="1158875" indent="-263525">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457200" y="0"/>
            <a:ext cx="8001000" cy="685800"/>
          </a:xfrm>
        </p:spPr>
        <p:txBody>
          <a:bodyPr/>
          <a:lstStyle>
            <a:lvl1pPr>
              <a:defRPr/>
            </a:lvl1pPr>
          </a:lstStyle>
          <a:p>
            <a:r>
              <a:rPr lang="en-US" dirty="0" smtClean="0"/>
              <a:t>Click to edit Master title style</a:t>
            </a:r>
            <a:endParaRPr lang="en-GB" dirty="0"/>
          </a:p>
        </p:txBody>
      </p:sp>
      <p:sp>
        <p:nvSpPr>
          <p:cNvPr id="11" name="Rectangle 15"/>
          <p:cNvSpPr>
            <a:spLocks noGrp="1" noChangeArrowheads="1"/>
          </p:cNvSpPr>
          <p:nvPr>
            <p:ph type="ftr" sz="quarter" idx="10"/>
          </p:nvPr>
        </p:nvSpPr>
        <p:spPr>
          <a:xfrm>
            <a:off x="603250" y="6200775"/>
            <a:ext cx="8280400" cy="260350"/>
          </a:xfrm>
          <a:prstGeom prst="rect">
            <a:avLst/>
          </a:prstGeom>
        </p:spPr>
        <p:txBody>
          <a:bodyPr/>
          <a:lstStyle>
            <a:lvl1pPr>
              <a:defRPr/>
            </a:lvl1pPr>
          </a:lstStyle>
          <a:p>
            <a:pPr>
              <a:defRPr/>
            </a:pPr>
            <a:endParaRPr lang="en-GB" sz="1800">
              <a:solidFill>
                <a:srgbClr val="FFFFFF"/>
              </a:solidFill>
              <a:latin typeface="Arial" pitchFamily="34" charset="0"/>
              <a:ea typeface="MS PGothic" pitchFamily="34" charset="-128"/>
            </a:endParaRPr>
          </a:p>
        </p:txBody>
      </p:sp>
    </p:spTree>
    <p:extLst>
      <p:ext uri="{BB962C8B-B14F-4D97-AF65-F5344CB8AC3E}">
        <p14:creationId xmlns:p14="http://schemas.microsoft.com/office/powerpoint/2010/main" val="298588701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1395413" y="2924175"/>
            <a:ext cx="7745412" cy="1006475"/>
          </a:xfrm>
          <a:prstGeom prst="rect">
            <a:avLst/>
          </a:prstGeom>
          <a:solidFill>
            <a:srgbClr val="A50021"/>
          </a:solidFill>
          <a:ln w="9525">
            <a:solidFill>
              <a:srgbClr val="A50021"/>
            </a:solidFill>
            <a:miter lim="800000"/>
            <a:headEnd/>
            <a:tailEnd/>
          </a:ln>
        </p:spPr>
        <p:txBody>
          <a:bodyPr wrap="none" anchor="ctr"/>
          <a:lstStyle/>
          <a:p>
            <a:endParaRPr lang="en-US" sz="1800" dirty="0">
              <a:solidFill>
                <a:srgbClr val="000000"/>
              </a:solidFill>
              <a:latin typeface="Arial" pitchFamily="34" charset="0"/>
              <a:cs typeface="Arial" pitchFamily="34" charset="0"/>
            </a:endParaRPr>
          </a:p>
        </p:txBody>
      </p:sp>
      <p:sp>
        <p:nvSpPr>
          <p:cNvPr id="5" name="Rectangle 10"/>
          <p:cNvSpPr>
            <a:spLocks noChangeArrowheads="1"/>
          </p:cNvSpPr>
          <p:nvPr/>
        </p:nvSpPr>
        <p:spPr bwMode="auto">
          <a:xfrm>
            <a:off x="-3175" y="0"/>
            <a:ext cx="1408113" cy="6858000"/>
          </a:xfrm>
          <a:prstGeom prst="rect">
            <a:avLst/>
          </a:prstGeom>
          <a:solidFill>
            <a:srgbClr val="A50021"/>
          </a:solidFill>
          <a:ln w="12700">
            <a:solidFill>
              <a:srgbClr val="A50021"/>
            </a:solidFill>
            <a:miter lim="800000"/>
            <a:headEnd/>
            <a:tailEnd/>
          </a:ln>
        </p:spPr>
        <p:txBody>
          <a:bodyPr wrap="none" anchor="ctr"/>
          <a:lstStyle/>
          <a:p>
            <a:endParaRPr lang="en-US" sz="1800" dirty="0">
              <a:solidFill>
                <a:srgbClr val="000000"/>
              </a:solidFill>
              <a:latin typeface="Arial" pitchFamily="34" charset="0"/>
              <a:cs typeface="Arial" pitchFamily="34" charset="0"/>
            </a:endParaRPr>
          </a:p>
        </p:txBody>
      </p:sp>
      <p:sp>
        <p:nvSpPr>
          <p:cNvPr id="6" name="Rectangle 3"/>
          <p:cNvSpPr>
            <a:spLocks noChangeArrowheads="1"/>
          </p:cNvSpPr>
          <p:nvPr/>
        </p:nvSpPr>
        <p:spPr bwMode="auto">
          <a:xfrm>
            <a:off x="-6350" y="2924175"/>
            <a:ext cx="1409700" cy="1006475"/>
          </a:xfrm>
          <a:prstGeom prst="rect">
            <a:avLst/>
          </a:prstGeom>
          <a:solidFill>
            <a:schemeClr val="bg1"/>
          </a:solidFill>
          <a:ln w="9525">
            <a:solidFill>
              <a:schemeClr val="bg1"/>
            </a:solidFill>
            <a:miter lim="800000"/>
            <a:headEnd/>
            <a:tailEnd/>
          </a:ln>
        </p:spPr>
        <p:txBody>
          <a:bodyPr wrap="none" anchor="ctr"/>
          <a:lstStyle/>
          <a:p>
            <a:endParaRPr lang="en-US" sz="1800" dirty="0">
              <a:solidFill>
                <a:srgbClr val="000000"/>
              </a:solidFill>
              <a:latin typeface="Arial" pitchFamily="34" charset="0"/>
              <a:cs typeface="Arial" pitchFamily="34" charset="0"/>
            </a:endParaRPr>
          </a:p>
        </p:txBody>
      </p:sp>
      <p:sp>
        <p:nvSpPr>
          <p:cNvPr id="7" name="Line 21"/>
          <p:cNvSpPr>
            <a:spLocks noChangeShapeType="1"/>
          </p:cNvSpPr>
          <p:nvPr/>
        </p:nvSpPr>
        <p:spPr bwMode="auto">
          <a:xfrm>
            <a:off x="-7938" y="2924175"/>
            <a:ext cx="9151938" cy="0"/>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sz="1100" dirty="0">
              <a:solidFill>
                <a:srgbClr val="000000"/>
              </a:solidFill>
              <a:latin typeface="Arial" pitchFamily="34" charset="0"/>
              <a:cs typeface="Arial" pitchFamily="34" charset="0"/>
            </a:endParaRPr>
          </a:p>
        </p:txBody>
      </p:sp>
      <p:sp>
        <p:nvSpPr>
          <p:cNvPr id="8" name="Line 22"/>
          <p:cNvSpPr>
            <a:spLocks noChangeShapeType="1"/>
          </p:cNvSpPr>
          <p:nvPr/>
        </p:nvSpPr>
        <p:spPr bwMode="auto">
          <a:xfrm>
            <a:off x="-7938" y="3933825"/>
            <a:ext cx="9151938" cy="0"/>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sz="1100" dirty="0">
              <a:solidFill>
                <a:srgbClr val="000000"/>
              </a:solidFill>
              <a:latin typeface="Arial" pitchFamily="34" charset="0"/>
              <a:cs typeface="Arial" pitchFamily="34" charset="0"/>
            </a:endParaRPr>
          </a:p>
        </p:txBody>
      </p:sp>
      <p:sp>
        <p:nvSpPr>
          <p:cNvPr id="99336" name="Rectangle 11"/>
          <p:cNvSpPr>
            <a:spLocks noGrp="1" noChangeArrowheads="1"/>
          </p:cNvSpPr>
          <p:nvPr>
            <p:ph type="subTitle" idx="1"/>
          </p:nvPr>
        </p:nvSpPr>
        <p:spPr>
          <a:xfrm>
            <a:off x="1619250" y="4002088"/>
            <a:ext cx="7539038" cy="506412"/>
          </a:xfrm>
        </p:spPr>
        <p:txBody>
          <a:bodyPr/>
          <a:lstStyle>
            <a:lvl1pPr marL="0" indent="0">
              <a:buFont typeface="Arial" charset="0"/>
              <a:buNone/>
              <a:defRPr sz="1800" smtClean="0"/>
            </a:lvl1pPr>
          </a:lstStyle>
          <a:p>
            <a:r>
              <a:rPr lang="en-GB" dirty="0" smtClean="0"/>
              <a:t>Click to edit Master subtitle style</a:t>
            </a:r>
          </a:p>
        </p:txBody>
      </p:sp>
      <p:sp>
        <p:nvSpPr>
          <p:cNvPr id="99333" name="Rectangle 5"/>
          <p:cNvSpPr>
            <a:spLocks noGrp="1" noChangeArrowheads="1"/>
          </p:cNvSpPr>
          <p:nvPr>
            <p:ph type="ctrTitle"/>
          </p:nvPr>
        </p:nvSpPr>
        <p:spPr>
          <a:xfrm>
            <a:off x="1604963" y="2921000"/>
            <a:ext cx="7539037" cy="1015999"/>
          </a:xfrm>
        </p:spPr>
        <p:txBody>
          <a:bodyPr/>
          <a:lstStyle>
            <a:lvl1pPr>
              <a:defRPr sz="2000" smtClean="0"/>
            </a:lvl1pPr>
          </a:lstStyle>
          <a:p>
            <a:r>
              <a:rPr lang="en-GB" dirty="0" smtClean="0"/>
              <a:t>Click to edit Master title style</a:t>
            </a:r>
          </a:p>
        </p:txBody>
      </p:sp>
      <p:sp>
        <p:nvSpPr>
          <p:cNvPr id="10" name="Footer Placeholder 3"/>
          <p:cNvSpPr txBox="1">
            <a:spLocks/>
          </p:cNvSpPr>
          <p:nvPr userDrawn="1"/>
        </p:nvSpPr>
        <p:spPr bwMode="auto">
          <a:xfrm>
            <a:off x="3886716" y="6666269"/>
            <a:ext cx="1370568" cy="123111"/>
          </a:xfrm>
          <a:prstGeom prst="rect">
            <a:avLst/>
          </a:prstGeom>
          <a:noFill/>
          <a:ln>
            <a:noFill/>
          </a:ln>
          <a:extLst/>
        </p:spPr>
        <p:txBody>
          <a:bodyPr wrap="none" lIns="0" tIns="0" rIns="0" bIns="0" anchor="ctr" anchorCtr="0">
            <a:spAutoFit/>
          </a:bodyPr>
          <a:lstStyle>
            <a:lvl1pPr eaLnBrk="0" hangingPunct="0">
              <a:defRPr sz="1100">
                <a:solidFill>
                  <a:schemeClr val="tx1"/>
                </a:solidFill>
                <a:latin typeface="Arial" pitchFamily="34" charset="0"/>
              </a:defRPr>
            </a:lvl1pPr>
            <a:lvl2pPr marL="742950" indent="-285750" eaLnBrk="0" hangingPunct="0">
              <a:defRPr sz="1100">
                <a:solidFill>
                  <a:schemeClr val="tx1"/>
                </a:solidFill>
                <a:latin typeface="Arial" pitchFamily="34" charset="0"/>
              </a:defRPr>
            </a:lvl2pPr>
            <a:lvl3pPr marL="1143000" indent="-228600" eaLnBrk="0" hangingPunct="0">
              <a:defRPr sz="1100">
                <a:solidFill>
                  <a:schemeClr val="tx1"/>
                </a:solidFill>
                <a:latin typeface="Arial" pitchFamily="34" charset="0"/>
              </a:defRPr>
            </a:lvl3pPr>
            <a:lvl4pPr marL="1600200" indent="-228600" eaLnBrk="0" hangingPunct="0">
              <a:defRPr sz="1100">
                <a:solidFill>
                  <a:schemeClr val="tx1"/>
                </a:solidFill>
                <a:latin typeface="Arial" pitchFamily="34" charset="0"/>
              </a:defRPr>
            </a:lvl4pPr>
            <a:lvl5pPr marL="2057400" indent="-228600" eaLnBrk="0" hangingPunct="0">
              <a:defRPr sz="1100">
                <a:solidFill>
                  <a:schemeClr val="tx1"/>
                </a:solidFill>
                <a:latin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defRPr>
            </a:lvl9pPr>
          </a:lstStyle>
          <a:p>
            <a:pPr algn="ctr">
              <a:defRPr/>
            </a:pPr>
            <a:r>
              <a:rPr lang="en-GB" sz="800" dirty="0" smtClean="0">
                <a:solidFill>
                  <a:srgbClr val="606060"/>
                </a:solidFill>
                <a:cs typeface="Arial" pitchFamily="34" charset="0"/>
              </a:rPr>
              <a:t>©Novartis Pharma AG – 2013</a:t>
            </a:r>
          </a:p>
        </p:txBody>
      </p:sp>
    </p:spTree>
    <p:extLst>
      <p:ext uri="{BB962C8B-B14F-4D97-AF65-F5344CB8AC3E}">
        <p14:creationId xmlns:p14="http://schemas.microsoft.com/office/powerpoint/2010/main" val="4214378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8488" y="0"/>
            <a:ext cx="7351712" cy="784225"/>
          </a:xfrm>
        </p:spPr>
        <p:txBody>
          <a:bodyPr/>
          <a:lstStyle/>
          <a:p>
            <a:r>
              <a:rPr lang="en-US" smtClean="0"/>
              <a:t>Click to edit Master title style</a:t>
            </a:r>
            <a:endParaRPr lang="en-GB"/>
          </a:p>
        </p:txBody>
      </p:sp>
      <p:sp>
        <p:nvSpPr>
          <p:cNvPr id="3" name="Rectangle 1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29468904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066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6256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046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446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6444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366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469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7528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90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61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0"/>
            <a:ext cx="9144000" cy="75723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800" smtClean="0">
              <a:solidFill>
                <a:srgbClr val="000000"/>
              </a:solidFill>
            </a:endParaRPr>
          </a:p>
        </p:txBody>
      </p:sp>
      <p:sp>
        <p:nvSpPr>
          <p:cNvPr id="6" name="Rectangle 3"/>
          <p:cNvSpPr>
            <a:spLocks noChangeArrowheads="1"/>
          </p:cNvSpPr>
          <p:nvPr userDrawn="1"/>
        </p:nvSpPr>
        <p:spPr bwMode="auto">
          <a:xfrm>
            <a:off x="0" y="687388"/>
            <a:ext cx="9144000" cy="13493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1800" smtClean="0">
              <a:solidFill>
                <a:srgbClr val="000000"/>
              </a:solidFill>
            </a:endParaRPr>
          </a:p>
        </p:txBody>
      </p:sp>
      <p:sp>
        <p:nvSpPr>
          <p:cNvPr id="7" name="Line 12"/>
          <p:cNvSpPr>
            <a:spLocks noChangeShapeType="1"/>
          </p:cNvSpPr>
          <p:nvPr userDrawn="1"/>
        </p:nvSpPr>
        <p:spPr bwMode="auto">
          <a:xfrm>
            <a:off x="0" y="6191250"/>
            <a:ext cx="9144000" cy="0"/>
          </a:xfrm>
          <a:prstGeom prst="line">
            <a:avLst/>
          </a:prstGeom>
          <a:noFill/>
          <a:ln w="12700">
            <a:solidFill>
              <a:srgbClr val="A50021"/>
            </a:solidFill>
            <a:round/>
            <a:headEnd/>
            <a:tailEnd/>
          </a:ln>
          <a:extLst>
            <a:ext uri="{909E8E84-426E-40dd-AFC4-6F175D3DCCD1}">
              <a14:hiddenFill xmlns:a14="http://schemas.microsoft.com/office/drawing/2010/main" xmlns="">
                <a:noFill/>
              </a14:hiddenFill>
            </a:ext>
          </a:extLst>
        </p:spPr>
        <p:txBody>
          <a:bodyPr/>
          <a:lstStyle/>
          <a:p>
            <a:endParaRPr lang="en-US" sz="1800" smtClean="0">
              <a:solidFill>
                <a:srgbClr val="000000"/>
              </a:solidFill>
              <a:latin typeface="Arial" pitchFamily="34" charset="0"/>
            </a:endParaRPr>
          </a:p>
        </p:txBody>
      </p:sp>
      <p:sp>
        <p:nvSpPr>
          <p:cNvPr id="8" name="Line 8"/>
          <p:cNvSpPr>
            <a:spLocks noChangeShapeType="1"/>
          </p:cNvSpPr>
          <p:nvPr userDrawn="1"/>
        </p:nvSpPr>
        <p:spPr bwMode="auto">
          <a:xfrm>
            <a:off x="8482013" y="381000"/>
            <a:ext cx="0" cy="314325"/>
          </a:xfrm>
          <a:prstGeom prst="line">
            <a:avLst/>
          </a:prstGeom>
          <a:noFill/>
          <a:ln w="190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sz="1800" smtClean="0">
              <a:solidFill>
                <a:srgbClr val="000000"/>
              </a:solidFill>
              <a:latin typeface="Arial" pitchFamily="34" charset="0"/>
            </a:endParaRPr>
          </a:p>
        </p:txBody>
      </p:sp>
      <p:sp>
        <p:nvSpPr>
          <p:cNvPr id="9" name="Text Box 9"/>
          <p:cNvSpPr txBox="1">
            <a:spLocks noChangeArrowheads="1"/>
          </p:cNvSpPr>
          <p:nvPr userDrawn="1"/>
        </p:nvSpPr>
        <p:spPr bwMode="auto">
          <a:xfrm>
            <a:off x="8518525" y="314325"/>
            <a:ext cx="3651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5A053364-C195-4D1D-8D16-A8C5F3FDE51F}" type="slidenum">
              <a:rPr lang="en-US" sz="1000" smtClean="0">
                <a:solidFill>
                  <a:srgbClr val="FFFFFF"/>
                </a:solidFill>
              </a:rPr>
              <a:pPr eaLnBrk="1" hangingPunct="1">
                <a:defRPr/>
              </a:pPr>
              <a:t>‹#›</a:t>
            </a:fld>
            <a:endParaRPr lang="en-US" sz="1000" smtClean="0">
              <a:solidFill>
                <a:srgbClr val="FFFFFF"/>
              </a:solidFill>
            </a:endParaRPr>
          </a:p>
        </p:txBody>
      </p:sp>
      <p:sp>
        <p:nvSpPr>
          <p:cNvPr id="3" name="Content Placeholder 2"/>
          <p:cNvSpPr>
            <a:spLocks noGrp="1"/>
          </p:cNvSpPr>
          <p:nvPr>
            <p:ph idx="1"/>
          </p:nvPr>
        </p:nvSpPr>
        <p:spPr/>
        <p:txBody>
          <a:bodyPr/>
          <a:lstStyle>
            <a:lvl2pPr marL="539750" indent="-182563">
              <a:defRPr/>
            </a:lvl2pPr>
            <a:lvl3pPr marL="714375" indent="-169863">
              <a:defRPr/>
            </a:lvl3pPr>
            <a:lvl4pPr marL="898525" indent="-185738">
              <a:defRPr/>
            </a:lvl4pPr>
            <a:lvl5pPr marL="1158875" indent="-263525">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457200" y="0"/>
            <a:ext cx="8001000" cy="685800"/>
          </a:xfrm>
        </p:spPr>
        <p:txBody>
          <a:bodyPr/>
          <a:lstStyle>
            <a:lvl1pPr>
              <a:defRPr/>
            </a:lvl1pPr>
          </a:lstStyle>
          <a:p>
            <a:r>
              <a:rPr lang="en-US" dirty="0" smtClean="0"/>
              <a:t>Click to edit Master title style</a:t>
            </a:r>
            <a:endParaRPr lang="en-GB" dirty="0"/>
          </a:p>
        </p:txBody>
      </p:sp>
      <p:sp>
        <p:nvSpPr>
          <p:cNvPr id="11" name="Rectangle 15"/>
          <p:cNvSpPr>
            <a:spLocks noGrp="1" noChangeArrowheads="1"/>
          </p:cNvSpPr>
          <p:nvPr>
            <p:ph type="ftr" sz="quarter" idx="10"/>
          </p:nvPr>
        </p:nvSpPr>
        <p:spPr/>
        <p:txBody>
          <a:bodyPr/>
          <a:lstStyle>
            <a:lvl1pPr>
              <a:defRPr/>
            </a:lvl1pPr>
          </a:lstStyle>
          <a:p>
            <a:pPr>
              <a:defRPr/>
            </a:pPr>
            <a:endParaRPr lang="en-GB"/>
          </a:p>
        </p:txBody>
      </p:sp>
    </p:spTree>
    <p:extLst>
      <p:ext uri="{BB962C8B-B14F-4D97-AF65-F5344CB8AC3E}">
        <p14:creationId xmlns:p14="http://schemas.microsoft.com/office/powerpoint/2010/main" val="420657336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11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573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2051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018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80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1150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171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481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4887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10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userDrawn="1"/>
        </p:nvGrpSpPr>
        <p:grpSpPr bwMode="auto">
          <a:xfrm>
            <a:off x="0" y="684213"/>
            <a:ext cx="9144000" cy="5497512"/>
            <a:chOff x="0" y="431"/>
            <a:chExt cx="5760" cy="3463"/>
          </a:xfrm>
        </p:grpSpPr>
        <p:sp>
          <p:nvSpPr>
            <p:cNvPr id="5" name="Rectangle 3"/>
            <p:cNvSpPr>
              <a:spLocks noChangeArrowheads="1"/>
            </p:cNvSpPr>
            <p:nvPr userDrawn="1"/>
          </p:nvSpPr>
          <p:spPr bwMode="auto">
            <a:xfrm>
              <a:off x="2880" y="1993"/>
              <a:ext cx="2880" cy="344"/>
            </a:xfrm>
            <a:prstGeom prst="rect">
              <a:avLst/>
            </a:prstGeom>
            <a:solidFill>
              <a:srgbClr val="A50021"/>
            </a:solidFill>
            <a:ln w="9525">
              <a:solidFill>
                <a:srgbClr val="A50021"/>
              </a:solidFill>
              <a:miter lim="800000"/>
              <a:headEnd/>
              <a:tailEnd/>
            </a:ln>
            <a:effectLst/>
          </p:spPr>
          <p:txBody>
            <a:bodyPr wrap="none" anchor="ctr"/>
            <a:lstStyle/>
            <a:p>
              <a:pPr>
                <a:defRPr/>
              </a:pPr>
              <a:endParaRPr lang="en-GB" sz="1800" dirty="0">
                <a:solidFill>
                  <a:srgbClr val="000000"/>
                </a:solidFill>
                <a:latin typeface="Arial" pitchFamily="34" charset="0"/>
              </a:endParaRPr>
            </a:p>
          </p:txBody>
        </p:sp>
        <p:sp>
          <p:nvSpPr>
            <p:cNvPr id="6" name="Rectangle 4"/>
            <p:cNvSpPr>
              <a:spLocks noChangeArrowheads="1"/>
            </p:cNvSpPr>
            <p:nvPr userDrawn="1"/>
          </p:nvSpPr>
          <p:spPr bwMode="auto">
            <a:xfrm>
              <a:off x="0" y="431"/>
              <a:ext cx="2893" cy="3463"/>
            </a:xfrm>
            <a:prstGeom prst="rect">
              <a:avLst/>
            </a:prstGeom>
            <a:solidFill>
              <a:srgbClr val="A50021"/>
            </a:solidFill>
            <a:ln w="12700">
              <a:solidFill>
                <a:srgbClr val="A50021"/>
              </a:solidFill>
              <a:miter lim="800000"/>
              <a:headEnd/>
              <a:tailEnd/>
            </a:ln>
            <a:effectLst/>
          </p:spPr>
          <p:txBody>
            <a:bodyPr wrap="none" anchor="ctr"/>
            <a:lstStyle/>
            <a:p>
              <a:pPr>
                <a:defRPr/>
              </a:pPr>
              <a:endParaRPr lang="en-GB" sz="1800" dirty="0">
                <a:solidFill>
                  <a:srgbClr val="000000"/>
                </a:solidFill>
                <a:latin typeface="Arial" pitchFamily="34" charset="0"/>
              </a:endParaRPr>
            </a:p>
          </p:txBody>
        </p:sp>
        <p:sp>
          <p:nvSpPr>
            <p:cNvPr id="7" name="Line 15"/>
            <p:cNvSpPr>
              <a:spLocks noChangeShapeType="1"/>
            </p:cNvSpPr>
            <p:nvPr userDrawn="1"/>
          </p:nvSpPr>
          <p:spPr bwMode="auto">
            <a:xfrm>
              <a:off x="0" y="3894"/>
              <a:ext cx="5760" cy="0"/>
            </a:xfrm>
            <a:prstGeom prst="line">
              <a:avLst/>
            </a:prstGeom>
            <a:noFill/>
            <a:ln w="12700">
              <a:solidFill>
                <a:srgbClr val="A50021"/>
              </a:solidFill>
              <a:round/>
              <a:headEnd/>
              <a:tailEnd/>
            </a:ln>
            <a:effectLst/>
          </p:spPr>
          <p:txBody>
            <a:bodyPr/>
            <a:lstStyle/>
            <a:p>
              <a:pPr>
                <a:defRPr/>
              </a:pPr>
              <a:endParaRPr lang="en-GB" sz="1800" dirty="0">
                <a:solidFill>
                  <a:srgbClr val="000000"/>
                </a:solidFill>
                <a:latin typeface="Arial" pitchFamily="34" charset="0"/>
              </a:endParaRPr>
            </a:p>
          </p:txBody>
        </p:sp>
        <p:sp>
          <p:nvSpPr>
            <p:cNvPr id="8" name="Line 16"/>
            <p:cNvSpPr>
              <a:spLocks noChangeShapeType="1"/>
            </p:cNvSpPr>
            <p:nvPr userDrawn="1"/>
          </p:nvSpPr>
          <p:spPr bwMode="auto">
            <a:xfrm>
              <a:off x="0" y="431"/>
              <a:ext cx="5760" cy="0"/>
            </a:xfrm>
            <a:prstGeom prst="line">
              <a:avLst/>
            </a:prstGeom>
            <a:noFill/>
            <a:ln w="12700">
              <a:solidFill>
                <a:srgbClr val="A50021"/>
              </a:solidFill>
              <a:round/>
              <a:headEnd/>
              <a:tailEnd/>
            </a:ln>
            <a:effectLst/>
          </p:spPr>
          <p:txBody>
            <a:bodyPr/>
            <a:lstStyle/>
            <a:p>
              <a:pPr>
                <a:defRPr/>
              </a:pPr>
              <a:endParaRPr lang="en-GB" sz="1800" dirty="0">
                <a:solidFill>
                  <a:srgbClr val="000000"/>
                </a:solidFill>
                <a:latin typeface="Arial" pitchFamily="34" charset="0"/>
              </a:endParaRPr>
            </a:p>
          </p:txBody>
        </p:sp>
      </p:grpSp>
      <p:pic>
        <p:nvPicPr>
          <p:cNvPr id="9" name="Picture 19"/>
          <p:cNvPicPr>
            <a:picLocks noChangeAspect="1" noChangeArrowheads="1"/>
          </p:cNvPicPr>
          <p:nvPr userDrawn="1"/>
        </p:nvPicPr>
        <p:blipFill>
          <a:blip r:embed="rId2" cstate="print"/>
          <a:srcRect/>
          <a:stretch>
            <a:fillRect/>
          </a:stretch>
        </p:blipFill>
        <p:spPr bwMode="auto">
          <a:xfrm>
            <a:off x="0" y="2890838"/>
            <a:ext cx="4572000" cy="1071562"/>
          </a:xfrm>
          <a:prstGeom prst="rect">
            <a:avLst/>
          </a:prstGeom>
          <a:noFill/>
          <a:ln w="9525">
            <a:noFill/>
            <a:miter lim="800000"/>
            <a:headEnd/>
            <a:tailEnd/>
          </a:ln>
        </p:spPr>
      </p:pic>
      <p:pic>
        <p:nvPicPr>
          <p:cNvPr id="10" name="Picture 5" descr="STEP_Logo.jpg"/>
          <p:cNvPicPr>
            <a:picLocks noChangeAspect="1"/>
          </p:cNvPicPr>
          <p:nvPr userDrawn="1"/>
        </p:nvPicPr>
        <p:blipFill>
          <a:blip r:embed="rId3" cstate="print"/>
          <a:srcRect t="12878" b="12878"/>
          <a:stretch>
            <a:fillRect/>
          </a:stretch>
        </p:blipFill>
        <p:spPr bwMode="auto">
          <a:xfrm>
            <a:off x="7010400" y="6229350"/>
            <a:ext cx="2133600" cy="628650"/>
          </a:xfrm>
          <a:prstGeom prst="rect">
            <a:avLst/>
          </a:prstGeom>
          <a:noFill/>
          <a:ln w="9525">
            <a:noFill/>
            <a:miter lim="800000"/>
            <a:headEnd/>
            <a:tailEnd/>
          </a:ln>
        </p:spPr>
      </p:pic>
      <p:sp>
        <p:nvSpPr>
          <p:cNvPr id="14343" name="Rectangle 7"/>
          <p:cNvSpPr>
            <a:spLocks noGrp="1" noChangeArrowheads="1"/>
          </p:cNvSpPr>
          <p:nvPr>
            <p:ph type="ctrTitle"/>
          </p:nvPr>
        </p:nvSpPr>
        <p:spPr>
          <a:xfrm>
            <a:off x="4584700" y="3105150"/>
            <a:ext cx="4559300" cy="669925"/>
          </a:xfrm>
        </p:spPr>
        <p:txBody>
          <a:bodyPr/>
          <a:lstStyle>
            <a:lvl1pPr algn="ctr">
              <a:defRPr sz="1900"/>
            </a:lvl1pPr>
          </a:lstStyle>
          <a:p>
            <a:r>
              <a:rPr lang="en-GB" noProof="0" dirty="0" smtClean="0"/>
              <a:t>Click to edit Master title style</a:t>
            </a:r>
            <a:endParaRPr lang="en-GB" noProof="0" dirty="0"/>
          </a:p>
        </p:txBody>
      </p:sp>
      <p:sp>
        <p:nvSpPr>
          <p:cNvPr id="14350" name="Rectangle 14"/>
          <p:cNvSpPr>
            <a:spLocks noGrp="1" noChangeArrowheads="1"/>
          </p:cNvSpPr>
          <p:nvPr>
            <p:ph type="subTitle" sz="quarter" idx="1"/>
          </p:nvPr>
        </p:nvSpPr>
        <p:spPr>
          <a:xfrm>
            <a:off x="4584700" y="3733800"/>
            <a:ext cx="4559300" cy="1752600"/>
          </a:xfrm>
        </p:spPr>
        <p:txBody>
          <a:bodyPr/>
          <a:lstStyle>
            <a:lvl1pPr algn="ctr">
              <a:defRPr b="0"/>
            </a:lvl1pPr>
          </a:lstStyle>
          <a:p>
            <a:r>
              <a:rPr lang="en-GB" noProof="0" dirty="0" smtClean="0"/>
              <a:t>Click to edit Master subtitle style</a:t>
            </a:r>
            <a:endParaRPr lang="en-GB" noProof="0" dirty="0"/>
          </a:p>
        </p:txBody>
      </p:sp>
      <p:sp>
        <p:nvSpPr>
          <p:cNvPr id="11" name="Rectangle 8"/>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solidFill>
                  <a:srgbClr val="000000"/>
                </a:solidFill>
                <a:latin typeface="Arial" pitchFamily="34" charset="0"/>
              </a:defRPr>
            </a:lvl1pPr>
          </a:lstStyle>
          <a:p>
            <a:pPr>
              <a:defRPr/>
            </a:pPr>
            <a:endParaRPr lang="en-GB"/>
          </a:p>
        </p:txBody>
      </p:sp>
      <p:sp>
        <p:nvSpPr>
          <p:cNvPr id="12" name="Rectangle 9"/>
          <p:cNvSpPr>
            <a:spLocks noGrp="1" noChangeArrowheads="1"/>
          </p:cNvSpPr>
          <p:nvPr>
            <p:ph type="ftr" sz="quarter" idx="11"/>
          </p:nvPr>
        </p:nvSpPr>
        <p:spPr>
          <a:xfrm>
            <a:off x="3124200" y="6245225"/>
            <a:ext cx="2895600" cy="246063"/>
          </a:xfrm>
        </p:spPr>
        <p:txBody>
          <a:bodyPr/>
          <a:lstStyle>
            <a:lvl1pPr algn="ctr" eaLnBrk="1" hangingPunct="1">
              <a:defRPr sz="1000">
                <a:solidFill>
                  <a:srgbClr val="000000"/>
                </a:solidFill>
                <a:latin typeface="+mn-lt"/>
              </a:defRPr>
            </a:lvl1pPr>
          </a:lstStyle>
          <a:p>
            <a:pPr>
              <a:defRPr/>
            </a:pPr>
            <a:endParaRPr lang="en-GB"/>
          </a:p>
        </p:txBody>
      </p:sp>
    </p:spTree>
    <p:extLst>
      <p:ext uri="{BB962C8B-B14F-4D97-AF65-F5344CB8AC3E}">
        <p14:creationId xmlns:p14="http://schemas.microsoft.com/office/powerpoint/2010/main" val="119969668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8726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1298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4933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086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6300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0461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28565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7925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8836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280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488" y="0"/>
            <a:ext cx="7719889" cy="674703"/>
          </a:xfrm>
        </p:spPr>
        <p:txBody>
          <a:bodyPr/>
          <a:lstStyle>
            <a:lvl1pPr>
              <a:defRPr b="1"/>
            </a:lvl1pPr>
          </a:lstStyle>
          <a:p>
            <a:r>
              <a:rPr lang="en-GB" noProof="0" dirty="0" smtClean="0"/>
              <a:t>Click to edit Master title style</a:t>
            </a:r>
            <a:endParaRPr lang="en-GB" noProof="0" dirty="0"/>
          </a:p>
        </p:txBody>
      </p:sp>
      <p:sp>
        <p:nvSpPr>
          <p:cNvPr id="3" name="Content Placeholder 2"/>
          <p:cNvSpPr>
            <a:spLocks noGrp="1"/>
          </p:cNvSpPr>
          <p:nvPr>
            <p:ph idx="1"/>
          </p:nvPr>
        </p:nvSpPr>
        <p:spPr/>
        <p:txBody>
          <a:bodyPr/>
          <a:lstStyle>
            <a:lvl1pPr>
              <a:spcBef>
                <a:spcPts val="0"/>
              </a:spcBef>
              <a:spcAft>
                <a:spcPts val="600"/>
              </a:spcAft>
              <a:buClr>
                <a:schemeClr val="accent3"/>
              </a:buClr>
              <a:buFont typeface="Arial" pitchFamily="34" charset="0"/>
              <a:buChar char="•"/>
              <a:defRPr sz="2000">
                <a:solidFill>
                  <a:schemeClr val="tx1"/>
                </a:solidFill>
              </a:defRPr>
            </a:lvl1pPr>
            <a:lvl3pPr>
              <a:spcBef>
                <a:spcPts val="0"/>
              </a:spcBef>
              <a:spcAft>
                <a:spcPts val="600"/>
              </a:spcAft>
              <a:defRPr sz="1600"/>
            </a:lvl3pPr>
            <a:lvl4pPr>
              <a:spcBef>
                <a:spcPts val="0"/>
              </a:spcBef>
              <a:spcAft>
                <a:spcPts val="600"/>
              </a:spcAft>
              <a:defRPr/>
            </a:lvl4pPr>
            <a:lvl5pPr>
              <a:spcBef>
                <a:spcPts val="0"/>
              </a:spcBef>
              <a:spcAft>
                <a:spcPts val="600"/>
              </a:spcAft>
              <a:defRPr sz="1400"/>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p:txBody>
      </p:sp>
    </p:spTree>
    <p:extLst>
      <p:ext uri="{BB962C8B-B14F-4D97-AF65-F5344CB8AC3E}">
        <p14:creationId xmlns:p14="http://schemas.microsoft.com/office/powerpoint/2010/main" val="257313833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8031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9301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6455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1240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9805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5390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0384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482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066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65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dirty="0" smtClean="0"/>
              <a:t>Click to edit Master text styles</a:t>
            </a:r>
          </a:p>
        </p:txBody>
      </p:sp>
    </p:spTree>
    <p:extLst>
      <p:ext uri="{BB962C8B-B14F-4D97-AF65-F5344CB8AC3E}">
        <p14:creationId xmlns:p14="http://schemas.microsoft.com/office/powerpoint/2010/main" val="330820313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08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9144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3084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486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4432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1622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0829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311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8057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369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8488" y="0"/>
            <a:ext cx="7657745" cy="683581"/>
          </a:xfrm>
        </p:spPr>
        <p:txBody>
          <a:bodyPr/>
          <a:lstStyle>
            <a:lvl1pPr>
              <a:defRPr b="1"/>
            </a:lvl1pPr>
          </a:lstStyle>
          <a:p>
            <a:r>
              <a:rPr lang="en-GB" noProof="0" dirty="0" smtClean="0"/>
              <a:t>Click to edit Master title style</a:t>
            </a:r>
            <a:endParaRPr lang="en-GB" noProof="0" dirty="0"/>
          </a:p>
        </p:txBody>
      </p:sp>
      <p:sp>
        <p:nvSpPr>
          <p:cNvPr id="3" name="Content Placeholder 2"/>
          <p:cNvSpPr>
            <a:spLocks noGrp="1"/>
          </p:cNvSpPr>
          <p:nvPr>
            <p:ph sz="half" idx="1"/>
          </p:nvPr>
        </p:nvSpPr>
        <p:spPr>
          <a:xfrm>
            <a:off x="598488" y="1220788"/>
            <a:ext cx="4038600" cy="4525962"/>
          </a:xfrm>
        </p:spPr>
        <p:txBody>
          <a:bodyPr/>
          <a:lstStyle>
            <a:lvl1pPr>
              <a:spcBef>
                <a:spcPts val="0"/>
              </a:spcBef>
              <a:spcAft>
                <a:spcPts val="600"/>
              </a:spcAft>
              <a:buFont typeface="Arial" pitchFamily="34" charset="0"/>
              <a:buChar char="•"/>
              <a:defRPr sz="2000"/>
            </a:lvl1pPr>
            <a:lvl2pPr>
              <a:spcBef>
                <a:spcPts val="0"/>
              </a:spcBef>
              <a:spcAft>
                <a:spcPts val="600"/>
              </a:spcAft>
              <a:defRPr sz="1800"/>
            </a:lvl2pPr>
            <a:lvl3pPr>
              <a:spcBef>
                <a:spcPts val="0"/>
              </a:spcBef>
              <a:spcAft>
                <a:spcPts val="600"/>
              </a:spcAft>
              <a:defRPr sz="1600"/>
            </a:lvl3pPr>
            <a:lvl4pPr>
              <a:spcBef>
                <a:spcPts val="0"/>
              </a:spcBef>
              <a:spcAft>
                <a:spcPts val="600"/>
              </a:spcAft>
              <a:defRPr sz="1400"/>
            </a:lvl4pPr>
            <a:lvl5pPr>
              <a:spcBef>
                <a:spcPts val="0"/>
              </a:spcBef>
              <a:spcAft>
                <a:spcPts val="600"/>
              </a:spcAft>
              <a:defRPr sz="1400"/>
            </a:lvl5pPr>
            <a:lvl6pPr>
              <a:defRPr sz="18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p:txBody>
      </p:sp>
      <p:sp>
        <p:nvSpPr>
          <p:cNvPr id="4" name="Content Placeholder 3"/>
          <p:cNvSpPr>
            <a:spLocks noGrp="1"/>
          </p:cNvSpPr>
          <p:nvPr>
            <p:ph sz="half" idx="2"/>
          </p:nvPr>
        </p:nvSpPr>
        <p:spPr>
          <a:xfrm>
            <a:off x="4789488" y="1220788"/>
            <a:ext cx="4038600" cy="4525962"/>
          </a:xfrm>
        </p:spPr>
        <p:txBody>
          <a:bodyPr/>
          <a:lstStyle>
            <a:lvl1pPr>
              <a:spcBef>
                <a:spcPts val="0"/>
              </a:spcBef>
              <a:spcAft>
                <a:spcPts val="600"/>
              </a:spcAft>
              <a:buFont typeface="Arial" pitchFamily="34" charset="0"/>
              <a:buChar char="•"/>
              <a:defRPr sz="2000"/>
            </a:lvl1pPr>
            <a:lvl2pPr>
              <a:spcBef>
                <a:spcPts val="0"/>
              </a:spcBef>
              <a:spcAft>
                <a:spcPts val="600"/>
              </a:spcAft>
              <a:defRPr sz="1800"/>
            </a:lvl2pPr>
            <a:lvl3pPr>
              <a:spcBef>
                <a:spcPts val="0"/>
              </a:spcBef>
              <a:spcAft>
                <a:spcPts val="600"/>
              </a:spcAft>
              <a:defRPr sz="1600"/>
            </a:lvl3pPr>
            <a:lvl4pPr>
              <a:spcBef>
                <a:spcPts val="0"/>
              </a:spcBef>
              <a:spcAft>
                <a:spcPts val="600"/>
              </a:spcAft>
              <a:defRPr sz="1400"/>
            </a:lvl4pPr>
            <a:lvl5pPr>
              <a:spcBef>
                <a:spcPts val="0"/>
              </a:spcBef>
              <a:spcAft>
                <a:spcPts val="600"/>
              </a:spcAft>
              <a:defRPr sz="1400"/>
            </a:lvl5pPr>
            <a:lvl6pPr>
              <a:defRPr sz="1800"/>
            </a:lvl6pPr>
            <a:lvl7pPr>
              <a:defRPr sz="1800"/>
            </a:lvl7pPr>
            <a:lvl8pPr>
              <a:defRPr sz="1800"/>
            </a:lvl8pPr>
            <a:lvl9pPr>
              <a:defRPr sz="18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p:txBody>
      </p:sp>
    </p:spTree>
    <p:extLst>
      <p:ext uri="{BB962C8B-B14F-4D97-AF65-F5344CB8AC3E}">
        <p14:creationId xmlns:p14="http://schemas.microsoft.com/office/powerpoint/2010/main" val="222077826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0633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1201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5934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6811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460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8.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9.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598488" y="0"/>
            <a:ext cx="7842250"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11"/>
          <p:cNvSpPr>
            <a:spLocks noGrp="1" noChangeArrowheads="1"/>
          </p:cNvSpPr>
          <p:nvPr>
            <p:ph type="body" idx="1"/>
          </p:nvPr>
        </p:nvSpPr>
        <p:spPr bwMode="auto">
          <a:xfrm>
            <a:off x="598488" y="122078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11" name="Rectangle 15"/>
          <p:cNvSpPr>
            <a:spLocks noGrp="1" noChangeArrowheads="1"/>
          </p:cNvSpPr>
          <p:nvPr>
            <p:ph type="ftr" sz="quarter" idx="3"/>
          </p:nvPr>
        </p:nvSpPr>
        <p:spPr bwMode="auto">
          <a:xfrm>
            <a:off x="603250" y="6200775"/>
            <a:ext cx="8280400" cy="260350"/>
          </a:xfrm>
          <a:prstGeom prst="rect">
            <a:avLst/>
          </a:prstGeom>
          <a:ln>
            <a:miter lim="800000"/>
            <a:headEnd/>
            <a:tailEnd/>
          </a:ln>
        </p:spPr>
        <p:txBody>
          <a:bodyPr vert="horz" wrap="square" lIns="91440" tIns="45720" rIns="91440" bIns="45720" numCol="1" anchor="t" anchorCtr="0" compatLnSpc="1">
            <a:prstTxWarp prst="textNoShape">
              <a:avLst/>
            </a:prstTxWarp>
            <a:spAutoFit/>
          </a:bodyPr>
          <a:lstStyle>
            <a:lvl1pPr eaLnBrk="0" hangingPunct="0">
              <a:defRPr sz="1100">
                <a:solidFill>
                  <a:srgbClr val="606060"/>
                </a:solidFill>
                <a:latin typeface="Arial" charset="0"/>
                <a:cs typeface="Arial" charset="0"/>
              </a:defRPr>
            </a:lvl1pPr>
          </a:lstStyle>
          <a:p>
            <a:pPr>
              <a:defRPr/>
            </a:pPr>
            <a:endParaRPr lang="en-GB"/>
          </a:p>
        </p:txBody>
      </p:sp>
    </p:spTree>
    <p:extLst>
      <p:ext uri="{BB962C8B-B14F-4D97-AF65-F5344CB8AC3E}">
        <p14:creationId xmlns:p14="http://schemas.microsoft.com/office/powerpoint/2010/main" val="3506621018"/>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Lst>
  <p:timing>
    <p:tnLst>
      <p:par>
        <p:cTn id="1" dur="indefinite" restart="never" nodeType="tmRoot"/>
      </p:par>
    </p:tnLst>
  </p:timing>
  <p:hf sldNum="0" hdr="0" dt="0"/>
  <p:txStyles>
    <p:titleStyle>
      <a:lvl1pPr algn="l" rtl="0" eaLnBrk="0" fontAlgn="base" hangingPunct="0">
        <a:lnSpc>
          <a:spcPct val="90000"/>
        </a:lnSpc>
        <a:spcBef>
          <a:spcPct val="0"/>
        </a:spcBef>
        <a:spcAft>
          <a:spcPct val="0"/>
        </a:spcAft>
        <a:defRPr sz="2000" b="1">
          <a:solidFill>
            <a:schemeClr val="bg1"/>
          </a:solidFill>
          <a:latin typeface="Arial" pitchFamily="34" charset="0"/>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a:solidFill>
            <a:schemeClr val="bg1"/>
          </a:solidFill>
          <a:latin typeface="Arial" charset="0"/>
        </a:defRPr>
      </a:lvl6pPr>
      <a:lvl7pPr marL="914400" algn="l" rtl="0" fontAlgn="base">
        <a:spcBef>
          <a:spcPct val="0"/>
        </a:spcBef>
        <a:spcAft>
          <a:spcPct val="0"/>
        </a:spcAft>
        <a:defRPr sz="2000">
          <a:solidFill>
            <a:schemeClr val="bg1"/>
          </a:solidFill>
          <a:latin typeface="Arial" charset="0"/>
        </a:defRPr>
      </a:lvl7pPr>
      <a:lvl8pPr marL="1371600" algn="l" rtl="0" fontAlgn="base">
        <a:spcBef>
          <a:spcPct val="0"/>
        </a:spcBef>
        <a:spcAft>
          <a:spcPct val="0"/>
        </a:spcAft>
        <a:defRPr sz="2000">
          <a:solidFill>
            <a:schemeClr val="bg1"/>
          </a:solidFill>
          <a:latin typeface="Arial" charset="0"/>
        </a:defRPr>
      </a:lvl8pPr>
      <a:lvl9pPr marL="1828800" algn="l" rtl="0" fontAlgn="base">
        <a:spcBef>
          <a:spcPct val="0"/>
        </a:spcBef>
        <a:spcAft>
          <a:spcPct val="0"/>
        </a:spcAft>
        <a:defRPr sz="2000">
          <a:solidFill>
            <a:schemeClr val="bg1"/>
          </a:solidFill>
          <a:latin typeface="Arial" charset="0"/>
        </a:defRPr>
      </a:lvl9pPr>
    </p:titleStyle>
    <p:bodyStyle>
      <a:lvl1pPr marL="342900" indent="-342900" algn="l" rtl="0" eaLnBrk="0" fontAlgn="base" hangingPunct="0">
        <a:spcBef>
          <a:spcPct val="20000"/>
        </a:spcBef>
        <a:spcAft>
          <a:spcPct val="20000"/>
        </a:spcAft>
        <a:buClr>
          <a:schemeClr val="hlink"/>
        </a:buClr>
        <a:buFont typeface="Arial" pitchFamily="34" charset="0"/>
        <a:buChar char="•"/>
        <a:defRPr sz="2000" b="1">
          <a:solidFill>
            <a:schemeClr val="tx1"/>
          </a:solidFill>
          <a:latin typeface="Arial" pitchFamily="34" charset="0"/>
          <a:ea typeface="+mn-ea"/>
          <a:cs typeface="+mn-cs"/>
        </a:defRPr>
      </a:lvl1pPr>
      <a:lvl2pPr marL="539750" indent="-182563" algn="l" rtl="0" eaLnBrk="0" fontAlgn="base" hangingPunct="0">
        <a:spcBef>
          <a:spcPct val="20000"/>
        </a:spcBef>
        <a:spcAft>
          <a:spcPct val="20000"/>
        </a:spcAft>
        <a:buClr>
          <a:schemeClr val="bg2"/>
        </a:buClr>
        <a:buFont typeface="Arial" pitchFamily="34" charset="0"/>
        <a:buChar char="–"/>
        <a:defRPr>
          <a:solidFill>
            <a:schemeClr val="bg2"/>
          </a:solidFill>
          <a:latin typeface="Arial" pitchFamily="34" charset="0"/>
        </a:defRPr>
      </a:lvl2pPr>
      <a:lvl3pPr marL="714375" indent="-169863" algn="l" rtl="0" eaLnBrk="0" fontAlgn="base" hangingPunct="0">
        <a:spcBef>
          <a:spcPct val="20000"/>
        </a:spcBef>
        <a:spcAft>
          <a:spcPct val="20000"/>
        </a:spcAft>
        <a:buClr>
          <a:schemeClr val="hlink"/>
        </a:buClr>
        <a:buChar char="•"/>
        <a:defRPr sz="1600">
          <a:solidFill>
            <a:schemeClr val="bg2"/>
          </a:solidFill>
          <a:latin typeface="Arial" pitchFamily="34" charset="0"/>
        </a:defRPr>
      </a:lvl3pPr>
      <a:lvl4pPr marL="898525" indent="-185738" algn="l" rtl="0" eaLnBrk="0" fontAlgn="base" hangingPunct="0">
        <a:spcBef>
          <a:spcPct val="20000"/>
        </a:spcBef>
        <a:spcAft>
          <a:spcPct val="20000"/>
        </a:spcAft>
        <a:buClr>
          <a:schemeClr val="bg2"/>
        </a:buClr>
        <a:buFont typeface="Arial" pitchFamily="34" charset="0"/>
        <a:buChar char="–"/>
        <a:defRPr sz="1400">
          <a:solidFill>
            <a:schemeClr val="bg2"/>
          </a:solidFill>
          <a:latin typeface="Arial" pitchFamily="34" charset="0"/>
        </a:defRPr>
      </a:lvl4pPr>
      <a:lvl5pPr marL="1158875" indent="-263525" algn="l" rtl="0" eaLnBrk="0" fontAlgn="base" hangingPunct="0">
        <a:spcBef>
          <a:spcPct val="20000"/>
        </a:spcBef>
        <a:spcAft>
          <a:spcPct val="20000"/>
        </a:spcAft>
        <a:buClr>
          <a:schemeClr val="hlink"/>
        </a:buClr>
        <a:buFont typeface="Arial" pitchFamily="34" charset="0"/>
        <a:buChar char="–"/>
        <a:defRPr sz="1400">
          <a:solidFill>
            <a:srgbClr val="464749"/>
          </a:solidFill>
          <a:latin typeface="Arial" pitchFamily="34" charset="0"/>
        </a:defRPr>
      </a:lvl5pPr>
      <a:lvl6pPr marL="1487488" indent="-180975" algn="l" rtl="0" fontAlgn="base">
        <a:spcBef>
          <a:spcPct val="20000"/>
        </a:spcBef>
        <a:spcAft>
          <a:spcPct val="25000"/>
        </a:spcAft>
        <a:buClr>
          <a:srgbClr val="A50021"/>
        </a:buClr>
        <a:buFont typeface="Arial" charset="0"/>
        <a:buChar char="–"/>
        <a:defRPr sz="1600">
          <a:solidFill>
            <a:srgbClr val="464749"/>
          </a:solidFill>
          <a:latin typeface="+mn-lt"/>
        </a:defRPr>
      </a:lvl6pPr>
      <a:lvl7pPr marL="1944688" indent="-180975" algn="l" rtl="0" fontAlgn="base">
        <a:spcBef>
          <a:spcPct val="20000"/>
        </a:spcBef>
        <a:spcAft>
          <a:spcPct val="25000"/>
        </a:spcAft>
        <a:buClr>
          <a:srgbClr val="A50021"/>
        </a:buClr>
        <a:buFont typeface="Arial" charset="0"/>
        <a:buChar char="–"/>
        <a:defRPr sz="1600">
          <a:solidFill>
            <a:srgbClr val="464749"/>
          </a:solidFill>
          <a:latin typeface="+mn-lt"/>
        </a:defRPr>
      </a:lvl7pPr>
      <a:lvl8pPr marL="2401888" indent="-180975" algn="l" rtl="0" fontAlgn="base">
        <a:spcBef>
          <a:spcPct val="20000"/>
        </a:spcBef>
        <a:spcAft>
          <a:spcPct val="25000"/>
        </a:spcAft>
        <a:buClr>
          <a:srgbClr val="A50021"/>
        </a:buClr>
        <a:buFont typeface="Arial" charset="0"/>
        <a:buChar char="–"/>
        <a:defRPr sz="1600">
          <a:solidFill>
            <a:srgbClr val="464749"/>
          </a:solidFill>
          <a:latin typeface="+mn-lt"/>
        </a:defRPr>
      </a:lvl8pPr>
      <a:lvl9pPr marL="2859088" indent="-180975" algn="l" rtl="0" fontAlgn="base">
        <a:spcBef>
          <a:spcPct val="20000"/>
        </a:spcBef>
        <a:spcAft>
          <a:spcPct val="25000"/>
        </a:spcAft>
        <a:buClr>
          <a:srgbClr val="A50021"/>
        </a:buClr>
        <a:buFont typeface="Arial" charset="0"/>
        <a:buChar char="–"/>
        <a:defRPr sz="1600">
          <a:solidFill>
            <a:srgbClr val="46474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25" name="Rectangle 13"/>
          <p:cNvSpPr>
            <a:spLocks noChangeArrowheads="1"/>
          </p:cNvSpPr>
          <p:nvPr/>
        </p:nvSpPr>
        <p:spPr bwMode="auto">
          <a:xfrm>
            <a:off x="0" y="0"/>
            <a:ext cx="9144000" cy="757238"/>
          </a:xfrm>
          <a:prstGeom prst="rect">
            <a:avLst/>
          </a:prstGeom>
          <a:solidFill>
            <a:srgbClr val="A50021"/>
          </a:solidFill>
          <a:ln w="9525">
            <a:noFill/>
            <a:miter lim="800000"/>
            <a:headEnd/>
            <a:tailEnd/>
          </a:ln>
          <a:effectLst/>
        </p:spPr>
        <p:txBody>
          <a:bodyPr wrap="none" anchor="ctr"/>
          <a:lstStyle/>
          <a:p>
            <a:pPr>
              <a:defRPr/>
            </a:pPr>
            <a:endParaRPr lang="en-GB" sz="1800" dirty="0">
              <a:solidFill>
                <a:srgbClr val="000000"/>
              </a:solidFill>
              <a:latin typeface="Arial" pitchFamily="34" charset="0"/>
            </a:endParaRPr>
          </a:p>
        </p:txBody>
      </p:sp>
      <p:sp>
        <p:nvSpPr>
          <p:cNvPr id="13315" name="Rectangle 3"/>
          <p:cNvSpPr>
            <a:spLocks noChangeArrowheads="1"/>
          </p:cNvSpPr>
          <p:nvPr/>
        </p:nvSpPr>
        <p:spPr bwMode="auto">
          <a:xfrm>
            <a:off x="0" y="687388"/>
            <a:ext cx="9144000" cy="134937"/>
          </a:xfrm>
          <a:prstGeom prst="rect">
            <a:avLst/>
          </a:prstGeom>
          <a:solidFill>
            <a:srgbClr val="FF9900"/>
          </a:solidFill>
          <a:ln w="9525">
            <a:noFill/>
            <a:miter lim="800000"/>
            <a:headEnd/>
            <a:tailEnd/>
          </a:ln>
          <a:effectLst/>
        </p:spPr>
        <p:txBody>
          <a:bodyPr wrap="none" anchor="ctr"/>
          <a:lstStyle/>
          <a:p>
            <a:pPr>
              <a:defRPr/>
            </a:pPr>
            <a:endParaRPr lang="en-GB" sz="1800" dirty="0">
              <a:solidFill>
                <a:srgbClr val="000000"/>
              </a:solidFill>
              <a:latin typeface="Arial" pitchFamily="34" charset="0"/>
            </a:endParaRPr>
          </a:p>
        </p:txBody>
      </p:sp>
      <p:sp>
        <p:nvSpPr>
          <p:cNvPr id="8197" name="Rectangle 5"/>
          <p:cNvSpPr>
            <a:spLocks noGrp="1" noChangeArrowheads="1"/>
          </p:cNvSpPr>
          <p:nvPr>
            <p:ph type="title"/>
          </p:nvPr>
        </p:nvSpPr>
        <p:spPr bwMode="auto">
          <a:xfrm>
            <a:off x="598488" y="0"/>
            <a:ext cx="7685087" cy="684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3320" name="Line 8"/>
          <p:cNvSpPr>
            <a:spLocks noChangeShapeType="1"/>
          </p:cNvSpPr>
          <p:nvPr/>
        </p:nvSpPr>
        <p:spPr bwMode="auto">
          <a:xfrm>
            <a:off x="8482013" y="381000"/>
            <a:ext cx="0" cy="314325"/>
          </a:xfrm>
          <a:prstGeom prst="line">
            <a:avLst/>
          </a:prstGeom>
          <a:noFill/>
          <a:ln w="19050">
            <a:solidFill>
              <a:schemeClr val="bg1"/>
            </a:solidFill>
            <a:round/>
            <a:headEnd/>
            <a:tailEnd/>
          </a:ln>
          <a:effectLst/>
        </p:spPr>
        <p:txBody>
          <a:bodyPr/>
          <a:lstStyle/>
          <a:p>
            <a:pPr>
              <a:defRPr/>
            </a:pPr>
            <a:endParaRPr lang="en-GB" sz="1800" dirty="0">
              <a:solidFill>
                <a:srgbClr val="000000"/>
              </a:solidFill>
              <a:latin typeface="Arial" pitchFamily="34" charset="0"/>
            </a:endParaRPr>
          </a:p>
        </p:txBody>
      </p:sp>
      <p:sp>
        <p:nvSpPr>
          <p:cNvPr id="13321" name="Text Box 9"/>
          <p:cNvSpPr txBox="1">
            <a:spLocks noChangeArrowheads="1"/>
          </p:cNvSpPr>
          <p:nvPr/>
        </p:nvSpPr>
        <p:spPr bwMode="auto">
          <a:xfrm>
            <a:off x="8518525" y="314325"/>
            <a:ext cx="365125" cy="244475"/>
          </a:xfrm>
          <a:prstGeom prst="rect">
            <a:avLst/>
          </a:prstGeom>
          <a:noFill/>
          <a:ln w="9525">
            <a:noFill/>
            <a:miter lim="800000"/>
            <a:headEnd/>
            <a:tailEnd/>
          </a:ln>
          <a:effectLst/>
        </p:spPr>
        <p:txBody>
          <a:bodyPr>
            <a:spAutoFit/>
          </a:bodyPr>
          <a:lstStyle/>
          <a:p>
            <a:pPr>
              <a:defRPr/>
            </a:pPr>
            <a:fld id="{FDF49C0A-B8E0-42FA-83A7-263E26AB0D3F}" type="slidenum">
              <a:rPr lang="en-US" sz="1000">
                <a:solidFill>
                  <a:srgbClr val="FFFFFF"/>
                </a:solidFill>
                <a:latin typeface="Arial" pitchFamily="34" charset="0"/>
              </a:rPr>
              <a:pPr>
                <a:defRPr/>
              </a:pPr>
              <a:t>‹#›</a:t>
            </a:fld>
            <a:endParaRPr lang="en-US" sz="1000" dirty="0">
              <a:solidFill>
                <a:srgbClr val="FFFFFF"/>
              </a:solidFill>
              <a:latin typeface="Arial" pitchFamily="34" charset="0"/>
            </a:endParaRPr>
          </a:p>
        </p:txBody>
      </p:sp>
      <p:sp>
        <p:nvSpPr>
          <p:cNvPr id="8200" name="Rectangle 11"/>
          <p:cNvSpPr>
            <a:spLocks noGrp="1" noChangeArrowheads="1"/>
          </p:cNvSpPr>
          <p:nvPr>
            <p:ph type="body" idx="1"/>
          </p:nvPr>
        </p:nvSpPr>
        <p:spPr bwMode="auto">
          <a:xfrm>
            <a:off x="598488" y="122078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13327" name="Rectangle 15"/>
          <p:cNvSpPr>
            <a:spLocks noGrp="1" noChangeArrowheads="1"/>
          </p:cNvSpPr>
          <p:nvPr>
            <p:ph type="ftr" sz="quarter" idx="3"/>
          </p:nvPr>
        </p:nvSpPr>
        <p:spPr bwMode="auto">
          <a:xfrm>
            <a:off x="330200" y="6191250"/>
            <a:ext cx="8813800" cy="600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100">
                <a:solidFill>
                  <a:srgbClr val="606060"/>
                </a:solidFill>
                <a:latin typeface="+mn-lt"/>
                <a:cs typeface="Arial" pitchFamily="34" charset="0"/>
              </a:defRPr>
            </a:lvl1pPr>
          </a:lstStyle>
          <a:p>
            <a:pPr>
              <a:defRPr/>
            </a:pPr>
            <a:r>
              <a:rPr lang="en-GB"/>
              <a:t>Abbreviations</a:t>
            </a:r>
            <a:br>
              <a:rPr lang="en-GB"/>
            </a:br>
            <a:r>
              <a:rPr lang="en-GB"/>
              <a:t>References</a:t>
            </a:r>
          </a:p>
          <a:p>
            <a:pPr>
              <a:defRPr/>
            </a:pPr>
            <a:endParaRPr lang="en-GB"/>
          </a:p>
        </p:txBody>
      </p:sp>
    </p:spTree>
    <p:extLst>
      <p:ext uri="{BB962C8B-B14F-4D97-AF65-F5344CB8AC3E}">
        <p14:creationId xmlns:p14="http://schemas.microsoft.com/office/powerpoint/2010/main" val="594354985"/>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Lst>
  <p:timing>
    <p:tnLst>
      <p:par>
        <p:cTn id="1" dur="indefinite" restart="never" nodeType="tmRoot"/>
      </p:par>
    </p:tnLst>
  </p:timing>
  <p:hf sldNum="0" hdr="0" dt="0"/>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Arial" pitchFamily="34" charset="0"/>
        </a:defRPr>
      </a:lvl2pPr>
      <a:lvl3pPr algn="l" rtl="0" eaLnBrk="0" fontAlgn="base" hangingPunct="0">
        <a:spcBef>
          <a:spcPct val="0"/>
        </a:spcBef>
        <a:spcAft>
          <a:spcPct val="0"/>
        </a:spcAft>
        <a:defRPr sz="2000">
          <a:solidFill>
            <a:schemeClr val="bg1"/>
          </a:solidFill>
          <a:latin typeface="Arial" pitchFamily="34" charset="0"/>
        </a:defRPr>
      </a:lvl3pPr>
      <a:lvl4pPr algn="l" rtl="0" eaLnBrk="0" fontAlgn="base" hangingPunct="0">
        <a:spcBef>
          <a:spcPct val="0"/>
        </a:spcBef>
        <a:spcAft>
          <a:spcPct val="0"/>
        </a:spcAft>
        <a:defRPr sz="2000">
          <a:solidFill>
            <a:schemeClr val="bg1"/>
          </a:solidFill>
          <a:latin typeface="Arial" pitchFamily="34" charset="0"/>
        </a:defRPr>
      </a:lvl4pPr>
      <a:lvl5pPr algn="l" rtl="0" eaLnBrk="0" fontAlgn="base" hangingPunct="0">
        <a:spcBef>
          <a:spcPct val="0"/>
        </a:spcBef>
        <a:spcAft>
          <a:spcPct val="0"/>
        </a:spcAft>
        <a:defRPr sz="2000">
          <a:solidFill>
            <a:schemeClr val="bg1"/>
          </a:solidFill>
          <a:latin typeface="Arial" pitchFamily="34" charset="0"/>
        </a:defRPr>
      </a:lvl5pPr>
      <a:lvl6pPr marL="457200" algn="l" rtl="0" fontAlgn="base">
        <a:spcBef>
          <a:spcPct val="0"/>
        </a:spcBef>
        <a:spcAft>
          <a:spcPct val="0"/>
        </a:spcAft>
        <a:defRPr sz="2000">
          <a:solidFill>
            <a:schemeClr val="bg1"/>
          </a:solidFill>
          <a:latin typeface="Arial" pitchFamily="34" charset="0"/>
        </a:defRPr>
      </a:lvl6pPr>
      <a:lvl7pPr marL="914400" algn="l" rtl="0" fontAlgn="base">
        <a:spcBef>
          <a:spcPct val="0"/>
        </a:spcBef>
        <a:spcAft>
          <a:spcPct val="0"/>
        </a:spcAft>
        <a:defRPr sz="2000">
          <a:solidFill>
            <a:schemeClr val="bg1"/>
          </a:solidFill>
          <a:latin typeface="Arial" pitchFamily="34" charset="0"/>
        </a:defRPr>
      </a:lvl7pPr>
      <a:lvl8pPr marL="1371600" algn="l" rtl="0" fontAlgn="base">
        <a:spcBef>
          <a:spcPct val="0"/>
        </a:spcBef>
        <a:spcAft>
          <a:spcPct val="0"/>
        </a:spcAft>
        <a:defRPr sz="2000">
          <a:solidFill>
            <a:schemeClr val="bg1"/>
          </a:solidFill>
          <a:latin typeface="Arial" pitchFamily="34" charset="0"/>
        </a:defRPr>
      </a:lvl8pPr>
      <a:lvl9pPr marL="1828800" algn="l" rtl="0" fontAlgn="base">
        <a:spcBef>
          <a:spcPct val="0"/>
        </a:spcBef>
        <a:spcAft>
          <a:spcPct val="0"/>
        </a:spcAft>
        <a:defRPr sz="2000">
          <a:solidFill>
            <a:schemeClr val="bg1"/>
          </a:solidFill>
          <a:latin typeface="Arial" pitchFamily="34" charset="0"/>
        </a:defRPr>
      </a:lvl9pPr>
    </p:titleStyle>
    <p:bodyStyle>
      <a:lvl1pPr marL="342900" indent="-342900" algn="l" rtl="0" eaLnBrk="0" fontAlgn="base" hangingPunct="0">
        <a:spcBef>
          <a:spcPct val="0"/>
        </a:spcBef>
        <a:spcAft>
          <a:spcPts val="600"/>
        </a:spcAft>
        <a:buFont typeface="Arial" charset="0"/>
        <a:buChar char="•"/>
        <a:defRPr sz="2000" b="1">
          <a:solidFill>
            <a:srgbClr val="A50021"/>
          </a:solidFill>
          <a:latin typeface="+mn-lt"/>
          <a:ea typeface="+mn-ea"/>
          <a:cs typeface="+mn-cs"/>
        </a:defRPr>
      </a:lvl1pPr>
      <a:lvl2pPr marL="630238" indent="-274638" algn="l" rtl="0" eaLnBrk="0" fontAlgn="base" hangingPunct="0">
        <a:spcBef>
          <a:spcPct val="0"/>
        </a:spcBef>
        <a:spcAft>
          <a:spcPts val="600"/>
        </a:spcAft>
        <a:buClr>
          <a:srgbClr val="A50021"/>
        </a:buClr>
        <a:buFont typeface="Arial" charset="0"/>
        <a:buChar char="–"/>
        <a:defRPr>
          <a:solidFill>
            <a:srgbClr val="464749"/>
          </a:solidFill>
          <a:latin typeface="+mn-lt"/>
        </a:defRPr>
      </a:lvl2pPr>
      <a:lvl3pPr marL="808038" indent="-177800" algn="l" rtl="0" eaLnBrk="0" fontAlgn="base" hangingPunct="0">
        <a:spcBef>
          <a:spcPct val="0"/>
        </a:spcBef>
        <a:spcAft>
          <a:spcPts val="600"/>
        </a:spcAft>
        <a:buClr>
          <a:srgbClr val="A50021"/>
        </a:buClr>
        <a:buFont typeface="Arial" charset="0"/>
        <a:buChar char="•"/>
        <a:defRPr sz="1600">
          <a:solidFill>
            <a:srgbClr val="464749"/>
          </a:solidFill>
          <a:latin typeface="+mn-lt"/>
        </a:defRPr>
      </a:lvl3pPr>
      <a:lvl4pPr marL="985838" indent="-177800" algn="l" rtl="0" eaLnBrk="0" fontAlgn="base" hangingPunct="0">
        <a:spcBef>
          <a:spcPct val="0"/>
        </a:spcBef>
        <a:spcAft>
          <a:spcPts val="600"/>
        </a:spcAft>
        <a:buClr>
          <a:srgbClr val="A50021"/>
        </a:buClr>
        <a:buFont typeface="Arial" charset="0"/>
        <a:buChar char="–"/>
        <a:defRPr sz="1400">
          <a:solidFill>
            <a:srgbClr val="464749"/>
          </a:solidFill>
          <a:latin typeface="+mn-lt"/>
        </a:defRPr>
      </a:lvl4pPr>
      <a:lvl5pPr marL="1030288" indent="-180975" algn="l" rtl="0" eaLnBrk="0" fontAlgn="base" hangingPunct="0">
        <a:spcBef>
          <a:spcPct val="20000"/>
        </a:spcBef>
        <a:spcAft>
          <a:spcPct val="25000"/>
        </a:spcAft>
        <a:buClr>
          <a:srgbClr val="A50021"/>
        </a:buClr>
        <a:buFont typeface="Arial" charset="0"/>
        <a:buChar char="–"/>
        <a:defRPr sz="1600">
          <a:solidFill>
            <a:srgbClr val="464749"/>
          </a:solidFill>
          <a:latin typeface="+mn-lt"/>
        </a:defRPr>
      </a:lvl5pPr>
      <a:lvl6pPr marL="1487488" indent="-180975" algn="l" rtl="0" fontAlgn="base">
        <a:spcBef>
          <a:spcPct val="20000"/>
        </a:spcBef>
        <a:spcAft>
          <a:spcPct val="25000"/>
        </a:spcAft>
        <a:buClr>
          <a:srgbClr val="A50021"/>
        </a:buClr>
        <a:buFont typeface="Arial" pitchFamily="34" charset="0"/>
        <a:buChar char="–"/>
        <a:defRPr sz="1600">
          <a:solidFill>
            <a:srgbClr val="464749"/>
          </a:solidFill>
          <a:latin typeface="+mn-lt"/>
        </a:defRPr>
      </a:lvl6pPr>
      <a:lvl7pPr marL="1944688" indent="-180975" algn="l" rtl="0" fontAlgn="base">
        <a:spcBef>
          <a:spcPct val="20000"/>
        </a:spcBef>
        <a:spcAft>
          <a:spcPct val="25000"/>
        </a:spcAft>
        <a:buClr>
          <a:srgbClr val="A50021"/>
        </a:buClr>
        <a:buFont typeface="Arial" pitchFamily="34" charset="0"/>
        <a:buChar char="–"/>
        <a:defRPr sz="1600">
          <a:solidFill>
            <a:srgbClr val="464749"/>
          </a:solidFill>
          <a:latin typeface="+mn-lt"/>
        </a:defRPr>
      </a:lvl7pPr>
      <a:lvl8pPr marL="2401888" indent="-180975" algn="l" rtl="0" fontAlgn="base">
        <a:spcBef>
          <a:spcPct val="20000"/>
        </a:spcBef>
        <a:spcAft>
          <a:spcPct val="25000"/>
        </a:spcAft>
        <a:buClr>
          <a:srgbClr val="A50021"/>
        </a:buClr>
        <a:buFont typeface="Arial" pitchFamily="34" charset="0"/>
        <a:buChar char="–"/>
        <a:defRPr sz="1600">
          <a:solidFill>
            <a:srgbClr val="464749"/>
          </a:solidFill>
          <a:latin typeface="+mn-lt"/>
        </a:defRPr>
      </a:lvl8pPr>
      <a:lvl9pPr marL="2859088" indent="-180975" algn="l" rtl="0" fontAlgn="base">
        <a:spcBef>
          <a:spcPct val="20000"/>
        </a:spcBef>
        <a:spcAft>
          <a:spcPct val="25000"/>
        </a:spcAft>
        <a:buClr>
          <a:srgbClr val="A50021"/>
        </a:buClr>
        <a:buFont typeface="Arial" pitchFamily="34" charset="0"/>
        <a:buChar char="–"/>
        <a:defRPr sz="1600">
          <a:solidFill>
            <a:srgbClr val="46474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0"/>
            <a:ext cx="9144000" cy="75723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smtClean="0">
              <a:solidFill>
                <a:srgbClr val="000000"/>
              </a:solidFill>
            </a:endParaRPr>
          </a:p>
        </p:txBody>
      </p:sp>
      <p:sp>
        <p:nvSpPr>
          <p:cNvPr id="10243" name="Rectangle 3"/>
          <p:cNvSpPr>
            <a:spLocks noChangeArrowheads="1"/>
          </p:cNvSpPr>
          <p:nvPr/>
        </p:nvSpPr>
        <p:spPr bwMode="auto">
          <a:xfrm>
            <a:off x="0" y="687388"/>
            <a:ext cx="9144000" cy="134937"/>
          </a:xfrm>
          <a:prstGeom prst="rect">
            <a:avLst/>
          </a:prstGeom>
          <a:solidFill>
            <a:srgbClr val="FF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800" smtClean="0">
              <a:solidFill>
                <a:srgbClr val="000000"/>
              </a:solidFill>
            </a:endParaRPr>
          </a:p>
        </p:txBody>
      </p:sp>
      <p:sp>
        <p:nvSpPr>
          <p:cNvPr id="10244" name="Line 12"/>
          <p:cNvSpPr>
            <a:spLocks noChangeShapeType="1"/>
          </p:cNvSpPr>
          <p:nvPr/>
        </p:nvSpPr>
        <p:spPr bwMode="auto">
          <a:xfrm>
            <a:off x="0" y="6191250"/>
            <a:ext cx="9144000" cy="0"/>
          </a:xfrm>
          <a:prstGeom prst="line">
            <a:avLst/>
          </a:prstGeom>
          <a:noFill/>
          <a:ln w="12700">
            <a:solidFill>
              <a:srgbClr val="A50021"/>
            </a:solidFill>
            <a:round/>
            <a:headEnd/>
            <a:tailEnd/>
          </a:ln>
          <a:extLst>
            <a:ext uri="{909E8E84-426E-40dd-AFC4-6F175D3DCCD1}">
              <a14:hiddenFill xmlns:a14="http://schemas.microsoft.com/office/drawing/2010/main" xmlns="">
                <a:noFill/>
              </a14:hiddenFill>
            </a:ext>
          </a:extLst>
        </p:spPr>
        <p:txBody>
          <a:bodyPr/>
          <a:lstStyle/>
          <a:p>
            <a:endParaRPr lang="en-US" sz="1800" smtClean="0">
              <a:solidFill>
                <a:srgbClr val="000000"/>
              </a:solidFill>
              <a:latin typeface="Arial" pitchFamily="34" charset="0"/>
              <a:cs typeface="Arial" pitchFamily="34" charset="0"/>
            </a:endParaRPr>
          </a:p>
        </p:txBody>
      </p:sp>
      <p:sp>
        <p:nvSpPr>
          <p:cNvPr id="10245" name="Rectangle 5"/>
          <p:cNvSpPr>
            <a:spLocks noGrp="1" noChangeArrowheads="1"/>
          </p:cNvSpPr>
          <p:nvPr>
            <p:ph type="title"/>
          </p:nvPr>
        </p:nvSpPr>
        <p:spPr bwMode="gray">
          <a:xfrm>
            <a:off x="598488" y="0"/>
            <a:ext cx="7685087" cy="68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46" name="Line 8"/>
          <p:cNvSpPr>
            <a:spLocks noChangeShapeType="1"/>
          </p:cNvSpPr>
          <p:nvPr/>
        </p:nvSpPr>
        <p:spPr bwMode="gray">
          <a:xfrm>
            <a:off x="8482013" y="381000"/>
            <a:ext cx="0" cy="314325"/>
          </a:xfrm>
          <a:prstGeom prst="line">
            <a:avLst/>
          </a:prstGeom>
          <a:noFill/>
          <a:ln w="19050">
            <a:solidFill>
              <a:schemeClr val="bg1"/>
            </a:solidFill>
            <a:round/>
            <a:headEnd/>
            <a:tailEnd/>
          </a:ln>
          <a:extLst>
            <a:ext uri="{909E8E84-426E-40dd-AFC4-6F175D3DCCD1}">
              <a14:hiddenFill xmlns:a14="http://schemas.microsoft.com/office/drawing/2010/main" xmlns="">
                <a:noFill/>
              </a14:hiddenFill>
            </a:ext>
          </a:extLst>
        </p:spPr>
        <p:txBody>
          <a:bodyPr/>
          <a:lstStyle/>
          <a:p>
            <a:endParaRPr lang="en-US" sz="1800" smtClean="0">
              <a:solidFill>
                <a:srgbClr val="000000"/>
              </a:solidFill>
              <a:latin typeface="Arial" pitchFamily="34" charset="0"/>
              <a:cs typeface="Arial" pitchFamily="34" charset="0"/>
            </a:endParaRPr>
          </a:p>
        </p:txBody>
      </p:sp>
      <p:sp>
        <p:nvSpPr>
          <p:cNvPr id="1031" name="Text Box 9"/>
          <p:cNvSpPr txBox="1">
            <a:spLocks noChangeArrowheads="1"/>
          </p:cNvSpPr>
          <p:nvPr/>
        </p:nvSpPr>
        <p:spPr bwMode="gray">
          <a:xfrm>
            <a:off x="8518525" y="314325"/>
            <a:ext cx="466725" cy="276225"/>
          </a:xfrm>
          <a:prstGeom prst="rect">
            <a:avLst/>
          </a:prstGeom>
          <a:noFill/>
          <a:ln>
            <a:noFill/>
          </a:ln>
          <a:extLst/>
        </p:spPr>
        <p:txBody>
          <a:bodyPr>
            <a:spAutoFit/>
          </a:bodyPr>
          <a:lstStyle>
            <a:lvl1pPr eaLnBrk="0" hangingPunct="0">
              <a:defRPr sz="1100">
                <a:solidFill>
                  <a:schemeClr val="tx1"/>
                </a:solidFill>
                <a:latin typeface="Arial" pitchFamily="34" charset="0"/>
              </a:defRPr>
            </a:lvl1pPr>
            <a:lvl2pPr marL="742950" indent="-285750" eaLnBrk="0" hangingPunct="0">
              <a:defRPr sz="1100">
                <a:solidFill>
                  <a:schemeClr val="tx1"/>
                </a:solidFill>
                <a:latin typeface="Arial" pitchFamily="34" charset="0"/>
              </a:defRPr>
            </a:lvl2pPr>
            <a:lvl3pPr marL="1143000" indent="-228600" eaLnBrk="0" hangingPunct="0">
              <a:defRPr sz="1100">
                <a:solidFill>
                  <a:schemeClr val="tx1"/>
                </a:solidFill>
                <a:latin typeface="Arial" pitchFamily="34" charset="0"/>
              </a:defRPr>
            </a:lvl3pPr>
            <a:lvl4pPr marL="1600200" indent="-228600" eaLnBrk="0" hangingPunct="0">
              <a:defRPr sz="1100">
                <a:solidFill>
                  <a:schemeClr val="tx1"/>
                </a:solidFill>
                <a:latin typeface="Arial" pitchFamily="34" charset="0"/>
              </a:defRPr>
            </a:lvl4pPr>
            <a:lvl5pPr marL="2057400" indent="-228600" eaLnBrk="0" hangingPunct="0">
              <a:defRPr sz="1100">
                <a:solidFill>
                  <a:schemeClr val="tx1"/>
                </a:solidFill>
                <a:latin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defRPr>
            </a:lvl9pPr>
          </a:lstStyle>
          <a:p>
            <a:pPr eaLnBrk="1" hangingPunct="1">
              <a:defRPr/>
            </a:pPr>
            <a:fld id="{F01E79B9-93E0-4ED7-8D7B-0996B0E6F8DC}" type="slidenum">
              <a:rPr lang="en-GB" sz="1200" smtClean="0">
                <a:solidFill>
                  <a:srgbClr val="FFFFFF"/>
                </a:solidFill>
              </a:rPr>
              <a:pPr eaLnBrk="1" hangingPunct="1">
                <a:defRPr/>
              </a:pPr>
              <a:t>‹#›</a:t>
            </a:fld>
            <a:endParaRPr lang="en-GB" sz="1200" dirty="0" smtClean="0">
              <a:solidFill>
                <a:srgbClr val="FFFFFF"/>
              </a:solidFill>
            </a:endParaRPr>
          </a:p>
        </p:txBody>
      </p:sp>
      <p:sp>
        <p:nvSpPr>
          <p:cNvPr id="10248" name="Rectangle 11"/>
          <p:cNvSpPr>
            <a:spLocks noGrp="1" noChangeArrowheads="1"/>
          </p:cNvSpPr>
          <p:nvPr>
            <p:ph type="body" idx="1"/>
          </p:nvPr>
        </p:nvSpPr>
        <p:spPr bwMode="auto">
          <a:xfrm>
            <a:off x="598488" y="122078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Tree>
    <p:extLst>
      <p:ext uri="{BB962C8B-B14F-4D97-AF65-F5344CB8AC3E}">
        <p14:creationId xmlns:p14="http://schemas.microsoft.com/office/powerpoint/2010/main" val="530976321"/>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Lst>
  <p:timing>
    <p:tnLst>
      <p:par>
        <p:cTn id="1" dur="indefinite" restart="never" nodeType="tmRoot"/>
      </p:par>
    </p:tnLst>
  </p:timing>
  <p:hf sldNum="0" hd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pitchFamily="34" charset="0"/>
        </a:defRPr>
      </a:lvl2pPr>
      <a:lvl3pPr algn="l" rtl="0" eaLnBrk="0" fontAlgn="base" hangingPunct="0">
        <a:spcBef>
          <a:spcPct val="0"/>
        </a:spcBef>
        <a:spcAft>
          <a:spcPct val="0"/>
        </a:spcAft>
        <a:defRPr b="1">
          <a:solidFill>
            <a:schemeClr val="bg1"/>
          </a:solidFill>
          <a:latin typeface="Arial" pitchFamily="34" charset="0"/>
        </a:defRPr>
      </a:lvl3pPr>
      <a:lvl4pPr algn="l" rtl="0" eaLnBrk="0" fontAlgn="base" hangingPunct="0">
        <a:spcBef>
          <a:spcPct val="0"/>
        </a:spcBef>
        <a:spcAft>
          <a:spcPct val="0"/>
        </a:spcAft>
        <a:defRPr b="1">
          <a:solidFill>
            <a:schemeClr val="bg1"/>
          </a:solidFill>
          <a:latin typeface="Arial" pitchFamily="34" charset="0"/>
        </a:defRPr>
      </a:lvl4pPr>
      <a:lvl5pPr algn="l" rtl="0" eaLnBrk="0" fontAlgn="base" hangingPunct="0">
        <a:spcBef>
          <a:spcPct val="0"/>
        </a:spcBef>
        <a:spcAft>
          <a:spcPct val="0"/>
        </a:spcAft>
        <a:defRPr b="1">
          <a:solidFill>
            <a:schemeClr val="bg1"/>
          </a:solidFill>
          <a:latin typeface="Arial" pitchFamily="34" charset="0"/>
        </a:defRPr>
      </a:lvl5pPr>
      <a:lvl6pPr marL="457200" algn="l" rtl="0" fontAlgn="base">
        <a:spcBef>
          <a:spcPct val="0"/>
        </a:spcBef>
        <a:spcAft>
          <a:spcPct val="0"/>
        </a:spcAft>
        <a:defRPr sz="2000">
          <a:solidFill>
            <a:schemeClr val="bg1"/>
          </a:solidFill>
          <a:latin typeface="Arial" pitchFamily="34" charset="0"/>
        </a:defRPr>
      </a:lvl6pPr>
      <a:lvl7pPr marL="914400" algn="l" rtl="0" fontAlgn="base">
        <a:spcBef>
          <a:spcPct val="0"/>
        </a:spcBef>
        <a:spcAft>
          <a:spcPct val="0"/>
        </a:spcAft>
        <a:defRPr sz="2000">
          <a:solidFill>
            <a:schemeClr val="bg1"/>
          </a:solidFill>
          <a:latin typeface="Arial" pitchFamily="34" charset="0"/>
        </a:defRPr>
      </a:lvl7pPr>
      <a:lvl8pPr marL="1371600" algn="l" rtl="0" fontAlgn="base">
        <a:spcBef>
          <a:spcPct val="0"/>
        </a:spcBef>
        <a:spcAft>
          <a:spcPct val="0"/>
        </a:spcAft>
        <a:defRPr sz="2000">
          <a:solidFill>
            <a:schemeClr val="bg1"/>
          </a:solidFill>
          <a:latin typeface="Arial" pitchFamily="34" charset="0"/>
        </a:defRPr>
      </a:lvl8pPr>
      <a:lvl9pPr marL="1828800" algn="l" rtl="0" fontAlgn="base">
        <a:spcBef>
          <a:spcPct val="0"/>
        </a:spcBef>
        <a:spcAft>
          <a:spcPct val="0"/>
        </a:spcAft>
        <a:defRPr sz="2000">
          <a:solidFill>
            <a:schemeClr val="bg1"/>
          </a:solidFill>
          <a:latin typeface="Arial" pitchFamily="34" charset="0"/>
        </a:defRPr>
      </a:lvl9pPr>
    </p:titleStyle>
    <p:bodyStyle>
      <a:lvl1pPr marL="342900" indent="-342900" algn="l" rtl="0" eaLnBrk="0" fontAlgn="base" hangingPunct="0">
        <a:spcBef>
          <a:spcPct val="0"/>
        </a:spcBef>
        <a:spcAft>
          <a:spcPts val="600"/>
        </a:spcAft>
        <a:buClr>
          <a:schemeClr val="accent1"/>
        </a:buClr>
        <a:buFont typeface="Arial" pitchFamily="34" charset="0"/>
        <a:buChar char="•"/>
        <a:defRPr b="1">
          <a:solidFill>
            <a:srgbClr val="464749"/>
          </a:solidFill>
          <a:latin typeface="+mn-lt"/>
          <a:ea typeface="+mn-ea"/>
          <a:cs typeface="+mn-cs"/>
        </a:defRPr>
      </a:lvl1pPr>
      <a:lvl2pPr marL="630238" indent="-274638" algn="l" rtl="0" eaLnBrk="0" fontAlgn="base" hangingPunct="0">
        <a:spcBef>
          <a:spcPct val="0"/>
        </a:spcBef>
        <a:spcAft>
          <a:spcPts val="600"/>
        </a:spcAft>
        <a:buClr>
          <a:srgbClr val="A50021"/>
        </a:buClr>
        <a:buFont typeface="Arial" pitchFamily="34" charset="0"/>
        <a:buChar char="–"/>
        <a:defRPr sz="1600">
          <a:solidFill>
            <a:srgbClr val="464749"/>
          </a:solidFill>
          <a:latin typeface="+mn-lt"/>
        </a:defRPr>
      </a:lvl2pPr>
      <a:lvl3pPr marL="808038" indent="-177800" algn="l" rtl="0" eaLnBrk="0" fontAlgn="base" hangingPunct="0">
        <a:spcBef>
          <a:spcPct val="0"/>
        </a:spcBef>
        <a:spcAft>
          <a:spcPts val="600"/>
        </a:spcAft>
        <a:buClr>
          <a:srgbClr val="A50021"/>
        </a:buClr>
        <a:buFont typeface="Arial" pitchFamily="34" charset="0"/>
        <a:buChar char="•"/>
        <a:defRPr sz="1600">
          <a:solidFill>
            <a:srgbClr val="464749"/>
          </a:solidFill>
          <a:latin typeface="+mn-lt"/>
        </a:defRPr>
      </a:lvl3pPr>
      <a:lvl4pPr marL="985838" indent="-177800" algn="l" rtl="0" eaLnBrk="0" fontAlgn="base" hangingPunct="0">
        <a:spcBef>
          <a:spcPct val="0"/>
        </a:spcBef>
        <a:spcAft>
          <a:spcPts val="600"/>
        </a:spcAft>
        <a:buClr>
          <a:srgbClr val="A50021"/>
        </a:buClr>
        <a:buFont typeface="Arial" pitchFamily="34" charset="0"/>
        <a:buChar char="–"/>
        <a:defRPr sz="1400">
          <a:solidFill>
            <a:srgbClr val="464749"/>
          </a:solidFill>
          <a:latin typeface="+mn-lt"/>
        </a:defRPr>
      </a:lvl4pPr>
      <a:lvl5pPr marL="1030288" indent="-180975" algn="l" rtl="0" eaLnBrk="0" fontAlgn="base" hangingPunct="0">
        <a:spcBef>
          <a:spcPct val="20000"/>
        </a:spcBef>
        <a:spcAft>
          <a:spcPct val="25000"/>
        </a:spcAft>
        <a:buClr>
          <a:srgbClr val="A50021"/>
        </a:buClr>
        <a:buFont typeface="Arial" pitchFamily="34" charset="0"/>
        <a:buChar char="–"/>
        <a:defRPr sz="1600">
          <a:solidFill>
            <a:srgbClr val="464749"/>
          </a:solidFill>
          <a:latin typeface="+mn-lt"/>
        </a:defRPr>
      </a:lvl5pPr>
      <a:lvl6pPr marL="1487488" indent="-180975" algn="l" rtl="0" fontAlgn="base">
        <a:spcBef>
          <a:spcPct val="20000"/>
        </a:spcBef>
        <a:spcAft>
          <a:spcPct val="25000"/>
        </a:spcAft>
        <a:buClr>
          <a:srgbClr val="A50021"/>
        </a:buClr>
        <a:buFont typeface="Arial" pitchFamily="34" charset="0"/>
        <a:buChar char="–"/>
        <a:defRPr sz="1600">
          <a:solidFill>
            <a:srgbClr val="464749"/>
          </a:solidFill>
          <a:latin typeface="+mn-lt"/>
        </a:defRPr>
      </a:lvl6pPr>
      <a:lvl7pPr marL="1944688" indent="-180975" algn="l" rtl="0" fontAlgn="base">
        <a:spcBef>
          <a:spcPct val="20000"/>
        </a:spcBef>
        <a:spcAft>
          <a:spcPct val="25000"/>
        </a:spcAft>
        <a:buClr>
          <a:srgbClr val="A50021"/>
        </a:buClr>
        <a:buFont typeface="Arial" pitchFamily="34" charset="0"/>
        <a:buChar char="–"/>
        <a:defRPr sz="1600">
          <a:solidFill>
            <a:srgbClr val="464749"/>
          </a:solidFill>
          <a:latin typeface="+mn-lt"/>
        </a:defRPr>
      </a:lvl7pPr>
      <a:lvl8pPr marL="2401888" indent="-180975" algn="l" rtl="0" fontAlgn="base">
        <a:spcBef>
          <a:spcPct val="20000"/>
        </a:spcBef>
        <a:spcAft>
          <a:spcPct val="25000"/>
        </a:spcAft>
        <a:buClr>
          <a:srgbClr val="A50021"/>
        </a:buClr>
        <a:buFont typeface="Arial" pitchFamily="34" charset="0"/>
        <a:buChar char="–"/>
        <a:defRPr sz="1600">
          <a:solidFill>
            <a:srgbClr val="464749"/>
          </a:solidFill>
          <a:latin typeface="+mn-lt"/>
        </a:defRPr>
      </a:lvl8pPr>
      <a:lvl9pPr marL="2859088" indent="-180975" algn="l" rtl="0" fontAlgn="base">
        <a:spcBef>
          <a:spcPct val="20000"/>
        </a:spcBef>
        <a:spcAft>
          <a:spcPct val="25000"/>
        </a:spcAft>
        <a:buClr>
          <a:srgbClr val="A50021"/>
        </a:buClr>
        <a:buFont typeface="Arial" pitchFamily="34" charset="0"/>
        <a:buChar char="–"/>
        <a:defRPr sz="1600">
          <a:solidFill>
            <a:srgbClr val="46474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body" idx="1"/>
          </p:nvPr>
        </p:nvSpPr>
        <p:spPr bwMode="auto">
          <a:xfrm>
            <a:off x="179389" y="539750"/>
            <a:ext cx="8634412" cy="5649913"/>
          </a:xfrm>
          <a:prstGeom prst="rect">
            <a:avLst/>
          </a:prstGeom>
          <a:noFill/>
          <a:ln w="9525">
            <a:noFill/>
            <a:miter lim="800000"/>
            <a:headEnd/>
            <a:tailEnd/>
          </a:ln>
        </p:spPr>
        <p:txBody>
          <a:bodyPr vert="horz" wrap="square" lIns="91038" tIns="45521" rIns="91038" bIns="45521"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1" name="Rectangle 13"/>
          <p:cNvSpPr>
            <a:spLocks noGrp="1" noChangeArrowheads="1"/>
          </p:cNvSpPr>
          <p:nvPr>
            <p:ph type="title"/>
          </p:nvPr>
        </p:nvSpPr>
        <p:spPr bwMode="auto">
          <a:xfrm>
            <a:off x="500062" y="25400"/>
            <a:ext cx="8447088" cy="501650"/>
          </a:xfrm>
          <a:prstGeom prst="rect">
            <a:avLst/>
          </a:prstGeom>
          <a:noFill/>
          <a:ln w="9525">
            <a:noFill/>
            <a:miter lim="800000"/>
            <a:headEnd/>
            <a:tailEnd/>
          </a:ln>
        </p:spPr>
        <p:txBody>
          <a:bodyPr vert="horz" wrap="square" lIns="97097" tIns="48545" rIns="97097" bIns="48545" numCol="1" anchor="ctr" anchorCtr="0" compatLnSpc="1">
            <a:prstTxWarp prst="textNoShape">
              <a:avLst/>
            </a:prstTxWarp>
          </a:bodyPr>
          <a:lstStyle/>
          <a:p>
            <a:pPr lvl="0"/>
            <a:r>
              <a:rPr lang="en-US" dirty="0" smtClean="0"/>
              <a:t>Click to edit Master title style</a:t>
            </a:r>
            <a:endParaRPr lang="en-GB" dirty="0" smtClean="0"/>
          </a:p>
        </p:txBody>
      </p:sp>
      <p:sp>
        <p:nvSpPr>
          <p:cNvPr id="7" name="Line 8"/>
          <p:cNvSpPr>
            <a:spLocks noChangeShapeType="1"/>
          </p:cNvSpPr>
          <p:nvPr/>
        </p:nvSpPr>
        <p:spPr bwMode="gray">
          <a:xfrm>
            <a:off x="8454237" y="136567"/>
            <a:ext cx="0" cy="314325"/>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100" dirty="0">
              <a:solidFill>
                <a:srgbClr val="000000"/>
              </a:solidFill>
              <a:cs typeface="Arial" pitchFamily="34" charset="0"/>
            </a:endParaRPr>
          </a:p>
        </p:txBody>
      </p:sp>
      <p:sp>
        <p:nvSpPr>
          <p:cNvPr id="8" name="Text Box 9"/>
          <p:cNvSpPr txBox="1">
            <a:spLocks noChangeArrowheads="1"/>
          </p:cNvSpPr>
          <p:nvPr/>
        </p:nvSpPr>
        <p:spPr bwMode="gray">
          <a:xfrm>
            <a:off x="8526608" y="155230"/>
            <a:ext cx="465987" cy="276999"/>
          </a:xfrm>
          <a:prstGeom prst="rect">
            <a:avLst/>
          </a:prstGeom>
          <a:noFill/>
          <a:ln>
            <a:noFill/>
          </a:ln>
          <a:extLst/>
        </p:spPr>
        <p:txBody>
          <a:bodyPr wrap="square">
            <a:spAutoFit/>
          </a:bodyPr>
          <a:lstStyle>
            <a:lvl1pPr eaLnBrk="0" hangingPunct="0">
              <a:defRPr sz="1100">
                <a:solidFill>
                  <a:schemeClr val="tx1"/>
                </a:solidFill>
                <a:latin typeface="Arial" pitchFamily="34" charset="0"/>
              </a:defRPr>
            </a:lvl1pPr>
            <a:lvl2pPr marL="742950" indent="-285750" eaLnBrk="0" hangingPunct="0">
              <a:defRPr sz="1100">
                <a:solidFill>
                  <a:schemeClr val="tx1"/>
                </a:solidFill>
                <a:latin typeface="Arial" pitchFamily="34" charset="0"/>
              </a:defRPr>
            </a:lvl2pPr>
            <a:lvl3pPr marL="1143000" indent="-228600" eaLnBrk="0" hangingPunct="0">
              <a:defRPr sz="1100">
                <a:solidFill>
                  <a:schemeClr val="tx1"/>
                </a:solidFill>
                <a:latin typeface="Arial" pitchFamily="34" charset="0"/>
              </a:defRPr>
            </a:lvl3pPr>
            <a:lvl4pPr marL="1600200" indent="-228600" eaLnBrk="0" hangingPunct="0">
              <a:defRPr sz="1100">
                <a:solidFill>
                  <a:schemeClr val="tx1"/>
                </a:solidFill>
                <a:latin typeface="Arial" pitchFamily="34" charset="0"/>
              </a:defRPr>
            </a:lvl4pPr>
            <a:lvl5pPr marL="2057400" indent="-228600" eaLnBrk="0" hangingPunct="0">
              <a:defRPr sz="1100">
                <a:solidFill>
                  <a:schemeClr val="tx1"/>
                </a:solidFill>
                <a:latin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defRPr>
            </a:lvl9pPr>
          </a:lstStyle>
          <a:p>
            <a:pPr eaLnBrk="1" hangingPunct="1">
              <a:defRPr/>
            </a:pPr>
            <a:fld id="{CEB0AFAE-845A-4F1D-9136-D0E8A12406F1}" type="slidenum">
              <a:rPr lang="en-GB" sz="1200" smtClean="0">
                <a:solidFill>
                  <a:srgbClr val="000000"/>
                </a:solidFill>
                <a:cs typeface="Arial" pitchFamily="34" charset="0"/>
              </a:rPr>
              <a:pPr eaLnBrk="1" hangingPunct="1">
                <a:defRPr/>
              </a:pPr>
              <a:t>‹#›</a:t>
            </a:fld>
            <a:endParaRPr lang="en-GB" sz="1200" dirty="0" smtClean="0">
              <a:solidFill>
                <a:srgbClr val="000000"/>
              </a:solidFill>
              <a:cs typeface="Arial" pitchFamily="34" charset="0"/>
            </a:endParaRPr>
          </a:p>
        </p:txBody>
      </p:sp>
    </p:spTree>
    <p:extLst>
      <p:ext uri="{BB962C8B-B14F-4D97-AF65-F5344CB8AC3E}">
        <p14:creationId xmlns:p14="http://schemas.microsoft.com/office/powerpoint/2010/main" val="360680808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8" r:id="rId17"/>
  </p:sldLayoutIdLst>
  <p:timing>
    <p:tnLst>
      <p:par>
        <p:cTn id="1" dur="indefinite" restart="never" nodeType="tmRoot"/>
      </p:par>
    </p:tnLst>
  </p:timing>
  <p:hf hdr="0" ftr="0" dt="0"/>
  <p:txStyles>
    <p:titleStyle>
      <a:lvl1pPr algn="l" defTabSz="909638" rtl="0" eaLnBrk="0" fontAlgn="base" hangingPunct="0">
        <a:lnSpc>
          <a:spcPct val="85000"/>
        </a:lnSpc>
        <a:spcBef>
          <a:spcPct val="0"/>
        </a:spcBef>
        <a:spcAft>
          <a:spcPct val="0"/>
        </a:spcAft>
        <a:defRPr sz="2000" b="1">
          <a:solidFill>
            <a:schemeClr val="tx1"/>
          </a:solidFill>
          <a:latin typeface="Arial" pitchFamily="34" charset="0"/>
          <a:ea typeface="+mj-ea"/>
          <a:cs typeface="Arial" pitchFamily="34" charset="0"/>
        </a:defRPr>
      </a:lvl1pPr>
      <a:lvl2pPr algn="l" defTabSz="909638" rtl="0" eaLnBrk="0" fontAlgn="base" hangingPunct="0">
        <a:spcBef>
          <a:spcPct val="0"/>
        </a:spcBef>
        <a:spcAft>
          <a:spcPct val="0"/>
        </a:spcAft>
        <a:defRPr sz="2000" b="1">
          <a:solidFill>
            <a:schemeClr val="tx1"/>
          </a:solidFill>
          <a:latin typeface="Arial" charset="0"/>
          <a:cs typeface="Arial" charset="0"/>
        </a:defRPr>
      </a:lvl2pPr>
      <a:lvl3pPr algn="l" defTabSz="909638" rtl="0" eaLnBrk="0" fontAlgn="base" hangingPunct="0">
        <a:spcBef>
          <a:spcPct val="0"/>
        </a:spcBef>
        <a:spcAft>
          <a:spcPct val="0"/>
        </a:spcAft>
        <a:defRPr sz="2000" b="1">
          <a:solidFill>
            <a:schemeClr val="tx1"/>
          </a:solidFill>
          <a:latin typeface="Arial" charset="0"/>
          <a:cs typeface="Arial" charset="0"/>
        </a:defRPr>
      </a:lvl3pPr>
      <a:lvl4pPr algn="l" defTabSz="909638" rtl="0" eaLnBrk="0" fontAlgn="base" hangingPunct="0">
        <a:spcBef>
          <a:spcPct val="0"/>
        </a:spcBef>
        <a:spcAft>
          <a:spcPct val="0"/>
        </a:spcAft>
        <a:defRPr sz="2000" b="1">
          <a:solidFill>
            <a:schemeClr val="tx1"/>
          </a:solidFill>
          <a:latin typeface="Arial" charset="0"/>
          <a:cs typeface="Arial" charset="0"/>
        </a:defRPr>
      </a:lvl4pPr>
      <a:lvl5pPr algn="l" defTabSz="909638" rtl="0" eaLnBrk="0" fontAlgn="base" hangingPunct="0">
        <a:spcBef>
          <a:spcPct val="0"/>
        </a:spcBef>
        <a:spcAft>
          <a:spcPct val="0"/>
        </a:spcAft>
        <a:defRPr sz="2000" b="1">
          <a:solidFill>
            <a:schemeClr val="tx1"/>
          </a:solidFill>
          <a:latin typeface="Arial" charset="0"/>
          <a:cs typeface="Arial" charset="0"/>
        </a:defRPr>
      </a:lvl5pPr>
      <a:lvl6pPr marL="485553" algn="l" defTabSz="910406" rtl="0" eaLnBrk="1" fontAlgn="base" hangingPunct="1">
        <a:spcBef>
          <a:spcPct val="0"/>
        </a:spcBef>
        <a:spcAft>
          <a:spcPct val="0"/>
        </a:spcAft>
        <a:defRPr sz="2000" b="1">
          <a:solidFill>
            <a:schemeClr val="tx1"/>
          </a:solidFill>
          <a:latin typeface="Verdana" pitchFamily="34" charset="0"/>
        </a:defRPr>
      </a:lvl6pPr>
      <a:lvl7pPr marL="971105" algn="l" defTabSz="910406" rtl="0" eaLnBrk="1" fontAlgn="base" hangingPunct="1">
        <a:spcBef>
          <a:spcPct val="0"/>
        </a:spcBef>
        <a:spcAft>
          <a:spcPct val="0"/>
        </a:spcAft>
        <a:defRPr sz="2000" b="1">
          <a:solidFill>
            <a:schemeClr val="tx1"/>
          </a:solidFill>
          <a:latin typeface="Verdana" pitchFamily="34" charset="0"/>
        </a:defRPr>
      </a:lvl7pPr>
      <a:lvl8pPr marL="1456653" algn="l" defTabSz="910406" rtl="0" eaLnBrk="1" fontAlgn="base" hangingPunct="1">
        <a:spcBef>
          <a:spcPct val="0"/>
        </a:spcBef>
        <a:spcAft>
          <a:spcPct val="0"/>
        </a:spcAft>
        <a:defRPr sz="2000" b="1">
          <a:solidFill>
            <a:schemeClr val="tx1"/>
          </a:solidFill>
          <a:latin typeface="Verdana" pitchFamily="34" charset="0"/>
        </a:defRPr>
      </a:lvl8pPr>
      <a:lvl9pPr marL="1942201" algn="l" defTabSz="910406" rtl="0" eaLnBrk="1" fontAlgn="base" hangingPunct="1">
        <a:spcBef>
          <a:spcPct val="0"/>
        </a:spcBef>
        <a:spcAft>
          <a:spcPct val="0"/>
        </a:spcAft>
        <a:defRPr sz="2000" b="1">
          <a:solidFill>
            <a:schemeClr val="tx1"/>
          </a:solidFill>
          <a:latin typeface="Verdana" pitchFamily="34" charset="0"/>
        </a:defRPr>
      </a:lvl9pPr>
    </p:titleStyle>
    <p:bodyStyle>
      <a:lvl1pPr marL="341313" indent="-341313" algn="l" defTabSz="909638" rtl="0" eaLnBrk="0" fontAlgn="base" hangingPunct="0">
        <a:spcBef>
          <a:spcPct val="40000"/>
        </a:spcBef>
        <a:spcAft>
          <a:spcPct val="0"/>
        </a:spcAft>
        <a:buClr>
          <a:srgbClr val="E44C16"/>
        </a:buClr>
        <a:buFont typeface="Verdana" pitchFamily="34" charset="0"/>
        <a:buChar char="•"/>
        <a:defRPr sz="2000">
          <a:solidFill>
            <a:schemeClr val="tx1"/>
          </a:solidFill>
          <a:latin typeface="Arial" pitchFamily="34" charset="0"/>
          <a:ea typeface="+mn-ea"/>
          <a:cs typeface="Arial" pitchFamily="34" charset="0"/>
        </a:defRPr>
      </a:lvl1pPr>
      <a:lvl2pPr marL="739775" indent="-284163" algn="l" defTabSz="909638" rtl="0" eaLnBrk="0" fontAlgn="base" hangingPunct="0">
        <a:spcBef>
          <a:spcPct val="40000"/>
        </a:spcBef>
        <a:spcAft>
          <a:spcPct val="0"/>
        </a:spcAft>
        <a:buClr>
          <a:srgbClr val="E44C16"/>
        </a:buClr>
        <a:buFont typeface="Verdana" pitchFamily="34" charset="0"/>
        <a:buChar char="–"/>
        <a:defRPr sz="1800">
          <a:solidFill>
            <a:schemeClr val="tx1"/>
          </a:solidFill>
          <a:latin typeface="Arial" pitchFamily="34" charset="0"/>
          <a:cs typeface="Arial" pitchFamily="34" charset="0"/>
        </a:defRPr>
      </a:lvl2pPr>
      <a:lvl3pPr marL="1136650" indent="-227013" algn="l" defTabSz="909638" rtl="0" eaLnBrk="0" fontAlgn="base" hangingPunct="0">
        <a:spcBef>
          <a:spcPct val="40000"/>
        </a:spcBef>
        <a:spcAft>
          <a:spcPct val="0"/>
        </a:spcAft>
        <a:buClr>
          <a:srgbClr val="E44C16"/>
        </a:buClr>
        <a:buFont typeface="Verdana" pitchFamily="34" charset="0"/>
        <a:buChar char="•"/>
        <a:defRPr sz="1600">
          <a:solidFill>
            <a:schemeClr val="tx1"/>
          </a:solidFill>
          <a:latin typeface="Arial" pitchFamily="34" charset="0"/>
          <a:cs typeface="Arial" pitchFamily="34" charset="0"/>
        </a:defRPr>
      </a:lvl3pPr>
      <a:lvl4pPr marL="1592263" indent="-227013" algn="l" defTabSz="909638" rtl="0" eaLnBrk="0" fontAlgn="base" hangingPunct="0">
        <a:spcBef>
          <a:spcPct val="40000"/>
        </a:spcBef>
        <a:spcAft>
          <a:spcPct val="0"/>
        </a:spcAft>
        <a:buClr>
          <a:srgbClr val="E44C16"/>
        </a:buClr>
        <a:buFont typeface="Verdana" pitchFamily="34" charset="0"/>
        <a:buChar char="–"/>
        <a:defRPr sz="1400">
          <a:solidFill>
            <a:schemeClr val="tx1"/>
          </a:solidFill>
          <a:latin typeface="Arial" pitchFamily="34" charset="0"/>
          <a:cs typeface="Arial" pitchFamily="34" charset="0"/>
        </a:defRPr>
      </a:lvl4pPr>
      <a:lvl5pPr marL="2047875" indent="-227013" algn="l" defTabSz="909638" rtl="0" eaLnBrk="0" fontAlgn="base" hangingPunct="0">
        <a:spcBef>
          <a:spcPct val="40000"/>
        </a:spcBef>
        <a:spcAft>
          <a:spcPct val="0"/>
        </a:spcAft>
        <a:buClr>
          <a:srgbClr val="E44C16"/>
        </a:buClr>
        <a:buFont typeface="Verdana" pitchFamily="34" charset="0"/>
        <a:buChar char="•"/>
        <a:defRPr sz="1400">
          <a:solidFill>
            <a:schemeClr val="tx1"/>
          </a:solidFill>
          <a:latin typeface="Arial" pitchFamily="34" charset="0"/>
          <a:cs typeface="Arial" pitchFamily="34" charset="0"/>
        </a:defRPr>
      </a:lvl5pPr>
      <a:lvl6pPr marL="2533968" indent="-227605" algn="l" defTabSz="910406" rtl="0" eaLnBrk="1" fontAlgn="base" hangingPunct="1">
        <a:spcBef>
          <a:spcPct val="40000"/>
        </a:spcBef>
        <a:spcAft>
          <a:spcPct val="0"/>
        </a:spcAft>
        <a:buClr>
          <a:srgbClr val="007FA1"/>
        </a:buClr>
        <a:buChar char="»"/>
        <a:defRPr sz="1300">
          <a:solidFill>
            <a:schemeClr val="tx1"/>
          </a:solidFill>
          <a:latin typeface="+mn-lt"/>
        </a:defRPr>
      </a:lvl6pPr>
      <a:lvl7pPr marL="3019522" indent="-227605" algn="l" defTabSz="910406" rtl="0" eaLnBrk="1" fontAlgn="base" hangingPunct="1">
        <a:spcBef>
          <a:spcPct val="40000"/>
        </a:spcBef>
        <a:spcAft>
          <a:spcPct val="0"/>
        </a:spcAft>
        <a:buClr>
          <a:srgbClr val="007FA1"/>
        </a:buClr>
        <a:buChar char="»"/>
        <a:defRPr sz="1300">
          <a:solidFill>
            <a:schemeClr val="tx1"/>
          </a:solidFill>
          <a:latin typeface="+mn-lt"/>
        </a:defRPr>
      </a:lvl7pPr>
      <a:lvl8pPr marL="3505074" indent="-227605" algn="l" defTabSz="910406" rtl="0" eaLnBrk="1" fontAlgn="base" hangingPunct="1">
        <a:spcBef>
          <a:spcPct val="40000"/>
        </a:spcBef>
        <a:spcAft>
          <a:spcPct val="0"/>
        </a:spcAft>
        <a:buClr>
          <a:srgbClr val="007FA1"/>
        </a:buClr>
        <a:buChar char="»"/>
        <a:defRPr sz="1300">
          <a:solidFill>
            <a:schemeClr val="tx1"/>
          </a:solidFill>
          <a:latin typeface="+mn-lt"/>
        </a:defRPr>
      </a:lvl8pPr>
      <a:lvl9pPr marL="3990617" indent="-227605" algn="l" defTabSz="910406" rtl="0" eaLnBrk="1" fontAlgn="base" hangingPunct="1">
        <a:spcBef>
          <a:spcPct val="40000"/>
        </a:spcBef>
        <a:spcAft>
          <a:spcPct val="0"/>
        </a:spcAft>
        <a:buClr>
          <a:srgbClr val="007FA1"/>
        </a:buClr>
        <a:buChar char="»"/>
        <a:defRPr sz="1300">
          <a:solidFill>
            <a:schemeClr val="tx1"/>
          </a:solidFill>
          <a:latin typeface="+mn-lt"/>
        </a:defRPr>
      </a:lvl9pPr>
    </p:bodyStyle>
    <p:otherStyle>
      <a:defPPr>
        <a:defRPr lang="en-US"/>
      </a:defPPr>
      <a:lvl1pPr marL="0" algn="l" defTabSz="971105" rtl="0" eaLnBrk="1" latinLnBrk="0" hangingPunct="1">
        <a:defRPr sz="1900" kern="1200">
          <a:solidFill>
            <a:schemeClr val="tx1"/>
          </a:solidFill>
          <a:latin typeface="+mn-lt"/>
          <a:ea typeface="+mn-ea"/>
          <a:cs typeface="+mn-cs"/>
        </a:defRPr>
      </a:lvl1pPr>
      <a:lvl2pPr marL="485553" algn="l" defTabSz="971105" rtl="0" eaLnBrk="1" latinLnBrk="0" hangingPunct="1">
        <a:defRPr sz="1900" kern="1200">
          <a:solidFill>
            <a:schemeClr val="tx1"/>
          </a:solidFill>
          <a:latin typeface="+mn-lt"/>
          <a:ea typeface="+mn-ea"/>
          <a:cs typeface="+mn-cs"/>
        </a:defRPr>
      </a:lvl2pPr>
      <a:lvl3pPr marL="971105" algn="l" defTabSz="971105" rtl="0" eaLnBrk="1" latinLnBrk="0" hangingPunct="1">
        <a:defRPr sz="1900" kern="1200">
          <a:solidFill>
            <a:schemeClr val="tx1"/>
          </a:solidFill>
          <a:latin typeface="+mn-lt"/>
          <a:ea typeface="+mn-ea"/>
          <a:cs typeface="+mn-cs"/>
        </a:defRPr>
      </a:lvl3pPr>
      <a:lvl4pPr marL="1456653" algn="l" defTabSz="971105" rtl="0" eaLnBrk="1" latinLnBrk="0" hangingPunct="1">
        <a:defRPr sz="1900" kern="1200">
          <a:solidFill>
            <a:schemeClr val="tx1"/>
          </a:solidFill>
          <a:latin typeface="+mn-lt"/>
          <a:ea typeface="+mn-ea"/>
          <a:cs typeface="+mn-cs"/>
        </a:defRPr>
      </a:lvl4pPr>
      <a:lvl5pPr marL="1942201" algn="l" defTabSz="971105" rtl="0" eaLnBrk="1" latinLnBrk="0" hangingPunct="1">
        <a:defRPr sz="1900" kern="1200">
          <a:solidFill>
            <a:schemeClr val="tx1"/>
          </a:solidFill>
          <a:latin typeface="+mn-lt"/>
          <a:ea typeface="+mn-ea"/>
          <a:cs typeface="+mn-cs"/>
        </a:defRPr>
      </a:lvl5pPr>
      <a:lvl6pPr marL="2427756" algn="l" defTabSz="971105" rtl="0" eaLnBrk="1" latinLnBrk="0" hangingPunct="1">
        <a:defRPr sz="1900" kern="1200">
          <a:solidFill>
            <a:schemeClr val="tx1"/>
          </a:solidFill>
          <a:latin typeface="+mn-lt"/>
          <a:ea typeface="+mn-ea"/>
          <a:cs typeface="+mn-cs"/>
        </a:defRPr>
      </a:lvl6pPr>
      <a:lvl7pPr marL="2913308" algn="l" defTabSz="971105" rtl="0" eaLnBrk="1" latinLnBrk="0" hangingPunct="1">
        <a:defRPr sz="1900" kern="1200">
          <a:solidFill>
            <a:schemeClr val="tx1"/>
          </a:solidFill>
          <a:latin typeface="+mn-lt"/>
          <a:ea typeface="+mn-ea"/>
          <a:cs typeface="+mn-cs"/>
        </a:defRPr>
      </a:lvl7pPr>
      <a:lvl8pPr marL="3398858" algn="l" defTabSz="971105" rtl="0" eaLnBrk="1" latinLnBrk="0" hangingPunct="1">
        <a:defRPr sz="1900" kern="1200">
          <a:solidFill>
            <a:schemeClr val="tx1"/>
          </a:solidFill>
          <a:latin typeface="+mn-lt"/>
          <a:ea typeface="+mn-ea"/>
          <a:cs typeface="+mn-cs"/>
        </a:defRPr>
      </a:lvl8pPr>
      <a:lvl9pPr marL="3884407" algn="l" defTabSz="971105"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098554"/>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875202"/>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530309"/>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410245"/>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CABDE-E5BE-4255-989A-A9E3D0798092}" type="datetimeFigureOut">
              <a:rPr lang="en-US" smtClean="0">
                <a:solidFill>
                  <a:prstClr val="black">
                    <a:tint val="75000"/>
                  </a:prstClr>
                </a:solidFill>
              </a:rPr>
              <a:pPr/>
              <a:t>6/19/2014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81BA0-6257-4525-BF90-DB5E561D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520350"/>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9.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20.png"/><Relationship Id="rId4" Type="http://schemas.openxmlformats.org/officeDocument/2006/relationships/oleObject" Target="../embeddings/oleObject4.bin"/><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0.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20.png"/><Relationship Id="rId4" Type="http://schemas.openxmlformats.org/officeDocument/2006/relationships/oleObject" Target="../embeddings/oleObject7.bin"/><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1.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20.png"/><Relationship Id="rId4" Type="http://schemas.openxmlformats.org/officeDocument/2006/relationships/oleObject" Target="../embeddings/oleObject10.bin"/><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notesSlide" Target="../notesSlides/notesSlide13.xml"/><Relationship Id="rId7"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23.emf"/><Relationship Id="rId11" Type="http://schemas.openxmlformats.org/officeDocument/2006/relationships/image" Target="../media/image25.emf"/><Relationship Id="rId5" Type="http://schemas.openxmlformats.org/officeDocument/2006/relationships/oleObject" Target="../embeddings/Microsoft_Excel_97-2003_Worksheet2.xls"/><Relationship Id="rId10" Type="http://schemas.openxmlformats.org/officeDocument/2006/relationships/oleObject" Target="../embeddings/Microsoft_Excel_97-2003_Worksheet3.xls"/><Relationship Id="rId4" Type="http://schemas.openxmlformats.org/officeDocument/2006/relationships/oleObject" Target="../embeddings/oleObject13.bin"/><Relationship Id="rId9" Type="http://schemas.openxmlformats.org/officeDocument/2006/relationships/oleObject" Target="../embeddings/oleObject15.bin"/></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19.xml"/><Relationship Id="rId7" Type="http://schemas.openxmlformats.org/officeDocument/2006/relationships/oleObject" Target="../embeddings/Microsoft_Excel_97-2003_Worksheet4.xls"/><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image" Target="../media/image27.png"/><Relationship Id="rId10" Type="http://schemas.openxmlformats.org/officeDocument/2006/relationships/image" Target="../media/image29.emf"/><Relationship Id="rId4" Type="http://schemas.openxmlformats.org/officeDocument/2006/relationships/oleObject" Target="../embeddings/oleObject16.bin"/><Relationship Id="rId9" Type="http://schemas.openxmlformats.org/officeDocument/2006/relationships/oleObject" Target="../embeddings/oleObject18.bin"/></Relationships>
</file>

<file path=ppt/slides/_rels/slide32.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20.xml"/><Relationship Id="rId7" Type="http://schemas.openxmlformats.org/officeDocument/2006/relationships/oleObject" Target="../embeddings/Microsoft_Excel_97-2003_Worksheet5.xls"/><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oleObject" Target="../embeddings/oleObject20.bin"/><Relationship Id="rId5" Type="http://schemas.openxmlformats.org/officeDocument/2006/relationships/image" Target="../media/image27.png"/><Relationship Id="rId10" Type="http://schemas.openxmlformats.org/officeDocument/2006/relationships/image" Target="../media/image29.emf"/><Relationship Id="rId4" Type="http://schemas.openxmlformats.org/officeDocument/2006/relationships/oleObject" Target="../embeddings/oleObject19.bin"/><Relationship Id="rId9" Type="http://schemas.openxmlformats.org/officeDocument/2006/relationships/oleObject" Target="../embeddings/oleObject21.bin"/></Relationships>
</file>

<file path=ppt/slides/_rels/slide33.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21.xml"/><Relationship Id="rId7" Type="http://schemas.openxmlformats.org/officeDocument/2006/relationships/oleObject" Target="../embeddings/Microsoft_Excel_97-2003_Worksheet6.xls"/><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image" Target="../media/image27.png"/><Relationship Id="rId10" Type="http://schemas.openxmlformats.org/officeDocument/2006/relationships/image" Target="../media/image29.emf"/><Relationship Id="rId4" Type="http://schemas.openxmlformats.org/officeDocument/2006/relationships/oleObject" Target="../embeddings/oleObject22.bin"/><Relationship Id="rId9" Type="http://schemas.openxmlformats.org/officeDocument/2006/relationships/oleObject" Target="../embeddings/oleObject24.bin"/></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33.png"/><Relationship Id="rId4" Type="http://schemas.openxmlformats.org/officeDocument/2006/relationships/oleObject" Target="../embeddings/oleObject25.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vmlDrawing" Target="../drawings/vmlDrawing10.vml"/><Relationship Id="rId5" Type="http://schemas.openxmlformats.org/officeDocument/2006/relationships/image" Target="../media/image34.png"/><Relationship Id="rId4" Type="http://schemas.openxmlformats.org/officeDocument/2006/relationships/oleObject" Target="../embeddings/oleObject26.bin"/></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oleObject" Target="../embeddings/Microsoft_Excel_97-2003_Worksheet1.xls"/><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vmlDrawing" Target="../drawings/vmlDrawing11.vml"/><Relationship Id="rId5" Type="http://schemas.openxmlformats.org/officeDocument/2006/relationships/image" Target="../media/image37.emf"/><Relationship Id="rId4" Type="http://schemas.openxmlformats.org/officeDocument/2006/relationships/oleObject" Target="../embeddings/oleObject27.bin"/></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6002" y="2156987"/>
            <a:ext cx="7351712" cy="784225"/>
          </a:xfrm>
        </p:spPr>
        <p:txBody>
          <a:bodyPr/>
          <a:lstStyle/>
          <a:p>
            <a:r>
              <a:rPr lang="el-GR" sz="3200" dirty="0" smtClean="0">
                <a:solidFill>
                  <a:srgbClr val="000090"/>
                </a:solidFill>
              </a:rPr>
              <a:t>Σκλήρυνση κατά Πλάκας (ΣκΠ)</a:t>
            </a:r>
            <a:endParaRPr lang="en-US" sz="3200" dirty="0">
              <a:solidFill>
                <a:srgbClr val="000090"/>
              </a:solidFill>
            </a:endParaRPr>
          </a:p>
        </p:txBody>
      </p:sp>
      <p:sp>
        <p:nvSpPr>
          <p:cNvPr id="5" name="TextBox 4"/>
          <p:cNvSpPr txBox="1"/>
          <p:nvPr/>
        </p:nvSpPr>
        <p:spPr>
          <a:xfrm>
            <a:off x="1148165" y="4766245"/>
            <a:ext cx="6923780" cy="1569660"/>
          </a:xfrm>
          <a:prstGeom prst="rect">
            <a:avLst/>
          </a:prstGeom>
          <a:noFill/>
        </p:spPr>
        <p:txBody>
          <a:bodyPr wrap="square" rtlCol="0">
            <a:spAutoFit/>
          </a:bodyPr>
          <a:lstStyle/>
          <a:p>
            <a:r>
              <a:rPr lang="el-GR" dirty="0" smtClean="0">
                <a:solidFill>
                  <a:schemeClr val="accent5">
                    <a:lumMod val="50000"/>
                  </a:schemeClr>
                </a:solidFill>
              </a:rPr>
              <a:t>Νικόλαος Φάκας </a:t>
            </a:r>
            <a:r>
              <a:rPr lang="en-US" dirty="0" smtClean="0">
                <a:solidFill>
                  <a:schemeClr val="accent5">
                    <a:lumMod val="50000"/>
                  </a:schemeClr>
                </a:solidFill>
              </a:rPr>
              <a:t>MD, PhD</a:t>
            </a:r>
          </a:p>
          <a:p>
            <a:endParaRPr lang="el-GR" dirty="0" smtClean="0">
              <a:solidFill>
                <a:schemeClr val="accent5">
                  <a:lumMod val="50000"/>
                </a:schemeClr>
              </a:solidFill>
            </a:endParaRPr>
          </a:p>
          <a:p>
            <a:r>
              <a:rPr lang="el-GR" dirty="0" smtClean="0">
                <a:solidFill>
                  <a:schemeClr val="accent5">
                    <a:lumMod val="50000"/>
                  </a:schemeClr>
                </a:solidFill>
              </a:rPr>
              <a:t>Δντής Νευρολογικής Κλινικής                                  401 Γενικού Στρατιωτικού Νοσοκομείου Αθηνών </a:t>
            </a:r>
            <a:endParaRPr lang="en-US" dirty="0">
              <a:solidFill>
                <a:schemeClr val="accent5">
                  <a:lumMod val="50000"/>
                </a:schemeClr>
              </a:solidFill>
            </a:endParaRPr>
          </a:p>
        </p:txBody>
      </p:sp>
    </p:spTree>
    <p:extLst>
      <p:ext uri="{BB962C8B-B14F-4D97-AF65-F5344CB8AC3E}">
        <p14:creationId xmlns:p14="http://schemas.microsoft.com/office/powerpoint/2010/main" val="2980417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0" y="1044575"/>
            <a:ext cx="8289925" cy="381000"/>
          </a:xfrm>
        </p:spPr>
        <p:txBody>
          <a:bodyPr>
            <a:noAutofit/>
          </a:bodyPr>
          <a:lstStyle/>
          <a:p>
            <a:r>
              <a:rPr lang="el-GR" sz="2000" b="1" dirty="0">
                <a:solidFill>
                  <a:srgbClr val="615953"/>
                </a:solidFill>
                <a:latin typeface="Arial" panose="020B0604020202020204" pitchFamily="34" charset="0"/>
                <a:cs typeface="Arial" panose="020B0604020202020204" pitchFamily="34" charset="0"/>
              </a:rPr>
              <a:t>Κλινικά μεμονωμένο </a:t>
            </a:r>
            <a:r>
              <a:rPr lang="el-GR" sz="2000" b="1" dirty="0" smtClean="0">
                <a:solidFill>
                  <a:srgbClr val="615953"/>
                </a:solidFill>
                <a:latin typeface="Arial" panose="020B0604020202020204" pitchFamily="34" charset="0"/>
                <a:cs typeface="Arial" panose="020B0604020202020204" pitchFamily="34" charset="0"/>
              </a:rPr>
              <a:t>σύνδρομο</a:t>
            </a:r>
            <a:r>
              <a:rPr lang="en-US" sz="2000" b="1" dirty="0" smtClean="0">
                <a:solidFill>
                  <a:srgbClr val="615953"/>
                </a:solidFill>
                <a:latin typeface="Arial" panose="020B0604020202020204" pitchFamily="34" charset="0"/>
                <a:cs typeface="Arial" panose="020B0604020202020204" pitchFamily="34" charset="0"/>
              </a:rPr>
              <a:t/>
            </a:r>
            <a:br>
              <a:rPr lang="en-US" sz="2000" b="1" dirty="0" smtClean="0">
                <a:solidFill>
                  <a:srgbClr val="615953"/>
                </a:solidFill>
                <a:latin typeface="Arial" panose="020B0604020202020204" pitchFamily="34" charset="0"/>
                <a:cs typeface="Arial" panose="020B0604020202020204" pitchFamily="34" charset="0"/>
              </a:rPr>
            </a:br>
            <a:r>
              <a:rPr lang="el-GR" sz="2000" b="1" dirty="0" smtClean="0">
                <a:solidFill>
                  <a:srgbClr val="615953"/>
                </a:solidFill>
                <a:latin typeface="Arial" panose="020B0604020202020204" pitchFamily="34" charset="0"/>
                <a:cs typeface="Arial" panose="020B0604020202020204" pitchFamily="34" charset="0"/>
              </a:rPr>
              <a:t> </a:t>
            </a:r>
            <a:r>
              <a:rPr lang="el-GR" sz="2000" b="1" dirty="0">
                <a:solidFill>
                  <a:srgbClr val="615953"/>
                </a:solidFill>
                <a:latin typeface="Arial" panose="020B0604020202020204" pitchFamily="34" charset="0"/>
                <a:cs typeface="Arial" panose="020B0604020202020204" pitchFamily="34" charset="0"/>
              </a:rPr>
              <a:t>(Μεμονωμένο </a:t>
            </a:r>
            <a:r>
              <a:rPr lang="el-GR" sz="2000" b="1" dirty="0" err="1">
                <a:solidFill>
                  <a:srgbClr val="615953"/>
                </a:solidFill>
                <a:latin typeface="Arial" panose="020B0604020202020204" pitchFamily="34" charset="0"/>
                <a:cs typeface="Arial" panose="020B0604020202020204" pitchFamily="34" charset="0"/>
              </a:rPr>
              <a:t>απομυελινωτικό</a:t>
            </a:r>
            <a:r>
              <a:rPr lang="el-GR" sz="2000" b="1" dirty="0">
                <a:solidFill>
                  <a:srgbClr val="615953"/>
                </a:solidFill>
                <a:latin typeface="Arial" panose="020B0604020202020204" pitchFamily="34" charset="0"/>
                <a:cs typeface="Arial" panose="020B0604020202020204" pitchFamily="34" charset="0"/>
              </a:rPr>
              <a:t> συμβάν)</a:t>
            </a:r>
          </a:p>
        </p:txBody>
      </p:sp>
      <p:sp>
        <p:nvSpPr>
          <p:cNvPr id="139267" name="Rectangle 3"/>
          <p:cNvSpPr>
            <a:spLocks noGrp="1" noChangeArrowheads="1"/>
          </p:cNvSpPr>
          <p:nvPr>
            <p:ph type="body" idx="4294967295"/>
          </p:nvPr>
        </p:nvSpPr>
        <p:spPr>
          <a:xfrm>
            <a:off x="1227138" y="1946275"/>
            <a:ext cx="7916862" cy="3521075"/>
          </a:xfrm>
        </p:spPr>
        <p:txBody>
          <a:bodyPr>
            <a:normAutofit/>
          </a:bodyPr>
          <a:lstStyle/>
          <a:p>
            <a:r>
              <a:rPr lang="el-GR" sz="1400" dirty="0">
                <a:solidFill>
                  <a:srgbClr val="615953"/>
                </a:solidFill>
                <a:latin typeface="Arial" panose="020B0604020202020204" pitchFamily="34" charset="0"/>
                <a:cs typeface="Arial" panose="020B0604020202020204" pitchFamily="34" charset="0"/>
              </a:rPr>
              <a:t>Η ΣΚΠ σχεδόν πάντα εμφανίζεται ως μια κατάσταση που αναφέρεται ως κλινικά μεμονωμένο σύνδρομο (CIS). CIS λέγεται ότι υπάρχει όταν ένα άτομο εμφανίζει ένα κλινικό νευρολογικό έλλειμμα που είναι συμβατό με </a:t>
            </a:r>
            <a:r>
              <a:rPr lang="el-GR" sz="1400" dirty="0" err="1">
                <a:solidFill>
                  <a:srgbClr val="615953"/>
                </a:solidFill>
                <a:latin typeface="Arial" panose="020B0604020202020204" pitchFamily="34" charset="0"/>
                <a:cs typeface="Arial" panose="020B0604020202020204" pitchFamily="34" charset="0"/>
              </a:rPr>
              <a:t>απομυελινωτική</a:t>
            </a:r>
            <a:r>
              <a:rPr lang="el-GR" sz="1400" dirty="0">
                <a:solidFill>
                  <a:srgbClr val="615953"/>
                </a:solidFill>
                <a:latin typeface="Arial" panose="020B0604020202020204" pitchFamily="34" charset="0"/>
                <a:cs typeface="Arial" panose="020B0604020202020204" pitchFamily="34" charset="0"/>
              </a:rPr>
              <a:t> νόσο</a:t>
            </a:r>
            <a:r>
              <a:rPr lang="el-GR" sz="1400" dirty="0" smtClean="0">
                <a:solidFill>
                  <a:srgbClr val="615953"/>
                </a:solidFill>
                <a:latin typeface="Arial" panose="020B0604020202020204" pitchFamily="34" charset="0"/>
                <a:cs typeface="Arial" panose="020B0604020202020204" pitchFamily="34" charset="0"/>
              </a:rPr>
              <a:t>.</a:t>
            </a:r>
            <a:endParaRPr lang="en-US" sz="1400" dirty="0" smtClean="0">
              <a:solidFill>
                <a:srgbClr val="615953"/>
              </a:solidFill>
              <a:latin typeface="Arial" panose="020B0604020202020204" pitchFamily="34" charset="0"/>
              <a:cs typeface="Arial" panose="020B0604020202020204" pitchFamily="34" charset="0"/>
            </a:endParaRPr>
          </a:p>
          <a:p>
            <a:endParaRPr lang="el-GR" sz="1400" dirty="0">
              <a:solidFill>
                <a:srgbClr val="615953"/>
              </a:solidFill>
              <a:latin typeface="Arial" panose="020B0604020202020204" pitchFamily="34" charset="0"/>
              <a:cs typeface="Arial" panose="020B0604020202020204" pitchFamily="34" charset="0"/>
            </a:endParaRPr>
          </a:p>
          <a:p>
            <a:r>
              <a:rPr lang="el-GR" sz="1400" dirty="0">
                <a:solidFill>
                  <a:srgbClr val="615953"/>
                </a:solidFill>
                <a:latin typeface="Arial" panose="020B0604020202020204" pitchFamily="34" charset="0"/>
                <a:cs typeface="Arial" panose="020B0604020202020204" pitchFamily="34" charset="0"/>
              </a:rPr>
              <a:t>Αυτό μπορεί να συνοδεύεται από πολλαπλές βλάβες στην απεικόνιση εγκεφάλου, αλλά σε αυτό το στάδιο δεν έχει τεθεί ακόμη διάγνωση ΣΚΠ. Τα άτομα με αυτό το σύνδρομο έχουν υψηλό κίνδυνο να αναπτύξουν κλινικά βέβαιη ΣΚΠ.</a:t>
            </a:r>
          </a:p>
          <a:p>
            <a:endParaRPr lang="el-GR" sz="1400" dirty="0">
              <a:solidFill>
                <a:srgbClr val="615953"/>
              </a:solidFill>
              <a:latin typeface="Arial" panose="020B0604020202020204" pitchFamily="34" charset="0"/>
              <a:cs typeface="Arial" panose="020B0604020202020204" pitchFamily="34" charset="0"/>
            </a:endParaRPr>
          </a:p>
          <a:p>
            <a:endParaRPr lang="el-GR" sz="1400" dirty="0">
              <a:solidFill>
                <a:srgbClr val="615953"/>
              </a:solidFill>
              <a:latin typeface="Arial" panose="020B0604020202020204" pitchFamily="34" charset="0"/>
              <a:cs typeface="Arial" panose="020B0604020202020204" pitchFamily="34" charset="0"/>
            </a:endParaRPr>
          </a:p>
          <a:p>
            <a:endParaRPr lang="el-GR" sz="1400" dirty="0">
              <a:solidFill>
                <a:srgbClr val="61595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504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idx="4294967295"/>
          </p:nvPr>
        </p:nvSpPr>
        <p:spPr>
          <a:xfrm>
            <a:off x="0" y="1055688"/>
            <a:ext cx="8289925" cy="381000"/>
          </a:xfrm>
        </p:spPr>
        <p:txBody>
          <a:bodyPr>
            <a:noAutofit/>
          </a:bodyPr>
          <a:lstStyle/>
          <a:p>
            <a:r>
              <a:rPr lang="el-GR" sz="2400" b="1" dirty="0">
                <a:solidFill>
                  <a:srgbClr val="615953"/>
                </a:solidFill>
                <a:latin typeface="Arial" panose="020B0604020202020204" pitchFamily="34" charset="0"/>
                <a:cs typeface="Arial" panose="020B0604020202020204" pitchFamily="34" charset="0"/>
              </a:rPr>
              <a:t>Καλοήθης ΣΚΠ</a:t>
            </a:r>
          </a:p>
        </p:txBody>
      </p:sp>
      <p:sp>
        <p:nvSpPr>
          <p:cNvPr id="386051" name="Rectangle 3"/>
          <p:cNvSpPr>
            <a:spLocks noGrp="1" noChangeArrowheads="1"/>
          </p:cNvSpPr>
          <p:nvPr>
            <p:ph type="body" idx="4294967295"/>
          </p:nvPr>
        </p:nvSpPr>
        <p:spPr>
          <a:xfrm>
            <a:off x="0" y="1681163"/>
            <a:ext cx="7259638" cy="2327275"/>
          </a:xfrm>
        </p:spPr>
        <p:txBody>
          <a:bodyPr>
            <a:normAutofit lnSpcReduction="10000"/>
          </a:bodyPr>
          <a:lstStyle/>
          <a:p>
            <a:r>
              <a:rPr lang="el-GR" sz="1400" dirty="0">
                <a:solidFill>
                  <a:srgbClr val="615953"/>
                </a:solidFill>
                <a:latin typeface="Arial" panose="020B0604020202020204" pitchFamily="34" charset="0"/>
                <a:cs typeface="Arial" panose="020B0604020202020204" pitchFamily="34" charset="0"/>
              </a:rPr>
              <a:t>Μετά από μία ή δύο επιθέσεις με ολική αποκατάσταση, αυτός ο τύπος της </a:t>
            </a:r>
            <a:r>
              <a:rPr lang="el-GR" sz="1400" dirty="0" err="1">
                <a:solidFill>
                  <a:srgbClr val="615953"/>
                </a:solidFill>
                <a:latin typeface="Arial" panose="020B0604020202020204" pitchFamily="34" charset="0"/>
                <a:cs typeface="Arial" panose="020B0604020202020204" pitchFamily="34" charset="0"/>
              </a:rPr>
              <a:t>ΣκΠ</a:t>
            </a:r>
            <a:r>
              <a:rPr lang="el-GR" sz="1400" dirty="0">
                <a:solidFill>
                  <a:srgbClr val="615953"/>
                </a:solidFill>
                <a:latin typeface="Arial" panose="020B0604020202020204" pitchFamily="34" charset="0"/>
                <a:cs typeface="Arial" panose="020B0604020202020204" pitchFamily="34" charset="0"/>
              </a:rPr>
              <a:t> δεν χειροτερεύει με τον χρόνο και δεν υπάρχει μόνιμη ανικανότητα. </a:t>
            </a:r>
            <a:endParaRPr lang="en-US" sz="1400" dirty="0" smtClean="0">
              <a:solidFill>
                <a:srgbClr val="615953"/>
              </a:solidFill>
              <a:latin typeface="Arial" panose="020B0604020202020204" pitchFamily="34" charset="0"/>
              <a:cs typeface="Arial" panose="020B0604020202020204" pitchFamily="34" charset="0"/>
            </a:endParaRPr>
          </a:p>
          <a:p>
            <a:endParaRPr lang="el-GR" sz="1400" dirty="0">
              <a:solidFill>
                <a:srgbClr val="615953"/>
              </a:solidFill>
              <a:latin typeface="Arial" panose="020B0604020202020204" pitchFamily="34" charset="0"/>
              <a:cs typeface="Arial" panose="020B0604020202020204" pitchFamily="34" charset="0"/>
            </a:endParaRPr>
          </a:p>
          <a:p>
            <a:r>
              <a:rPr lang="el-GR" sz="1400" dirty="0">
                <a:solidFill>
                  <a:srgbClr val="615953"/>
                </a:solidFill>
                <a:latin typeface="Arial" panose="020B0604020202020204" pitchFamily="34" charset="0"/>
                <a:cs typeface="Arial" panose="020B0604020202020204" pitchFamily="34" charset="0"/>
              </a:rPr>
              <a:t>Η καλοήθης </a:t>
            </a:r>
            <a:r>
              <a:rPr lang="el-GR" sz="1400" dirty="0" err="1">
                <a:solidFill>
                  <a:srgbClr val="615953"/>
                </a:solidFill>
                <a:latin typeface="Arial" panose="020B0604020202020204" pitchFamily="34" charset="0"/>
                <a:cs typeface="Arial" panose="020B0604020202020204" pitchFamily="34" charset="0"/>
              </a:rPr>
              <a:t>ΣκΠ</a:t>
            </a:r>
            <a:r>
              <a:rPr lang="el-GR" sz="1400" dirty="0">
                <a:solidFill>
                  <a:srgbClr val="615953"/>
                </a:solidFill>
                <a:latin typeface="Arial" panose="020B0604020202020204" pitchFamily="34" charset="0"/>
                <a:cs typeface="Arial" panose="020B0604020202020204" pitchFamily="34" charset="0"/>
              </a:rPr>
              <a:t> μπορεί να αναγνωριστεί μόνο όταν υπάρξει ελάχιστη ανικανότητα μετά από 10-15 έτη από την έναρξή της, και αρχικώς μπορεί να οριστεί ως </a:t>
            </a:r>
            <a:r>
              <a:rPr lang="el-GR" sz="1400" dirty="0" err="1">
                <a:solidFill>
                  <a:srgbClr val="615953"/>
                </a:solidFill>
                <a:latin typeface="Arial" panose="020B0604020202020204" pitchFamily="34" charset="0"/>
                <a:cs typeface="Arial" panose="020B0604020202020204" pitchFamily="34" charset="0"/>
              </a:rPr>
              <a:t>ΣκΠ</a:t>
            </a:r>
            <a:r>
              <a:rPr lang="el-GR" sz="1400" dirty="0">
                <a:solidFill>
                  <a:srgbClr val="615953"/>
                </a:solidFill>
                <a:latin typeface="Arial" panose="020B0604020202020204" pitchFamily="34" charset="0"/>
                <a:cs typeface="Arial" panose="020B0604020202020204" pitchFamily="34" charset="0"/>
              </a:rPr>
              <a:t> εξάρσεων – υφέσεων. </a:t>
            </a:r>
            <a:endParaRPr lang="en-US" sz="1400" dirty="0" smtClean="0">
              <a:solidFill>
                <a:srgbClr val="615953"/>
              </a:solidFill>
              <a:latin typeface="Arial" panose="020B0604020202020204" pitchFamily="34" charset="0"/>
              <a:cs typeface="Arial" panose="020B0604020202020204" pitchFamily="34" charset="0"/>
            </a:endParaRPr>
          </a:p>
          <a:p>
            <a:endParaRPr lang="el-GR" sz="1400" dirty="0">
              <a:solidFill>
                <a:srgbClr val="615953"/>
              </a:solidFill>
              <a:latin typeface="Arial" panose="020B0604020202020204" pitchFamily="34" charset="0"/>
              <a:cs typeface="Arial" panose="020B0604020202020204" pitchFamily="34" charset="0"/>
            </a:endParaRPr>
          </a:p>
          <a:p>
            <a:r>
              <a:rPr lang="el-GR" sz="1400" dirty="0">
                <a:solidFill>
                  <a:srgbClr val="615953"/>
                </a:solidFill>
                <a:latin typeface="Arial" panose="020B0604020202020204" pitchFamily="34" charset="0"/>
                <a:cs typeface="Arial" panose="020B0604020202020204" pitchFamily="34" charset="0"/>
              </a:rPr>
              <a:t>Η καλοήθης </a:t>
            </a:r>
            <a:r>
              <a:rPr lang="el-GR" sz="1400" dirty="0" err="1">
                <a:solidFill>
                  <a:srgbClr val="615953"/>
                </a:solidFill>
                <a:latin typeface="Arial" panose="020B0604020202020204" pitchFamily="34" charset="0"/>
                <a:cs typeface="Arial" panose="020B0604020202020204" pitchFamily="34" charset="0"/>
              </a:rPr>
              <a:t>ΣκΠ</a:t>
            </a:r>
            <a:r>
              <a:rPr lang="el-GR" sz="1400" dirty="0">
                <a:solidFill>
                  <a:srgbClr val="615953"/>
                </a:solidFill>
                <a:latin typeface="Arial" panose="020B0604020202020204" pitchFamily="34" charset="0"/>
                <a:cs typeface="Arial" panose="020B0604020202020204" pitchFamily="34" charset="0"/>
              </a:rPr>
              <a:t> τείνει να συνδέεται στην έναρξή της με λιγότερα εκτεταμένα συμπτώματα (π.χ. αισθητικά με μουδιάσματα). Συχνότητα – περίπου 20% </a:t>
            </a:r>
          </a:p>
        </p:txBody>
      </p:sp>
    </p:spTree>
    <p:extLst>
      <p:ext uri="{BB962C8B-B14F-4D97-AF65-F5344CB8AC3E}">
        <p14:creationId xmlns:p14="http://schemas.microsoft.com/office/powerpoint/2010/main" val="346637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402388"/>
            <a:ext cx="400050" cy="247650"/>
          </a:xfrm>
          <a:prstGeom prst="rect">
            <a:avLst/>
          </a:prstGeom>
        </p:spPr>
        <p:txBody>
          <a:bodyPr/>
          <a:lstStyle/>
          <a:p>
            <a:fld id="{E66AA3EA-0569-43EF-BBA3-83FDB109D582}" type="slidenum">
              <a:rPr lang="en-US" smtClean="0"/>
              <a:pPr/>
              <a:t>12</a:t>
            </a:fld>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59" y="856360"/>
            <a:ext cx="8551301" cy="5457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2"/>
          <p:cNvSpPr txBox="1">
            <a:spLocks noChangeArrowheads="1"/>
          </p:cNvSpPr>
          <p:nvPr/>
        </p:nvSpPr>
        <p:spPr>
          <a:xfrm>
            <a:off x="575294" y="284860"/>
            <a:ext cx="8289925"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l-GR" sz="2400" b="1" dirty="0" smtClean="0">
                <a:solidFill>
                  <a:srgbClr val="615953"/>
                </a:solidFill>
                <a:cs typeface="Arial" panose="020B0604020202020204" pitchFamily="34" charset="0"/>
              </a:rPr>
              <a:t>Συχνά σημεία και συμπτώματα της ΣΚΠ</a:t>
            </a:r>
            <a:endParaRPr lang="el-GR" sz="2400" b="1" dirty="0">
              <a:solidFill>
                <a:srgbClr val="615953"/>
              </a:solidFill>
              <a:cs typeface="Arial" panose="020B0604020202020204" pitchFamily="34" charset="0"/>
            </a:endParaRPr>
          </a:p>
        </p:txBody>
      </p:sp>
    </p:spTree>
    <p:extLst>
      <p:ext uri="{BB962C8B-B14F-4D97-AF65-F5344CB8AC3E}">
        <p14:creationId xmlns:p14="http://schemas.microsoft.com/office/powerpoint/2010/main" val="345525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7589838" cy="684213"/>
          </a:xfrm>
        </p:spPr>
        <p:txBody>
          <a:bodyPr/>
          <a:lstStyle/>
          <a:p>
            <a:pPr eaLnBrk="1" fontAlgn="auto" hangingPunct="1">
              <a:spcBef>
                <a:spcPts val="0"/>
              </a:spcBef>
              <a:spcAft>
                <a:spcPts val="0"/>
              </a:spcAft>
              <a:defRPr/>
            </a:pPr>
            <a:r>
              <a:rPr lang="el-GR" dirty="0" smtClean="0">
                <a:solidFill>
                  <a:schemeClr val="tx1"/>
                </a:solidFill>
              </a:rPr>
              <a:t>Η έγκαιρη αλλαγή σε πιο αποτελεσματική θεραπεία μπορεί να επηρεάσει θετικά την εξέλιξη της νόσου</a:t>
            </a:r>
            <a:r>
              <a:rPr lang="en-GB" baseline="30000" dirty="0" smtClean="0">
                <a:solidFill>
                  <a:schemeClr val="tx1"/>
                </a:solidFill>
              </a:rPr>
              <a:t>1,2</a:t>
            </a:r>
            <a:endParaRPr lang="en-GB" baseline="30000" dirty="0">
              <a:solidFill>
                <a:schemeClr val="tx1"/>
              </a:solidFill>
            </a:endParaRPr>
          </a:p>
        </p:txBody>
      </p:sp>
      <p:sp>
        <p:nvSpPr>
          <p:cNvPr id="2" name="Content Placeholder 1"/>
          <p:cNvSpPr>
            <a:spLocks noGrp="1"/>
          </p:cNvSpPr>
          <p:nvPr>
            <p:ph sz="quarter" idx="4294967295"/>
          </p:nvPr>
        </p:nvSpPr>
        <p:spPr>
          <a:xfrm>
            <a:off x="0" y="6221413"/>
            <a:ext cx="7058025" cy="439737"/>
          </a:xfrm>
        </p:spPr>
        <p:txBody>
          <a:bodyPr/>
          <a:lstStyle/>
          <a:p>
            <a:r>
              <a:rPr lang="en-GB" sz="800" b="0" dirty="0">
                <a:solidFill>
                  <a:schemeClr val="tx1">
                    <a:lumMod val="85000"/>
                    <a:lumOff val="15000"/>
                  </a:schemeClr>
                </a:solidFill>
              </a:rPr>
              <a:t>1. Río J, </a:t>
            </a:r>
            <a:r>
              <a:rPr lang="en-GB" sz="800" b="0" i="1" dirty="0">
                <a:solidFill>
                  <a:schemeClr val="tx1">
                    <a:lumMod val="85000"/>
                    <a:lumOff val="15000"/>
                  </a:schemeClr>
                </a:solidFill>
              </a:rPr>
              <a:t>et al. Nat Rev </a:t>
            </a:r>
            <a:r>
              <a:rPr lang="en-GB" sz="800" b="0" i="1" dirty="0" err="1">
                <a:solidFill>
                  <a:schemeClr val="tx1">
                    <a:lumMod val="85000"/>
                    <a:lumOff val="15000"/>
                  </a:schemeClr>
                </a:solidFill>
              </a:rPr>
              <a:t>Neurol</a:t>
            </a:r>
            <a:r>
              <a:rPr lang="en-GB" sz="800" b="0" i="1" dirty="0">
                <a:solidFill>
                  <a:schemeClr val="tx1">
                    <a:lumMod val="85000"/>
                    <a:lumOff val="15000"/>
                  </a:schemeClr>
                </a:solidFill>
              </a:rPr>
              <a:t> </a:t>
            </a:r>
            <a:r>
              <a:rPr lang="en-GB" sz="800" b="0" dirty="0">
                <a:solidFill>
                  <a:schemeClr val="tx1">
                    <a:lumMod val="85000"/>
                    <a:lumOff val="15000"/>
                  </a:schemeClr>
                </a:solidFill>
              </a:rPr>
              <a:t>2009; 5:553–560; 2. </a:t>
            </a:r>
            <a:r>
              <a:rPr lang="en-GB" sz="800" b="0" dirty="0" err="1">
                <a:solidFill>
                  <a:schemeClr val="tx1">
                    <a:lumMod val="85000"/>
                    <a:lumOff val="15000"/>
                  </a:schemeClr>
                </a:solidFill>
              </a:rPr>
              <a:t>Bermel</a:t>
            </a:r>
            <a:r>
              <a:rPr lang="en-GB" sz="800" b="0" dirty="0">
                <a:solidFill>
                  <a:schemeClr val="tx1">
                    <a:lumMod val="85000"/>
                    <a:lumOff val="15000"/>
                  </a:schemeClr>
                </a:solidFill>
              </a:rPr>
              <a:t> RA, </a:t>
            </a:r>
            <a:r>
              <a:rPr lang="en-GB" sz="800" b="0" i="1" dirty="0">
                <a:solidFill>
                  <a:schemeClr val="tx1">
                    <a:lumMod val="85000"/>
                    <a:lumOff val="15000"/>
                  </a:schemeClr>
                </a:solidFill>
              </a:rPr>
              <a:t>et al. Ann </a:t>
            </a:r>
            <a:r>
              <a:rPr lang="en-GB" sz="800" b="0" i="1" dirty="0" err="1">
                <a:solidFill>
                  <a:schemeClr val="tx1">
                    <a:lumMod val="85000"/>
                    <a:lumOff val="15000"/>
                  </a:schemeClr>
                </a:solidFill>
              </a:rPr>
              <a:t>Neurol</a:t>
            </a:r>
            <a:r>
              <a:rPr lang="en-GB" sz="800" b="0" i="1" dirty="0">
                <a:solidFill>
                  <a:schemeClr val="tx1">
                    <a:lumMod val="85000"/>
                    <a:lumOff val="15000"/>
                  </a:schemeClr>
                </a:solidFill>
              </a:rPr>
              <a:t> </a:t>
            </a:r>
            <a:r>
              <a:rPr lang="en-GB" sz="800" b="0" dirty="0">
                <a:solidFill>
                  <a:schemeClr val="tx1">
                    <a:lumMod val="85000"/>
                    <a:lumOff val="15000"/>
                  </a:schemeClr>
                </a:solidFill>
              </a:rPr>
              <a:t>2013; 73:95–103.</a:t>
            </a:r>
            <a:br>
              <a:rPr lang="en-GB" sz="800" b="0" dirty="0">
                <a:solidFill>
                  <a:schemeClr val="tx1">
                    <a:lumMod val="85000"/>
                    <a:lumOff val="15000"/>
                  </a:schemeClr>
                </a:solidFill>
              </a:rPr>
            </a:br>
            <a:r>
              <a:rPr lang="en-GB" sz="800" b="0" dirty="0">
                <a:solidFill>
                  <a:schemeClr val="tx1">
                    <a:lumMod val="85000"/>
                    <a:lumOff val="15000"/>
                  </a:schemeClr>
                </a:solidFill>
              </a:rPr>
              <a:t>Figure adapted from: http://multiple-sclerosis-research.blogspot.co.uk/2012/06/research-dmt-slow-onset-of-progression.html. </a:t>
            </a:r>
            <a:r>
              <a:rPr lang="en-GB" sz="800" b="0" dirty="0" smtClean="0">
                <a:solidFill>
                  <a:schemeClr val="tx1">
                    <a:lumMod val="85000"/>
                    <a:lumOff val="15000"/>
                  </a:schemeClr>
                </a:solidFill>
              </a:rPr>
              <a:t/>
            </a:r>
            <a:br>
              <a:rPr lang="en-GB" sz="800" b="0" dirty="0" smtClean="0">
                <a:solidFill>
                  <a:schemeClr val="tx1">
                    <a:lumMod val="85000"/>
                    <a:lumOff val="15000"/>
                  </a:schemeClr>
                </a:solidFill>
              </a:rPr>
            </a:br>
            <a:r>
              <a:rPr lang="en-GB" sz="800" b="0" dirty="0" smtClean="0">
                <a:solidFill>
                  <a:schemeClr val="tx1">
                    <a:lumMod val="85000"/>
                    <a:lumOff val="15000"/>
                  </a:schemeClr>
                </a:solidFill>
              </a:rPr>
              <a:t>Accessed </a:t>
            </a:r>
            <a:r>
              <a:rPr lang="en-GB" sz="800" b="0" dirty="0">
                <a:solidFill>
                  <a:schemeClr val="tx1">
                    <a:lumMod val="85000"/>
                    <a:lumOff val="15000"/>
                  </a:schemeClr>
                </a:solidFill>
              </a:rPr>
              <a:t>April 2013. Based on a review of </a:t>
            </a:r>
            <a:r>
              <a:rPr lang="en-GB" sz="800" b="0" dirty="0" err="1">
                <a:solidFill>
                  <a:schemeClr val="tx1">
                    <a:lumMod val="85000"/>
                    <a:lumOff val="15000"/>
                  </a:schemeClr>
                </a:solidFill>
              </a:rPr>
              <a:t>Bergamaschi</a:t>
            </a:r>
            <a:r>
              <a:rPr lang="en-GB" sz="800" b="0" dirty="0">
                <a:solidFill>
                  <a:schemeClr val="tx1">
                    <a:lumMod val="85000"/>
                    <a:lumOff val="15000"/>
                  </a:schemeClr>
                </a:solidFill>
              </a:rPr>
              <a:t> R, </a:t>
            </a:r>
            <a:r>
              <a:rPr lang="en-GB" sz="800" b="0" i="1" dirty="0">
                <a:solidFill>
                  <a:schemeClr val="tx1">
                    <a:lumMod val="85000"/>
                    <a:lumOff val="15000"/>
                  </a:schemeClr>
                </a:solidFill>
              </a:rPr>
              <a:t>et al. </a:t>
            </a:r>
            <a:r>
              <a:rPr lang="en-GB" sz="800" b="0" i="1" dirty="0" err="1">
                <a:solidFill>
                  <a:schemeClr val="tx1">
                    <a:lumMod val="85000"/>
                    <a:lumOff val="15000"/>
                  </a:schemeClr>
                </a:solidFill>
              </a:rPr>
              <a:t>Mult</a:t>
            </a:r>
            <a:r>
              <a:rPr lang="en-GB" sz="800" b="0" i="1" dirty="0">
                <a:solidFill>
                  <a:schemeClr val="tx1">
                    <a:lumMod val="85000"/>
                    <a:lumOff val="15000"/>
                  </a:schemeClr>
                </a:solidFill>
              </a:rPr>
              <a:t> </a:t>
            </a:r>
            <a:r>
              <a:rPr lang="en-GB" sz="800" b="0" i="1" dirty="0" err="1">
                <a:solidFill>
                  <a:schemeClr val="tx1">
                    <a:lumMod val="85000"/>
                    <a:lumOff val="15000"/>
                  </a:schemeClr>
                </a:solidFill>
              </a:rPr>
              <a:t>Scler</a:t>
            </a:r>
            <a:r>
              <a:rPr lang="en-GB" sz="800" b="0" dirty="0">
                <a:solidFill>
                  <a:schemeClr val="tx1">
                    <a:lumMod val="85000"/>
                    <a:lumOff val="15000"/>
                  </a:schemeClr>
                </a:solidFill>
              </a:rPr>
              <a:t> 2012; </a:t>
            </a:r>
            <a:r>
              <a:rPr lang="en-GB" sz="800" b="0" dirty="0" err="1">
                <a:solidFill>
                  <a:schemeClr val="tx1">
                    <a:lumMod val="85000"/>
                    <a:lumOff val="15000"/>
                  </a:schemeClr>
                </a:solidFill>
              </a:rPr>
              <a:t>Epub</a:t>
            </a:r>
            <a:r>
              <a:rPr lang="en-GB" sz="800" b="0" dirty="0">
                <a:solidFill>
                  <a:schemeClr val="tx1">
                    <a:lumMod val="85000"/>
                    <a:lumOff val="15000"/>
                  </a:schemeClr>
                </a:solidFill>
              </a:rPr>
              <a:t> ahead of print</a:t>
            </a:r>
            <a:r>
              <a:rPr lang="en-GB" sz="800" b="0" dirty="0" smtClean="0">
                <a:solidFill>
                  <a:schemeClr val="tx1">
                    <a:lumMod val="85000"/>
                    <a:lumOff val="15000"/>
                  </a:schemeClr>
                </a:solidFill>
              </a:rPr>
              <a:t>.</a:t>
            </a:r>
            <a:endParaRPr lang="en-GB" sz="800" b="0" dirty="0">
              <a:solidFill>
                <a:schemeClr val="tx1">
                  <a:lumMod val="85000"/>
                  <a:lumOff val="15000"/>
                </a:schemeClr>
              </a:solidFill>
            </a:endParaRPr>
          </a:p>
        </p:txBody>
      </p:sp>
      <p:pic>
        <p:nvPicPr>
          <p:cNvPr id="5" name="Picture 2" descr="X:\Studio_Main\PRESENTATIONS\2023550-Gilenya stand alone slide design\Artwork\Disabilty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288" y="1166199"/>
            <a:ext cx="1337387" cy="129105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descr="X:\Studio_Main\PRESENTATIONS\2023550-Gilenya stand alone slide design\Artwork\Disabilty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288" y="2325921"/>
            <a:ext cx="1337387" cy="129105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X:\Studio_Main\PRESENTATIONS\2023550-Gilenya stand alone slide design\Artwork\Disabilty_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288" y="3485644"/>
            <a:ext cx="1337387" cy="129105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897512" y="4576840"/>
            <a:ext cx="850938" cy="215444"/>
          </a:xfrm>
          <a:prstGeom prst="rect">
            <a:avLst/>
          </a:prstGeom>
          <a:noFill/>
        </p:spPr>
        <p:txBody>
          <a:bodyPr wrap="none" lIns="0" tIns="0" rIns="0" bIns="0" rtlCol="0">
            <a:spAutoFit/>
          </a:bodyPr>
          <a:lstStyle/>
          <a:p>
            <a:pPr algn="ctr"/>
            <a:r>
              <a:rPr lang="el-GR" sz="1400" b="1" dirty="0" smtClean="0">
                <a:solidFill>
                  <a:srgbClr val="000000"/>
                </a:solidFill>
                <a:latin typeface="Arial" pitchFamily="34" charset="0"/>
                <a:cs typeface="Arial" pitchFamily="34" charset="0"/>
              </a:rPr>
              <a:t>Αναπηρία</a:t>
            </a:r>
            <a:endParaRPr lang="en-GB" sz="1400" b="1" dirty="0" smtClean="0">
              <a:solidFill>
                <a:srgbClr val="000000"/>
              </a:solidFill>
              <a:latin typeface="Arial" pitchFamily="34" charset="0"/>
              <a:cs typeface="Arial" pitchFamily="34" charset="0"/>
            </a:endParaRPr>
          </a:p>
        </p:txBody>
      </p:sp>
      <p:grpSp>
        <p:nvGrpSpPr>
          <p:cNvPr id="10" name="Group 9"/>
          <p:cNvGrpSpPr/>
          <p:nvPr/>
        </p:nvGrpSpPr>
        <p:grpSpPr>
          <a:xfrm>
            <a:off x="1170908" y="1258742"/>
            <a:ext cx="7138302" cy="4031251"/>
            <a:chOff x="1105584" y="1957388"/>
            <a:chExt cx="7138302" cy="4031251"/>
          </a:xfrm>
        </p:grpSpPr>
        <p:sp>
          <p:nvSpPr>
            <p:cNvPr id="11" name="TextBox 10"/>
            <p:cNvSpPr txBox="1"/>
            <p:nvPr/>
          </p:nvSpPr>
          <p:spPr>
            <a:xfrm>
              <a:off x="1105584" y="5773195"/>
              <a:ext cx="1590179" cy="215444"/>
            </a:xfrm>
            <a:prstGeom prst="rect">
              <a:avLst/>
            </a:prstGeom>
            <a:noFill/>
          </p:spPr>
          <p:txBody>
            <a:bodyPr wrap="none" lIns="0" tIns="0" rIns="0" bIns="0" rtlCol="0">
              <a:spAutoFit/>
            </a:bodyPr>
            <a:lstStyle/>
            <a:p>
              <a:pPr algn="ctr"/>
              <a:r>
                <a:rPr lang="el-GR" sz="1400" b="1" dirty="0" smtClean="0">
                  <a:solidFill>
                    <a:srgbClr val="000000"/>
                  </a:solidFill>
                  <a:latin typeface="Arial" pitchFamily="34" charset="0"/>
                  <a:cs typeface="Arial" pitchFamily="34" charset="0"/>
                </a:rPr>
                <a:t>Έναρξη ασθένειας</a:t>
              </a:r>
              <a:endParaRPr lang="en-GB" sz="1400" b="1" dirty="0" smtClean="0">
                <a:solidFill>
                  <a:srgbClr val="000000"/>
                </a:solidFill>
                <a:latin typeface="Arial" pitchFamily="34" charset="0"/>
                <a:cs typeface="Arial" pitchFamily="34" charset="0"/>
              </a:endParaRPr>
            </a:p>
          </p:txBody>
        </p:sp>
        <p:sp>
          <p:nvSpPr>
            <p:cNvPr id="12" name="TextBox 11"/>
            <p:cNvSpPr txBox="1"/>
            <p:nvPr/>
          </p:nvSpPr>
          <p:spPr>
            <a:xfrm>
              <a:off x="4710241" y="5640718"/>
              <a:ext cx="734175" cy="246221"/>
            </a:xfrm>
            <a:prstGeom prst="rect">
              <a:avLst/>
            </a:prstGeom>
            <a:noFill/>
          </p:spPr>
          <p:txBody>
            <a:bodyPr wrap="none" lIns="0" tIns="0" rIns="0" bIns="0" rtlCol="0">
              <a:spAutoFit/>
            </a:bodyPr>
            <a:lstStyle/>
            <a:p>
              <a:pPr algn="ctr"/>
              <a:r>
                <a:rPr lang="el-GR" sz="1600" b="1" dirty="0" smtClean="0">
                  <a:solidFill>
                    <a:srgbClr val="000000"/>
                  </a:solidFill>
                  <a:latin typeface="Arial" pitchFamily="34" charset="0"/>
                  <a:cs typeface="Arial" pitchFamily="34" charset="0"/>
                </a:rPr>
                <a:t>Χρόνος</a:t>
              </a:r>
              <a:endParaRPr lang="en-GB" sz="1600" b="1" dirty="0" smtClean="0">
                <a:solidFill>
                  <a:srgbClr val="000000"/>
                </a:solidFill>
                <a:latin typeface="Arial" pitchFamily="34" charset="0"/>
                <a:cs typeface="Arial" pitchFamily="34" charset="0"/>
              </a:endParaRPr>
            </a:p>
          </p:txBody>
        </p:sp>
        <p:cxnSp>
          <p:nvCxnSpPr>
            <p:cNvPr id="13" name="Straight Arrow Connector 12"/>
            <p:cNvCxnSpPr/>
            <p:nvPr/>
          </p:nvCxnSpPr>
          <p:spPr>
            <a:xfrm flipV="1">
              <a:off x="1900672" y="5424180"/>
              <a:ext cx="0" cy="30116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908105" y="1957388"/>
              <a:ext cx="6335781" cy="3432961"/>
              <a:chOff x="1908141" y="2122964"/>
              <a:chExt cx="6250264" cy="3267385"/>
            </a:xfrm>
          </p:grpSpPr>
          <p:grpSp>
            <p:nvGrpSpPr>
              <p:cNvPr id="15" name="Group 14"/>
              <p:cNvGrpSpPr/>
              <p:nvPr/>
            </p:nvGrpSpPr>
            <p:grpSpPr>
              <a:xfrm>
                <a:off x="1908141" y="2122964"/>
                <a:ext cx="6250264" cy="3267385"/>
                <a:chOff x="1616723" y="1943100"/>
                <a:chExt cx="6012802" cy="3143250"/>
              </a:xfrm>
            </p:grpSpPr>
            <p:grpSp>
              <p:nvGrpSpPr>
                <p:cNvPr id="23" name="Group 22"/>
                <p:cNvGrpSpPr/>
                <p:nvPr/>
              </p:nvGrpSpPr>
              <p:grpSpPr>
                <a:xfrm>
                  <a:off x="1616723" y="2038351"/>
                  <a:ext cx="6003278" cy="3044823"/>
                  <a:chOff x="1616723" y="2038351"/>
                  <a:chExt cx="6003278" cy="3044823"/>
                </a:xfrm>
              </p:grpSpPr>
              <p:sp>
                <p:nvSpPr>
                  <p:cNvPr id="25" name="Freeform 24"/>
                  <p:cNvSpPr/>
                  <p:nvPr/>
                </p:nvSpPr>
                <p:spPr>
                  <a:xfrm>
                    <a:off x="1624012" y="2038351"/>
                    <a:ext cx="5995989" cy="3038476"/>
                  </a:xfrm>
                  <a:custGeom>
                    <a:avLst/>
                    <a:gdLst>
                      <a:gd name="connsiteX0" fmla="*/ 5995988 w 5995988"/>
                      <a:gd name="connsiteY0" fmla="*/ 0 h 3038475"/>
                      <a:gd name="connsiteX1" fmla="*/ 5995988 w 5995988"/>
                      <a:gd name="connsiteY1" fmla="*/ 3038475 h 3038475"/>
                      <a:gd name="connsiteX2" fmla="*/ 0 w 5995988"/>
                      <a:gd name="connsiteY2" fmla="*/ 3038475 h 3038475"/>
                      <a:gd name="connsiteX3" fmla="*/ 0 w 5995988"/>
                      <a:gd name="connsiteY3" fmla="*/ 2967038 h 3038475"/>
                      <a:gd name="connsiteX4" fmla="*/ 885825 w 5995988"/>
                      <a:gd name="connsiteY4" fmla="*/ 2952750 h 3038475"/>
                      <a:gd name="connsiteX5" fmla="*/ 1223963 w 5995988"/>
                      <a:gd name="connsiteY5" fmla="*/ 2776538 h 3038475"/>
                      <a:gd name="connsiteX6" fmla="*/ 1809750 w 5995988"/>
                      <a:gd name="connsiteY6" fmla="*/ 2219325 h 3038475"/>
                      <a:gd name="connsiteX7" fmla="*/ 2757488 w 5995988"/>
                      <a:gd name="connsiteY7" fmla="*/ 1376363 h 3038475"/>
                      <a:gd name="connsiteX8" fmla="*/ 3548063 w 5995988"/>
                      <a:gd name="connsiteY8" fmla="*/ 733425 h 3038475"/>
                      <a:gd name="connsiteX9" fmla="*/ 4719638 w 5995988"/>
                      <a:gd name="connsiteY9" fmla="*/ 252413 h 3038475"/>
                      <a:gd name="connsiteX10" fmla="*/ 5995988 w 5995988"/>
                      <a:gd name="connsiteY10" fmla="*/ 0 h 3038475"/>
                      <a:gd name="connsiteX0" fmla="*/ 5995988 w 5995988"/>
                      <a:gd name="connsiteY0" fmla="*/ 0 h 3038475"/>
                      <a:gd name="connsiteX1" fmla="*/ 5995988 w 5995988"/>
                      <a:gd name="connsiteY1" fmla="*/ 3038475 h 3038475"/>
                      <a:gd name="connsiteX2" fmla="*/ 0 w 5995988"/>
                      <a:gd name="connsiteY2" fmla="*/ 3038475 h 3038475"/>
                      <a:gd name="connsiteX3" fmla="*/ 0 w 5995988"/>
                      <a:gd name="connsiteY3" fmla="*/ 2967038 h 3038475"/>
                      <a:gd name="connsiteX4" fmla="*/ 885825 w 5995988"/>
                      <a:gd name="connsiteY4" fmla="*/ 2952750 h 3038475"/>
                      <a:gd name="connsiteX5" fmla="*/ 1223963 w 5995988"/>
                      <a:gd name="connsiteY5" fmla="*/ 2776538 h 3038475"/>
                      <a:gd name="connsiteX6" fmla="*/ 1809750 w 5995988"/>
                      <a:gd name="connsiteY6" fmla="*/ 2219325 h 3038475"/>
                      <a:gd name="connsiteX7" fmla="*/ 2757488 w 5995988"/>
                      <a:gd name="connsiteY7" fmla="*/ 1376363 h 3038475"/>
                      <a:gd name="connsiteX8" fmla="*/ 3548063 w 5995988"/>
                      <a:gd name="connsiteY8" fmla="*/ 733425 h 3038475"/>
                      <a:gd name="connsiteX9" fmla="*/ 4719638 w 5995988"/>
                      <a:gd name="connsiteY9" fmla="*/ 252413 h 3038475"/>
                      <a:gd name="connsiteX10" fmla="*/ 5995988 w 5995988"/>
                      <a:gd name="connsiteY10" fmla="*/ 0 h 3038475"/>
                      <a:gd name="connsiteX0" fmla="*/ 5995988 w 5995988"/>
                      <a:gd name="connsiteY0" fmla="*/ 174702 h 3213177"/>
                      <a:gd name="connsiteX1" fmla="*/ 5995988 w 5995988"/>
                      <a:gd name="connsiteY1" fmla="*/ 3213177 h 3213177"/>
                      <a:gd name="connsiteX2" fmla="*/ 0 w 5995988"/>
                      <a:gd name="connsiteY2" fmla="*/ 3213177 h 3213177"/>
                      <a:gd name="connsiteX3" fmla="*/ 0 w 5995988"/>
                      <a:gd name="connsiteY3" fmla="*/ 3141740 h 3213177"/>
                      <a:gd name="connsiteX4" fmla="*/ 885825 w 5995988"/>
                      <a:gd name="connsiteY4" fmla="*/ 3127452 h 3213177"/>
                      <a:gd name="connsiteX5" fmla="*/ 1223963 w 5995988"/>
                      <a:gd name="connsiteY5" fmla="*/ 2951240 h 3213177"/>
                      <a:gd name="connsiteX6" fmla="*/ 1809750 w 5995988"/>
                      <a:gd name="connsiteY6" fmla="*/ 2394027 h 3213177"/>
                      <a:gd name="connsiteX7" fmla="*/ 2757488 w 5995988"/>
                      <a:gd name="connsiteY7" fmla="*/ 1551065 h 3213177"/>
                      <a:gd name="connsiteX8" fmla="*/ 3548063 w 5995988"/>
                      <a:gd name="connsiteY8" fmla="*/ 908127 h 3213177"/>
                      <a:gd name="connsiteX9" fmla="*/ 4719638 w 5995988"/>
                      <a:gd name="connsiteY9" fmla="*/ 427115 h 3213177"/>
                      <a:gd name="connsiteX10" fmla="*/ 5995988 w 5995988"/>
                      <a:gd name="connsiteY10" fmla="*/ 174702 h 3213177"/>
                      <a:gd name="connsiteX0" fmla="*/ 5995988 w 5995988"/>
                      <a:gd name="connsiteY0" fmla="*/ 0 h 3038475"/>
                      <a:gd name="connsiteX1" fmla="*/ 5995988 w 5995988"/>
                      <a:gd name="connsiteY1" fmla="*/ 3038475 h 3038475"/>
                      <a:gd name="connsiteX2" fmla="*/ 0 w 5995988"/>
                      <a:gd name="connsiteY2" fmla="*/ 3038475 h 3038475"/>
                      <a:gd name="connsiteX3" fmla="*/ 0 w 5995988"/>
                      <a:gd name="connsiteY3" fmla="*/ 2967038 h 3038475"/>
                      <a:gd name="connsiteX4" fmla="*/ 885825 w 5995988"/>
                      <a:gd name="connsiteY4" fmla="*/ 2952750 h 3038475"/>
                      <a:gd name="connsiteX5" fmla="*/ 1223963 w 5995988"/>
                      <a:gd name="connsiteY5" fmla="*/ 2776538 h 3038475"/>
                      <a:gd name="connsiteX6" fmla="*/ 1809750 w 5995988"/>
                      <a:gd name="connsiteY6" fmla="*/ 2219325 h 3038475"/>
                      <a:gd name="connsiteX7" fmla="*/ 2757488 w 5995988"/>
                      <a:gd name="connsiteY7" fmla="*/ 1376363 h 3038475"/>
                      <a:gd name="connsiteX8" fmla="*/ 3548063 w 5995988"/>
                      <a:gd name="connsiteY8" fmla="*/ 733425 h 3038475"/>
                      <a:gd name="connsiteX9" fmla="*/ 4719638 w 5995988"/>
                      <a:gd name="connsiteY9" fmla="*/ 252413 h 3038475"/>
                      <a:gd name="connsiteX10" fmla="*/ 5995988 w 5995988"/>
                      <a:gd name="connsiteY10" fmla="*/ 0 h 3038475"/>
                      <a:gd name="connsiteX0" fmla="*/ 5995988 w 5995988"/>
                      <a:gd name="connsiteY0" fmla="*/ 0 h 3038475"/>
                      <a:gd name="connsiteX1" fmla="*/ 5995988 w 5995988"/>
                      <a:gd name="connsiteY1" fmla="*/ 3038475 h 3038475"/>
                      <a:gd name="connsiteX2" fmla="*/ 0 w 5995988"/>
                      <a:gd name="connsiteY2" fmla="*/ 3038475 h 3038475"/>
                      <a:gd name="connsiteX3" fmla="*/ 0 w 5995988"/>
                      <a:gd name="connsiteY3" fmla="*/ 2967038 h 3038475"/>
                      <a:gd name="connsiteX4" fmla="*/ 885825 w 5995988"/>
                      <a:gd name="connsiteY4" fmla="*/ 2952750 h 3038475"/>
                      <a:gd name="connsiteX5" fmla="*/ 1223963 w 5995988"/>
                      <a:gd name="connsiteY5" fmla="*/ 2776538 h 3038475"/>
                      <a:gd name="connsiteX6" fmla="*/ 1809750 w 5995988"/>
                      <a:gd name="connsiteY6" fmla="*/ 2219325 h 3038475"/>
                      <a:gd name="connsiteX7" fmla="*/ 2757488 w 5995988"/>
                      <a:gd name="connsiteY7" fmla="*/ 1376363 h 3038475"/>
                      <a:gd name="connsiteX8" fmla="*/ 3548063 w 5995988"/>
                      <a:gd name="connsiteY8" fmla="*/ 733425 h 3038475"/>
                      <a:gd name="connsiteX9" fmla="*/ 4719638 w 5995988"/>
                      <a:gd name="connsiteY9" fmla="*/ 252413 h 3038475"/>
                      <a:gd name="connsiteX10" fmla="*/ 5995988 w 5995988"/>
                      <a:gd name="connsiteY10" fmla="*/ 0 h 3038475"/>
                      <a:gd name="connsiteX0" fmla="*/ 5995988 w 5995988"/>
                      <a:gd name="connsiteY0" fmla="*/ 0 h 3038475"/>
                      <a:gd name="connsiteX1" fmla="*/ 5995988 w 5995988"/>
                      <a:gd name="connsiteY1" fmla="*/ 3038475 h 3038475"/>
                      <a:gd name="connsiteX2" fmla="*/ 0 w 5995988"/>
                      <a:gd name="connsiteY2" fmla="*/ 3038475 h 3038475"/>
                      <a:gd name="connsiteX3" fmla="*/ 0 w 5995988"/>
                      <a:gd name="connsiteY3" fmla="*/ 2967038 h 3038475"/>
                      <a:gd name="connsiteX4" fmla="*/ 885825 w 5995988"/>
                      <a:gd name="connsiteY4" fmla="*/ 2952750 h 3038475"/>
                      <a:gd name="connsiteX5" fmla="*/ 1223963 w 5995988"/>
                      <a:gd name="connsiteY5" fmla="*/ 2776538 h 3038475"/>
                      <a:gd name="connsiteX6" fmla="*/ 1809750 w 5995988"/>
                      <a:gd name="connsiteY6" fmla="*/ 2219325 h 3038475"/>
                      <a:gd name="connsiteX7" fmla="*/ 2757488 w 5995988"/>
                      <a:gd name="connsiteY7" fmla="*/ 1376363 h 3038475"/>
                      <a:gd name="connsiteX8" fmla="*/ 3640932 w 5995988"/>
                      <a:gd name="connsiteY8" fmla="*/ 688181 h 3038475"/>
                      <a:gd name="connsiteX9" fmla="*/ 4719638 w 5995988"/>
                      <a:gd name="connsiteY9" fmla="*/ 252413 h 3038475"/>
                      <a:gd name="connsiteX10" fmla="*/ 5995988 w 5995988"/>
                      <a:gd name="connsiteY10" fmla="*/ 0 h 3038475"/>
                      <a:gd name="connsiteX0" fmla="*/ 5995988 w 5995988"/>
                      <a:gd name="connsiteY0" fmla="*/ 0 h 3038475"/>
                      <a:gd name="connsiteX1" fmla="*/ 5995988 w 5995988"/>
                      <a:gd name="connsiteY1" fmla="*/ 3038475 h 3038475"/>
                      <a:gd name="connsiteX2" fmla="*/ 0 w 5995988"/>
                      <a:gd name="connsiteY2" fmla="*/ 3038475 h 3038475"/>
                      <a:gd name="connsiteX3" fmla="*/ 0 w 5995988"/>
                      <a:gd name="connsiteY3" fmla="*/ 2967038 h 3038475"/>
                      <a:gd name="connsiteX4" fmla="*/ 885825 w 5995988"/>
                      <a:gd name="connsiteY4" fmla="*/ 2952750 h 3038475"/>
                      <a:gd name="connsiteX5" fmla="*/ 1223963 w 5995988"/>
                      <a:gd name="connsiteY5" fmla="*/ 2776538 h 3038475"/>
                      <a:gd name="connsiteX6" fmla="*/ 1809750 w 5995988"/>
                      <a:gd name="connsiteY6" fmla="*/ 2219325 h 3038475"/>
                      <a:gd name="connsiteX7" fmla="*/ 2757488 w 5995988"/>
                      <a:gd name="connsiteY7" fmla="*/ 1376363 h 3038475"/>
                      <a:gd name="connsiteX8" fmla="*/ 3640932 w 5995988"/>
                      <a:gd name="connsiteY8" fmla="*/ 688181 h 3038475"/>
                      <a:gd name="connsiteX9" fmla="*/ 4719638 w 5995988"/>
                      <a:gd name="connsiteY9" fmla="*/ 252413 h 3038475"/>
                      <a:gd name="connsiteX10" fmla="*/ 5995988 w 5995988"/>
                      <a:gd name="connsiteY10" fmla="*/ 0 h 3038475"/>
                      <a:gd name="connsiteX0" fmla="*/ 5995988 w 5995988"/>
                      <a:gd name="connsiteY0" fmla="*/ 0 h 3038475"/>
                      <a:gd name="connsiteX1" fmla="*/ 5995988 w 5995988"/>
                      <a:gd name="connsiteY1" fmla="*/ 3038475 h 3038475"/>
                      <a:gd name="connsiteX2" fmla="*/ 0 w 5995988"/>
                      <a:gd name="connsiteY2" fmla="*/ 3038475 h 3038475"/>
                      <a:gd name="connsiteX3" fmla="*/ 0 w 5995988"/>
                      <a:gd name="connsiteY3" fmla="*/ 2967038 h 3038475"/>
                      <a:gd name="connsiteX4" fmla="*/ 885825 w 5995988"/>
                      <a:gd name="connsiteY4" fmla="*/ 2952750 h 3038475"/>
                      <a:gd name="connsiteX5" fmla="*/ 1223963 w 5995988"/>
                      <a:gd name="connsiteY5" fmla="*/ 2776538 h 3038475"/>
                      <a:gd name="connsiteX6" fmla="*/ 1809750 w 5995988"/>
                      <a:gd name="connsiteY6" fmla="*/ 2219325 h 3038475"/>
                      <a:gd name="connsiteX7" fmla="*/ 2757488 w 5995988"/>
                      <a:gd name="connsiteY7" fmla="*/ 1376363 h 3038475"/>
                      <a:gd name="connsiteX8" fmla="*/ 3640932 w 5995988"/>
                      <a:gd name="connsiteY8" fmla="*/ 688181 h 3038475"/>
                      <a:gd name="connsiteX9" fmla="*/ 4719638 w 5995988"/>
                      <a:gd name="connsiteY9" fmla="*/ 252413 h 3038475"/>
                      <a:gd name="connsiteX10" fmla="*/ 5995988 w 5995988"/>
                      <a:gd name="connsiteY10" fmla="*/ 0 h 3038475"/>
                      <a:gd name="connsiteX0" fmla="*/ 5995988 w 5995988"/>
                      <a:gd name="connsiteY0" fmla="*/ 0 h 3038475"/>
                      <a:gd name="connsiteX1" fmla="*/ 5995988 w 5995988"/>
                      <a:gd name="connsiteY1" fmla="*/ 3038475 h 3038475"/>
                      <a:gd name="connsiteX2" fmla="*/ 0 w 5995988"/>
                      <a:gd name="connsiteY2" fmla="*/ 3038475 h 3038475"/>
                      <a:gd name="connsiteX3" fmla="*/ 0 w 5995988"/>
                      <a:gd name="connsiteY3" fmla="*/ 2967038 h 3038475"/>
                      <a:gd name="connsiteX4" fmla="*/ 885825 w 5995988"/>
                      <a:gd name="connsiteY4" fmla="*/ 2952750 h 3038475"/>
                      <a:gd name="connsiteX5" fmla="*/ 1223963 w 5995988"/>
                      <a:gd name="connsiteY5" fmla="*/ 2776538 h 3038475"/>
                      <a:gd name="connsiteX6" fmla="*/ 1809750 w 5995988"/>
                      <a:gd name="connsiteY6" fmla="*/ 2219325 h 3038475"/>
                      <a:gd name="connsiteX7" fmla="*/ 2757488 w 5995988"/>
                      <a:gd name="connsiteY7" fmla="*/ 1376363 h 3038475"/>
                      <a:gd name="connsiteX8" fmla="*/ 3640932 w 5995988"/>
                      <a:gd name="connsiteY8" fmla="*/ 688181 h 3038475"/>
                      <a:gd name="connsiteX9" fmla="*/ 4719638 w 5995988"/>
                      <a:gd name="connsiteY9" fmla="*/ 252413 h 3038475"/>
                      <a:gd name="connsiteX10" fmla="*/ 5995988 w 5995988"/>
                      <a:gd name="connsiteY10" fmla="*/ 0 h 3038475"/>
                      <a:gd name="connsiteX0" fmla="*/ 5995988 w 5995988"/>
                      <a:gd name="connsiteY0" fmla="*/ 0 h 3038475"/>
                      <a:gd name="connsiteX1" fmla="*/ 5995988 w 5995988"/>
                      <a:gd name="connsiteY1" fmla="*/ 3038475 h 3038475"/>
                      <a:gd name="connsiteX2" fmla="*/ 0 w 5995988"/>
                      <a:gd name="connsiteY2" fmla="*/ 3038475 h 3038475"/>
                      <a:gd name="connsiteX3" fmla="*/ 0 w 5995988"/>
                      <a:gd name="connsiteY3" fmla="*/ 2967038 h 3038475"/>
                      <a:gd name="connsiteX4" fmla="*/ 885825 w 5995988"/>
                      <a:gd name="connsiteY4" fmla="*/ 2952750 h 3038475"/>
                      <a:gd name="connsiteX5" fmla="*/ 1233488 w 5995988"/>
                      <a:gd name="connsiteY5" fmla="*/ 2759869 h 3038475"/>
                      <a:gd name="connsiteX6" fmla="*/ 1809750 w 5995988"/>
                      <a:gd name="connsiteY6" fmla="*/ 2219325 h 3038475"/>
                      <a:gd name="connsiteX7" fmla="*/ 2757488 w 5995988"/>
                      <a:gd name="connsiteY7" fmla="*/ 1376363 h 3038475"/>
                      <a:gd name="connsiteX8" fmla="*/ 3640932 w 5995988"/>
                      <a:gd name="connsiteY8" fmla="*/ 688181 h 3038475"/>
                      <a:gd name="connsiteX9" fmla="*/ 4719638 w 5995988"/>
                      <a:gd name="connsiteY9" fmla="*/ 252413 h 3038475"/>
                      <a:gd name="connsiteX10" fmla="*/ 5995988 w 5995988"/>
                      <a:gd name="connsiteY10" fmla="*/ 0 h 3038475"/>
                      <a:gd name="connsiteX0" fmla="*/ 5995988 w 5995988"/>
                      <a:gd name="connsiteY0" fmla="*/ 0 h 3038475"/>
                      <a:gd name="connsiteX1" fmla="*/ 5995988 w 5995988"/>
                      <a:gd name="connsiteY1" fmla="*/ 3038475 h 3038475"/>
                      <a:gd name="connsiteX2" fmla="*/ 0 w 5995988"/>
                      <a:gd name="connsiteY2" fmla="*/ 3038475 h 3038475"/>
                      <a:gd name="connsiteX3" fmla="*/ 0 w 5995988"/>
                      <a:gd name="connsiteY3" fmla="*/ 2967038 h 3038475"/>
                      <a:gd name="connsiteX4" fmla="*/ 885825 w 5995988"/>
                      <a:gd name="connsiteY4" fmla="*/ 2952750 h 3038475"/>
                      <a:gd name="connsiteX5" fmla="*/ 1233488 w 5995988"/>
                      <a:gd name="connsiteY5" fmla="*/ 2759869 h 3038475"/>
                      <a:gd name="connsiteX6" fmla="*/ 1809750 w 5995988"/>
                      <a:gd name="connsiteY6" fmla="*/ 2219325 h 3038475"/>
                      <a:gd name="connsiteX7" fmla="*/ 2757488 w 5995988"/>
                      <a:gd name="connsiteY7" fmla="*/ 1376363 h 3038475"/>
                      <a:gd name="connsiteX8" fmla="*/ 3640932 w 5995988"/>
                      <a:gd name="connsiteY8" fmla="*/ 688181 h 3038475"/>
                      <a:gd name="connsiteX9" fmla="*/ 4719638 w 5995988"/>
                      <a:gd name="connsiteY9" fmla="*/ 252413 h 3038475"/>
                      <a:gd name="connsiteX10" fmla="*/ 5995988 w 5995988"/>
                      <a:gd name="connsiteY10" fmla="*/ 0 h 3038475"/>
                      <a:gd name="connsiteX0" fmla="*/ 5995988 w 5995988"/>
                      <a:gd name="connsiteY0" fmla="*/ 0 h 3038475"/>
                      <a:gd name="connsiteX1" fmla="*/ 5995988 w 5995988"/>
                      <a:gd name="connsiteY1" fmla="*/ 3038475 h 3038475"/>
                      <a:gd name="connsiteX2" fmla="*/ 0 w 5995988"/>
                      <a:gd name="connsiteY2" fmla="*/ 3038475 h 3038475"/>
                      <a:gd name="connsiteX3" fmla="*/ 0 w 5995988"/>
                      <a:gd name="connsiteY3" fmla="*/ 2967038 h 3038475"/>
                      <a:gd name="connsiteX4" fmla="*/ 864394 w 5995988"/>
                      <a:gd name="connsiteY4" fmla="*/ 2947988 h 3038475"/>
                      <a:gd name="connsiteX5" fmla="*/ 1233488 w 5995988"/>
                      <a:gd name="connsiteY5" fmla="*/ 2759869 h 3038475"/>
                      <a:gd name="connsiteX6" fmla="*/ 1809750 w 5995988"/>
                      <a:gd name="connsiteY6" fmla="*/ 2219325 h 3038475"/>
                      <a:gd name="connsiteX7" fmla="*/ 2757488 w 5995988"/>
                      <a:gd name="connsiteY7" fmla="*/ 1376363 h 3038475"/>
                      <a:gd name="connsiteX8" fmla="*/ 3640932 w 5995988"/>
                      <a:gd name="connsiteY8" fmla="*/ 688181 h 3038475"/>
                      <a:gd name="connsiteX9" fmla="*/ 4719638 w 5995988"/>
                      <a:gd name="connsiteY9" fmla="*/ 252413 h 3038475"/>
                      <a:gd name="connsiteX10" fmla="*/ 5995988 w 5995988"/>
                      <a:gd name="connsiteY10" fmla="*/ 0 h 3038475"/>
                      <a:gd name="connsiteX0" fmla="*/ 5995988 w 5995988"/>
                      <a:gd name="connsiteY0" fmla="*/ 0 h 3038475"/>
                      <a:gd name="connsiteX1" fmla="*/ 5995988 w 5995988"/>
                      <a:gd name="connsiteY1" fmla="*/ 3038475 h 3038475"/>
                      <a:gd name="connsiteX2" fmla="*/ 0 w 5995988"/>
                      <a:gd name="connsiteY2" fmla="*/ 3038475 h 3038475"/>
                      <a:gd name="connsiteX3" fmla="*/ 0 w 5995988"/>
                      <a:gd name="connsiteY3" fmla="*/ 2967038 h 3038475"/>
                      <a:gd name="connsiteX4" fmla="*/ 864394 w 5995988"/>
                      <a:gd name="connsiteY4" fmla="*/ 2947988 h 3038475"/>
                      <a:gd name="connsiteX5" fmla="*/ 1233488 w 5995988"/>
                      <a:gd name="connsiteY5" fmla="*/ 2759869 h 3038475"/>
                      <a:gd name="connsiteX6" fmla="*/ 1809750 w 5995988"/>
                      <a:gd name="connsiteY6" fmla="*/ 2219325 h 3038475"/>
                      <a:gd name="connsiteX7" fmla="*/ 2757488 w 5995988"/>
                      <a:gd name="connsiteY7" fmla="*/ 1376363 h 3038475"/>
                      <a:gd name="connsiteX8" fmla="*/ 3640932 w 5995988"/>
                      <a:gd name="connsiteY8" fmla="*/ 688181 h 3038475"/>
                      <a:gd name="connsiteX9" fmla="*/ 4719638 w 5995988"/>
                      <a:gd name="connsiteY9" fmla="*/ 252413 h 3038475"/>
                      <a:gd name="connsiteX10" fmla="*/ 5995988 w 5995988"/>
                      <a:gd name="connsiteY10" fmla="*/ 0 h 3038475"/>
                      <a:gd name="connsiteX0" fmla="*/ 5995988 w 5995988"/>
                      <a:gd name="connsiteY0" fmla="*/ 0 h 3038475"/>
                      <a:gd name="connsiteX1" fmla="*/ 5995988 w 5995988"/>
                      <a:gd name="connsiteY1" fmla="*/ 3038475 h 3038475"/>
                      <a:gd name="connsiteX2" fmla="*/ 0 w 5995988"/>
                      <a:gd name="connsiteY2" fmla="*/ 3038475 h 3038475"/>
                      <a:gd name="connsiteX3" fmla="*/ 0 w 5995988"/>
                      <a:gd name="connsiteY3" fmla="*/ 2967038 h 3038475"/>
                      <a:gd name="connsiteX4" fmla="*/ 864394 w 5995988"/>
                      <a:gd name="connsiteY4" fmla="*/ 2947988 h 3038475"/>
                      <a:gd name="connsiteX5" fmla="*/ 1233488 w 5995988"/>
                      <a:gd name="connsiteY5" fmla="*/ 2759869 h 3038475"/>
                      <a:gd name="connsiteX6" fmla="*/ 1809750 w 5995988"/>
                      <a:gd name="connsiteY6" fmla="*/ 2219325 h 3038475"/>
                      <a:gd name="connsiteX7" fmla="*/ 2757488 w 5995988"/>
                      <a:gd name="connsiteY7" fmla="*/ 1376363 h 3038475"/>
                      <a:gd name="connsiteX8" fmla="*/ 3640932 w 5995988"/>
                      <a:gd name="connsiteY8" fmla="*/ 688181 h 3038475"/>
                      <a:gd name="connsiteX9" fmla="*/ 4719638 w 5995988"/>
                      <a:gd name="connsiteY9" fmla="*/ 252413 h 3038475"/>
                      <a:gd name="connsiteX10" fmla="*/ 5995988 w 5995988"/>
                      <a:gd name="connsiteY10" fmla="*/ 0 h 3038475"/>
                      <a:gd name="connsiteX0" fmla="*/ 5995988 w 5995988"/>
                      <a:gd name="connsiteY0" fmla="*/ 0 h 3038475"/>
                      <a:gd name="connsiteX1" fmla="*/ 5995988 w 5995988"/>
                      <a:gd name="connsiteY1" fmla="*/ 3038475 h 3038475"/>
                      <a:gd name="connsiteX2" fmla="*/ 0 w 5995988"/>
                      <a:gd name="connsiteY2" fmla="*/ 3038475 h 3038475"/>
                      <a:gd name="connsiteX3" fmla="*/ 0 w 5995988"/>
                      <a:gd name="connsiteY3" fmla="*/ 2967038 h 3038475"/>
                      <a:gd name="connsiteX4" fmla="*/ 857250 w 5995988"/>
                      <a:gd name="connsiteY4" fmla="*/ 2950370 h 3038475"/>
                      <a:gd name="connsiteX5" fmla="*/ 1233488 w 5995988"/>
                      <a:gd name="connsiteY5" fmla="*/ 2759869 h 3038475"/>
                      <a:gd name="connsiteX6" fmla="*/ 1809750 w 5995988"/>
                      <a:gd name="connsiteY6" fmla="*/ 2219325 h 3038475"/>
                      <a:gd name="connsiteX7" fmla="*/ 2757488 w 5995988"/>
                      <a:gd name="connsiteY7" fmla="*/ 1376363 h 3038475"/>
                      <a:gd name="connsiteX8" fmla="*/ 3640932 w 5995988"/>
                      <a:gd name="connsiteY8" fmla="*/ 688181 h 3038475"/>
                      <a:gd name="connsiteX9" fmla="*/ 4719638 w 5995988"/>
                      <a:gd name="connsiteY9" fmla="*/ 252413 h 3038475"/>
                      <a:gd name="connsiteX10" fmla="*/ 5995988 w 5995988"/>
                      <a:gd name="connsiteY10" fmla="*/ 0 h 3038475"/>
                      <a:gd name="connsiteX0" fmla="*/ 5995988 w 5995988"/>
                      <a:gd name="connsiteY0" fmla="*/ 0 h 3038475"/>
                      <a:gd name="connsiteX1" fmla="*/ 5995988 w 5995988"/>
                      <a:gd name="connsiteY1" fmla="*/ 3038475 h 3038475"/>
                      <a:gd name="connsiteX2" fmla="*/ 0 w 5995988"/>
                      <a:gd name="connsiteY2" fmla="*/ 3038475 h 3038475"/>
                      <a:gd name="connsiteX3" fmla="*/ 0 w 5995988"/>
                      <a:gd name="connsiteY3" fmla="*/ 2959894 h 3038475"/>
                      <a:gd name="connsiteX4" fmla="*/ 857250 w 5995988"/>
                      <a:gd name="connsiteY4" fmla="*/ 2950370 h 3038475"/>
                      <a:gd name="connsiteX5" fmla="*/ 1233488 w 5995988"/>
                      <a:gd name="connsiteY5" fmla="*/ 2759869 h 3038475"/>
                      <a:gd name="connsiteX6" fmla="*/ 1809750 w 5995988"/>
                      <a:gd name="connsiteY6" fmla="*/ 2219325 h 3038475"/>
                      <a:gd name="connsiteX7" fmla="*/ 2757488 w 5995988"/>
                      <a:gd name="connsiteY7" fmla="*/ 1376363 h 3038475"/>
                      <a:gd name="connsiteX8" fmla="*/ 3640932 w 5995988"/>
                      <a:gd name="connsiteY8" fmla="*/ 688181 h 3038475"/>
                      <a:gd name="connsiteX9" fmla="*/ 4719638 w 5995988"/>
                      <a:gd name="connsiteY9" fmla="*/ 252413 h 3038475"/>
                      <a:gd name="connsiteX10" fmla="*/ 5995988 w 5995988"/>
                      <a:gd name="connsiteY10" fmla="*/ 0 h 3038475"/>
                      <a:gd name="connsiteX0" fmla="*/ 5995988 w 5995988"/>
                      <a:gd name="connsiteY0" fmla="*/ 0 h 3038475"/>
                      <a:gd name="connsiteX1" fmla="*/ 5995988 w 5995988"/>
                      <a:gd name="connsiteY1" fmla="*/ 3038475 h 3038475"/>
                      <a:gd name="connsiteX2" fmla="*/ 0 w 5995988"/>
                      <a:gd name="connsiteY2" fmla="*/ 3038475 h 3038475"/>
                      <a:gd name="connsiteX3" fmla="*/ 7144 w 5995988"/>
                      <a:gd name="connsiteY3" fmla="*/ 2955132 h 3038475"/>
                      <a:gd name="connsiteX4" fmla="*/ 857250 w 5995988"/>
                      <a:gd name="connsiteY4" fmla="*/ 2950370 h 3038475"/>
                      <a:gd name="connsiteX5" fmla="*/ 1233488 w 5995988"/>
                      <a:gd name="connsiteY5" fmla="*/ 2759869 h 3038475"/>
                      <a:gd name="connsiteX6" fmla="*/ 1809750 w 5995988"/>
                      <a:gd name="connsiteY6" fmla="*/ 2219325 h 3038475"/>
                      <a:gd name="connsiteX7" fmla="*/ 2757488 w 5995988"/>
                      <a:gd name="connsiteY7" fmla="*/ 1376363 h 3038475"/>
                      <a:gd name="connsiteX8" fmla="*/ 3640932 w 5995988"/>
                      <a:gd name="connsiteY8" fmla="*/ 688181 h 3038475"/>
                      <a:gd name="connsiteX9" fmla="*/ 4719638 w 5995988"/>
                      <a:gd name="connsiteY9" fmla="*/ 252413 h 3038475"/>
                      <a:gd name="connsiteX10" fmla="*/ 5995988 w 5995988"/>
                      <a:gd name="connsiteY10" fmla="*/ 0 h 3038475"/>
                      <a:gd name="connsiteX0" fmla="*/ 5995988 w 5995988"/>
                      <a:gd name="connsiteY0" fmla="*/ 0 h 3038475"/>
                      <a:gd name="connsiteX1" fmla="*/ 5995988 w 5995988"/>
                      <a:gd name="connsiteY1" fmla="*/ 3038475 h 3038475"/>
                      <a:gd name="connsiteX2" fmla="*/ 0 w 5995988"/>
                      <a:gd name="connsiteY2" fmla="*/ 3038475 h 3038475"/>
                      <a:gd name="connsiteX3" fmla="*/ 7144 w 5995988"/>
                      <a:gd name="connsiteY3" fmla="*/ 2955132 h 3038475"/>
                      <a:gd name="connsiteX4" fmla="*/ 857250 w 5995988"/>
                      <a:gd name="connsiteY4" fmla="*/ 2950370 h 3038475"/>
                      <a:gd name="connsiteX5" fmla="*/ 1233488 w 5995988"/>
                      <a:gd name="connsiteY5" fmla="*/ 2759869 h 3038475"/>
                      <a:gd name="connsiteX6" fmla="*/ 1809750 w 5995988"/>
                      <a:gd name="connsiteY6" fmla="*/ 2219325 h 3038475"/>
                      <a:gd name="connsiteX7" fmla="*/ 2757488 w 5995988"/>
                      <a:gd name="connsiteY7" fmla="*/ 1376363 h 3038475"/>
                      <a:gd name="connsiteX8" fmla="*/ 3640932 w 5995988"/>
                      <a:gd name="connsiteY8" fmla="*/ 688181 h 3038475"/>
                      <a:gd name="connsiteX9" fmla="*/ 4719638 w 5995988"/>
                      <a:gd name="connsiteY9" fmla="*/ 252413 h 3038475"/>
                      <a:gd name="connsiteX10" fmla="*/ 5995988 w 5995988"/>
                      <a:gd name="connsiteY10" fmla="*/ 0 h 3038475"/>
                      <a:gd name="connsiteX0" fmla="*/ 5995988 w 5995988"/>
                      <a:gd name="connsiteY0" fmla="*/ 0 h 3038475"/>
                      <a:gd name="connsiteX1" fmla="*/ 5995988 w 5995988"/>
                      <a:gd name="connsiteY1" fmla="*/ 3038475 h 3038475"/>
                      <a:gd name="connsiteX2" fmla="*/ 0 w 5995988"/>
                      <a:gd name="connsiteY2" fmla="*/ 3038475 h 3038475"/>
                      <a:gd name="connsiteX3" fmla="*/ 7144 w 5995988"/>
                      <a:gd name="connsiteY3" fmla="*/ 2955132 h 3038475"/>
                      <a:gd name="connsiteX4" fmla="*/ 857250 w 5995988"/>
                      <a:gd name="connsiteY4" fmla="*/ 2950370 h 3038475"/>
                      <a:gd name="connsiteX5" fmla="*/ 1233488 w 5995988"/>
                      <a:gd name="connsiteY5" fmla="*/ 2759869 h 3038475"/>
                      <a:gd name="connsiteX6" fmla="*/ 1809750 w 5995988"/>
                      <a:gd name="connsiteY6" fmla="*/ 2219325 h 3038475"/>
                      <a:gd name="connsiteX7" fmla="*/ 2757488 w 5995988"/>
                      <a:gd name="connsiteY7" fmla="*/ 1376363 h 3038475"/>
                      <a:gd name="connsiteX8" fmla="*/ 3640932 w 5995988"/>
                      <a:gd name="connsiteY8" fmla="*/ 688181 h 3038475"/>
                      <a:gd name="connsiteX9" fmla="*/ 4719638 w 5995988"/>
                      <a:gd name="connsiteY9" fmla="*/ 252413 h 3038475"/>
                      <a:gd name="connsiteX10" fmla="*/ 5995988 w 5995988"/>
                      <a:gd name="connsiteY10" fmla="*/ 0 h 3038475"/>
                      <a:gd name="connsiteX0" fmla="*/ 5995988 w 5995988"/>
                      <a:gd name="connsiteY0" fmla="*/ 0 h 3038475"/>
                      <a:gd name="connsiteX1" fmla="*/ 5995988 w 5995988"/>
                      <a:gd name="connsiteY1" fmla="*/ 3038475 h 3038475"/>
                      <a:gd name="connsiteX2" fmla="*/ 0 w 5995988"/>
                      <a:gd name="connsiteY2" fmla="*/ 3038475 h 3038475"/>
                      <a:gd name="connsiteX3" fmla="*/ 11906 w 5995988"/>
                      <a:gd name="connsiteY3" fmla="*/ 2964657 h 3038475"/>
                      <a:gd name="connsiteX4" fmla="*/ 857250 w 5995988"/>
                      <a:gd name="connsiteY4" fmla="*/ 2950370 h 3038475"/>
                      <a:gd name="connsiteX5" fmla="*/ 1233488 w 5995988"/>
                      <a:gd name="connsiteY5" fmla="*/ 2759869 h 3038475"/>
                      <a:gd name="connsiteX6" fmla="*/ 1809750 w 5995988"/>
                      <a:gd name="connsiteY6" fmla="*/ 2219325 h 3038475"/>
                      <a:gd name="connsiteX7" fmla="*/ 2757488 w 5995988"/>
                      <a:gd name="connsiteY7" fmla="*/ 1376363 h 3038475"/>
                      <a:gd name="connsiteX8" fmla="*/ 3640932 w 5995988"/>
                      <a:gd name="connsiteY8" fmla="*/ 688181 h 3038475"/>
                      <a:gd name="connsiteX9" fmla="*/ 4719638 w 5995988"/>
                      <a:gd name="connsiteY9" fmla="*/ 252413 h 3038475"/>
                      <a:gd name="connsiteX10" fmla="*/ 5995988 w 5995988"/>
                      <a:gd name="connsiteY10" fmla="*/ 0 h 3038475"/>
                      <a:gd name="connsiteX0" fmla="*/ 5995988 w 5995988"/>
                      <a:gd name="connsiteY0" fmla="*/ 0 h 3038475"/>
                      <a:gd name="connsiteX1" fmla="*/ 5995988 w 5995988"/>
                      <a:gd name="connsiteY1" fmla="*/ 3038475 h 3038475"/>
                      <a:gd name="connsiteX2" fmla="*/ 0 w 5995988"/>
                      <a:gd name="connsiteY2" fmla="*/ 3038475 h 3038475"/>
                      <a:gd name="connsiteX3" fmla="*/ 11906 w 5995988"/>
                      <a:gd name="connsiteY3" fmla="*/ 2964657 h 3038475"/>
                      <a:gd name="connsiteX4" fmla="*/ 857250 w 5995988"/>
                      <a:gd name="connsiteY4" fmla="*/ 2950370 h 3038475"/>
                      <a:gd name="connsiteX5" fmla="*/ 1233488 w 5995988"/>
                      <a:gd name="connsiteY5" fmla="*/ 2759869 h 3038475"/>
                      <a:gd name="connsiteX6" fmla="*/ 1809750 w 5995988"/>
                      <a:gd name="connsiteY6" fmla="*/ 2219325 h 3038475"/>
                      <a:gd name="connsiteX7" fmla="*/ 2757488 w 5995988"/>
                      <a:gd name="connsiteY7" fmla="*/ 1376363 h 3038475"/>
                      <a:gd name="connsiteX8" fmla="*/ 3640932 w 5995988"/>
                      <a:gd name="connsiteY8" fmla="*/ 688181 h 3038475"/>
                      <a:gd name="connsiteX9" fmla="*/ 4719638 w 5995988"/>
                      <a:gd name="connsiteY9" fmla="*/ 252413 h 3038475"/>
                      <a:gd name="connsiteX10" fmla="*/ 5995988 w 5995988"/>
                      <a:gd name="connsiteY10" fmla="*/ 0 h 3038475"/>
                      <a:gd name="connsiteX0" fmla="*/ 5995988 w 5995988"/>
                      <a:gd name="connsiteY0" fmla="*/ 0 h 3038475"/>
                      <a:gd name="connsiteX1" fmla="*/ 5995988 w 5995988"/>
                      <a:gd name="connsiteY1" fmla="*/ 3038475 h 3038475"/>
                      <a:gd name="connsiteX2" fmla="*/ 0 w 5995988"/>
                      <a:gd name="connsiteY2" fmla="*/ 3038475 h 3038475"/>
                      <a:gd name="connsiteX3" fmla="*/ 9525 w 5995988"/>
                      <a:gd name="connsiteY3" fmla="*/ 2955132 h 3038475"/>
                      <a:gd name="connsiteX4" fmla="*/ 857250 w 5995988"/>
                      <a:gd name="connsiteY4" fmla="*/ 2950370 h 3038475"/>
                      <a:gd name="connsiteX5" fmla="*/ 1233488 w 5995988"/>
                      <a:gd name="connsiteY5" fmla="*/ 2759869 h 3038475"/>
                      <a:gd name="connsiteX6" fmla="*/ 1809750 w 5995988"/>
                      <a:gd name="connsiteY6" fmla="*/ 2219325 h 3038475"/>
                      <a:gd name="connsiteX7" fmla="*/ 2757488 w 5995988"/>
                      <a:gd name="connsiteY7" fmla="*/ 1376363 h 3038475"/>
                      <a:gd name="connsiteX8" fmla="*/ 3640932 w 5995988"/>
                      <a:gd name="connsiteY8" fmla="*/ 688181 h 3038475"/>
                      <a:gd name="connsiteX9" fmla="*/ 4719638 w 5995988"/>
                      <a:gd name="connsiteY9" fmla="*/ 252413 h 3038475"/>
                      <a:gd name="connsiteX10" fmla="*/ 5995988 w 5995988"/>
                      <a:gd name="connsiteY10" fmla="*/ 0 h 3038475"/>
                      <a:gd name="connsiteX0" fmla="*/ 5995988 w 5995988"/>
                      <a:gd name="connsiteY0" fmla="*/ 0 h 3038475"/>
                      <a:gd name="connsiteX1" fmla="*/ 5995988 w 5995988"/>
                      <a:gd name="connsiteY1" fmla="*/ 3038475 h 3038475"/>
                      <a:gd name="connsiteX2" fmla="*/ 0 w 5995988"/>
                      <a:gd name="connsiteY2" fmla="*/ 3038475 h 3038475"/>
                      <a:gd name="connsiteX3" fmla="*/ 9525 w 5995988"/>
                      <a:gd name="connsiteY3" fmla="*/ 2955132 h 3038475"/>
                      <a:gd name="connsiteX4" fmla="*/ 857250 w 5995988"/>
                      <a:gd name="connsiteY4" fmla="*/ 2950370 h 3038475"/>
                      <a:gd name="connsiteX5" fmla="*/ 1233488 w 5995988"/>
                      <a:gd name="connsiteY5" fmla="*/ 2759869 h 3038475"/>
                      <a:gd name="connsiteX6" fmla="*/ 1809750 w 5995988"/>
                      <a:gd name="connsiteY6" fmla="*/ 2219325 h 3038475"/>
                      <a:gd name="connsiteX7" fmla="*/ 2757488 w 5995988"/>
                      <a:gd name="connsiteY7" fmla="*/ 1376363 h 3038475"/>
                      <a:gd name="connsiteX8" fmla="*/ 3640932 w 5995988"/>
                      <a:gd name="connsiteY8" fmla="*/ 688181 h 3038475"/>
                      <a:gd name="connsiteX9" fmla="*/ 4719638 w 5995988"/>
                      <a:gd name="connsiteY9" fmla="*/ 252413 h 3038475"/>
                      <a:gd name="connsiteX10" fmla="*/ 5995988 w 5995988"/>
                      <a:gd name="connsiteY10" fmla="*/ 0 h 3038475"/>
                      <a:gd name="connsiteX0" fmla="*/ 5995988 w 5995988"/>
                      <a:gd name="connsiteY0" fmla="*/ 0 h 3038475"/>
                      <a:gd name="connsiteX1" fmla="*/ 5995988 w 5995988"/>
                      <a:gd name="connsiteY1" fmla="*/ 3038475 h 3038475"/>
                      <a:gd name="connsiteX2" fmla="*/ 0 w 5995988"/>
                      <a:gd name="connsiteY2" fmla="*/ 3038475 h 3038475"/>
                      <a:gd name="connsiteX3" fmla="*/ 9525 w 5995988"/>
                      <a:gd name="connsiteY3" fmla="*/ 2955132 h 3038475"/>
                      <a:gd name="connsiteX4" fmla="*/ 864394 w 5995988"/>
                      <a:gd name="connsiteY4" fmla="*/ 2945608 h 3038475"/>
                      <a:gd name="connsiteX5" fmla="*/ 1233488 w 5995988"/>
                      <a:gd name="connsiteY5" fmla="*/ 2759869 h 3038475"/>
                      <a:gd name="connsiteX6" fmla="*/ 1809750 w 5995988"/>
                      <a:gd name="connsiteY6" fmla="*/ 2219325 h 3038475"/>
                      <a:gd name="connsiteX7" fmla="*/ 2757488 w 5995988"/>
                      <a:gd name="connsiteY7" fmla="*/ 1376363 h 3038475"/>
                      <a:gd name="connsiteX8" fmla="*/ 3640932 w 5995988"/>
                      <a:gd name="connsiteY8" fmla="*/ 688181 h 3038475"/>
                      <a:gd name="connsiteX9" fmla="*/ 4719638 w 5995988"/>
                      <a:gd name="connsiteY9" fmla="*/ 252413 h 3038475"/>
                      <a:gd name="connsiteX10" fmla="*/ 5995988 w 5995988"/>
                      <a:gd name="connsiteY10" fmla="*/ 0 h 303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5988" h="3038475">
                        <a:moveTo>
                          <a:pt x="5995988" y="0"/>
                        </a:moveTo>
                        <a:lnTo>
                          <a:pt x="5995988" y="3038475"/>
                        </a:lnTo>
                        <a:lnTo>
                          <a:pt x="0" y="3038475"/>
                        </a:lnTo>
                        <a:lnTo>
                          <a:pt x="9525" y="2955132"/>
                        </a:lnTo>
                        <a:cubicBezTo>
                          <a:pt x="148828" y="2951957"/>
                          <a:pt x="660400" y="2978152"/>
                          <a:pt x="864394" y="2945608"/>
                        </a:cubicBezTo>
                        <a:cubicBezTo>
                          <a:pt x="1068388" y="2913064"/>
                          <a:pt x="1075929" y="2880916"/>
                          <a:pt x="1233488" y="2759869"/>
                        </a:cubicBezTo>
                        <a:cubicBezTo>
                          <a:pt x="1391047" y="2638822"/>
                          <a:pt x="1555750" y="2449909"/>
                          <a:pt x="1809750" y="2219325"/>
                        </a:cubicBezTo>
                        <a:cubicBezTo>
                          <a:pt x="2063750" y="1988741"/>
                          <a:pt x="2452291" y="1631554"/>
                          <a:pt x="2757488" y="1376363"/>
                        </a:cubicBezTo>
                        <a:cubicBezTo>
                          <a:pt x="3062685" y="1121172"/>
                          <a:pt x="3313907" y="875506"/>
                          <a:pt x="3640932" y="688181"/>
                        </a:cubicBezTo>
                        <a:cubicBezTo>
                          <a:pt x="3967957" y="500856"/>
                          <a:pt x="4327129" y="367110"/>
                          <a:pt x="4719638" y="252413"/>
                        </a:cubicBezTo>
                        <a:cubicBezTo>
                          <a:pt x="5112147" y="137716"/>
                          <a:pt x="5711826" y="28575"/>
                          <a:pt x="5995988"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rgbClr val="FFFFFF"/>
                      </a:solidFill>
                    </a:endParaRPr>
                  </a:p>
                </p:txBody>
              </p:sp>
              <p:sp>
                <p:nvSpPr>
                  <p:cNvPr id="26" name="Freeform 25"/>
                  <p:cNvSpPr/>
                  <p:nvPr/>
                </p:nvSpPr>
                <p:spPr>
                  <a:xfrm>
                    <a:off x="1631950" y="2951957"/>
                    <a:ext cx="5988050" cy="2128043"/>
                  </a:xfrm>
                  <a:custGeom>
                    <a:avLst/>
                    <a:gdLst>
                      <a:gd name="connsiteX0" fmla="*/ 5962650 w 5962650"/>
                      <a:gd name="connsiteY0" fmla="*/ 0 h 2139950"/>
                      <a:gd name="connsiteX1" fmla="*/ 5962650 w 5962650"/>
                      <a:gd name="connsiteY1" fmla="*/ 2139950 h 2139950"/>
                      <a:gd name="connsiteX2" fmla="*/ 0 w 5962650"/>
                      <a:gd name="connsiteY2" fmla="*/ 2139950 h 2139950"/>
                      <a:gd name="connsiteX3" fmla="*/ 0 w 5962650"/>
                      <a:gd name="connsiteY3" fmla="*/ 2082800 h 2139950"/>
                      <a:gd name="connsiteX4" fmla="*/ 876300 w 5962650"/>
                      <a:gd name="connsiteY4" fmla="*/ 2063750 h 2139950"/>
                      <a:gd name="connsiteX5" fmla="*/ 1238250 w 5962650"/>
                      <a:gd name="connsiteY5" fmla="*/ 1892300 h 2139950"/>
                      <a:gd name="connsiteX6" fmla="*/ 2311400 w 5962650"/>
                      <a:gd name="connsiteY6" fmla="*/ 1047750 h 2139950"/>
                      <a:gd name="connsiteX7" fmla="*/ 3803650 w 5962650"/>
                      <a:gd name="connsiteY7" fmla="*/ 419100 h 2139950"/>
                      <a:gd name="connsiteX8" fmla="*/ 3905250 w 5962650"/>
                      <a:gd name="connsiteY8" fmla="*/ 419100 h 2139950"/>
                      <a:gd name="connsiteX9" fmla="*/ 4902200 w 5962650"/>
                      <a:gd name="connsiteY9" fmla="*/ 152400 h 2139950"/>
                      <a:gd name="connsiteX10" fmla="*/ 5962650 w 5962650"/>
                      <a:gd name="connsiteY10" fmla="*/ 0 h 2139950"/>
                      <a:gd name="connsiteX0" fmla="*/ 5962650 w 5962650"/>
                      <a:gd name="connsiteY0" fmla="*/ 0 h 2139950"/>
                      <a:gd name="connsiteX1" fmla="*/ 5962650 w 5962650"/>
                      <a:gd name="connsiteY1" fmla="*/ 2139950 h 2139950"/>
                      <a:gd name="connsiteX2" fmla="*/ 0 w 5962650"/>
                      <a:gd name="connsiteY2" fmla="*/ 2139950 h 2139950"/>
                      <a:gd name="connsiteX3" fmla="*/ 0 w 5962650"/>
                      <a:gd name="connsiteY3" fmla="*/ 2082800 h 2139950"/>
                      <a:gd name="connsiteX4" fmla="*/ 876300 w 5962650"/>
                      <a:gd name="connsiteY4" fmla="*/ 2063750 h 2139950"/>
                      <a:gd name="connsiteX5" fmla="*/ 1238250 w 5962650"/>
                      <a:gd name="connsiteY5" fmla="*/ 1892300 h 2139950"/>
                      <a:gd name="connsiteX6" fmla="*/ 2311400 w 5962650"/>
                      <a:gd name="connsiteY6" fmla="*/ 1047750 h 2139950"/>
                      <a:gd name="connsiteX7" fmla="*/ 3803650 w 5962650"/>
                      <a:gd name="connsiteY7" fmla="*/ 419100 h 2139950"/>
                      <a:gd name="connsiteX8" fmla="*/ 4902200 w 5962650"/>
                      <a:gd name="connsiteY8" fmla="*/ 152400 h 2139950"/>
                      <a:gd name="connsiteX9" fmla="*/ 5962650 w 5962650"/>
                      <a:gd name="connsiteY9" fmla="*/ 0 h 2139950"/>
                      <a:gd name="connsiteX0" fmla="*/ 5962650 w 5962650"/>
                      <a:gd name="connsiteY0" fmla="*/ 0 h 2139950"/>
                      <a:gd name="connsiteX1" fmla="*/ 5962650 w 5962650"/>
                      <a:gd name="connsiteY1" fmla="*/ 2139950 h 2139950"/>
                      <a:gd name="connsiteX2" fmla="*/ 0 w 5962650"/>
                      <a:gd name="connsiteY2" fmla="*/ 2139950 h 2139950"/>
                      <a:gd name="connsiteX3" fmla="*/ 0 w 5962650"/>
                      <a:gd name="connsiteY3" fmla="*/ 2082800 h 2139950"/>
                      <a:gd name="connsiteX4" fmla="*/ 876300 w 5962650"/>
                      <a:gd name="connsiteY4" fmla="*/ 2063750 h 2139950"/>
                      <a:gd name="connsiteX5" fmla="*/ 1238250 w 5962650"/>
                      <a:gd name="connsiteY5" fmla="*/ 1892300 h 2139950"/>
                      <a:gd name="connsiteX6" fmla="*/ 2311400 w 5962650"/>
                      <a:gd name="connsiteY6" fmla="*/ 1047750 h 2139950"/>
                      <a:gd name="connsiteX7" fmla="*/ 3803650 w 5962650"/>
                      <a:gd name="connsiteY7" fmla="*/ 419100 h 2139950"/>
                      <a:gd name="connsiteX8" fmla="*/ 4902200 w 5962650"/>
                      <a:gd name="connsiteY8" fmla="*/ 152400 h 2139950"/>
                      <a:gd name="connsiteX9" fmla="*/ 5962650 w 5962650"/>
                      <a:gd name="connsiteY9" fmla="*/ 0 h 2139950"/>
                      <a:gd name="connsiteX0" fmla="*/ 5962650 w 5962650"/>
                      <a:gd name="connsiteY0" fmla="*/ 0 h 2139950"/>
                      <a:gd name="connsiteX1" fmla="*/ 5962650 w 5962650"/>
                      <a:gd name="connsiteY1" fmla="*/ 2139950 h 2139950"/>
                      <a:gd name="connsiteX2" fmla="*/ 0 w 5962650"/>
                      <a:gd name="connsiteY2" fmla="*/ 2139950 h 2139950"/>
                      <a:gd name="connsiteX3" fmla="*/ 0 w 5962650"/>
                      <a:gd name="connsiteY3" fmla="*/ 2082800 h 2139950"/>
                      <a:gd name="connsiteX4" fmla="*/ 876300 w 5962650"/>
                      <a:gd name="connsiteY4" fmla="*/ 2063750 h 2139950"/>
                      <a:gd name="connsiteX5" fmla="*/ 1238250 w 5962650"/>
                      <a:gd name="connsiteY5" fmla="*/ 1892300 h 2139950"/>
                      <a:gd name="connsiteX6" fmla="*/ 2311400 w 5962650"/>
                      <a:gd name="connsiteY6" fmla="*/ 1047750 h 2139950"/>
                      <a:gd name="connsiteX7" fmla="*/ 3803650 w 5962650"/>
                      <a:gd name="connsiteY7" fmla="*/ 419100 h 2139950"/>
                      <a:gd name="connsiteX8" fmla="*/ 4902200 w 5962650"/>
                      <a:gd name="connsiteY8" fmla="*/ 152400 h 2139950"/>
                      <a:gd name="connsiteX9" fmla="*/ 5962650 w 5962650"/>
                      <a:gd name="connsiteY9" fmla="*/ 0 h 2139950"/>
                      <a:gd name="connsiteX0" fmla="*/ 5962650 w 5962650"/>
                      <a:gd name="connsiteY0" fmla="*/ 0 h 2139950"/>
                      <a:gd name="connsiteX1" fmla="*/ 5962650 w 5962650"/>
                      <a:gd name="connsiteY1" fmla="*/ 2139950 h 2139950"/>
                      <a:gd name="connsiteX2" fmla="*/ 0 w 5962650"/>
                      <a:gd name="connsiteY2" fmla="*/ 2139950 h 2139950"/>
                      <a:gd name="connsiteX3" fmla="*/ 0 w 5962650"/>
                      <a:gd name="connsiteY3" fmla="*/ 2082800 h 2139950"/>
                      <a:gd name="connsiteX4" fmla="*/ 876300 w 5962650"/>
                      <a:gd name="connsiteY4" fmla="*/ 2063750 h 2139950"/>
                      <a:gd name="connsiteX5" fmla="*/ 1238250 w 5962650"/>
                      <a:gd name="connsiteY5" fmla="*/ 1892300 h 2139950"/>
                      <a:gd name="connsiteX6" fmla="*/ 2311400 w 5962650"/>
                      <a:gd name="connsiteY6" fmla="*/ 1047750 h 2139950"/>
                      <a:gd name="connsiteX7" fmla="*/ 3803650 w 5962650"/>
                      <a:gd name="connsiteY7" fmla="*/ 419100 h 2139950"/>
                      <a:gd name="connsiteX8" fmla="*/ 4902200 w 5962650"/>
                      <a:gd name="connsiteY8" fmla="*/ 152400 h 2139950"/>
                      <a:gd name="connsiteX9" fmla="*/ 5962650 w 5962650"/>
                      <a:gd name="connsiteY9" fmla="*/ 0 h 2139950"/>
                      <a:gd name="connsiteX0" fmla="*/ 5962650 w 5962650"/>
                      <a:gd name="connsiteY0" fmla="*/ 0 h 2139950"/>
                      <a:gd name="connsiteX1" fmla="*/ 5962650 w 5962650"/>
                      <a:gd name="connsiteY1" fmla="*/ 2139950 h 2139950"/>
                      <a:gd name="connsiteX2" fmla="*/ 0 w 5962650"/>
                      <a:gd name="connsiteY2" fmla="*/ 2139950 h 2139950"/>
                      <a:gd name="connsiteX3" fmla="*/ 0 w 5962650"/>
                      <a:gd name="connsiteY3" fmla="*/ 2082800 h 2139950"/>
                      <a:gd name="connsiteX4" fmla="*/ 876300 w 5962650"/>
                      <a:gd name="connsiteY4" fmla="*/ 2063750 h 2139950"/>
                      <a:gd name="connsiteX5" fmla="*/ 1238250 w 5962650"/>
                      <a:gd name="connsiteY5" fmla="*/ 1892300 h 2139950"/>
                      <a:gd name="connsiteX6" fmla="*/ 2311400 w 5962650"/>
                      <a:gd name="connsiteY6" fmla="*/ 1047750 h 2139950"/>
                      <a:gd name="connsiteX7" fmla="*/ 3803650 w 5962650"/>
                      <a:gd name="connsiteY7" fmla="*/ 419100 h 2139950"/>
                      <a:gd name="connsiteX8" fmla="*/ 4902200 w 5962650"/>
                      <a:gd name="connsiteY8" fmla="*/ 152400 h 2139950"/>
                      <a:gd name="connsiteX9" fmla="*/ 5962650 w 5962650"/>
                      <a:gd name="connsiteY9" fmla="*/ 0 h 2139950"/>
                      <a:gd name="connsiteX0" fmla="*/ 5962650 w 5962650"/>
                      <a:gd name="connsiteY0" fmla="*/ 0 h 2139950"/>
                      <a:gd name="connsiteX1" fmla="*/ 5962650 w 5962650"/>
                      <a:gd name="connsiteY1" fmla="*/ 2139950 h 2139950"/>
                      <a:gd name="connsiteX2" fmla="*/ 0 w 5962650"/>
                      <a:gd name="connsiteY2" fmla="*/ 2139950 h 2139950"/>
                      <a:gd name="connsiteX3" fmla="*/ 0 w 5962650"/>
                      <a:gd name="connsiteY3" fmla="*/ 2082800 h 2139950"/>
                      <a:gd name="connsiteX4" fmla="*/ 876300 w 5962650"/>
                      <a:gd name="connsiteY4" fmla="*/ 2063750 h 2139950"/>
                      <a:gd name="connsiteX5" fmla="*/ 1238250 w 5962650"/>
                      <a:gd name="connsiteY5" fmla="*/ 1892300 h 2139950"/>
                      <a:gd name="connsiteX6" fmla="*/ 2311400 w 5962650"/>
                      <a:gd name="connsiteY6" fmla="*/ 1047750 h 2139950"/>
                      <a:gd name="connsiteX7" fmla="*/ 3803650 w 5962650"/>
                      <a:gd name="connsiteY7" fmla="*/ 419100 h 2139950"/>
                      <a:gd name="connsiteX8" fmla="*/ 4902200 w 5962650"/>
                      <a:gd name="connsiteY8" fmla="*/ 152400 h 2139950"/>
                      <a:gd name="connsiteX9" fmla="*/ 5962650 w 5962650"/>
                      <a:gd name="connsiteY9" fmla="*/ 0 h 2139950"/>
                      <a:gd name="connsiteX0" fmla="*/ 5962650 w 5962650"/>
                      <a:gd name="connsiteY0" fmla="*/ 0 h 2139950"/>
                      <a:gd name="connsiteX1" fmla="*/ 5962650 w 5962650"/>
                      <a:gd name="connsiteY1" fmla="*/ 2139950 h 2139950"/>
                      <a:gd name="connsiteX2" fmla="*/ 0 w 5962650"/>
                      <a:gd name="connsiteY2" fmla="*/ 2139950 h 2139950"/>
                      <a:gd name="connsiteX3" fmla="*/ 0 w 5962650"/>
                      <a:gd name="connsiteY3" fmla="*/ 2082800 h 2139950"/>
                      <a:gd name="connsiteX4" fmla="*/ 921544 w 5962650"/>
                      <a:gd name="connsiteY4" fmla="*/ 2051844 h 2139950"/>
                      <a:gd name="connsiteX5" fmla="*/ 1238250 w 5962650"/>
                      <a:gd name="connsiteY5" fmla="*/ 1892300 h 2139950"/>
                      <a:gd name="connsiteX6" fmla="*/ 2311400 w 5962650"/>
                      <a:gd name="connsiteY6" fmla="*/ 1047750 h 2139950"/>
                      <a:gd name="connsiteX7" fmla="*/ 3803650 w 5962650"/>
                      <a:gd name="connsiteY7" fmla="*/ 419100 h 2139950"/>
                      <a:gd name="connsiteX8" fmla="*/ 4902200 w 5962650"/>
                      <a:gd name="connsiteY8" fmla="*/ 152400 h 2139950"/>
                      <a:gd name="connsiteX9" fmla="*/ 5962650 w 5962650"/>
                      <a:gd name="connsiteY9" fmla="*/ 0 h 2139950"/>
                      <a:gd name="connsiteX0" fmla="*/ 5962650 w 5962650"/>
                      <a:gd name="connsiteY0" fmla="*/ 0 h 2139950"/>
                      <a:gd name="connsiteX1" fmla="*/ 5962650 w 5962650"/>
                      <a:gd name="connsiteY1" fmla="*/ 2139950 h 2139950"/>
                      <a:gd name="connsiteX2" fmla="*/ 0 w 5962650"/>
                      <a:gd name="connsiteY2" fmla="*/ 2139950 h 2139950"/>
                      <a:gd name="connsiteX3" fmla="*/ 0 w 5962650"/>
                      <a:gd name="connsiteY3" fmla="*/ 2082800 h 2139950"/>
                      <a:gd name="connsiteX4" fmla="*/ 921544 w 5962650"/>
                      <a:gd name="connsiteY4" fmla="*/ 2051844 h 2139950"/>
                      <a:gd name="connsiteX5" fmla="*/ 1238250 w 5962650"/>
                      <a:gd name="connsiteY5" fmla="*/ 1892300 h 2139950"/>
                      <a:gd name="connsiteX6" fmla="*/ 2311400 w 5962650"/>
                      <a:gd name="connsiteY6" fmla="*/ 1047750 h 2139950"/>
                      <a:gd name="connsiteX7" fmla="*/ 3803650 w 5962650"/>
                      <a:gd name="connsiteY7" fmla="*/ 419100 h 2139950"/>
                      <a:gd name="connsiteX8" fmla="*/ 4902200 w 5962650"/>
                      <a:gd name="connsiteY8" fmla="*/ 152400 h 2139950"/>
                      <a:gd name="connsiteX9" fmla="*/ 5962650 w 5962650"/>
                      <a:gd name="connsiteY9" fmla="*/ 0 h 2139950"/>
                      <a:gd name="connsiteX0" fmla="*/ 5962650 w 5962650"/>
                      <a:gd name="connsiteY0" fmla="*/ 0 h 2139950"/>
                      <a:gd name="connsiteX1" fmla="*/ 5962650 w 5962650"/>
                      <a:gd name="connsiteY1" fmla="*/ 2139950 h 2139950"/>
                      <a:gd name="connsiteX2" fmla="*/ 0 w 5962650"/>
                      <a:gd name="connsiteY2" fmla="*/ 2139950 h 2139950"/>
                      <a:gd name="connsiteX3" fmla="*/ 0 w 5962650"/>
                      <a:gd name="connsiteY3" fmla="*/ 2082800 h 2139950"/>
                      <a:gd name="connsiteX4" fmla="*/ 942975 w 5962650"/>
                      <a:gd name="connsiteY4" fmla="*/ 2047082 h 2139950"/>
                      <a:gd name="connsiteX5" fmla="*/ 1238250 w 5962650"/>
                      <a:gd name="connsiteY5" fmla="*/ 1892300 h 2139950"/>
                      <a:gd name="connsiteX6" fmla="*/ 2311400 w 5962650"/>
                      <a:gd name="connsiteY6" fmla="*/ 1047750 h 2139950"/>
                      <a:gd name="connsiteX7" fmla="*/ 3803650 w 5962650"/>
                      <a:gd name="connsiteY7" fmla="*/ 419100 h 2139950"/>
                      <a:gd name="connsiteX8" fmla="*/ 4902200 w 5962650"/>
                      <a:gd name="connsiteY8" fmla="*/ 152400 h 2139950"/>
                      <a:gd name="connsiteX9" fmla="*/ 5962650 w 5962650"/>
                      <a:gd name="connsiteY9" fmla="*/ 0 h 2139950"/>
                      <a:gd name="connsiteX0" fmla="*/ 5962650 w 5962650"/>
                      <a:gd name="connsiteY0" fmla="*/ 0 h 2139950"/>
                      <a:gd name="connsiteX1" fmla="*/ 5962650 w 5962650"/>
                      <a:gd name="connsiteY1" fmla="*/ 2139950 h 2139950"/>
                      <a:gd name="connsiteX2" fmla="*/ 0 w 5962650"/>
                      <a:gd name="connsiteY2" fmla="*/ 2139950 h 2139950"/>
                      <a:gd name="connsiteX3" fmla="*/ 0 w 5962650"/>
                      <a:gd name="connsiteY3" fmla="*/ 2082800 h 2139950"/>
                      <a:gd name="connsiteX4" fmla="*/ 942975 w 5962650"/>
                      <a:gd name="connsiteY4" fmla="*/ 2047082 h 2139950"/>
                      <a:gd name="connsiteX5" fmla="*/ 1238250 w 5962650"/>
                      <a:gd name="connsiteY5" fmla="*/ 1892300 h 2139950"/>
                      <a:gd name="connsiteX6" fmla="*/ 2311400 w 5962650"/>
                      <a:gd name="connsiteY6" fmla="*/ 1047750 h 2139950"/>
                      <a:gd name="connsiteX7" fmla="*/ 3803650 w 5962650"/>
                      <a:gd name="connsiteY7" fmla="*/ 419100 h 2139950"/>
                      <a:gd name="connsiteX8" fmla="*/ 4902200 w 5962650"/>
                      <a:gd name="connsiteY8" fmla="*/ 152400 h 2139950"/>
                      <a:gd name="connsiteX9" fmla="*/ 5962650 w 5962650"/>
                      <a:gd name="connsiteY9" fmla="*/ 0 h 2139950"/>
                      <a:gd name="connsiteX0" fmla="*/ 5962650 w 5962650"/>
                      <a:gd name="connsiteY0" fmla="*/ 0 h 2139950"/>
                      <a:gd name="connsiteX1" fmla="*/ 5962650 w 5962650"/>
                      <a:gd name="connsiteY1" fmla="*/ 2139950 h 2139950"/>
                      <a:gd name="connsiteX2" fmla="*/ 0 w 5962650"/>
                      <a:gd name="connsiteY2" fmla="*/ 2139950 h 2139950"/>
                      <a:gd name="connsiteX3" fmla="*/ 0 w 5962650"/>
                      <a:gd name="connsiteY3" fmla="*/ 2082800 h 2139950"/>
                      <a:gd name="connsiteX4" fmla="*/ 889794 w 5962650"/>
                      <a:gd name="connsiteY4" fmla="*/ 2058194 h 2139950"/>
                      <a:gd name="connsiteX5" fmla="*/ 942975 w 5962650"/>
                      <a:gd name="connsiteY5" fmla="*/ 2047082 h 2139950"/>
                      <a:gd name="connsiteX6" fmla="*/ 1238250 w 5962650"/>
                      <a:gd name="connsiteY6" fmla="*/ 1892300 h 2139950"/>
                      <a:gd name="connsiteX7" fmla="*/ 2311400 w 5962650"/>
                      <a:gd name="connsiteY7" fmla="*/ 1047750 h 2139950"/>
                      <a:gd name="connsiteX8" fmla="*/ 3803650 w 5962650"/>
                      <a:gd name="connsiteY8" fmla="*/ 419100 h 2139950"/>
                      <a:gd name="connsiteX9" fmla="*/ 4902200 w 5962650"/>
                      <a:gd name="connsiteY9" fmla="*/ 152400 h 2139950"/>
                      <a:gd name="connsiteX10" fmla="*/ 5962650 w 5962650"/>
                      <a:gd name="connsiteY10" fmla="*/ 0 h 2139950"/>
                      <a:gd name="connsiteX0" fmla="*/ 5962650 w 5962650"/>
                      <a:gd name="connsiteY0" fmla="*/ 0 h 2139950"/>
                      <a:gd name="connsiteX1" fmla="*/ 5962650 w 5962650"/>
                      <a:gd name="connsiteY1" fmla="*/ 2139950 h 2139950"/>
                      <a:gd name="connsiteX2" fmla="*/ 0 w 5962650"/>
                      <a:gd name="connsiteY2" fmla="*/ 2139950 h 2139950"/>
                      <a:gd name="connsiteX3" fmla="*/ 0 w 5962650"/>
                      <a:gd name="connsiteY3" fmla="*/ 2082800 h 2139950"/>
                      <a:gd name="connsiteX4" fmla="*/ 889794 w 5962650"/>
                      <a:gd name="connsiteY4" fmla="*/ 2058194 h 2139950"/>
                      <a:gd name="connsiteX5" fmla="*/ 942975 w 5962650"/>
                      <a:gd name="connsiteY5" fmla="*/ 2047082 h 2139950"/>
                      <a:gd name="connsiteX6" fmla="*/ 1238250 w 5962650"/>
                      <a:gd name="connsiteY6" fmla="*/ 1892300 h 2139950"/>
                      <a:gd name="connsiteX7" fmla="*/ 2311400 w 5962650"/>
                      <a:gd name="connsiteY7" fmla="*/ 1047750 h 2139950"/>
                      <a:gd name="connsiteX8" fmla="*/ 3803650 w 5962650"/>
                      <a:gd name="connsiteY8" fmla="*/ 419100 h 2139950"/>
                      <a:gd name="connsiteX9" fmla="*/ 4902200 w 5962650"/>
                      <a:gd name="connsiteY9" fmla="*/ 152400 h 2139950"/>
                      <a:gd name="connsiteX10" fmla="*/ 5962650 w 5962650"/>
                      <a:gd name="connsiteY10" fmla="*/ 0 h 2139950"/>
                      <a:gd name="connsiteX0" fmla="*/ 5962650 w 5962650"/>
                      <a:gd name="connsiteY0" fmla="*/ 0 h 2139950"/>
                      <a:gd name="connsiteX1" fmla="*/ 5962650 w 5962650"/>
                      <a:gd name="connsiteY1" fmla="*/ 2139950 h 2139950"/>
                      <a:gd name="connsiteX2" fmla="*/ 0 w 5962650"/>
                      <a:gd name="connsiteY2" fmla="*/ 2139950 h 2139950"/>
                      <a:gd name="connsiteX3" fmla="*/ 0 w 5962650"/>
                      <a:gd name="connsiteY3" fmla="*/ 2082800 h 2139950"/>
                      <a:gd name="connsiteX4" fmla="*/ 889794 w 5962650"/>
                      <a:gd name="connsiteY4" fmla="*/ 2058194 h 2139950"/>
                      <a:gd name="connsiteX5" fmla="*/ 1238250 w 5962650"/>
                      <a:gd name="connsiteY5" fmla="*/ 1892300 h 2139950"/>
                      <a:gd name="connsiteX6" fmla="*/ 2311400 w 5962650"/>
                      <a:gd name="connsiteY6" fmla="*/ 1047750 h 2139950"/>
                      <a:gd name="connsiteX7" fmla="*/ 3803650 w 5962650"/>
                      <a:gd name="connsiteY7" fmla="*/ 419100 h 2139950"/>
                      <a:gd name="connsiteX8" fmla="*/ 4902200 w 5962650"/>
                      <a:gd name="connsiteY8" fmla="*/ 152400 h 2139950"/>
                      <a:gd name="connsiteX9" fmla="*/ 5962650 w 5962650"/>
                      <a:gd name="connsiteY9" fmla="*/ 0 h 2139950"/>
                      <a:gd name="connsiteX0" fmla="*/ 5962650 w 5962650"/>
                      <a:gd name="connsiteY0" fmla="*/ 0 h 2139950"/>
                      <a:gd name="connsiteX1" fmla="*/ 5962650 w 5962650"/>
                      <a:gd name="connsiteY1" fmla="*/ 2139950 h 2139950"/>
                      <a:gd name="connsiteX2" fmla="*/ 0 w 5962650"/>
                      <a:gd name="connsiteY2" fmla="*/ 2139950 h 2139950"/>
                      <a:gd name="connsiteX3" fmla="*/ 0 w 5962650"/>
                      <a:gd name="connsiteY3" fmla="*/ 2082800 h 2139950"/>
                      <a:gd name="connsiteX4" fmla="*/ 889794 w 5962650"/>
                      <a:gd name="connsiteY4" fmla="*/ 2058194 h 2139950"/>
                      <a:gd name="connsiteX5" fmla="*/ 1238250 w 5962650"/>
                      <a:gd name="connsiteY5" fmla="*/ 1892300 h 2139950"/>
                      <a:gd name="connsiteX6" fmla="*/ 2311400 w 5962650"/>
                      <a:gd name="connsiteY6" fmla="*/ 1047750 h 2139950"/>
                      <a:gd name="connsiteX7" fmla="*/ 3803650 w 5962650"/>
                      <a:gd name="connsiteY7" fmla="*/ 419100 h 2139950"/>
                      <a:gd name="connsiteX8" fmla="*/ 4902200 w 5962650"/>
                      <a:gd name="connsiteY8" fmla="*/ 152400 h 2139950"/>
                      <a:gd name="connsiteX9" fmla="*/ 5962650 w 5962650"/>
                      <a:gd name="connsiteY9" fmla="*/ 0 h 2139950"/>
                      <a:gd name="connsiteX0" fmla="*/ 5962650 w 5962650"/>
                      <a:gd name="connsiteY0" fmla="*/ 0 h 2139950"/>
                      <a:gd name="connsiteX1" fmla="*/ 5962650 w 5962650"/>
                      <a:gd name="connsiteY1" fmla="*/ 2139950 h 2139950"/>
                      <a:gd name="connsiteX2" fmla="*/ 0 w 5962650"/>
                      <a:gd name="connsiteY2" fmla="*/ 2139950 h 2139950"/>
                      <a:gd name="connsiteX3" fmla="*/ 0 w 5962650"/>
                      <a:gd name="connsiteY3" fmla="*/ 2082800 h 2139950"/>
                      <a:gd name="connsiteX4" fmla="*/ 889794 w 5962650"/>
                      <a:gd name="connsiteY4" fmla="*/ 2058194 h 2139950"/>
                      <a:gd name="connsiteX5" fmla="*/ 1238250 w 5962650"/>
                      <a:gd name="connsiteY5" fmla="*/ 1892300 h 2139950"/>
                      <a:gd name="connsiteX6" fmla="*/ 2311400 w 5962650"/>
                      <a:gd name="connsiteY6" fmla="*/ 1047750 h 2139950"/>
                      <a:gd name="connsiteX7" fmla="*/ 3803650 w 5962650"/>
                      <a:gd name="connsiteY7" fmla="*/ 419100 h 2139950"/>
                      <a:gd name="connsiteX8" fmla="*/ 4902200 w 5962650"/>
                      <a:gd name="connsiteY8" fmla="*/ 152400 h 2139950"/>
                      <a:gd name="connsiteX9" fmla="*/ 5962650 w 5962650"/>
                      <a:gd name="connsiteY9" fmla="*/ 0 h 2139950"/>
                      <a:gd name="connsiteX0" fmla="*/ 5962650 w 5962650"/>
                      <a:gd name="connsiteY0" fmla="*/ 0 h 2139950"/>
                      <a:gd name="connsiteX1" fmla="*/ 5962650 w 5962650"/>
                      <a:gd name="connsiteY1" fmla="*/ 2139950 h 2139950"/>
                      <a:gd name="connsiteX2" fmla="*/ 0 w 5962650"/>
                      <a:gd name="connsiteY2" fmla="*/ 2139950 h 2139950"/>
                      <a:gd name="connsiteX3" fmla="*/ 0 w 5962650"/>
                      <a:gd name="connsiteY3" fmla="*/ 2082800 h 2139950"/>
                      <a:gd name="connsiteX4" fmla="*/ 889794 w 5962650"/>
                      <a:gd name="connsiteY4" fmla="*/ 2058194 h 2139950"/>
                      <a:gd name="connsiteX5" fmla="*/ 1345406 w 5962650"/>
                      <a:gd name="connsiteY5" fmla="*/ 1804193 h 2139950"/>
                      <a:gd name="connsiteX6" fmla="*/ 2311400 w 5962650"/>
                      <a:gd name="connsiteY6" fmla="*/ 1047750 h 2139950"/>
                      <a:gd name="connsiteX7" fmla="*/ 3803650 w 5962650"/>
                      <a:gd name="connsiteY7" fmla="*/ 419100 h 2139950"/>
                      <a:gd name="connsiteX8" fmla="*/ 4902200 w 5962650"/>
                      <a:gd name="connsiteY8" fmla="*/ 152400 h 2139950"/>
                      <a:gd name="connsiteX9" fmla="*/ 5962650 w 5962650"/>
                      <a:gd name="connsiteY9" fmla="*/ 0 h 2139950"/>
                      <a:gd name="connsiteX0" fmla="*/ 5962650 w 5962650"/>
                      <a:gd name="connsiteY0" fmla="*/ 0 h 2139950"/>
                      <a:gd name="connsiteX1" fmla="*/ 5962650 w 5962650"/>
                      <a:gd name="connsiteY1" fmla="*/ 2139950 h 2139950"/>
                      <a:gd name="connsiteX2" fmla="*/ 0 w 5962650"/>
                      <a:gd name="connsiteY2" fmla="*/ 2139950 h 2139950"/>
                      <a:gd name="connsiteX3" fmla="*/ 0 w 5962650"/>
                      <a:gd name="connsiteY3" fmla="*/ 2082800 h 2139950"/>
                      <a:gd name="connsiteX4" fmla="*/ 889794 w 5962650"/>
                      <a:gd name="connsiteY4" fmla="*/ 2058194 h 2139950"/>
                      <a:gd name="connsiteX5" fmla="*/ 1345406 w 5962650"/>
                      <a:gd name="connsiteY5" fmla="*/ 1804193 h 2139950"/>
                      <a:gd name="connsiteX6" fmla="*/ 2311400 w 5962650"/>
                      <a:gd name="connsiteY6" fmla="*/ 1047750 h 2139950"/>
                      <a:gd name="connsiteX7" fmla="*/ 3803650 w 5962650"/>
                      <a:gd name="connsiteY7" fmla="*/ 419100 h 2139950"/>
                      <a:gd name="connsiteX8" fmla="*/ 4902200 w 5962650"/>
                      <a:gd name="connsiteY8" fmla="*/ 152400 h 2139950"/>
                      <a:gd name="connsiteX9" fmla="*/ 5962650 w 5962650"/>
                      <a:gd name="connsiteY9" fmla="*/ 0 h 2139950"/>
                      <a:gd name="connsiteX0" fmla="*/ 5962650 w 5962650"/>
                      <a:gd name="connsiteY0" fmla="*/ 0 h 2139950"/>
                      <a:gd name="connsiteX1" fmla="*/ 5962650 w 5962650"/>
                      <a:gd name="connsiteY1" fmla="*/ 2139950 h 2139950"/>
                      <a:gd name="connsiteX2" fmla="*/ 0 w 5962650"/>
                      <a:gd name="connsiteY2" fmla="*/ 2139950 h 2139950"/>
                      <a:gd name="connsiteX3" fmla="*/ 0 w 5962650"/>
                      <a:gd name="connsiteY3" fmla="*/ 2082800 h 2139950"/>
                      <a:gd name="connsiteX4" fmla="*/ 889794 w 5962650"/>
                      <a:gd name="connsiteY4" fmla="*/ 2058194 h 2139950"/>
                      <a:gd name="connsiteX5" fmla="*/ 1345406 w 5962650"/>
                      <a:gd name="connsiteY5" fmla="*/ 1804193 h 2139950"/>
                      <a:gd name="connsiteX6" fmla="*/ 2311400 w 5962650"/>
                      <a:gd name="connsiteY6" fmla="*/ 1047750 h 2139950"/>
                      <a:gd name="connsiteX7" fmla="*/ 3803650 w 5962650"/>
                      <a:gd name="connsiteY7" fmla="*/ 419100 h 2139950"/>
                      <a:gd name="connsiteX8" fmla="*/ 4902200 w 5962650"/>
                      <a:gd name="connsiteY8" fmla="*/ 152400 h 2139950"/>
                      <a:gd name="connsiteX9" fmla="*/ 5962650 w 5962650"/>
                      <a:gd name="connsiteY9" fmla="*/ 0 h 2139950"/>
                      <a:gd name="connsiteX0" fmla="*/ 5962650 w 5962650"/>
                      <a:gd name="connsiteY0" fmla="*/ 0 h 2139950"/>
                      <a:gd name="connsiteX1" fmla="*/ 5962650 w 5962650"/>
                      <a:gd name="connsiteY1" fmla="*/ 2139950 h 2139950"/>
                      <a:gd name="connsiteX2" fmla="*/ 0 w 5962650"/>
                      <a:gd name="connsiteY2" fmla="*/ 2139950 h 2139950"/>
                      <a:gd name="connsiteX3" fmla="*/ 0 w 5962650"/>
                      <a:gd name="connsiteY3" fmla="*/ 2082800 h 2139950"/>
                      <a:gd name="connsiteX4" fmla="*/ 889794 w 5962650"/>
                      <a:gd name="connsiteY4" fmla="*/ 2058194 h 2139950"/>
                      <a:gd name="connsiteX5" fmla="*/ 1345406 w 5962650"/>
                      <a:gd name="connsiteY5" fmla="*/ 1804193 h 2139950"/>
                      <a:gd name="connsiteX6" fmla="*/ 2318544 w 5962650"/>
                      <a:gd name="connsiteY6" fmla="*/ 1066800 h 2139950"/>
                      <a:gd name="connsiteX7" fmla="*/ 3803650 w 5962650"/>
                      <a:gd name="connsiteY7" fmla="*/ 419100 h 2139950"/>
                      <a:gd name="connsiteX8" fmla="*/ 4902200 w 5962650"/>
                      <a:gd name="connsiteY8" fmla="*/ 152400 h 2139950"/>
                      <a:gd name="connsiteX9" fmla="*/ 5962650 w 5962650"/>
                      <a:gd name="connsiteY9" fmla="*/ 0 h 2139950"/>
                      <a:gd name="connsiteX0" fmla="*/ 5962650 w 5962650"/>
                      <a:gd name="connsiteY0" fmla="*/ 0 h 2139950"/>
                      <a:gd name="connsiteX1" fmla="*/ 5962650 w 5962650"/>
                      <a:gd name="connsiteY1" fmla="*/ 2139950 h 2139950"/>
                      <a:gd name="connsiteX2" fmla="*/ 0 w 5962650"/>
                      <a:gd name="connsiteY2" fmla="*/ 2139950 h 2139950"/>
                      <a:gd name="connsiteX3" fmla="*/ 0 w 5962650"/>
                      <a:gd name="connsiteY3" fmla="*/ 2082800 h 2139950"/>
                      <a:gd name="connsiteX4" fmla="*/ 889794 w 5962650"/>
                      <a:gd name="connsiteY4" fmla="*/ 2058194 h 2139950"/>
                      <a:gd name="connsiteX5" fmla="*/ 1345406 w 5962650"/>
                      <a:gd name="connsiteY5" fmla="*/ 1804193 h 2139950"/>
                      <a:gd name="connsiteX6" fmla="*/ 2318544 w 5962650"/>
                      <a:gd name="connsiteY6" fmla="*/ 1066800 h 2139950"/>
                      <a:gd name="connsiteX7" fmla="*/ 3803650 w 5962650"/>
                      <a:gd name="connsiteY7" fmla="*/ 419100 h 2139950"/>
                      <a:gd name="connsiteX8" fmla="*/ 4895056 w 5962650"/>
                      <a:gd name="connsiteY8" fmla="*/ 173831 h 2139950"/>
                      <a:gd name="connsiteX9" fmla="*/ 5962650 w 5962650"/>
                      <a:gd name="connsiteY9" fmla="*/ 0 h 2139950"/>
                      <a:gd name="connsiteX0" fmla="*/ 5960269 w 5962650"/>
                      <a:gd name="connsiteY0" fmla="*/ 0 h 2128043"/>
                      <a:gd name="connsiteX1" fmla="*/ 5962650 w 5962650"/>
                      <a:gd name="connsiteY1" fmla="*/ 2128043 h 2128043"/>
                      <a:gd name="connsiteX2" fmla="*/ 0 w 5962650"/>
                      <a:gd name="connsiteY2" fmla="*/ 2128043 h 2128043"/>
                      <a:gd name="connsiteX3" fmla="*/ 0 w 5962650"/>
                      <a:gd name="connsiteY3" fmla="*/ 2070893 h 2128043"/>
                      <a:gd name="connsiteX4" fmla="*/ 889794 w 5962650"/>
                      <a:gd name="connsiteY4" fmla="*/ 2046287 h 2128043"/>
                      <a:gd name="connsiteX5" fmla="*/ 1345406 w 5962650"/>
                      <a:gd name="connsiteY5" fmla="*/ 1792286 h 2128043"/>
                      <a:gd name="connsiteX6" fmla="*/ 2318544 w 5962650"/>
                      <a:gd name="connsiteY6" fmla="*/ 1054893 h 2128043"/>
                      <a:gd name="connsiteX7" fmla="*/ 3803650 w 5962650"/>
                      <a:gd name="connsiteY7" fmla="*/ 407193 h 2128043"/>
                      <a:gd name="connsiteX8" fmla="*/ 4895056 w 5962650"/>
                      <a:gd name="connsiteY8" fmla="*/ 161924 h 2128043"/>
                      <a:gd name="connsiteX9" fmla="*/ 5960269 w 5962650"/>
                      <a:gd name="connsiteY9" fmla="*/ 0 h 2128043"/>
                      <a:gd name="connsiteX0" fmla="*/ 5960269 w 5962650"/>
                      <a:gd name="connsiteY0" fmla="*/ 0 h 2128043"/>
                      <a:gd name="connsiteX1" fmla="*/ 5962650 w 5962650"/>
                      <a:gd name="connsiteY1" fmla="*/ 2128043 h 2128043"/>
                      <a:gd name="connsiteX2" fmla="*/ 0 w 5962650"/>
                      <a:gd name="connsiteY2" fmla="*/ 2128043 h 2128043"/>
                      <a:gd name="connsiteX3" fmla="*/ 0 w 5962650"/>
                      <a:gd name="connsiteY3" fmla="*/ 2070893 h 2128043"/>
                      <a:gd name="connsiteX4" fmla="*/ 889794 w 5962650"/>
                      <a:gd name="connsiteY4" fmla="*/ 2046287 h 2128043"/>
                      <a:gd name="connsiteX5" fmla="*/ 1345406 w 5962650"/>
                      <a:gd name="connsiteY5" fmla="*/ 1792286 h 2128043"/>
                      <a:gd name="connsiteX6" fmla="*/ 2318544 w 5962650"/>
                      <a:gd name="connsiteY6" fmla="*/ 1054893 h 2128043"/>
                      <a:gd name="connsiteX7" fmla="*/ 3775075 w 5962650"/>
                      <a:gd name="connsiteY7" fmla="*/ 421480 h 2128043"/>
                      <a:gd name="connsiteX8" fmla="*/ 4895056 w 5962650"/>
                      <a:gd name="connsiteY8" fmla="*/ 161924 h 2128043"/>
                      <a:gd name="connsiteX9" fmla="*/ 5960269 w 5962650"/>
                      <a:gd name="connsiteY9" fmla="*/ 0 h 2128043"/>
                      <a:gd name="connsiteX0" fmla="*/ 5960269 w 5962650"/>
                      <a:gd name="connsiteY0" fmla="*/ 0 h 2128043"/>
                      <a:gd name="connsiteX1" fmla="*/ 5962650 w 5962650"/>
                      <a:gd name="connsiteY1" fmla="*/ 2128043 h 2128043"/>
                      <a:gd name="connsiteX2" fmla="*/ 0 w 5962650"/>
                      <a:gd name="connsiteY2" fmla="*/ 2128043 h 2128043"/>
                      <a:gd name="connsiteX3" fmla="*/ 0 w 5962650"/>
                      <a:gd name="connsiteY3" fmla="*/ 2070893 h 2128043"/>
                      <a:gd name="connsiteX4" fmla="*/ 889794 w 5962650"/>
                      <a:gd name="connsiteY4" fmla="*/ 2046287 h 2128043"/>
                      <a:gd name="connsiteX5" fmla="*/ 1345406 w 5962650"/>
                      <a:gd name="connsiteY5" fmla="*/ 1792286 h 2128043"/>
                      <a:gd name="connsiteX6" fmla="*/ 2318544 w 5962650"/>
                      <a:gd name="connsiteY6" fmla="*/ 1054893 h 2128043"/>
                      <a:gd name="connsiteX7" fmla="*/ 3775075 w 5962650"/>
                      <a:gd name="connsiteY7" fmla="*/ 421480 h 2128043"/>
                      <a:gd name="connsiteX8" fmla="*/ 4895056 w 5962650"/>
                      <a:gd name="connsiteY8" fmla="*/ 161924 h 2128043"/>
                      <a:gd name="connsiteX9" fmla="*/ 5960269 w 5962650"/>
                      <a:gd name="connsiteY9" fmla="*/ 0 h 2128043"/>
                      <a:gd name="connsiteX0" fmla="*/ 5960269 w 5962650"/>
                      <a:gd name="connsiteY0" fmla="*/ 0 h 2128043"/>
                      <a:gd name="connsiteX1" fmla="*/ 5962650 w 5962650"/>
                      <a:gd name="connsiteY1" fmla="*/ 2128043 h 2128043"/>
                      <a:gd name="connsiteX2" fmla="*/ 0 w 5962650"/>
                      <a:gd name="connsiteY2" fmla="*/ 2128043 h 2128043"/>
                      <a:gd name="connsiteX3" fmla="*/ 0 w 5962650"/>
                      <a:gd name="connsiteY3" fmla="*/ 2070893 h 2128043"/>
                      <a:gd name="connsiteX4" fmla="*/ 889794 w 5962650"/>
                      <a:gd name="connsiteY4" fmla="*/ 2046287 h 2128043"/>
                      <a:gd name="connsiteX5" fmla="*/ 1345406 w 5962650"/>
                      <a:gd name="connsiteY5" fmla="*/ 1792286 h 2128043"/>
                      <a:gd name="connsiteX6" fmla="*/ 2318544 w 5962650"/>
                      <a:gd name="connsiteY6" fmla="*/ 1054893 h 2128043"/>
                      <a:gd name="connsiteX7" fmla="*/ 3775075 w 5962650"/>
                      <a:gd name="connsiteY7" fmla="*/ 421480 h 2128043"/>
                      <a:gd name="connsiteX8" fmla="*/ 4895056 w 5962650"/>
                      <a:gd name="connsiteY8" fmla="*/ 161924 h 2128043"/>
                      <a:gd name="connsiteX9" fmla="*/ 5960269 w 5962650"/>
                      <a:gd name="connsiteY9" fmla="*/ 0 h 2128043"/>
                      <a:gd name="connsiteX0" fmla="*/ 5960269 w 5962650"/>
                      <a:gd name="connsiteY0" fmla="*/ 0 h 2128043"/>
                      <a:gd name="connsiteX1" fmla="*/ 5962650 w 5962650"/>
                      <a:gd name="connsiteY1" fmla="*/ 2128043 h 2128043"/>
                      <a:gd name="connsiteX2" fmla="*/ 0 w 5962650"/>
                      <a:gd name="connsiteY2" fmla="*/ 2128043 h 2128043"/>
                      <a:gd name="connsiteX3" fmla="*/ 0 w 5962650"/>
                      <a:gd name="connsiteY3" fmla="*/ 2070893 h 2128043"/>
                      <a:gd name="connsiteX4" fmla="*/ 889794 w 5962650"/>
                      <a:gd name="connsiteY4" fmla="*/ 2046287 h 2128043"/>
                      <a:gd name="connsiteX5" fmla="*/ 1345406 w 5962650"/>
                      <a:gd name="connsiteY5" fmla="*/ 1792286 h 2128043"/>
                      <a:gd name="connsiteX6" fmla="*/ 2318544 w 5962650"/>
                      <a:gd name="connsiteY6" fmla="*/ 1054893 h 2128043"/>
                      <a:gd name="connsiteX7" fmla="*/ 3775075 w 5962650"/>
                      <a:gd name="connsiteY7" fmla="*/ 421480 h 2128043"/>
                      <a:gd name="connsiteX8" fmla="*/ 4895056 w 5962650"/>
                      <a:gd name="connsiteY8" fmla="*/ 161924 h 2128043"/>
                      <a:gd name="connsiteX9" fmla="*/ 5960269 w 5962650"/>
                      <a:gd name="connsiteY9" fmla="*/ 0 h 2128043"/>
                      <a:gd name="connsiteX0" fmla="*/ 5960269 w 5962650"/>
                      <a:gd name="connsiteY0" fmla="*/ 0 h 2128043"/>
                      <a:gd name="connsiteX1" fmla="*/ 5962650 w 5962650"/>
                      <a:gd name="connsiteY1" fmla="*/ 2128043 h 2128043"/>
                      <a:gd name="connsiteX2" fmla="*/ 0 w 5962650"/>
                      <a:gd name="connsiteY2" fmla="*/ 2128043 h 2128043"/>
                      <a:gd name="connsiteX3" fmla="*/ 0 w 5962650"/>
                      <a:gd name="connsiteY3" fmla="*/ 2070893 h 2128043"/>
                      <a:gd name="connsiteX4" fmla="*/ 889794 w 5962650"/>
                      <a:gd name="connsiteY4" fmla="*/ 2046287 h 2128043"/>
                      <a:gd name="connsiteX5" fmla="*/ 1345406 w 5962650"/>
                      <a:gd name="connsiteY5" fmla="*/ 1792286 h 2128043"/>
                      <a:gd name="connsiteX6" fmla="*/ 2318544 w 5962650"/>
                      <a:gd name="connsiteY6" fmla="*/ 1054893 h 2128043"/>
                      <a:gd name="connsiteX7" fmla="*/ 3775075 w 5962650"/>
                      <a:gd name="connsiteY7" fmla="*/ 421480 h 2128043"/>
                      <a:gd name="connsiteX8" fmla="*/ 4895056 w 5962650"/>
                      <a:gd name="connsiteY8" fmla="*/ 161924 h 2128043"/>
                      <a:gd name="connsiteX9" fmla="*/ 5960269 w 5962650"/>
                      <a:gd name="connsiteY9" fmla="*/ 0 h 212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2650" h="2128043">
                        <a:moveTo>
                          <a:pt x="5960269" y="0"/>
                        </a:moveTo>
                        <a:cubicBezTo>
                          <a:pt x="5961063" y="709348"/>
                          <a:pt x="5961856" y="1418695"/>
                          <a:pt x="5962650" y="2128043"/>
                        </a:cubicBezTo>
                        <a:lnTo>
                          <a:pt x="0" y="2128043"/>
                        </a:lnTo>
                        <a:lnTo>
                          <a:pt x="0" y="2070893"/>
                        </a:lnTo>
                        <a:cubicBezTo>
                          <a:pt x="148299" y="2057267"/>
                          <a:pt x="665560" y="2092721"/>
                          <a:pt x="889794" y="2046287"/>
                        </a:cubicBezTo>
                        <a:cubicBezTo>
                          <a:pt x="1114028" y="1999853"/>
                          <a:pt x="1216355" y="1905130"/>
                          <a:pt x="1345406" y="1792286"/>
                        </a:cubicBezTo>
                        <a:cubicBezTo>
                          <a:pt x="1474457" y="1679442"/>
                          <a:pt x="1913599" y="1283361"/>
                          <a:pt x="2318544" y="1054893"/>
                        </a:cubicBezTo>
                        <a:cubicBezTo>
                          <a:pt x="2723489" y="826425"/>
                          <a:pt x="3400425" y="534589"/>
                          <a:pt x="3775075" y="421480"/>
                        </a:cubicBezTo>
                        <a:cubicBezTo>
                          <a:pt x="4149725" y="308371"/>
                          <a:pt x="4530857" y="232171"/>
                          <a:pt x="4895056" y="161924"/>
                        </a:cubicBezTo>
                        <a:cubicBezTo>
                          <a:pt x="5259255" y="91677"/>
                          <a:pt x="5605198" y="53975"/>
                          <a:pt x="596026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rgbClr val="FFFFFF"/>
                      </a:solidFill>
                    </a:endParaRPr>
                  </a:p>
                </p:txBody>
              </p:sp>
              <p:sp>
                <p:nvSpPr>
                  <p:cNvPr id="27" name="Freeform 26"/>
                  <p:cNvSpPr/>
                  <p:nvPr/>
                </p:nvSpPr>
                <p:spPr>
                  <a:xfrm>
                    <a:off x="1616723" y="3587551"/>
                    <a:ext cx="6001679" cy="1495623"/>
                  </a:xfrm>
                  <a:custGeom>
                    <a:avLst/>
                    <a:gdLst>
                      <a:gd name="connsiteX0" fmla="*/ 5943600 w 5943600"/>
                      <a:gd name="connsiteY0" fmla="*/ 0 h 1435100"/>
                      <a:gd name="connsiteX1" fmla="*/ 5943600 w 5943600"/>
                      <a:gd name="connsiteY1" fmla="*/ 1435100 h 1435100"/>
                      <a:gd name="connsiteX2" fmla="*/ 0 w 5943600"/>
                      <a:gd name="connsiteY2" fmla="*/ 1435100 h 1435100"/>
                      <a:gd name="connsiteX3" fmla="*/ 0 w 5943600"/>
                      <a:gd name="connsiteY3" fmla="*/ 1390650 h 1435100"/>
                      <a:gd name="connsiteX4" fmla="*/ 1066800 w 5943600"/>
                      <a:gd name="connsiteY4" fmla="*/ 1384300 h 1435100"/>
                      <a:gd name="connsiteX5" fmla="*/ 2298700 w 5943600"/>
                      <a:gd name="connsiteY5" fmla="*/ 965200 h 1435100"/>
                      <a:gd name="connsiteX6" fmla="*/ 4248150 w 5943600"/>
                      <a:gd name="connsiteY6" fmla="*/ 285750 h 1435100"/>
                      <a:gd name="connsiteX7" fmla="*/ 4965700 w 5943600"/>
                      <a:gd name="connsiteY7" fmla="*/ 139700 h 1435100"/>
                      <a:gd name="connsiteX8" fmla="*/ 5943600 w 5943600"/>
                      <a:gd name="connsiteY8" fmla="*/ 0 h 1435100"/>
                      <a:gd name="connsiteX0" fmla="*/ 5943600 w 5943600"/>
                      <a:gd name="connsiteY0" fmla="*/ 0 h 1435100"/>
                      <a:gd name="connsiteX1" fmla="*/ 5943600 w 5943600"/>
                      <a:gd name="connsiteY1" fmla="*/ 1435100 h 1435100"/>
                      <a:gd name="connsiteX2" fmla="*/ 0 w 5943600"/>
                      <a:gd name="connsiteY2" fmla="*/ 1435100 h 1435100"/>
                      <a:gd name="connsiteX3" fmla="*/ 0 w 5943600"/>
                      <a:gd name="connsiteY3" fmla="*/ 1390650 h 1435100"/>
                      <a:gd name="connsiteX4" fmla="*/ 1066800 w 5943600"/>
                      <a:gd name="connsiteY4" fmla="*/ 1384300 h 1435100"/>
                      <a:gd name="connsiteX5" fmla="*/ 2298700 w 5943600"/>
                      <a:gd name="connsiteY5" fmla="*/ 965200 h 1435100"/>
                      <a:gd name="connsiteX6" fmla="*/ 4248150 w 5943600"/>
                      <a:gd name="connsiteY6" fmla="*/ 285750 h 1435100"/>
                      <a:gd name="connsiteX7" fmla="*/ 4965700 w 5943600"/>
                      <a:gd name="connsiteY7" fmla="*/ 139700 h 1435100"/>
                      <a:gd name="connsiteX8" fmla="*/ 5943600 w 5943600"/>
                      <a:gd name="connsiteY8" fmla="*/ 0 h 1435100"/>
                      <a:gd name="connsiteX0" fmla="*/ 5943600 w 5943600"/>
                      <a:gd name="connsiteY0" fmla="*/ 0 h 1435100"/>
                      <a:gd name="connsiteX1" fmla="*/ 5943600 w 5943600"/>
                      <a:gd name="connsiteY1" fmla="*/ 1435100 h 1435100"/>
                      <a:gd name="connsiteX2" fmla="*/ 0 w 5943600"/>
                      <a:gd name="connsiteY2" fmla="*/ 1435100 h 1435100"/>
                      <a:gd name="connsiteX3" fmla="*/ 0 w 5943600"/>
                      <a:gd name="connsiteY3" fmla="*/ 1390650 h 1435100"/>
                      <a:gd name="connsiteX4" fmla="*/ 1066800 w 5943600"/>
                      <a:gd name="connsiteY4" fmla="*/ 1384300 h 1435100"/>
                      <a:gd name="connsiteX5" fmla="*/ 2298700 w 5943600"/>
                      <a:gd name="connsiteY5" fmla="*/ 965200 h 1435100"/>
                      <a:gd name="connsiteX6" fmla="*/ 4248150 w 5943600"/>
                      <a:gd name="connsiteY6" fmla="*/ 285750 h 1435100"/>
                      <a:gd name="connsiteX7" fmla="*/ 4965700 w 5943600"/>
                      <a:gd name="connsiteY7" fmla="*/ 139700 h 1435100"/>
                      <a:gd name="connsiteX8" fmla="*/ 5943600 w 5943600"/>
                      <a:gd name="connsiteY8" fmla="*/ 0 h 1435100"/>
                      <a:gd name="connsiteX0" fmla="*/ 5943600 w 5943600"/>
                      <a:gd name="connsiteY0" fmla="*/ 0 h 1435100"/>
                      <a:gd name="connsiteX1" fmla="*/ 5943600 w 5943600"/>
                      <a:gd name="connsiteY1" fmla="*/ 1435100 h 1435100"/>
                      <a:gd name="connsiteX2" fmla="*/ 0 w 5943600"/>
                      <a:gd name="connsiteY2" fmla="*/ 1435100 h 1435100"/>
                      <a:gd name="connsiteX3" fmla="*/ 0 w 5943600"/>
                      <a:gd name="connsiteY3" fmla="*/ 1390650 h 1435100"/>
                      <a:gd name="connsiteX4" fmla="*/ 1066800 w 5943600"/>
                      <a:gd name="connsiteY4" fmla="*/ 1384300 h 1435100"/>
                      <a:gd name="connsiteX5" fmla="*/ 2298700 w 5943600"/>
                      <a:gd name="connsiteY5" fmla="*/ 965200 h 1435100"/>
                      <a:gd name="connsiteX6" fmla="*/ 4248150 w 5943600"/>
                      <a:gd name="connsiteY6" fmla="*/ 285750 h 1435100"/>
                      <a:gd name="connsiteX7" fmla="*/ 4965700 w 5943600"/>
                      <a:gd name="connsiteY7" fmla="*/ 139700 h 1435100"/>
                      <a:gd name="connsiteX8" fmla="*/ 5943600 w 5943600"/>
                      <a:gd name="connsiteY8" fmla="*/ 0 h 1435100"/>
                      <a:gd name="connsiteX0" fmla="*/ 5943600 w 5943600"/>
                      <a:gd name="connsiteY0" fmla="*/ 0 h 1435100"/>
                      <a:gd name="connsiteX1" fmla="*/ 5943600 w 5943600"/>
                      <a:gd name="connsiteY1" fmla="*/ 1435100 h 1435100"/>
                      <a:gd name="connsiteX2" fmla="*/ 0 w 5943600"/>
                      <a:gd name="connsiteY2" fmla="*/ 1435100 h 1435100"/>
                      <a:gd name="connsiteX3" fmla="*/ 0 w 5943600"/>
                      <a:gd name="connsiteY3" fmla="*/ 1390650 h 1435100"/>
                      <a:gd name="connsiteX4" fmla="*/ 1066800 w 5943600"/>
                      <a:gd name="connsiteY4" fmla="*/ 1384300 h 1435100"/>
                      <a:gd name="connsiteX5" fmla="*/ 2298700 w 5943600"/>
                      <a:gd name="connsiteY5" fmla="*/ 965200 h 1435100"/>
                      <a:gd name="connsiteX6" fmla="*/ 4248150 w 5943600"/>
                      <a:gd name="connsiteY6" fmla="*/ 285750 h 1435100"/>
                      <a:gd name="connsiteX7" fmla="*/ 4965700 w 5943600"/>
                      <a:gd name="connsiteY7" fmla="*/ 139700 h 1435100"/>
                      <a:gd name="connsiteX8" fmla="*/ 5943600 w 5943600"/>
                      <a:gd name="connsiteY8" fmla="*/ 0 h 1435100"/>
                      <a:gd name="connsiteX0" fmla="*/ 5943600 w 5943600"/>
                      <a:gd name="connsiteY0" fmla="*/ 0 h 1435100"/>
                      <a:gd name="connsiteX1" fmla="*/ 5943600 w 5943600"/>
                      <a:gd name="connsiteY1" fmla="*/ 1435100 h 1435100"/>
                      <a:gd name="connsiteX2" fmla="*/ 0 w 5943600"/>
                      <a:gd name="connsiteY2" fmla="*/ 1435100 h 1435100"/>
                      <a:gd name="connsiteX3" fmla="*/ 0 w 5943600"/>
                      <a:gd name="connsiteY3" fmla="*/ 1390650 h 1435100"/>
                      <a:gd name="connsiteX4" fmla="*/ 1073150 w 5943600"/>
                      <a:gd name="connsiteY4" fmla="*/ 1355725 h 1435100"/>
                      <a:gd name="connsiteX5" fmla="*/ 2298700 w 5943600"/>
                      <a:gd name="connsiteY5" fmla="*/ 965200 h 1435100"/>
                      <a:gd name="connsiteX6" fmla="*/ 4248150 w 5943600"/>
                      <a:gd name="connsiteY6" fmla="*/ 285750 h 1435100"/>
                      <a:gd name="connsiteX7" fmla="*/ 4965700 w 5943600"/>
                      <a:gd name="connsiteY7" fmla="*/ 139700 h 1435100"/>
                      <a:gd name="connsiteX8" fmla="*/ 5943600 w 5943600"/>
                      <a:gd name="connsiteY8" fmla="*/ 0 h 1435100"/>
                      <a:gd name="connsiteX0" fmla="*/ 5943600 w 5943600"/>
                      <a:gd name="connsiteY0" fmla="*/ 0 h 1435100"/>
                      <a:gd name="connsiteX1" fmla="*/ 5943600 w 5943600"/>
                      <a:gd name="connsiteY1" fmla="*/ 1435100 h 1435100"/>
                      <a:gd name="connsiteX2" fmla="*/ 0 w 5943600"/>
                      <a:gd name="connsiteY2" fmla="*/ 1435100 h 1435100"/>
                      <a:gd name="connsiteX3" fmla="*/ 0 w 5943600"/>
                      <a:gd name="connsiteY3" fmla="*/ 1390650 h 1435100"/>
                      <a:gd name="connsiteX4" fmla="*/ 1073150 w 5943600"/>
                      <a:gd name="connsiteY4" fmla="*/ 1355725 h 1435100"/>
                      <a:gd name="connsiteX5" fmla="*/ 2317750 w 5943600"/>
                      <a:gd name="connsiteY5" fmla="*/ 939800 h 1435100"/>
                      <a:gd name="connsiteX6" fmla="*/ 4248150 w 5943600"/>
                      <a:gd name="connsiteY6" fmla="*/ 285750 h 1435100"/>
                      <a:gd name="connsiteX7" fmla="*/ 4965700 w 5943600"/>
                      <a:gd name="connsiteY7" fmla="*/ 139700 h 1435100"/>
                      <a:gd name="connsiteX8" fmla="*/ 5943600 w 5943600"/>
                      <a:gd name="connsiteY8" fmla="*/ 0 h 1435100"/>
                      <a:gd name="connsiteX0" fmla="*/ 5943600 w 5943600"/>
                      <a:gd name="connsiteY0" fmla="*/ 0 h 1435100"/>
                      <a:gd name="connsiteX1" fmla="*/ 5943600 w 5943600"/>
                      <a:gd name="connsiteY1" fmla="*/ 1435100 h 1435100"/>
                      <a:gd name="connsiteX2" fmla="*/ 0 w 5943600"/>
                      <a:gd name="connsiteY2" fmla="*/ 1435100 h 1435100"/>
                      <a:gd name="connsiteX3" fmla="*/ 0 w 5943600"/>
                      <a:gd name="connsiteY3" fmla="*/ 1390650 h 1435100"/>
                      <a:gd name="connsiteX4" fmla="*/ 1073150 w 5943600"/>
                      <a:gd name="connsiteY4" fmla="*/ 1355725 h 1435100"/>
                      <a:gd name="connsiteX5" fmla="*/ 2317750 w 5943600"/>
                      <a:gd name="connsiteY5" fmla="*/ 939800 h 1435100"/>
                      <a:gd name="connsiteX6" fmla="*/ 4248150 w 5943600"/>
                      <a:gd name="connsiteY6" fmla="*/ 285750 h 1435100"/>
                      <a:gd name="connsiteX7" fmla="*/ 4965700 w 5943600"/>
                      <a:gd name="connsiteY7" fmla="*/ 139700 h 1435100"/>
                      <a:gd name="connsiteX8" fmla="*/ 5943600 w 5943600"/>
                      <a:gd name="connsiteY8" fmla="*/ 0 h 1435100"/>
                      <a:gd name="connsiteX0" fmla="*/ 5943600 w 5943600"/>
                      <a:gd name="connsiteY0" fmla="*/ 0 h 1435100"/>
                      <a:gd name="connsiteX1" fmla="*/ 5943600 w 5943600"/>
                      <a:gd name="connsiteY1" fmla="*/ 1435100 h 1435100"/>
                      <a:gd name="connsiteX2" fmla="*/ 0 w 5943600"/>
                      <a:gd name="connsiteY2" fmla="*/ 1435100 h 1435100"/>
                      <a:gd name="connsiteX3" fmla="*/ 0 w 5943600"/>
                      <a:gd name="connsiteY3" fmla="*/ 1390650 h 1435100"/>
                      <a:gd name="connsiteX4" fmla="*/ 1073150 w 5943600"/>
                      <a:gd name="connsiteY4" fmla="*/ 1355725 h 1435100"/>
                      <a:gd name="connsiteX5" fmla="*/ 2514600 w 5943600"/>
                      <a:gd name="connsiteY5" fmla="*/ 854075 h 1435100"/>
                      <a:gd name="connsiteX6" fmla="*/ 4248150 w 5943600"/>
                      <a:gd name="connsiteY6" fmla="*/ 285750 h 1435100"/>
                      <a:gd name="connsiteX7" fmla="*/ 4965700 w 5943600"/>
                      <a:gd name="connsiteY7" fmla="*/ 139700 h 1435100"/>
                      <a:gd name="connsiteX8" fmla="*/ 5943600 w 5943600"/>
                      <a:gd name="connsiteY8" fmla="*/ 0 h 1435100"/>
                      <a:gd name="connsiteX0" fmla="*/ 5943600 w 5943600"/>
                      <a:gd name="connsiteY0" fmla="*/ 0 h 1435100"/>
                      <a:gd name="connsiteX1" fmla="*/ 5943600 w 5943600"/>
                      <a:gd name="connsiteY1" fmla="*/ 1435100 h 1435100"/>
                      <a:gd name="connsiteX2" fmla="*/ 0 w 5943600"/>
                      <a:gd name="connsiteY2" fmla="*/ 1435100 h 1435100"/>
                      <a:gd name="connsiteX3" fmla="*/ 0 w 5943600"/>
                      <a:gd name="connsiteY3" fmla="*/ 1390650 h 1435100"/>
                      <a:gd name="connsiteX4" fmla="*/ 1073150 w 5943600"/>
                      <a:gd name="connsiteY4" fmla="*/ 1355725 h 1435100"/>
                      <a:gd name="connsiteX5" fmla="*/ 2514600 w 5943600"/>
                      <a:gd name="connsiteY5" fmla="*/ 854075 h 1435100"/>
                      <a:gd name="connsiteX6" fmla="*/ 4248150 w 5943600"/>
                      <a:gd name="connsiteY6" fmla="*/ 285750 h 1435100"/>
                      <a:gd name="connsiteX7" fmla="*/ 4965700 w 5943600"/>
                      <a:gd name="connsiteY7" fmla="*/ 139700 h 1435100"/>
                      <a:gd name="connsiteX8" fmla="*/ 5943600 w 5943600"/>
                      <a:gd name="connsiteY8" fmla="*/ 0 h 1435100"/>
                      <a:gd name="connsiteX0" fmla="*/ 5943600 w 5943600"/>
                      <a:gd name="connsiteY0" fmla="*/ 0 h 1435100"/>
                      <a:gd name="connsiteX1" fmla="*/ 5943600 w 5943600"/>
                      <a:gd name="connsiteY1" fmla="*/ 1435100 h 1435100"/>
                      <a:gd name="connsiteX2" fmla="*/ 0 w 5943600"/>
                      <a:gd name="connsiteY2" fmla="*/ 1435100 h 1435100"/>
                      <a:gd name="connsiteX3" fmla="*/ 0 w 5943600"/>
                      <a:gd name="connsiteY3" fmla="*/ 1390650 h 1435100"/>
                      <a:gd name="connsiteX4" fmla="*/ 1073150 w 5943600"/>
                      <a:gd name="connsiteY4" fmla="*/ 1355725 h 1435100"/>
                      <a:gd name="connsiteX5" fmla="*/ 2514600 w 5943600"/>
                      <a:gd name="connsiteY5" fmla="*/ 854075 h 1435100"/>
                      <a:gd name="connsiteX6" fmla="*/ 4248150 w 5943600"/>
                      <a:gd name="connsiteY6" fmla="*/ 285750 h 1435100"/>
                      <a:gd name="connsiteX7" fmla="*/ 5181600 w 5943600"/>
                      <a:gd name="connsiteY7" fmla="*/ 101600 h 1435100"/>
                      <a:gd name="connsiteX8" fmla="*/ 5943600 w 5943600"/>
                      <a:gd name="connsiteY8" fmla="*/ 0 h 1435100"/>
                      <a:gd name="connsiteX0" fmla="*/ 5943600 w 5943600"/>
                      <a:gd name="connsiteY0" fmla="*/ 0 h 1435100"/>
                      <a:gd name="connsiteX1" fmla="*/ 5943600 w 5943600"/>
                      <a:gd name="connsiteY1" fmla="*/ 1435100 h 1435100"/>
                      <a:gd name="connsiteX2" fmla="*/ 0 w 5943600"/>
                      <a:gd name="connsiteY2" fmla="*/ 1435100 h 1435100"/>
                      <a:gd name="connsiteX3" fmla="*/ 0 w 5943600"/>
                      <a:gd name="connsiteY3" fmla="*/ 1390650 h 1435100"/>
                      <a:gd name="connsiteX4" fmla="*/ 1073150 w 5943600"/>
                      <a:gd name="connsiteY4" fmla="*/ 1355725 h 1435100"/>
                      <a:gd name="connsiteX5" fmla="*/ 2514600 w 5943600"/>
                      <a:gd name="connsiteY5" fmla="*/ 854075 h 1435100"/>
                      <a:gd name="connsiteX6" fmla="*/ 4248150 w 5943600"/>
                      <a:gd name="connsiteY6" fmla="*/ 285750 h 1435100"/>
                      <a:gd name="connsiteX7" fmla="*/ 5181600 w 5943600"/>
                      <a:gd name="connsiteY7" fmla="*/ 101600 h 1435100"/>
                      <a:gd name="connsiteX8" fmla="*/ 5943600 w 5943600"/>
                      <a:gd name="connsiteY8" fmla="*/ 0 h 1435100"/>
                      <a:gd name="connsiteX0" fmla="*/ 5943600 w 5943600"/>
                      <a:gd name="connsiteY0" fmla="*/ 0 h 1437091"/>
                      <a:gd name="connsiteX1" fmla="*/ 5943600 w 5943600"/>
                      <a:gd name="connsiteY1" fmla="*/ 1435100 h 1437091"/>
                      <a:gd name="connsiteX2" fmla="*/ 0 w 5943600"/>
                      <a:gd name="connsiteY2" fmla="*/ 1435100 h 1437091"/>
                      <a:gd name="connsiteX3" fmla="*/ 0 w 5943600"/>
                      <a:gd name="connsiteY3" fmla="*/ 1390650 h 1437091"/>
                      <a:gd name="connsiteX4" fmla="*/ 1073150 w 5943600"/>
                      <a:gd name="connsiteY4" fmla="*/ 1355725 h 1437091"/>
                      <a:gd name="connsiteX5" fmla="*/ 2307157 w 5943600"/>
                      <a:gd name="connsiteY5" fmla="*/ 400153 h 1437091"/>
                      <a:gd name="connsiteX6" fmla="*/ 4248150 w 5943600"/>
                      <a:gd name="connsiteY6" fmla="*/ 285750 h 1437091"/>
                      <a:gd name="connsiteX7" fmla="*/ 5181600 w 5943600"/>
                      <a:gd name="connsiteY7" fmla="*/ 101600 h 1437091"/>
                      <a:gd name="connsiteX8" fmla="*/ 5943600 w 5943600"/>
                      <a:gd name="connsiteY8" fmla="*/ 0 h 1437091"/>
                      <a:gd name="connsiteX0" fmla="*/ 5943600 w 5943600"/>
                      <a:gd name="connsiteY0" fmla="*/ 0 h 1437091"/>
                      <a:gd name="connsiteX1" fmla="*/ 5943600 w 5943600"/>
                      <a:gd name="connsiteY1" fmla="*/ 1435100 h 1437091"/>
                      <a:gd name="connsiteX2" fmla="*/ 0 w 5943600"/>
                      <a:gd name="connsiteY2" fmla="*/ 1435100 h 1437091"/>
                      <a:gd name="connsiteX3" fmla="*/ 0 w 5943600"/>
                      <a:gd name="connsiteY3" fmla="*/ 1390650 h 1437091"/>
                      <a:gd name="connsiteX4" fmla="*/ 1073150 w 5943600"/>
                      <a:gd name="connsiteY4" fmla="*/ 1355725 h 1437091"/>
                      <a:gd name="connsiteX5" fmla="*/ 2307157 w 5943600"/>
                      <a:gd name="connsiteY5" fmla="*/ 400153 h 1437091"/>
                      <a:gd name="connsiteX6" fmla="*/ 4414104 w 5943600"/>
                      <a:gd name="connsiteY6" fmla="*/ 63833 h 1437091"/>
                      <a:gd name="connsiteX7" fmla="*/ 5181600 w 5943600"/>
                      <a:gd name="connsiteY7" fmla="*/ 101600 h 1437091"/>
                      <a:gd name="connsiteX8" fmla="*/ 5943600 w 5943600"/>
                      <a:gd name="connsiteY8" fmla="*/ 0 h 1437091"/>
                      <a:gd name="connsiteX0" fmla="*/ 5943600 w 5943600"/>
                      <a:gd name="connsiteY0" fmla="*/ 2991 h 1440082"/>
                      <a:gd name="connsiteX1" fmla="*/ 5943600 w 5943600"/>
                      <a:gd name="connsiteY1" fmla="*/ 1438091 h 1440082"/>
                      <a:gd name="connsiteX2" fmla="*/ 0 w 5943600"/>
                      <a:gd name="connsiteY2" fmla="*/ 1438091 h 1440082"/>
                      <a:gd name="connsiteX3" fmla="*/ 0 w 5943600"/>
                      <a:gd name="connsiteY3" fmla="*/ 1393641 h 1440082"/>
                      <a:gd name="connsiteX4" fmla="*/ 1073150 w 5943600"/>
                      <a:gd name="connsiteY4" fmla="*/ 1358716 h 1440082"/>
                      <a:gd name="connsiteX5" fmla="*/ 2307157 w 5943600"/>
                      <a:gd name="connsiteY5" fmla="*/ 403144 h 1440082"/>
                      <a:gd name="connsiteX6" fmla="*/ 4414104 w 5943600"/>
                      <a:gd name="connsiteY6" fmla="*/ 66824 h 1440082"/>
                      <a:gd name="connsiteX7" fmla="*/ 5378671 w 5943600"/>
                      <a:gd name="connsiteY7" fmla="*/ 3720 h 1440082"/>
                      <a:gd name="connsiteX8" fmla="*/ 5943600 w 5943600"/>
                      <a:gd name="connsiteY8" fmla="*/ 2991 h 1440082"/>
                      <a:gd name="connsiteX0" fmla="*/ 5953971 w 5953971"/>
                      <a:gd name="connsiteY0" fmla="*/ 0 h 1497613"/>
                      <a:gd name="connsiteX1" fmla="*/ 5943600 w 5953971"/>
                      <a:gd name="connsiteY1" fmla="*/ 1495622 h 1497613"/>
                      <a:gd name="connsiteX2" fmla="*/ 0 w 5953971"/>
                      <a:gd name="connsiteY2" fmla="*/ 1495622 h 1497613"/>
                      <a:gd name="connsiteX3" fmla="*/ 0 w 5953971"/>
                      <a:gd name="connsiteY3" fmla="*/ 1451172 h 1497613"/>
                      <a:gd name="connsiteX4" fmla="*/ 1073150 w 5953971"/>
                      <a:gd name="connsiteY4" fmla="*/ 1416247 h 1497613"/>
                      <a:gd name="connsiteX5" fmla="*/ 2307157 w 5953971"/>
                      <a:gd name="connsiteY5" fmla="*/ 460675 h 1497613"/>
                      <a:gd name="connsiteX6" fmla="*/ 4414104 w 5953971"/>
                      <a:gd name="connsiteY6" fmla="*/ 124355 h 1497613"/>
                      <a:gd name="connsiteX7" fmla="*/ 5378671 w 5953971"/>
                      <a:gd name="connsiteY7" fmla="*/ 61251 h 1497613"/>
                      <a:gd name="connsiteX8" fmla="*/ 5953971 w 5953971"/>
                      <a:gd name="connsiteY8" fmla="*/ 0 h 1497613"/>
                      <a:gd name="connsiteX0" fmla="*/ 5953971 w 5953971"/>
                      <a:gd name="connsiteY0" fmla="*/ 0 h 1497613"/>
                      <a:gd name="connsiteX1" fmla="*/ 5943600 w 5953971"/>
                      <a:gd name="connsiteY1" fmla="*/ 1495622 h 1497613"/>
                      <a:gd name="connsiteX2" fmla="*/ 0 w 5953971"/>
                      <a:gd name="connsiteY2" fmla="*/ 1495622 h 1497613"/>
                      <a:gd name="connsiteX3" fmla="*/ 0 w 5953971"/>
                      <a:gd name="connsiteY3" fmla="*/ 1451172 h 1497613"/>
                      <a:gd name="connsiteX4" fmla="*/ 1073150 w 5953971"/>
                      <a:gd name="connsiteY4" fmla="*/ 1416247 h 1497613"/>
                      <a:gd name="connsiteX5" fmla="*/ 2307157 w 5953971"/>
                      <a:gd name="connsiteY5" fmla="*/ 460675 h 1497613"/>
                      <a:gd name="connsiteX6" fmla="*/ 5378671 w 5953971"/>
                      <a:gd name="connsiteY6" fmla="*/ 61251 h 1497613"/>
                      <a:gd name="connsiteX7" fmla="*/ 5953971 w 5953971"/>
                      <a:gd name="connsiteY7" fmla="*/ 0 h 1497613"/>
                      <a:gd name="connsiteX0" fmla="*/ 5953971 w 5953971"/>
                      <a:gd name="connsiteY0" fmla="*/ 0 h 1495622"/>
                      <a:gd name="connsiteX1" fmla="*/ 5943600 w 5953971"/>
                      <a:gd name="connsiteY1" fmla="*/ 1495622 h 1495622"/>
                      <a:gd name="connsiteX2" fmla="*/ 0 w 5953971"/>
                      <a:gd name="connsiteY2" fmla="*/ 1495622 h 1495622"/>
                      <a:gd name="connsiteX3" fmla="*/ 0 w 5953971"/>
                      <a:gd name="connsiteY3" fmla="*/ 1451172 h 1495622"/>
                      <a:gd name="connsiteX4" fmla="*/ 1073150 w 5953971"/>
                      <a:gd name="connsiteY4" fmla="*/ 1416247 h 1495622"/>
                      <a:gd name="connsiteX5" fmla="*/ 2193063 w 5953971"/>
                      <a:gd name="connsiteY5" fmla="*/ 652331 h 1495622"/>
                      <a:gd name="connsiteX6" fmla="*/ 5378671 w 5953971"/>
                      <a:gd name="connsiteY6" fmla="*/ 61251 h 1495622"/>
                      <a:gd name="connsiteX7" fmla="*/ 5953971 w 5953971"/>
                      <a:gd name="connsiteY7" fmla="*/ 0 h 1495622"/>
                      <a:gd name="connsiteX0" fmla="*/ 5953971 w 5953971"/>
                      <a:gd name="connsiteY0" fmla="*/ 0 h 1495622"/>
                      <a:gd name="connsiteX1" fmla="*/ 5943600 w 5953971"/>
                      <a:gd name="connsiteY1" fmla="*/ 1495622 h 1495622"/>
                      <a:gd name="connsiteX2" fmla="*/ 0 w 5953971"/>
                      <a:gd name="connsiteY2" fmla="*/ 1495622 h 1495622"/>
                      <a:gd name="connsiteX3" fmla="*/ 0 w 5953971"/>
                      <a:gd name="connsiteY3" fmla="*/ 1451172 h 1495622"/>
                      <a:gd name="connsiteX4" fmla="*/ 1104536 w 5953971"/>
                      <a:gd name="connsiteY4" fmla="*/ 1350839 h 1495622"/>
                      <a:gd name="connsiteX5" fmla="*/ 2193063 w 5953971"/>
                      <a:gd name="connsiteY5" fmla="*/ 652331 h 1495622"/>
                      <a:gd name="connsiteX6" fmla="*/ 5378671 w 5953971"/>
                      <a:gd name="connsiteY6" fmla="*/ 61251 h 1495622"/>
                      <a:gd name="connsiteX7" fmla="*/ 5953971 w 5953971"/>
                      <a:gd name="connsiteY7" fmla="*/ 0 h 1495622"/>
                      <a:gd name="connsiteX0" fmla="*/ 5953971 w 5953971"/>
                      <a:gd name="connsiteY0" fmla="*/ 0 h 1495622"/>
                      <a:gd name="connsiteX1" fmla="*/ 5943600 w 5953971"/>
                      <a:gd name="connsiteY1" fmla="*/ 1495622 h 1495622"/>
                      <a:gd name="connsiteX2" fmla="*/ 0 w 5953971"/>
                      <a:gd name="connsiteY2" fmla="*/ 1495622 h 1495622"/>
                      <a:gd name="connsiteX3" fmla="*/ 0 w 5953971"/>
                      <a:gd name="connsiteY3" fmla="*/ 1451172 h 1495622"/>
                      <a:gd name="connsiteX4" fmla="*/ 1100051 w 5953971"/>
                      <a:gd name="connsiteY4" fmla="*/ 1342117 h 1495622"/>
                      <a:gd name="connsiteX5" fmla="*/ 2193063 w 5953971"/>
                      <a:gd name="connsiteY5" fmla="*/ 652331 h 1495622"/>
                      <a:gd name="connsiteX6" fmla="*/ 5378671 w 5953971"/>
                      <a:gd name="connsiteY6" fmla="*/ 61251 h 1495622"/>
                      <a:gd name="connsiteX7" fmla="*/ 5953971 w 5953971"/>
                      <a:gd name="connsiteY7" fmla="*/ 0 h 1495622"/>
                      <a:gd name="connsiteX0" fmla="*/ 5953971 w 5953971"/>
                      <a:gd name="connsiteY0" fmla="*/ 0 h 1495622"/>
                      <a:gd name="connsiteX1" fmla="*/ 5943600 w 5953971"/>
                      <a:gd name="connsiteY1" fmla="*/ 1495622 h 1495622"/>
                      <a:gd name="connsiteX2" fmla="*/ 0 w 5953971"/>
                      <a:gd name="connsiteY2" fmla="*/ 1495622 h 1495622"/>
                      <a:gd name="connsiteX3" fmla="*/ 0 w 5953971"/>
                      <a:gd name="connsiteY3" fmla="*/ 1451172 h 1495622"/>
                      <a:gd name="connsiteX4" fmla="*/ 1114400 w 5953971"/>
                      <a:gd name="connsiteY4" fmla="*/ 1363048 h 1495622"/>
                      <a:gd name="connsiteX5" fmla="*/ 2193063 w 5953971"/>
                      <a:gd name="connsiteY5" fmla="*/ 652331 h 1495622"/>
                      <a:gd name="connsiteX6" fmla="*/ 5378671 w 5953971"/>
                      <a:gd name="connsiteY6" fmla="*/ 61251 h 1495622"/>
                      <a:gd name="connsiteX7" fmla="*/ 5953971 w 5953971"/>
                      <a:gd name="connsiteY7" fmla="*/ 0 h 1495622"/>
                      <a:gd name="connsiteX0" fmla="*/ 5953971 w 5953971"/>
                      <a:gd name="connsiteY0" fmla="*/ 0 h 1495622"/>
                      <a:gd name="connsiteX1" fmla="*/ 5943600 w 5953971"/>
                      <a:gd name="connsiteY1" fmla="*/ 1495622 h 1495622"/>
                      <a:gd name="connsiteX2" fmla="*/ 0 w 5953971"/>
                      <a:gd name="connsiteY2" fmla="*/ 1495622 h 1495622"/>
                      <a:gd name="connsiteX3" fmla="*/ 0 w 5953971"/>
                      <a:gd name="connsiteY3" fmla="*/ 1451172 h 1495622"/>
                      <a:gd name="connsiteX4" fmla="*/ 1114400 w 5953971"/>
                      <a:gd name="connsiteY4" fmla="*/ 1363048 h 1495622"/>
                      <a:gd name="connsiteX5" fmla="*/ 2193063 w 5953971"/>
                      <a:gd name="connsiteY5" fmla="*/ 652331 h 1495622"/>
                      <a:gd name="connsiteX6" fmla="*/ 5378671 w 5953971"/>
                      <a:gd name="connsiteY6" fmla="*/ 61251 h 1495622"/>
                      <a:gd name="connsiteX7" fmla="*/ 5953971 w 5953971"/>
                      <a:gd name="connsiteY7" fmla="*/ 0 h 1495622"/>
                      <a:gd name="connsiteX0" fmla="*/ 5953971 w 5953971"/>
                      <a:gd name="connsiteY0" fmla="*/ 0 h 1495622"/>
                      <a:gd name="connsiteX1" fmla="*/ 5943600 w 5953971"/>
                      <a:gd name="connsiteY1" fmla="*/ 1495622 h 1495622"/>
                      <a:gd name="connsiteX2" fmla="*/ 0 w 5953971"/>
                      <a:gd name="connsiteY2" fmla="*/ 1495622 h 1495622"/>
                      <a:gd name="connsiteX3" fmla="*/ 0 w 5953971"/>
                      <a:gd name="connsiteY3" fmla="*/ 1451172 h 1495622"/>
                      <a:gd name="connsiteX4" fmla="*/ 1114400 w 5953971"/>
                      <a:gd name="connsiteY4" fmla="*/ 1363048 h 1495622"/>
                      <a:gd name="connsiteX5" fmla="*/ 2193063 w 5953971"/>
                      <a:gd name="connsiteY5" fmla="*/ 652331 h 1495622"/>
                      <a:gd name="connsiteX6" fmla="*/ 5378671 w 5953971"/>
                      <a:gd name="connsiteY6" fmla="*/ 61251 h 1495622"/>
                      <a:gd name="connsiteX7" fmla="*/ 5953971 w 5953971"/>
                      <a:gd name="connsiteY7" fmla="*/ 0 h 149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3971" h="1495622">
                        <a:moveTo>
                          <a:pt x="5953971" y="0"/>
                        </a:moveTo>
                        <a:lnTo>
                          <a:pt x="5943600" y="1495622"/>
                        </a:lnTo>
                        <a:lnTo>
                          <a:pt x="0" y="1495622"/>
                        </a:lnTo>
                        <a:lnTo>
                          <a:pt x="0" y="1451172"/>
                        </a:lnTo>
                        <a:cubicBezTo>
                          <a:pt x="177800" y="1442705"/>
                          <a:pt x="820629" y="1503166"/>
                          <a:pt x="1114400" y="1363048"/>
                        </a:cubicBezTo>
                        <a:cubicBezTo>
                          <a:pt x="1408171" y="1222930"/>
                          <a:pt x="1482351" y="869297"/>
                          <a:pt x="2193063" y="652331"/>
                        </a:cubicBezTo>
                        <a:cubicBezTo>
                          <a:pt x="2903775" y="435365"/>
                          <a:pt x="4770869" y="138030"/>
                          <a:pt x="5378671" y="61251"/>
                        </a:cubicBezTo>
                        <a:lnTo>
                          <a:pt x="595397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rgbClr val="FFFFFF"/>
                      </a:solidFill>
                    </a:endParaRPr>
                  </a:p>
                </p:txBody>
              </p:sp>
            </p:grpSp>
            <p:sp>
              <p:nvSpPr>
                <p:cNvPr id="24" name="Freeform 23"/>
                <p:cNvSpPr/>
                <p:nvPr/>
              </p:nvSpPr>
              <p:spPr>
                <a:xfrm>
                  <a:off x="1619250" y="1943100"/>
                  <a:ext cx="6010275" cy="3143250"/>
                </a:xfrm>
                <a:custGeom>
                  <a:avLst/>
                  <a:gdLst>
                    <a:gd name="connsiteX0" fmla="*/ 0 w 6010275"/>
                    <a:gd name="connsiteY0" fmla="*/ 0 h 3143250"/>
                    <a:gd name="connsiteX1" fmla="*/ 0 w 6010275"/>
                    <a:gd name="connsiteY1" fmla="*/ 3143250 h 3143250"/>
                    <a:gd name="connsiteX2" fmla="*/ 6010275 w 6010275"/>
                    <a:gd name="connsiteY2" fmla="*/ 3143250 h 3143250"/>
                  </a:gdLst>
                  <a:ahLst/>
                  <a:cxnLst>
                    <a:cxn ang="0">
                      <a:pos x="connsiteX0" y="connsiteY0"/>
                    </a:cxn>
                    <a:cxn ang="0">
                      <a:pos x="connsiteX1" y="connsiteY1"/>
                    </a:cxn>
                    <a:cxn ang="0">
                      <a:pos x="connsiteX2" y="connsiteY2"/>
                    </a:cxn>
                  </a:cxnLst>
                  <a:rect l="l" t="t" r="r" b="b"/>
                  <a:pathLst>
                    <a:path w="6010275" h="3143250">
                      <a:moveTo>
                        <a:pt x="0" y="0"/>
                      </a:moveTo>
                      <a:lnTo>
                        <a:pt x="0" y="3143250"/>
                      </a:lnTo>
                      <a:lnTo>
                        <a:pt x="6010275" y="314325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rgbClr val="FFFFFF"/>
                    </a:solidFill>
                  </a:endParaRPr>
                </a:p>
              </p:txBody>
            </p:sp>
          </p:grpSp>
          <p:sp>
            <p:nvSpPr>
              <p:cNvPr id="16" name="TextBox 15"/>
              <p:cNvSpPr txBox="1"/>
              <p:nvPr/>
            </p:nvSpPr>
            <p:spPr>
              <a:xfrm>
                <a:off x="3472489" y="3282590"/>
                <a:ext cx="1593238" cy="351519"/>
              </a:xfrm>
              <a:prstGeom prst="rect">
                <a:avLst/>
              </a:prstGeom>
              <a:noFill/>
            </p:spPr>
            <p:txBody>
              <a:bodyPr wrap="square" lIns="0" tIns="0" rIns="0" bIns="0" rtlCol="0">
                <a:spAutoFit/>
              </a:bodyPr>
              <a:lstStyle/>
              <a:p>
                <a:pPr algn="ctr"/>
                <a:r>
                  <a:rPr lang="el-GR" sz="1200" b="1" dirty="0" smtClean="0">
                    <a:solidFill>
                      <a:srgbClr val="000000"/>
                    </a:solidFill>
                    <a:latin typeface="Arial" pitchFamily="34" charset="0"/>
                    <a:cs typeface="Arial" pitchFamily="34" charset="0"/>
                  </a:rPr>
                  <a:t>Καθυστερημένη έναρξη θεραπείας</a:t>
                </a:r>
                <a:endParaRPr lang="en-GB" sz="1200" b="1" dirty="0" smtClean="0">
                  <a:solidFill>
                    <a:srgbClr val="000000"/>
                  </a:solidFill>
                  <a:latin typeface="Arial" pitchFamily="34" charset="0"/>
                  <a:cs typeface="Arial" pitchFamily="34" charset="0"/>
                </a:endParaRPr>
              </a:p>
            </p:txBody>
          </p:sp>
          <p:sp>
            <p:nvSpPr>
              <p:cNvPr id="17" name="TextBox 16"/>
              <p:cNvSpPr txBox="1"/>
              <p:nvPr/>
            </p:nvSpPr>
            <p:spPr>
              <a:xfrm>
                <a:off x="2091662" y="3652906"/>
                <a:ext cx="1578146" cy="878797"/>
              </a:xfrm>
              <a:prstGeom prst="rect">
                <a:avLst/>
              </a:prstGeom>
              <a:noFill/>
            </p:spPr>
            <p:txBody>
              <a:bodyPr wrap="square" lIns="0" tIns="0" rIns="0" bIns="0" rtlCol="0">
                <a:spAutoFit/>
              </a:bodyPr>
              <a:lstStyle/>
              <a:p>
                <a:pPr algn="ctr"/>
                <a:r>
                  <a:rPr lang="el-GR" sz="1200" b="1" dirty="0" smtClean="0">
                    <a:solidFill>
                      <a:srgbClr val="000000"/>
                    </a:solidFill>
                    <a:latin typeface="Arial" pitchFamily="34" charset="0"/>
                    <a:cs typeface="Arial" pitchFamily="34" charset="0"/>
                  </a:rPr>
                  <a:t>Έγκαιρη έναρξη θεραπείας</a:t>
                </a:r>
                <a:endParaRPr lang="en-US" sz="1200" b="1" dirty="0" smtClean="0">
                  <a:solidFill>
                    <a:srgbClr val="000000"/>
                  </a:solidFill>
                  <a:latin typeface="Arial" pitchFamily="34" charset="0"/>
                  <a:cs typeface="Arial" pitchFamily="34" charset="0"/>
                </a:endParaRPr>
              </a:p>
              <a:p>
                <a:pPr algn="ctr"/>
                <a:r>
                  <a:rPr lang="el-GR" sz="1200" b="1" dirty="0" smtClean="0">
                    <a:solidFill>
                      <a:srgbClr val="000000"/>
                    </a:solidFill>
                    <a:latin typeface="Arial" pitchFamily="34" charset="0"/>
                    <a:cs typeface="Arial" pitchFamily="34" charset="0"/>
                  </a:rPr>
                  <a:t>Έγκαιρη αλλαγή σε πιο αποτελεσματική θεραπεία</a:t>
                </a:r>
                <a:endParaRPr lang="en-GB" sz="1200" b="1" dirty="0" smtClean="0">
                  <a:solidFill>
                    <a:srgbClr val="000000"/>
                  </a:solidFill>
                  <a:latin typeface="Arial" pitchFamily="34" charset="0"/>
                  <a:cs typeface="Arial" pitchFamily="34" charset="0"/>
                </a:endParaRPr>
              </a:p>
            </p:txBody>
          </p:sp>
          <p:cxnSp>
            <p:nvCxnSpPr>
              <p:cNvPr id="18" name="Straight Arrow Connector 17"/>
              <p:cNvCxnSpPr/>
              <p:nvPr/>
            </p:nvCxnSpPr>
            <p:spPr>
              <a:xfrm flipH="1">
                <a:off x="2691322" y="4576562"/>
                <a:ext cx="8225" cy="700563"/>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102045" y="3704712"/>
                <a:ext cx="6264" cy="651229"/>
              </a:xfrm>
              <a:prstGeom prst="straightConnector1">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20667" y="4642276"/>
                <a:ext cx="1641775" cy="234345"/>
              </a:xfrm>
              <a:prstGeom prst="rect">
                <a:avLst/>
              </a:prstGeom>
              <a:noFill/>
            </p:spPr>
            <p:txBody>
              <a:bodyPr wrap="none" lIns="0" tIns="0" rIns="0" bIns="0" rtlCol="0">
                <a:spAutoFit/>
              </a:bodyPr>
              <a:lstStyle/>
              <a:p>
                <a:pPr algn="ctr"/>
                <a:r>
                  <a:rPr lang="el-GR" sz="1600" b="1" dirty="0" smtClean="0">
                    <a:solidFill>
                      <a:srgbClr val="FFFFFF"/>
                    </a:solidFill>
                    <a:latin typeface="Arial" pitchFamily="34" charset="0"/>
                    <a:cs typeface="Arial" pitchFamily="34" charset="0"/>
                  </a:rPr>
                  <a:t>Έγκαιρη αλλαγή</a:t>
                </a:r>
                <a:r>
                  <a:rPr lang="en-GB" sz="1600" b="1" dirty="0" smtClean="0">
                    <a:solidFill>
                      <a:srgbClr val="FFFFFF"/>
                    </a:solidFill>
                    <a:latin typeface="Arial" pitchFamily="34" charset="0"/>
                    <a:cs typeface="Arial" pitchFamily="34" charset="0"/>
                  </a:rPr>
                  <a:t> </a:t>
                </a:r>
              </a:p>
            </p:txBody>
          </p:sp>
          <p:sp>
            <p:nvSpPr>
              <p:cNvPr id="21" name="TextBox 20"/>
              <p:cNvSpPr txBox="1"/>
              <p:nvPr/>
            </p:nvSpPr>
            <p:spPr>
              <a:xfrm>
                <a:off x="6200583" y="3399763"/>
                <a:ext cx="1879287" cy="468692"/>
              </a:xfrm>
              <a:prstGeom prst="rect">
                <a:avLst/>
              </a:prstGeom>
              <a:noFill/>
            </p:spPr>
            <p:txBody>
              <a:bodyPr wrap="square" lIns="0" tIns="0" rIns="0" bIns="0" rtlCol="0">
                <a:spAutoFit/>
              </a:bodyPr>
              <a:lstStyle/>
              <a:p>
                <a:pPr algn="ctr"/>
                <a:r>
                  <a:rPr lang="el-GR" sz="1600" b="1" dirty="0">
                    <a:solidFill>
                      <a:srgbClr val="FFFFFF"/>
                    </a:solidFill>
                    <a:latin typeface="Arial" pitchFamily="34" charset="0"/>
                    <a:cs typeface="Arial" pitchFamily="34" charset="0"/>
                  </a:rPr>
                  <a:t>Κ</a:t>
                </a:r>
                <a:r>
                  <a:rPr lang="el-GR" sz="1600" b="1" dirty="0" smtClean="0">
                    <a:solidFill>
                      <a:srgbClr val="FFFFFF"/>
                    </a:solidFill>
                    <a:latin typeface="Arial" pitchFamily="34" charset="0"/>
                    <a:cs typeface="Arial" pitchFamily="34" charset="0"/>
                  </a:rPr>
                  <a:t>αθυστερημένη έναρξη θεραπείας</a:t>
                </a:r>
                <a:endParaRPr lang="en-GB" sz="1600" b="1" dirty="0" smtClean="0">
                  <a:solidFill>
                    <a:srgbClr val="FFFFFF"/>
                  </a:solidFill>
                  <a:latin typeface="Arial" pitchFamily="34" charset="0"/>
                  <a:cs typeface="Arial" pitchFamily="34" charset="0"/>
                </a:endParaRPr>
              </a:p>
            </p:txBody>
          </p:sp>
          <p:sp>
            <p:nvSpPr>
              <p:cNvPr id="22" name="TextBox 21"/>
              <p:cNvSpPr txBox="1"/>
              <p:nvPr/>
            </p:nvSpPr>
            <p:spPr>
              <a:xfrm>
                <a:off x="6350191" y="2659278"/>
                <a:ext cx="1754736" cy="468692"/>
              </a:xfrm>
              <a:prstGeom prst="rect">
                <a:avLst/>
              </a:prstGeom>
              <a:noFill/>
            </p:spPr>
            <p:txBody>
              <a:bodyPr wrap="square" lIns="0" tIns="0" rIns="0" bIns="0" rtlCol="0">
                <a:spAutoFit/>
              </a:bodyPr>
              <a:lstStyle/>
              <a:p>
                <a:pPr algn="ctr"/>
                <a:r>
                  <a:rPr lang="el-GR" sz="1600" b="1" dirty="0" smtClean="0">
                    <a:solidFill>
                      <a:srgbClr val="FFFFFF"/>
                    </a:solidFill>
                    <a:latin typeface="Arial" pitchFamily="34" charset="0"/>
                    <a:cs typeface="Arial" pitchFamily="34" charset="0"/>
                  </a:rPr>
                  <a:t>Φυσική εξέλιξη της νόσου</a:t>
                </a:r>
                <a:endParaRPr lang="en-GB" sz="1600" b="1" dirty="0" smtClean="0">
                  <a:solidFill>
                    <a:srgbClr val="FFFFFF"/>
                  </a:solidFill>
                  <a:latin typeface="Arial" pitchFamily="34" charset="0"/>
                  <a:cs typeface="Arial" pitchFamily="34" charset="0"/>
                </a:endParaRPr>
              </a:p>
            </p:txBody>
          </p:sp>
        </p:grpSp>
      </p:grpSp>
      <p:sp>
        <p:nvSpPr>
          <p:cNvPr id="4" name="Rounded Rectangle 3"/>
          <p:cNvSpPr/>
          <p:nvPr/>
        </p:nvSpPr>
        <p:spPr>
          <a:xfrm>
            <a:off x="3362325" y="6667500"/>
            <a:ext cx="2733675" cy="1143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ounded Rectangle 6"/>
          <p:cNvSpPr/>
          <p:nvPr/>
        </p:nvSpPr>
        <p:spPr>
          <a:xfrm>
            <a:off x="7397691" y="6543675"/>
            <a:ext cx="1308159" cy="2381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Left Bracket 27"/>
          <p:cNvSpPr/>
          <p:nvPr/>
        </p:nvSpPr>
        <p:spPr>
          <a:xfrm rot="5400000">
            <a:off x="3180556" y="1417085"/>
            <a:ext cx="363537" cy="1682750"/>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srgbClr val="000000"/>
              </a:solidFill>
            </a:endParaRPr>
          </a:p>
        </p:txBody>
      </p:sp>
      <p:cxnSp>
        <p:nvCxnSpPr>
          <p:cNvPr id="29" name="Straight Connector 28"/>
          <p:cNvCxnSpPr/>
          <p:nvPr/>
        </p:nvCxnSpPr>
        <p:spPr>
          <a:xfrm flipH="1" flipV="1">
            <a:off x="3416300" y="1898891"/>
            <a:ext cx="0" cy="166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10"/>
          <p:cNvSpPr txBox="1">
            <a:spLocks noChangeArrowheads="1"/>
          </p:cNvSpPr>
          <p:nvPr/>
        </p:nvSpPr>
        <p:spPr bwMode="auto">
          <a:xfrm>
            <a:off x="2646363" y="1532178"/>
            <a:ext cx="1550987"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600" dirty="0">
                <a:solidFill>
                  <a:srgbClr val="000000"/>
                </a:solidFill>
              </a:rPr>
              <a:t>Time is brain</a:t>
            </a:r>
          </a:p>
        </p:txBody>
      </p:sp>
    </p:spTree>
    <p:extLst>
      <p:ext uri="{BB962C8B-B14F-4D97-AF65-F5344CB8AC3E}">
        <p14:creationId xmlns:p14="http://schemas.microsoft.com/office/powerpoint/2010/main" val="3301881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193800" y="2959437"/>
            <a:ext cx="7819571" cy="1457325"/>
          </a:xfrm>
          <a:prstGeom prst="roundRect">
            <a:avLst/>
          </a:prstGeom>
          <a:solidFill>
            <a:schemeClr val="accent5">
              <a:lumMod val="40000"/>
              <a:lumOff val="60000"/>
              <a:alpha val="80000"/>
            </a:schemeClr>
          </a:solidFill>
          <a:ln w="28575" cap="flat" cmpd="sng" algn="ctr">
            <a:noFill/>
            <a:prstDash val="solid"/>
            <a:round/>
            <a:headEnd type="none" w="med" len="med"/>
            <a:tailEnd type="none" w="med" len="med"/>
          </a:ln>
          <a:effectLst>
            <a:outerShdw blurRad="63500" dist="38100" dir="2700000" algn="tl" rotWithShape="0">
              <a:prstClr val="black">
                <a:alpha val="40000"/>
              </a:prstClr>
            </a:outerShdw>
          </a:effectLst>
        </p:spPr>
        <p:txBody>
          <a:bodyPr anchor="ctr"/>
          <a:lstStyle/>
          <a:p>
            <a:pPr algn="ctr"/>
            <a:endParaRPr lang="en-GB" sz="1300" b="1" dirty="0">
              <a:solidFill>
                <a:srgbClr val="000000"/>
              </a:solidFill>
              <a:latin typeface="Arial"/>
              <a:cs typeface="Arial" charset="0"/>
            </a:endParaRPr>
          </a:p>
        </p:txBody>
      </p:sp>
      <p:sp>
        <p:nvSpPr>
          <p:cNvPr id="2" name="Title 1"/>
          <p:cNvSpPr>
            <a:spLocks noGrp="1"/>
          </p:cNvSpPr>
          <p:nvPr>
            <p:ph type="title" idx="4294967295"/>
          </p:nvPr>
        </p:nvSpPr>
        <p:spPr>
          <a:xfrm>
            <a:off x="0" y="36513"/>
            <a:ext cx="7935913" cy="684212"/>
          </a:xfrm>
        </p:spPr>
        <p:txBody>
          <a:bodyPr>
            <a:noAutofit/>
          </a:bodyPr>
          <a:lstStyle/>
          <a:p>
            <a:r>
              <a:rPr lang="el-GR" dirty="0" smtClean="0">
                <a:solidFill>
                  <a:schemeClr val="tx1">
                    <a:lumMod val="85000"/>
                    <a:lumOff val="15000"/>
                  </a:schemeClr>
                </a:solidFill>
              </a:rPr>
              <a:t>Παράθυρο θεραπευτικής παρέμβασης</a:t>
            </a:r>
            <a:endParaRPr lang="en-US" dirty="0">
              <a:solidFill>
                <a:schemeClr val="tx1">
                  <a:lumMod val="85000"/>
                  <a:lumOff val="15000"/>
                </a:schemeClr>
              </a:solidFill>
            </a:endParaRPr>
          </a:p>
        </p:txBody>
      </p:sp>
      <p:sp>
        <p:nvSpPr>
          <p:cNvPr id="4" name="Rectangle 3"/>
          <p:cNvSpPr/>
          <p:nvPr/>
        </p:nvSpPr>
        <p:spPr>
          <a:xfrm>
            <a:off x="304847" y="5334000"/>
            <a:ext cx="8749493" cy="692497"/>
          </a:xfrm>
          <a:prstGeom prst="rect">
            <a:avLst/>
          </a:prstGeom>
        </p:spPr>
        <p:txBody>
          <a:bodyPr wrap="square" lIns="0" tIns="0" rIns="0" bIns="0">
            <a:spAutoFit/>
          </a:bodyPr>
          <a:lstStyle/>
          <a:p>
            <a:r>
              <a:rPr lang="en-GB" sz="900" dirty="0">
                <a:solidFill>
                  <a:srgbClr val="626262">
                    <a:lumMod val="75000"/>
                  </a:srgbClr>
                </a:solidFill>
              </a:rPr>
              <a:t>Disability progression </a:t>
            </a:r>
            <a:r>
              <a:rPr lang="en-GB" sz="900" dirty="0" smtClean="0">
                <a:solidFill>
                  <a:srgbClr val="626262">
                    <a:lumMod val="75000"/>
                  </a:srgbClr>
                </a:solidFill>
              </a:rPr>
              <a:t>in</a:t>
            </a:r>
            <a:r>
              <a:rPr lang="en-US" sz="900" dirty="0" smtClean="0">
                <a:solidFill>
                  <a:srgbClr val="626262">
                    <a:lumMod val="75000"/>
                  </a:srgbClr>
                </a:solidFill>
              </a:rPr>
              <a:t> </a:t>
            </a:r>
            <a:r>
              <a:rPr lang="en-US" sz="900" dirty="0">
                <a:solidFill>
                  <a:srgbClr val="626262">
                    <a:lumMod val="75000"/>
                  </a:srgbClr>
                </a:solidFill>
              </a:rPr>
              <a:t>five subgroups defined according to the duration </a:t>
            </a:r>
            <a:r>
              <a:rPr lang="en-US" sz="900" dirty="0" smtClean="0">
                <a:solidFill>
                  <a:srgbClr val="626262">
                    <a:lumMod val="75000"/>
                  </a:srgbClr>
                </a:solidFill>
              </a:rPr>
              <a:t>of Phase </a:t>
            </a:r>
            <a:r>
              <a:rPr lang="en-US" sz="900" dirty="0">
                <a:solidFill>
                  <a:srgbClr val="626262">
                    <a:lumMod val="75000"/>
                  </a:srgbClr>
                </a:solidFill>
              </a:rPr>
              <a:t>1 (mean time from multiple sclerosis clinical onset to DSS 3)</a:t>
            </a:r>
            <a:r>
              <a:rPr lang="en-GB" sz="900" dirty="0" smtClean="0">
                <a:solidFill>
                  <a:srgbClr val="626262">
                    <a:lumMod val="75000"/>
                  </a:srgbClr>
                </a:solidFill>
              </a:rPr>
              <a:t> patients who </a:t>
            </a:r>
            <a:r>
              <a:rPr lang="en-GB" sz="900" dirty="0">
                <a:solidFill>
                  <a:srgbClr val="626262">
                    <a:lumMod val="75000"/>
                  </a:srgbClr>
                </a:solidFill>
              </a:rPr>
              <a:t>had reached both DSS </a:t>
            </a:r>
            <a:r>
              <a:rPr lang="en-GB" sz="900" dirty="0" smtClean="0">
                <a:solidFill>
                  <a:srgbClr val="626262">
                    <a:lumMod val="75000"/>
                  </a:srgbClr>
                </a:solidFill>
              </a:rPr>
              <a:t>score 3 and DSS score 6 </a:t>
            </a:r>
            <a:r>
              <a:rPr lang="en-GB" sz="900" dirty="0">
                <a:solidFill>
                  <a:srgbClr val="626262">
                    <a:lumMod val="75000"/>
                  </a:srgbClr>
                </a:solidFill>
              </a:rPr>
              <a:t>(N = </a:t>
            </a:r>
            <a:r>
              <a:rPr lang="en-GB" sz="900" dirty="0" smtClean="0">
                <a:solidFill>
                  <a:srgbClr val="626262">
                    <a:lumMod val="75000"/>
                  </a:srgbClr>
                </a:solidFill>
              </a:rPr>
              <a:t>718); </a:t>
            </a:r>
            <a:r>
              <a:rPr lang="en-US" sz="900" dirty="0" smtClean="0">
                <a:solidFill>
                  <a:srgbClr val="626262">
                    <a:lumMod val="75000"/>
                  </a:srgbClr>
                </a:solidFill>
              </a:rPr>
              <a:t>subgroup 1 </a:t>
            </a:r>
            <a:r>
              <a:rPr lang="en-US" sz="900" dirty="0">
                <a:solidFill>
                  <a:srgbClr val="626262">
                    <a:lumMod val="75000"/>
                  </a:srgbClr>
                </a:solidFill>
              </a:rPr>
              <a:t>(0 </a:t>
            </a:r>
            <a:r>
              <a:rPr lang="en-US" sz="900" dirty="0" smtClean="0">
                <a:solidFill>
                  <a:srgbClr val="626262">
                    <a:lumMod val="75000"/>
                  </a:srgbClr>
                </a:solidFill>
              </a:rPr>
              <a:t>to &lt;3 </a:t>
            </a:r>
            <a:r>
              <a:rPr lang="en-US" sz="900" dirty="0">
                <a:solidFill>
                  <a:srgbClr val="626262">
                    <a:lumMod val="75000"/>
                  </a:srgbClr>
                </a:solidFill>
              </a:rPr>
              <a:t>years, 523 patients), subgroup 2 (3 to </a:t>
            </a:r>
            <a:r>
              <a:rPr lang="en-US" sz="900" dirty="0" smtClean="0">
                <a:solidFill>
                  <a:srgbClr val="626262">
                    <a:lumMod val="75000"/>
                  </a:srgbClr>
                </a:solidFill>
              </a:rPr>
              <a:t>&lt;6 </a:t>
            </a:r>
            <a:r>
              <a:rPr lang="en-US" sz="900" dirty="0">
                <a:solidFill>
                  <a:srgbClr val="626262">
                    <a:lumMod val="75000"/>
                  </a:srgbClr>
                </a:solidFill>
              </a:rPr>
              <a:t>years, </a:t>
            </a:r>
            <a:r>
              <a:rPr lang="en-US" sz="900" dirty="0" smtClean="0">
                <a:solidFill>
                  <a:srgbClr val="626262">
                    <a:lumMod val="75000"/>
                  </a:srgbClr>
                </a:solidFill>
              </a:rPr>
              <a:t>290 patients</a:t>
            </a:r>
            <a:r>
              <a:rPr lang="en-US" sz="900" dirty="0">
                <a:solidFill>
                  <a:srgbClr val="626262">
                    <a:lumMod val="75000"/>
                  </a:srgbClr>
                </a:solidFill>
              </a:rPr>
              <a:t>), subgroup 3 (6 </a:t>
            </a:r>
            <a:r>
              <a:rPr lang="en-US" sz="900" dirty="0" smtClean="0">
                <a:solidFill>
                  <a:srgbClr val="626262">
                    <a:lumMod val="75000"/>
                  </a:srgbClr>
                </a:solidFill>
              </a:rPr>
              <a:t>to &lt;10 </a:t>
            </a:r>
            <a:r>
              <a:rPr lang="en-US" sz="900" dirty="0">
                <a:solidFill>
                  <a:srgbClr val="626262">
                    <a:lumMod val="75000"/>
                  </a:srgbClr>
                </a:solidFill>
              </a:rPr>
              <a:t>years, 254 patients), subgroup </a:t>
            </a:r>
            <a:r>
              <a:rPr lang="en-US" sz="900" dirty="0" smtClean="0">
                <a:solidFill>
                  <a:srgbClr val="626262">
                    <a:lumMod val="75000"/>
                  </a:srgbClr>
                </a:solidFill>
              </a:rPr>
              <a:t>4 (</a:t>
            </a:r>
            <a:r>
              <a:rPr lang="en-US" sz="900" dirty="0">
                <a:solidFill>
                  <a:srgbClr val="626262">
                    <a:lumMod val="75000"/>
                  </a:srgbClr>
                </a:solidFill>
              </a:rPr>
              <a:t>10 </a:t>
            </a:r>
            <a:r>
              <a:rPr lang="en-US" sz="900" dirty="0" smtClean="0">
                <a:solidFill>
                  <a:srgbClr val="626262">
                    <a:lumMod val="75000"/>
                  </a:srgbClr>
                </a:solidFill>
              </a:rPr>
              <a:t>to &lt;15 </a:t>
            </a:r>
            <a:r>
              <a:rPr lang="en-US" sz="900" dirty="0">
                <a:solidFill>
                  <a:srgbClr val="626262">
                    <a:lumMod val="75000"/>
                  </a:srgbClr>
                </a:solidFill>
              </a:rPr>
              <a:t>years, 172 patients) and subgroup 5 </a:t>
            </a:r>
            <a:r>
              <a:rPr lang="en-US" sz="900" dirty="0" smtClean="0">
                <a:solidFill>
                  <a:srgbClr val="626262">
                    <a:lumMod val="75000"/>
                  </a:srgbClr>
                </a:solidFill>
              </a:rPr>
              <a:t>(≥15 </a:t>
            </a:r>
            <a:r>
              <a:rPr lang="en-US" sz="900" dirty="0">
                <a:solidFill>
                  <a:srgbClr val="626262">
                    <a:lumMod val="75000"/>
                  </a:srgbClr>
                </a:solidFill>
              </a:rPr>
              <a:t>years, </a:t>
            </a:r>
            <a:r>
              <a:rPr lang="en-US" sz="900" dirty="0" smtClean="0">
                <a:solidFill>
                  <a:srgbClr val="626262">
                    <a:lumMod val="75000"/>
                  </a:srgbClr>
                </a:solidFill>
              </a:rPr>
              <a:t>176 patients</a:t>
            </a:r>
            <a:r>
              <a:rPr lang="en-US" sz="900" dirty="0">
                <a:solidFill>
                  <a:srgbClr val="626262">
                    <a:lumMod val="75000"/>
                  </a:srgbClr>
                </a:solidFill>
              </a:rPr>
              <a:t>).</a:t>
            </a:r>
            <a:r>
              <a:rPr lang="en-GB" sz="900" dirty="0" smtClean="0">
                <a:solidFill>
                  <a:srgbClr val="626262">
                    <a:lumMod val="75000"/>
                  </a:srgbClr>
                </a:solidFill>
              </a:rPr>
              <a:t/>
            </a:r>
            <a:br>
              <a:rPr lang="en-GB" sz="900" dirty="0" smtClean="0">
                <a:solidFill>
                  <a:srgbClr val="626262">
                    <a:lumMod val="75000"/>
                  </a:srgbClr>
                </a:solidFill>
              </a:rPr>
            </a:br>
            <a:r>
              <a:rPr lang="en-GB" sz="900" dirty="0" smtClean="0">
                <a:solidFill>
                  <a:srgbClr val="626262">
                    <a:lumMod val="75000"/>
                  </a:srgbClr>
                </a:solidFill>
              </a:rPr>
              <a:t>Non-interventional study of </a:t>
            </a:r>
            <a:r>
              <a:rPr lang="en-GB" sz="900" dirty="0">
                <a:solidFill>
                  <a:srgbClr val="626262">
                    <a:lumMod val="75000"/>
                  </a:srgbClr>
                </a:solidFill>
              </a:rPr>
              <a:t>p</a:t>
            </a:r>
            <a:r>
              <a:rPr lang="en-GB" sz="900" dirty="0" smtClean="0">
                <a:solidFill>
                  <a:srgbClr val="626262">
                    <a:lumMod val="75000"/>
                  </a:srgbClr>
                </a:solidFill>
              </a:rPr>
              <a:t>atients identified </a:t>
            </a:r>
            <a:r>
              <a:rPr lang="en-GB" sz="900" dirty="0">
                <a:solidFill>
                  <a:srgbClr val="626262">
                    <a:lumMod val="75000"/>
                  </a:srgbClr>
                </a:solidFill>
              </a:rPr>
              <a:t>through the Rennes Multiple Sclerosis </a:t>
            </a:r>
            <a:r>
              <a:rPr lang="en-GB" sz="900" dirty="0" smtClean="0">
                <a:solidFill>
                  <a:srgbClr val="626262">
                    <a:lumMod val="75000"/>
                  </a:srgbClr>
                </a:solidFill>
              </a:rPr>
              <a:t>Clinic</a:t>
            </a:r>
          </a:p>
          <a:p>
            <a:r>
              <a:rPr lang="en-GB" sz="900" dirty="0" smtClean="0">
                <a:solidFill>
                  <a:srgbClr val="626262">
                    <a:lumMod val="75000"/>
                  </a:srgbClr>
                </a:solidFill>
              </a:rPr>
              <a:t>DSS. Disability Status Scale</a:t>
            </a:r>
            <a:endParaRPr lang="en-GB" sz="900" dirty="0">
              <a:solidFill>
                <a:srgbClr val="626262">
                  <a:lumMod val="75000"/>
                </a:srgbClr>
              </a:solidFill>
            </a:endParaRPr>
          </a:p>
        </p:txBody>
      </p:sp>
      <p:cxnSp>
        <p:nvCxnSpPr>
          <p:cNvPr id="6" name="Straight Connector 5"/>
          <p:cNvCxnSpPr/>
          <p:nvPr/>
        </p:nvCxnSpPr>
        <p:spPr>
          <a:xfrm>
            <a:off x="1208034" y="2959894"/>
            <a:ext cx="615417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06704" y="1033861"/>
            <a:ext cx="0" cy="33742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10799" y="4402079"/>
            <a:ext cx="616388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4"/>
          <p:cNvSpPr>
            <a:spLocks/>
          </p:cNvSpPr>
          <p:nvPr/>
        </p:nvSpPr>
        <p:spPr bwMode="auto">
          <a:xfrm>
            <a:off x="1217730" y="1498900"/>
            <a:ext cx="1383928" cy="2907267"/>
          </a:xfrm>
          <a:custGeom>
            <a:avLst/>
            <a:gdLst>
              <a:gd name="T0" fmla="*/ 0 w 998"/>
              <a:gd name="T1" fmla="*/ 1724 h 1724"/>
              <a:gd name="T2" fmla="*/ 187 w 998"/>
              <a:gd name="T3" fmla="*/ 851 h 1724"/>
              <a:gd name="T4" fmla="*/ 998 w 998"/>
              <a:gd name="T5" fmla="*/ 0 h 1724"/>
            </a:gdLst>
            <a:ahLst/>
            <a:cxnLst>
              <a:cxn ang="0">
                <a:pos x="T0" y="T1"/>
              </a:cxn>
              <a:cxn ang="0">
                <a:pos x="T2" y="T3"/>
              </a:cxn>
              <a:cxn ang="0">
                <a:pos x="T4" y="T5"/>
              </a:cxn>
            </a:cxnLst>
            <a:rect l="0" t="0" r="r" b="b"/>
            <a:pathLst>
              <a:path w="998" h="1724">
                <a:moveTo>
                  <a:pt x="0" y="1724"/>
                </a:moveTo>
                <a:lnTo>
                  <a:pt x="187" y="851"/>
                </a:lnTo>
                <a:lnTo>
                  <a:pt x="998" y="0"/>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vert="horz" wrap="none" lIns="91440" tIns="45720" rIns="91440" bIns="45720" numCol="1" anchor="t" anchorCtr="0" compatLnSpc="1">
            <a:prstTxWarp prst="textNoShape">
              <a:avLst/>
            </a:prstTxWarp>
          </a:bodyPr>
          <a:lstStyle/>
          <a:p>
            <a:endParaRPr lang="en-GB" dirty="0">
              <a:solidFill>
                <a:srgbClr val="000000"/>
              </a:solidFill>
            </a:endParaRPr>
          </a:p>
        </p:txBody>
      </p:sp>
      <p:sp>
        <p:nvSpPr>
          <p:cNvPr id="10" name="Freeform 5"/>
          <p:cNvSpPr>
            <a:spLocks/>
          </p:cNvSpPr>
          <p:nvPr/>
        </p:nvSpPr>
        <p:spPr bwMode="auto">
          <a:xfrm>
            <a:off x="1206636" y="1498917"/>
            <a:ext cx="2084213" cy="2910586"/>
          </a:xfrm>
          <a:custGeom>
            <a:avLst/>
            <a:gdLst>
              <a:gd name="T0" fmla="*/ 0 w 1503"/>
              <a:gd name="T1" fmla="*/ 1745 h 1745"/>
              <a:gd name="T2" fmla="*/ 661 w 1503"/>
              <a:gd name="T3" fmla="*/ 866 h 1745"/>
              <a:gd name="T4" fmla="*/ 1503 w 1503"/>
              <a:gd name="T5" fmla="*/ 0 h 1745"/>
            </a:gdLst>
            <a:ahLst/>
            <a:cxnLst>
              <a:cxn ang="0">
                <a:pos x="T0" y="T1"/>
              </a:cxn>
              <a:cxn ang="0">
                <a:pos x="T2" y="T3"/>
              </a:cxn>
              <a:cxn ang="0">
                <a:pos x="T4" y="T5"/>
              </a:cxn>
            </a:cxnLst>
            <a:rect l="0" t="0" r="r" b="b"/>
            <a:pathLst>
              <a:path w="1503" h="1745">
                <a:moveTo>
                  <a:pt x="0" y="1745"/>
                </a:moveTo>
                <a:lnTo>
                  <a:pt x="661" y="866"/>
                </a:lnTo>
                <a:lnTo>
                  <a:pt x="1503" y="0"/>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vert="horz" wrap="none" lIns="91440" tIns="45720" rIns="91440" bIns="45720" numCol="1" anchor="t" anchorCtr="0" compatLnSpc="1">
            <a:prstTxWarp prst="textNoShape">
              <a:avLst/>
            </a:prstTxWarp>
          </a:bodyPr>
          <a:lstStyle/>
          <a:p>
            <a:endParaRPr lang="en-GB" dirty="0">
              <a:solidFill>
                <a:srgbClr val="000000"/>
              </a:solidFill>
            </a:endParaRPr>
          </a:p>
        </p:txBody>
      </p:sp>
      <p:sp>
        <p:nvSpPr>
          <p:cNvPr id="11" name="Freeform 6"/>
          <p:cNvSpPr>
            <a:spLocks/>
          </p:cNvSpPr>
          <p:nvPr/>
        </p:nvSpPr>
        <p:spPr bwMode="auto">
          <a:xfrm>
            <a:off x="1210796" y="1497249"/>
            <a:ext cx="2692975" cy="2907251"/>
          </a:xfrm>
          <a:custGeom>
            <a:avLst/>
            <a:gdLst>
              <a:gd name="T0" fmla="*/ 0 w 1942"/>
              <a:gd name="T1" fmla="*/ 1743 h 1743"/>
              <a:gd name="T2" fmla="*/ 1164 w 1942"/>
              <a:gd name="T3" fmla="*/ 868 h 1743"/>
              <a:gd name="T4" fmla="*/ 1942 w 1942"/>
              <a:gd name="T5" fmla="*/ 0 h 1743"/>
            </a:gdLst>
            <a:ahLst/>
            <a:cxnLst>
              <a:cxn ang="0">
                <a:pos x="T0" y="T1"/>
              </a:cxn>
              <a:cxn ang="0">
                <a:pos x="T2" y="T3"/>
              </a:cxn>
              <a:cxn ang="0">
                <a:pos x="T4" y="T5"/>
              </a:cxn>
            </a:cxnLst>
            <a:rect l="0" t="0" r="r" b="b"/>
            <a:pathLst>
              <a:path w="1942" h="1743">
                <a:moveTo>
                  <a:pt x="0" y="1743"/>
                </a:moveTo>
                <a:lnTo>
                  <a:pt x="1164" y="868"/>
                </a:lnTo>
                <a:lnTo>
                  <a:pt x="1942" y="0"/>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vert="horz" wrap="none" lIns="91440" tIns="45720" rIns="91440" bIns="45720" numCol="1" anchor="t" anchorCtr="0" compatLnSpc="1">
            <a:prstTxWarp prst="textNoShape">
              <a:avLst/>
            </a:prstTxWarp>
          </a:bodyPr>
          <a:lstStyle/>
          <a:p>
            <a:endParaRPr lang="en-GB" dirty="0">
              <a:solidFill>
                <a:srgbClr val="000000"/>
              </a:solidFill>
            </a:endParaRPr>
          </a:p>
        </p:txBody>
      </p:sp>
      <p:sp>
        <p:nvSpPr>
          <p:cNvPr id="12" name="Freeform 7"/>
          <p:cNvSpPr>
            <a:spLocks/>
          </p:cNvSpPr>
          <p:nvPr/>
        </p:nvSpPr>
        <p:spPr bwMode="auto">
          <a:xfrm>
            <a:off x="1206636" y="1497249"/>
            <a:ext cx="3495876" cy="2907251"/>
          </a:xfrm>
          <a:custGeom>
            <a:avLst/>
            <a:gdLst>
              <a:gd name="T0" fmla="*/ 0 w 2521"/>
              <a:gd name="T1" fmla="*/ 1743 h 1743"/>
              <a:gd name="T2" fmla="*/ 1813 w 2521"/>
              <a:gd name="T3" fmla="*/ 870 h 1743"/>
              <a:gd name="T4" fmla="*/ 2521 w 2521"/>
              <a:gd name="T5" fmla="*/ 0 h 1743"/>
            </a:gdLst>
            <a:ahLst/>
            <a:cxnLst>
              <a:cxn ang="0">
                <a:pos x="T0" y="T1"/>
              </a:cxn>
              <a:cxn ang="0">
                <a:pos x="T2" y="T3"/>
              </a:cxn>
              <a:cxn ang="0">
                <a:pos x="T4" y="T5"/>
              </a:cxn>
            </a:cxnLst>
            <a:rect l="0" t="0" r="r" b="b"/>
            <a:pathLst>
              <a:path w="2521" h="1743">
                <a:moveTo>
                  <a:pt x="0" y="1743"/>
                </a:moveTo>
                <a:lnTo>
                  <a:pt x="1813" y="870"/>
                </a:lnTo>
                <a:lnTo>
                  <a:pt x="2521" y="0"/>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vert="horz" wrap="none" lIns="91440" tIns="45720" rIns="91440" bIns="45720" numCol="1" anchor="t" anchorCtr="0" compatLnSpc="1">
            <a:prstTxWarp prst="textNoShape">
              <a:avLst/>
            </a:prstTxWarp>
          </a:bodyPr>
          <a:lstStyle/>
          <a:p>
            <a:endParaRPr lang="en-GB" dirty="0">
              <a:solidFill>
                <a:srgbClr val="000000"/>
              </a:solidFill>
            </a:endParaRPr>
          </a:p>
        </p:txBody>
      </p:sp>
      <p:sp>
        <p:nvSpPr>
          <p:cNvPr id="13" name="Freeform 8"/>
          <p:cNvSpPr>
            <a:spLocks/>
          </p:cNvSpPr>
          <p:nvPr/>
        </p:nvSpPr>
        <p:spPr bwMode="auto">
          <a:xfrm>
            <a:off x="1198315" y="1498917"/>
            <a:ext cx="5520460" cy="2910586"/>
          </a:xfrm>
          <a:custGeom>
            <a:avLst/>
            <a:gdLst>
              <a:gd name="T0" fmla="*/ 0 w 3981"/>
              <a:gd name="T1" fmla="*/ 1745 h 1745"/>
              <a:gd name="T2" fmla="*/ 3151 w 3981"/>
              <a:gd name="T3" fmla="*/ 872 h 1745"/>
              <a:gd name="T4" fmla="*/ 3981 w 3981"/>
              <a:gd name="T5" fmla="*/ 0 h 1745"/>
            </a:gdLst>
            <a:ahLst/>
            <a:cxnLst>
              <a:cxn ang="0">
                <a:pos x="T0" y="T1"/>
              </a:cxn>
              <a:cxn ang="0">
                <a:pos x="T2" y="T3"/>
              </a:cxn>
              <a:cxn ang="0">
                <a:pos x="T4" y="T5"/>
              </a:cxn>
            </a:cxnLst>
            <a:rect l="0" t="0" r="r" b="b"/>
            <a:pathLst>
              <a:path w="3981" h="1745">
                <a:moveTo>
                  <a:pt x="0" y="1745"/>
                </a:moveTo>
                <a:lnTo>
                  <a:pt x="3151" y="872"/>
                </a:lnTo>
                <a:lnTo>
                  <a:pt x="3981" y="0"/>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vert="horz" wrap="none" lIns="91440" tIns="45720" rIns="91440" bIns="45720" numCol="1" anchor="t" anchorCtr="0" compatLnSpc="1">
            <a:prstTxWarp prst="textNoShape">
              <a:avLst/>
            </a:prstTxWarp>
          </a:bodyPr>
          <a:lstStyle/>
          <a:p>
            <a:endParaRPr lang="en-GB" dirty="0">
              <a:solidFill>
                <a:srgbClr val="000000"/>
              </a:solidFill>
            </a:endParaRPr>
          </a:p>
        </p:txBody>
      </p:sp>
      <p:cxnSp>
        <p:nvCxnSpPr>
          <p:cNvPr id="14" name="Straight Connector 13"/>
          <p:cNvCxnSpPr/>
          <p:nvPr/>
        </p:nvCxnSpPr>
        <p:spPr>
          <a:xfrm>
            <a:off x="1141617" y="2000386"/>
            <a:ext cx="691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41617" y="1520048"/>
            <a:ext cx="691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41617" y="1039710"/>
            <a:ext cx="691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41617" y="2961063"/>
            <a:ext cx="691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1617" y="2480725"/>
            <a:ext cx="691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41617" y="3921739"/>
            <a:ext cx="691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41617" y="3441401"/>
            <a:ext cx="691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41617" y="4402079"/>
            <a:ext cx="691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06704" y="4399478"/>
            <a:ext cx="0" cy="75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401409" y="2883671"/>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dirty="0">
              <a:solidFill>
                <a:srgbClr val="FFFFFF"/>
              </a:solidFill>
            </a:endParaRPr>
          </a:p>
        </p:txBody>
      </p:sp>
      <p:sp>
        <p:nvSpPr>
          <p:cNvPr id="24" name="Oval 23"/>
          <p:cNvSpPr/>
          <p:nvPr/>
        </p:nvSpPr>
        <p:spPr>
          <a:xfrm>
            <a:off x="2037906" y="2883671"/>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dirty="0">
              <a:solidFill>
                <a:srgbClr val="FFFFFF"/>
              </a:solidFill>
            </a:endParaRPr>
          </a:p>
        </p:txBody>
      </p:sp>
      <p:sp>
        <p:nvSpPr>
          <p:cNvPr id="25" name="Oval 24"/>
          <p:cNvSpPr/>
          <p:nvPr/>
        </p:nvSpPr>
        <p:spPr>
          <a:xfrm>
            <a:off x="2745124" y="2883671"/>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dirty="0">
              <a:solidFill>
                <a:srgbClr val="FFFFFF"/>
              </a:solidFill>
            </a:endParaRPr>
          </a:p>
        </p:txBody>
      </p:sp>
      <p:sp>
        <p:nvSpPr>
          <p:cNvPr id="26" name="Oval 25"/>
          <p:cNvSpPr/>
          <p:nvPr/>
        </p:nvSpPr>
        <p:spPr>
          <a:xfrm>
            <a:off x="3643706" y="2883671"/>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dirty="0">
              <a:solidFill>
                <a:srgbClr val="FFFFFF"/>
              </a:solidFill>
            </a:endParaRPr>
          </a:p>
        </p:txBody>
      </p:sp>
      <p:sp>
        <p:nvSpPr>
          <p:cNvPr id="27" name="Oval 26"/>
          <p:cNvSpPr/>
          <p:nvPr/>
        </p:nvSpPr>
        <p:spPr>
          <a:xfrm>
            <a:off x="5486632" y="2883671"/>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dirty="0">
              <a:solidFill>
                <a:srgbClr val="FFFFFF"/>
              </a:solidFill>
            </a:endParaRPr>
          </a:p>
        </p:txBody>
      </p:sp>
      <p:sp>
        <p:nvSpPr>
          <p:cNvPr id="28" name="Oval 27"/>
          <p:cNvSpPr/>
          <p:nvPr/>
        </p:nvSpPr>
        <p:spPr>
          <a:xfrm>
            <a:off x="2528798" y="1422541"/>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dirty="0">
              <a:solidFill>
                <a:srgbClr val="FFFFFF"/>
              </a:solidFill>
            </a:endParaRPr>
          </a:p>
        </p:txBody>
      </p:sp>
      <p:sp>
        <p:nvSpPr>
          <p:cNvPr id="29" name="Oval 28"/>
          <p:cNvSpPr/>
          <p:nvPr/>
        </p:nvSpPr>
        <p:spPr>
          <a:xfrm>
            <a:off x="3211055" y="1422541"/>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dirty="0">
              <a:solidFill>
                <a:srgbClr val="FFFFFF"/>
              </a:solidFill>
            </a:endParaRPr>
          </a:p>
        </p:txBody>
      </p:sp>
      <p:sp>
        <p:nvSpPr>
          <p:cNvPr id="30" name="Oval 29"/>
          <p:cNvSpPr/>
          <p:nvPr/>
        </p:nvSpPr>
        <p:spPr>
          <a:xfrm>
            <a:off x="3830911" y="1422541"/>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dirty="0">
              <a:solidFill>
                <a:srgbClr val="FFFFFF"/>
              </a:solidFill>
            </a:endParaRPr>
          </a:p>
        </p:txBody>
      </p:sp>
      <p:sp>
        <p:nvSpPr>
          <p:cNvPr id="31" name="Oval 30"/>
          <p:cNvSpPr/>
          <p:nvPr/>
        </p:nvSpPr>
        <p:spPr>
          <a:xfrm>
            <a:off x="4625492" y="1422541"/>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dirty="0">
              <a:solidFill>
                <a:srgbClr val="FFFFFF"/>
              </a:solidFill>
            </a:endParaRPr>
          </a:p>
        </p:txBody>
      </p:sp>
      <p:sp>
        <p:nvSpPr>
          <p:cNvPr id="32" name="Oval 31"/>
          <p:cNvSpPr/>
          <p:nvPr/>
        </p:nvSpPr>
        <p:spPr>
          <a:xfrm>
            <a:off x="6647303" y="1422541"/>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dirty="0">
              <a:solidFill>
                <a:srgbClr val="FFFFFF"/>
              </a:solidFill>
            </a:endParaRPr>
          </a:p>
        </p:txBody>
      </p:sp>
      <p:cxnSp>
        <p:nvCxnSpPr>
          <p:cNvPr id="33" name="Straight Connector 32"/>
          <p:cNvCxnSpPr/>
          <p:nvPr/>
        </p:nvCxnSpPr>
        <p:spPr>
          <a:xfrm>
            <a:off x="2225930" y="4399478"/>
            <a:ext cx="0" cy="75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263183" y="4399478"/>
            <a:ext cx="0" cy="75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289342" y="4399478"/>
            <a:ext cx="0" cy="75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309955" y="4399478"/>
            <a:ext cx="0" cy="75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344434" y="4399478"/>
            <a:ext cx="0" cy="75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360777" y="4399478"/>
            <a:ext cx="0" cy="75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167391" y="4568180"/>
            <a:ext cx="96808" cy="252420"/>
          </a:xfrm>
          <a:prstGeom prst="rect">
            <a:avLst/>
          </a:prstGeom>
          <a:noFill/>
        </p:spPr>
        <p:txBody>
          <a:bodyPr wrap="none" lIns="0" tIns="0" rIns="0" bIns="0" rtlCol="0">
            <a:spAutoFit/>
          </a:bodyPr>
          <a:lstStyle/>
          <a:p>
            <a:r>
              <a:rPr lang="en-GB" sz="1400" dirty="0" smtClean="0">
                <a:solidFill>
                  <a:srgbClr val="000000"/>
                </a:solidFill>
              </a:rPr>
              <a:t>0</a:t>
            </a:r>
            <a:endParaRPr lang="en-GB" sz="1400" dirty="0">
              <a:solidFill>
                <a:srgbClr val="000000"/>
              </a:solidFill>
            </a:endParaRPr>
          </a:p>
        </p:txBody>
      </p:sp>
      <p:sp>
        <p:nvSpPr>
          <p:cNvPr id="40" name="TextBox 39"/>
          <p:cNvSpPr txBox="1"/>
          <p:nvPr/>
        </p:nvSpPr>
        <p:spPr>
          <a:xfrm>
            <a:off x="2180379" y="4568180"/>
            <a:ext cx="96808" cy="252420"/>
          </a:xfrm>
          <a:prstGeom prst="rect">
            <a:avLst/>
          </a:prstGeom>
          <a:noFill/>
        </p:spPr>
        <p:txBody>
          <a:bodyPr wrap="none" lIns="0" tIns="0" rIns="0" bIns="0" rtlCol="0">
            <a:spAutoFit/>
          </a:bodyPr>
          <a:lstStyle/>
          <a:p>
            <a:r>
              <a:rPr lang="en-GB" sz="1400" dirty="0" smtClean="0">
                <a:solidFill>
                  <a:srgbClr val="000000"/>
                </a:solidFill>
              </a:rPr>
              <a:t>5</a:t>
            </a:r>
            <a:endParaRPr lang="en-GB" sz="1400" dirty="0">
              <a:solidFill>
                <a:srgbClr val="000000"/>
              </a:solidFill>
            </a:endParaRPr>
          </a:p>
        </p:txBody>
      </p:sp>
      <p:sp>
        <p:nvSpPr>
          <p:cNvPr id="41" name="TextBox 40"/>
          <p:cNvSpPr txBox="1"/>
          <p:nvPr/>
        </p:nvSpPr>
        <p:spPr>
          <a:xfrm>
            <a:off x="3176724" y="4568180"/>
            <a:ext cx="193617" cy="252420"/>
          </a:xfrm>
          <a:prstGeom prst="rect">
            <a:avLst/>
          </a:prstGeom>
          <a:noFill/>
        </p:spPr>
        <p:txBody>
          <a:bodyPr wrap="none" lIns="0" tIns="0" rIns="0" bIns="0" rtlCol="0">
            <a:spAutoFit/>
          </a:bodyPr>
          <a:lstStyle/>
          <a:p>
            <a:r>
              <a:rPr lang="en-GB" sz="1400" dirty="0" smtClean="0">
                <a:solidFill>
                  <a:srgbClr val="000000"/>
                </a:solidFill>
              </a:rPr>
              <a:t>10</a:t>
            </a:r>
            <a:endParaRPr lang="en-GB" sz="1400" dirty="0">
              <a:solidFill>
                <a:srgbClr val="000000"/>
              </a:solidFill>
            </a:endParaRPr>
          </a:p>
        </p:txBody>
      </p:sp>
      <p:sp>
        <p:nvSpPr>
          <p:cNvPr id="42" name="TextBox 41"/>
          <p:cNvSpPr txBox="1"/>
          <p:nvPr/>
        </p:nvSpPr>
        <p:spPr>
          <a:xfrm>
            <a:off x="4202190" y="4568180"/>
            <a:ext cx="193617" cy="252420"/>
          </a:xfrm>
          <a:prstGeom prst="rect">
            <a:avLst/>
          </a:prstGeom>
          <a:noFill/>
        </p:spPr>
        <p:txBody>
          <a:bodyPr wrap="none" lIns="0" tIns="0" rIns="0" bIns="0" rtlCol="0">
            <a:spAutoFit/>
          </a:bodyPr>
          <a:lstStyle/>
          <a:p>
            <a:r>
              <a:rPr lang="en-GB" sz="1400" dirty="0" smtClean="0">
                <a:solidFill>
                  <a:srgbClr val="000000"/>
                </a:solidFill>
              </a:rPr>
              <a:t>15</a:t>
            </a:r>
            <a:endParaRPr lang="en-GB" sz="1400" dirty="0">
              <a:solidFill>
                <a:srgbClr val="000000"/>
              </a:solidFill>
            </a:endParaRPr>
          </a:p>
        </p:txBody>
      </p:sp>
      <p:sp>
        <p:nvSpPr>
          <p:cNvPr id="43" name="TextBox 42"/>
          <p:cNvSpPr txBox="1"/>
          <p:nvPr/>
        </p:nvSpPr>
        <p:spPr>
          <a:xfrm>
            <a:off x="5223497" y="4568180"/>
            <a:ext cx="193617" cy="252420"/>
          </a:xfrm>
          <a:prstGeom prst="rect">
            <a:avLst/>
          </a:prstGeom>
          <a:noFill/>
        </p:spPr>
        <p:txBody>
          <a:bodyPr wrap="none" lIns="0" tIns="0" rIns="0" bIns="0" rtlCol="0">
            <a:spAutoFit/>
          </a:bodyPr>
          <a:lstStyle/>
          <a:p>
            <a:r>
              <a:rPr lang="en-GB" sz="1400" dirty="0" smtClean="0">
                <a:solidFill>
                  <a:srgbClr val="000000"/>
                </a:solidFill>
              </a:rPr>
              <a:t>20</a:t>
            </a:r>
            <a:endParaRPr lang="en-GB" sz="1400" dirty="0">
              <a:solidFill>
                <a:srgbClr val="000000"/>
              </a:solidFill>
            </a:endParaRPr>
          </a:p>
        </p:txBody>
      </p:sp>
      <p:sp>
        <p:nvSpPr>
          <p:cNvPr id="44" name="TextBox 43"/>
          <p:cNvSpPr txBox="1"/>
          <p:nvPr/>
        </p:nvSpPr>
        <p:spPr>
          <a:xfrm>
            <a:off x="6257281" y="4568180"/>
            <a:ext cx="193617" cy="252420"/>
          </a:xfrm>
          <a:prstGeom prst="rect">
            <a:avLst/>
          </a:prstGeom>
          <a:noFill/>
        </p:spPr>
        <p:txBody>
          <a:bodyPr wrap="none" lIns="0" tIns="0" rIns="0" bIns="0" rtlCol="0">
            <a:spAutoFit/>
          </a:bodyPr>
          <a:lstStyle/>
          <a:p>
            <a:r>
              <a:rPr lang="en-GB" sz="1400" dirty="0" smtClean="0">
                <a:solidFill>
                  <a:srgbClr val="000000"/>
                </a:solidFill>
              </a:rPr>
              <a:t>25</a:t>
            </a:r>
            <a:endParaRPr lang="en-GB" sz="1400" dirty="0">
              <a:solidFill>
                <a:srgbClr val="000000"/>
              </a:solidFill>
            </a:endParaRPr>
          </a:p>
        </p:txBody>
      </p:sp>
      <p:sp>
        <p:nvSpPr>
          <p:cNvPr id="45" name="TextBox 44"/>
          <p:cNvSpPr txBox="1"/>
          <p:nvPr/>
        </p:nvSpPr>
        <p:spPr>
          <a:xfrm>
            <a:off x="7275283" y="4568180"/>
            <a:ext cx="193617" cy="252420"/>
          </a:xfrm>
          <a:prstGeom prst="rect">
            <a:avLst/>
          </a:prstGeom>
          <a:noFill/>
        </p:spPr>
        <p:txBody>
          <a:bodyPr wrap="none" lIns="0" tIns="0" rIns="0" bIns="0" rtlCol="0">
            <a:spAutoFit/>
          </a:bodyPr>
          <a:lstStyle/>
          <a:p>
            <a:r>
              <a:rPr lang="en-GB" sz="1400" dirty="0" smtClean="0">
                <a:solidFill>
                  <a:srgbClr val="000000"/>
                </a:solidFill>
              </a:rPr>
              <a:t>30</a:t>
            </a:r>
            <a:endParaRPr lang="en-GB" sz="1400" dirty="0">
              <a:solidFill>
                <a:srgbClr val="000000"/>
              </a:solidFill>
            </a:endParaRPr>
          </a:p>
        </p:txBody>
      </p:sp>
      <p:sp>
        <p:nvSpPr>
          <p:cNvPr id="46" name="TextBox 45"/>
          <p:cNvSpPr txBox="1"/>
          <p:nvPr/>
        </p:nvSpPr>
        <p:spPr>
          <a:xfrm>
            <a:off x="957306" y="4288799"/>
            <a:ext cx="96808" cy="252420"/>
          </a:xfrm>
          <a:prstGeom prst="rect">
            <a:avLst/>
          </a:prstGeom>
          <a:noFill/>
        </p:spPr>
        <p:txBody>
          <a:bodyPr wrap="none" lIns="0" tIns="0" rIns="0" bIns="0" rtlCol="0">
            <a:spAutoFit/>
          </a:bodyPr>
          <a:lstStyle/>
          <a:p>
            <a:r>
              <a:rPr lang="en-GB" sz="1400" dirty="0" smtClean="0">
                <a:solidFill>
                  <a:srgbClr val="000000"/>
                </a:solidFill>
              </a:rPr>
              <a:t>0</a:t>
            </a:r>
            <a:endParaRPr lang="en-GB" sz="1400" dirty="0">
              <a:solidFill>
                <a:srgbClr val="000000"/>
              </a:solidFill>
            </a:endParaRPr>
          </a:p>
        </p:txBody>
      </p:sp>
      <p:sp>
        <p:nvSpPr>
          <p:cNvPr id="47" name="TextBox 46"/>
          <p:cNvSpPr txBox="1"/>
          <p:nvPr/>
        </p:nvSpPr>
        <p:spPr>
          <a:xfrm>
            <a:off x="957306" y="3807713"/>
            <a:ext cx="96808" cy="252420"/>
          </a:xfrm>
          <a:prstGeom prst="rect">
            <a:avLst/>
          </a:prstGeom>
          <a:noFill/>
        </p:spPr>
        <p:txBody>
          <a:bodyPr wrap="none" lIns="0" tIns="0" rIns="0" bIns="0" rtlCol="0">
            <a:spAutoFit/>
          </a:bodyPr>
          <a:lstStyle/>
          <a:p>
            <a:r>
              <a:rPr lang="en-GB" sz="1400" dirty="0" smtClean="0">
                <a:solidFill>
                  <a:srgbClr val="000000"/>
                </a:solidFill>
              </a:rPr>
              <a:t>1</a:t>
            </a:r>
            <a:endParaRPr lang="en-GB" sz="1400" dirty="0">
              <a:solidFill>
                <a:srgbClr val="000000"/>
              </a:solidFill>
            </a:endParaRPr>
          </a:p>
        </p:txBody>
      </p:sp>
      <p:sp>
        <p:nvSpPr>
          <p:cNvPr id="48" name="TextBox 47"/>
          <p:cNvSpPr txBox="1"/>
          <p:nvPr/>
        </p:nvSpPr>
        <p:spPr>
          <a:xfrm>
            <a:off x="957306" y="3326628"/>
            <a:ext cx="96808" cy="252420"/>
          </a:xfrm>
          <a:prstGeom prst="rect">
            <a:avLst/>
          </a:prstGeom>
          <a:noFill/>
        </p:spPr>
        <p:txBody>
          <a:bodyPr wrap="none" lIns="0" tIns="0" rIns="0" bIns="0" rtlCol="0">
            <a:spAutoFit/>
          </a:bodyPr>
          <a:lstStyle/>
          <a:p>
            <a:r>
              <a:rPr lang="en-GB" sz="1400" dirty="0" smtClean="0">
                <a:solidFill>
                  <a:srgbClr val="000000"/>
                </a:solidFill>
              </a:rPr>
              <a:t>2</a:t>
            </a:r>
            <a:endParaRPr lang="en-GB" sz="1400" dirty="0">
              <a:solidFill>
                <a:srgbClr val="000000"/>
              </a:solidFill>
            </a:endParaRPr>
          </a:p>
        </p:txBody>
      </p:sp>
      <p:sp>
        <p:nvSpPr>
          <p:cNvPr id="49" name="TextBox 48"/>
          <p:cNvSpPr txBox="1"/>
          <p:nvPr/>
        </p:nvSpPr>
        <p:spPr>
          <a:xfrm>
            <a:off x="957306" y="2845541"/>
            <a:ext cx="96808" cy="252420"/>
          </a:xfrm>
          <a:prstGeom prst="rect">
            <a:avLst/>
          </a:prstGeom>
          <a:noFill/>
        </p:spPr>
        <p:txBody>
          <a:bodyPr wrap="none" lIns="0" tIns="0" rIns="0" bIns="0" rtlCol="0">
            <a:spAutoFit/>
          </a:bodyPr>
          <a:lstStyle/>
          <a:p>
            <a:r>
              <a:rPr lang="en-GB" sz="1400" dirty="0" smtClean="0">
                <a:solidFill>
                  <a:srgbClr val="000000"/>
                </a:solidFill>
              </a:rPr>
              <a:t>3</a:t>
            </a:r>
            <a:endParaRPr lang="en-GB" sz="1400" dirty="0">
              <a:solidFill>
                <a:srgbClr val="000000"/>
              </a:solidFill>
            </a:endParaRPr>
          </a:p>
        </p:txBody>
      </p:sp>
      <p:sp>
        <p:nvSpPr>
          <p:cNvPr id="50" name="TextBox 49"/>
          <p:cNvSpPr txBox="1"/>
          <p:nvPr/>
        </p:nvSpPr>
        <p:spPr>
          <a:xfrm>
            <a:off x="957306" y="2364455"/>
            <a:ext cx="96808" cy="252420"/>
          </a:xfrm>
          <a:prstGeom prst="rect">
            <a:avLst/>
          </a:prstGeom>
          <a:noFill/>
        </p:spPr>
        <p:txBody>
          <a:bodyPr wrap="none" lIns="0" tIns="0" rIns="0" bIns="0" rtlCol="0">
            <a:spAutoFit/>
          </a:bodyPr>
          <a:lstStyle/>
          <a:p>
            <a:r>
              <a:rPr lang="en-GB" sz="1400" dirty="0" smtClean="0">
                <a:solidFill>
                  <a:srgbClr val="000000"/>
                </a:solidFill>
              </a:rPr>
              <a:t>4</a:t>
            </a:r>
            <a:endParaRPr lang="en-GB" sz="1400" dirty="0">
              <a:solidFill>
                <a:srgbClr val="000000"/>
              </a:solidFill>
            </a:endParaRPr>
          </a:p>
        </p:txBody>
      </p:sp>
      <p:sp>
        <p:nvSpPr>
          <p:cNvPr id="51" name="TextBox 50"/>
          <p:cNvSpPr txBox="1"/>
          <p:nvPr/>
        </p:nvSpPr>
        <p:spPr>
          <a:xfrm>
            <a:off x="957306" y="1883368"/>
            <a:ext cx="96808" cy="252420"/>
          </a:xfrm>
          <a:prstGeom prst="rect">
            <a:avLst/>
          </a:prstGeom>
          <a:noFill/>
        </p:spPr>
        <p:txBody>
          <a:bodyPr wrap="none" lIns="0" tIns="0" rIns="0" bIns="0" rtlCol="0">
            <a:spAutoFit/>
          </a:bodyPr>
          <a:lstStyle/>
          <a:p>
            <a:r>
              <a:rPr lang="en-GB" sz="1400" dirty="0" smtClean="0">
                <a:solidFill>
                  <a:srgbClr val="000000"/>
                </a:solidFill>
              </a:rPr>
              <a:t>5</a:t>
            </a:r>
            <a:endParaRPr lang="en-GB" sz="1400" dirty="0">
              <a:solidFill>
                <a:srgbClr val="000000"/>
              </a:solidFill>
            </a:endParaRPr>
          </a:p>
        </p:txBody>
      </p:sp>
      <p:sp>
        <p:nvSpPr>
          <p:cNvPr id="52" name="TextBox 51"/>
          <p:cNvSpPr txBox="1"/>
          <p:nvPr/>
        </p:nvSpPr>
        <p:spPr>
          <a:xfrm>
            <a:off x="957306" y="1402283"/>
            <a:ext cx="96808" cy="252420"/>
          </a:xfrm>
          <a:prstGeom prst="rect">
            <a:avLst/>
          </a:prstGeom>
          <a:noFill/>
        </p:spPr>
        <p:txBody>
          <a:bodyPr wrap="none" lIns="0" tIns="0" rIns="0" bIns="0" rtlCol="0">
            <a:spAutoFit/>
          </a:bodyPr>
          <a:lstStyle/>
          <a:p>
            <a:r>
              <a:rPr lang="en-GB" sz="1400" dirty="0" smtClean="0">
                <a:solidFill>
                  <a:srgbClr val="000000"/>
                </a:solidFill>
              </a:rPr>
              <a:t>6</a:t>
            </a:r>
            <a:endParaRPr lang="en-GB" sz="1400" dirty="0">
              <a:solidFill>
                <a:srgbClr val="000000"/>
              </a:solidFill>
            </a:endParaRPr>
          </a:p>
        </p:txBody>
      </p:sp>
      <p:sp>
        <p:nvSpPr>
          <p:cNvPr id="53" name="TextBox 52"/>
          <p:cNvSpPr txBox="1"/>
          <p:nvPr/>
        </p:nvSpPr>
        <p:spPr>
          <a:xfrm>
            <a:off x="957306" y="921196"/>
            <a:ext cx="96808" cy="252420"/>
          </a:xfrm>
          <a:prstGeom prst="rect">
            <a:avLst/>
          </a:prstGeom>
          <a:noFill/>
        </p:spPr>
        <p:txBody>
          <a:bodyPr wrap="none" lIns="0" tIns="0" rIns="0" bIns="0" rtlCol="0">
            <a:spAutoFit/>
          </a:bodyPr>
          <a:lstStyle/>
          <a:p>
            <a:r>
              <a:rPr lang="en-GB" sz="1400" dirty="0" smtClean="0">
                <a:solidFill>
                  <a:srgbClr val="000000"/>
                </a:solidFill>
              </a:rPr>
              <a:t>7</a:t>
            </a:r>
            <a:endParaRPr lang="en-GB" sz="1400" dirty="0">
              <a:solidFill>
                <a:srgbClr val="000000"/>
              </a:solidFill>
            </a:endParaRPr>
          </a:p>
        </p:txBody>
      </p:sp>
      <p:sp>
        <p:nvSpPr>
          <p:cNvPr id="54" name="TextBox 53"/>
          <p:cNvSpPr txBox="1"/>
          <p:nvPr/>
        </p:nvSpPr>
        <p:spPr>
          <a:xfrm rot="16200000">
            <a:off x="188882" y="2597784"/>
            <a:ext cx="1115690" cy="246221"/>
          </a:xfrm>
          <a:prstGeom prst="rect">
            <a:avLst/>
          </a:prstGeom>
          <a:noFill/>
        </p:spPr>
        <p:txBody>
          <a:bodyPr wrap="none" lIns="0" tIns="0" rIns="0" bIns="0" rtlCol="0">
            <a:spAutoFit/>
          </a:bodyPr>
          <a:lstStyle/>
          <a:p>
            <a:pPr algn="ctr"/>
            <a:r>
              <a:rPr lang="en-US" sz="1600" dirty="0">
                <a:solidFill>
                  <a:srgbClr val="000000"/>
                </a:solidFill>
              </a:rPr>
              <a:t>E</a:t>
            </a:r>
            <a:r>
              <a:rPr lang="en-GB" sz="1600" dirty="0" smtClean="0">
                <a:solidFill>
                  <a:srgbClr val="000000"/>
                </a:solidFill>
              </a:rPr>
              <a:t>DSS score</a:t>
            </a:r>
            <a:endParaRPr lang="en-GB" sz="1600" dirty="0">
              <a:solidFill>
                <a:srgbClr val="000000"/>
              </a:solidFill>
            </a:endParaRPr>
          </a:p>
        </p:txBody>
      </p:sp>
      <p:sp>
        <p:nvSpPr>
          <p:cNvPr id="55" name="TextBox 54"/>
          <p:cNvSpPr txBox="1"/>
          <p:nvPr/>
        </p:nvSpPr>
        <p:spPr>
          <a:xfrm>
            <a:off x="2971800" y="4807396"/>
            <a:ext cx="4137351" cy="246221"/>
          </a:xfrm>
          <a:prstGeom prst="rect">
            <a:avLst/>
          </a:prstGeom>
          <a:noFill/>
        </p:spPr>
        <p:txBody>
          <a:bodyPr wrap="none" lIns="0" tIns="0" rIns="0" bIns="0" rtlCol="0">
            <a:spAutoFit/>
          </a:bodyPr>
          <a:lstStyle/>
          <a:p>
            <a:r>
              <a:rPr lang="el-GR" sz="1600" dirty="0" smtClean="0">
                <a:solidFill>
                  <a:srgbClr val="000000"/>
                </a:solidFill>
              </a:rPr>
              <a:t>Χρόνος από την κλινική έναρξη της ΣΚΠ (έτη)</a:t>
            </a:r>
          </a:p>
        </p:txBody>
      </p:sp>
      <p:sp>
        <p:nvSpPr>
          <p:cNvPr id="56" name="Oval 55"/>
          <p:cNvSpPr/>
          <p:nvPr/>
        </p:nvSpPr>
        <p:spPr>
          <a:xfrm>
            <a:off x="1131003" y="4327289"/>
            <a:ext cx="144000" cy="14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GB" dirty="0">
              <a:solidFill>
                <a:srgbClr val="FFFFFF"/>
              </a:solidFill>
            </a:endParaRPr>
          </a:p>
        </p:txBody>
      </p:sp>
      <p:sp>
        <p:nvSpPr>
          <p:cNvPr id="57" name="TextBox 56"/>
          <p:cNvSpPr txBox="1"/>
          <p:nvPr/>
        </p:nvSpPr>
        <p:spPr>
          <a:xfrm>
            <a:off x="7236214" y="3166080"/>
            <a:ext cx="1951175" cy="1107996"/>
          </a:xfrm>
          <a:prstGeom prst="rect">
            <a:avLst/>
          </a:prstGeom>
          <a:noFill/>
        </p:spPr>
        <p:txBody>
          <a:bodyPr wrap="none" lIns="0" tIns="0" rIns="0" bIns="0" rtlCol="0">
            <a:spAutoFit/>
          </a:bodyPr>
          <a:lstStyle/>
          <a:p>
            <a:r>
              <a:rPr lang="el-GR" sz="1200" dirty="0" smtClean="0">
                <a:solidFill>
                  <a:srgbClr val="000000"/>
                </a:solidFill>
              </a:rPr>
              <a:t>Φάση 1</a:t>
            </a:r>
            <a:endParaRPr lang="en-US" sz="1200" dirty="0" smtClean="0">
              <a:solidFill>
                <a:srgbClr val="000000"/>
              </a:solidFill>
            </a:endParaRPr>
          </a:p>
          <a:p>
            <a:pPr marL="176213" indent="-176213">
              <a:buFont typeface="Arial" pitchFamily="34" charset="0"/>
              <a:buChar char="•"/>
            </a:pPr>
            <a:r>
              <a:rPr lang="el-GR" sz="1200" dirty="0" smtClean="0">
                <a:solidFill>
                  <a:srgbClr val="000000"/>
                </a:solidFill>
              </a:rPr>
              <a:t>Χρόνος από τη διάγνωση </a:t>
            </a:r>
          </a:p>
          <a:p>
            <a:pPr marL="176213" indent="-176213">
              <a:buFont typeface="Arial" pitchFamily="34" charset="0"/>
              <a:buChar char="•"/>
            </a:pPr>
            <a:r>
              <a:rPr lang="el-GR" sz="1200" dirty="0" smtClean="0">
                <a:solidFill>
                  <a:srgbClr val="000000"/>
                </a:solidFill>
              </a:rPr>
              <a:t>μέχρι το </a:t>
            </a:r>
            <a:r>
              <a:rPr lang="en-US" sz="1200" dirty="0">
                <a:solidFill>
                  <a:srgbClr val="000000"/>
                </a:solidFill>
              </a:rPr>
              <a:t>E</a:t>
            </a:r>
            <a:r>
              <a:rPr lang="en-US" sz="1200" dirty="0" smtClean="0">
                <a:solidFill>
                  <a:srgbClr val="000000"/>
                </a:solidFill>
              </a:rPr>
              <a:t>DSS score 3</a:t>
            </a:r>
          </a:p>
          <a:p>
            <a:pPr marL="176213" indent="-176213">
              <a:buFont typeface="Arial" pitchFamily="34" charset="0"/>
              <a:buChar char="•"/>
            </a:pPr>
            <a:r>
              <a:rPr lang="el-GR" sz="1200" dirty="0" smtClean="0">
                <a:solidFill>
                  <a:srgbClr val="000000"/>
                </a:solidFill>
              </a:rPr>
              <a:t>Εξαρτάται από </a:t>
            </a:r>
          </a:p>
          <a:p>
            <a:r>
              <a:rPr lang="el-GR" sz="1200" dirty="0" smtClean="0">
                <a:solidFill>
                  <a:srgbClr val="000000"/>
                </a:solidFill>
              </a:rPr>
              <a:t>    την εστιακή φλεγμονή</a:t>
            </a:r>
            <a:endParaRPr lang="en-US" sz="1200" dirty="0" smtClean="0">
              <a:solidFill>
                <a:srgbClr val="000000"/>
              </a:solidFill>
            </a:endParaRPr>
          </a:p>
          <a:p>
            <a:pPr marL="176213" indent="-176213">
              <a:buFont typeface="Arial" pitchFamily="34" charset="0"/>
              <a:buChar char="•"/>
            </a:pPr>
            <a:r>
              <a:rPr lang="el-GR" sz="1200" dirty="0" smtClean="0">
                <a:solidFill>
                  <a:srgbClr val="000000"/>
                </a:solidFill>
              </a:rPr>
              <a:t>Η διάρκεια ποικίλει</a:t>
            </a:r>
            <a:endParaRPr lang="en-US" sz="1200" dirty="0" smtClean="0">
              <a:solidFill>
                <a:srgbClr val="000000"/>
              </a:solidFill>
            </a:endParaRPr>
          </a:p>
        </p:txBody>
      </p:sp>
      <p:sp>
        <p:nvSpPr>
          <p:cNvPr id="58" name="TextBox 57"/>
          <p:cNvSpPr txBox="1"/>
          <p:nvPr/>
        </p:nvSpPr>
        <p:spPr>
          <a:xfrm>
            <a:off x="7121914" y="1425755"/>
            <a:ext cx="1925399" cy="738664"/>
          </a:xfrm>
          <a:prstGeom prst="rect">
            <a:avLst/>
          </a:prstGeom>
          <a:noFill/>
        </p:spPr>
        <p:txBody>
          <a:bodyPr wrap="none" lIns="0" tIns="0" rIns="0" bIns="0" rtlCol="0">
            <a:spAutoFit/>
          </a:bodyPr>
          <a:lstStyle/>
          <a:p>
            <a:r>
              <a:rPr lang="el-GR" sz="1200" dirty="0" smtClean="0">
                <a:solidFill>
                  <a:srgbClr val="A50021"/>
                </a:solidFill>
              </a:rPr>
              <a:t>Φάση 2</a:t>
            </a:r>
            <a:endParaRPr lang="en-US" sz="1200" dirty="0" smtClean="0">
              <a:solidFill>
                <a:srgbClr val="A50021"/>
              </a:solidFill>
            </a:endParaRPr>
          </a:p>
          <a:p>
            <a:pPr marL="176213" indent="-176213">
              <a:buFont typeface="Arial" pitchFamily="34" charset="0"/>
              <a:buChar char="•"/>
            </a:pPr>
            <a:r>
              <a:rPr lang="en-US" sz="1200" dirty="0" smtClean="0">
                <a:solidFill>
                  <a:srgbClr val="A50021"/>
                </a:solidFill>
              </a:rPr>
              <a:t>EDSS score 3–6</a:t>
            </a:r>
          </a:p>
          <a:p>
            <a:pPr marL="176213" indent="-176213">
              <a:buFont typeface="Arial" pitchFamily="34" charset="0"/>
              <a:buChar char="•"/>
            </a:pPr>
            <a:r>
              <a:rPr lang="el-GR" sz="1200" b="1" dirty="0" smtClean="0">
                <a:solidFill>
                  <a:srgbClr val="A50021"/>
                </a:solidFill>
              </a:rPr>
              <a:t>Ανεξάρτητη από την </a:t>
            </a:r>
          </a:p>
          <a:p>
            <a:r>
              <a:rPr lang="el-GR" sz="1200" b="1" dirty="0" smtClean="0">
                <a:solidFill>
                  <a:srgbClr val="A50021"/>
                </a:solidFill>
              </a:rPr>
              <a:t>    πρόοδο κατά τη φάση 1</a:t>
            </a:r>
            <a:endParaRPr lang="en-US" sz="1200" b="1" dirty="0" smtClean="0">
              <a:solidFill>
                <a:srgbClr val="A50021"/>
              </a:solidFill>
            </a:endParaRPr>
          </a:p>
        </p:txBody>
      </p:sp>
      <p:sp>
        <p:nvSpPr>
          <p:cNvPr id="59" name="Rectangle 12"/>
          <p:cNvSpPr>
            <a:spLocks noChangeArrowheads="1"/>
          </p:cNvSpPr>
          <p:nvPr/>
        </p:nvSpPr>
        <p:spPr bwMode="auto">
          <a:xfrm>
            <a:off x="304847" y="6183868"/>
            <a:ext cx="797718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p>
            <a:r>
              <a:rPr lang="de-CH" sz="900" baseline="30000" dirty="0" smtClean="0">
                <a:solidFill>
                  <a:srgbClr val="626262"/>
                </a:solidFill>
                <a:latin typeface="Arial" pitchFamily="34" charset="0"/>
                <a:cs typeface="Arial" pitchFamily="34" charset="0"/>
              </a:rPr>
              <a:t>1</a:t>
            </a:r>
            <a:r>
              <a:rPr lang="de-CH" sz="900" dirty="0" smtClean="0">
                <a:solidFill>
                  <a:srgbClr val="626262"/>
                </a:solidFill>
                <a:latin typeface="Arial" pitchFamily="34" charset="0"/>
                <a:cs typeface="Arial" pitchFamily="34" charset="0"/>
              </a:rPr>
              <a:t> </a:t>
            </a:r>
            <a:r>
              <a:rPr lang="fr-FR" sz="900" dirty="0">
                <a:solidFill>
                  <a:srgbClr val="626262"/>
                </a:solidFill>
                <a:latin typeface="Arial" pitchFamily="34" charset="0"/>
                <a:cs typeface="Arial" pitchFamily="34" charset="0"/>
              </a:rPr>
              <a:t>Leray </a:t>
            </a:r>
            <a:r>
              <a:rPr lang="fr-FR" sz="900" dirty="0" smtClean="0">
                <a:solidFill>
                  <a:srgbClr val="626262"/>
                </a:solidFill>
                <a:latin typeface="Arial" pitchFamily="34" charset="0"/>
                <a:cs typeface="Arial" pitchFamily="34" charset="0"/>
              </a:rPr>
              <a:t>E </a:t>
            </a:r>
            <a:r>
              <a:rPr lang="fr-FR" sz="900" dirty="0">
                <a:solidFill>
                  <a:srgbClr val="626262"/>
                </a:solidFill>
                <a:latin typeface="Arial" pitchFamily="34" charset="0"/>
                <a:cs typeface="Arial" pitchFamily="34" charset="0"/>
              </a:rPr>
              <a:t>et al. </a:t>
            </a:r>
            <a:r>
              <a:rPr lang="fr-FR" sz="900" dirty="0" err="1">
                <a:solidFill>
                  <a:srgbClr val="626262"/>
                </a:solidFill>
                <a:latin typeface="Arial" pitchFamily="34" charset="0"/>
                <a:cs typeface="Arial" pitchFamily="34" charset="0"/>
              </a:rPr>
              <a:t>Brain</a:t>
            </a:r>
            <a:r>
              <a:rPr lang="fr-FR" sz="900" dirty="0">
                <a:solidFill>
                  <a:srgbClr val="626262"/>
                </a:solidFill>
                <a:latin typeface="Arial" pitchFamily="34" charset="0"/>
                <a:cs typeface="Arial" pitchFamily="34" charset="0"/>
              </a:rPr>
              <a:t> 2010; </a:t>
            </a:r>
            <a:r>
              <a:rPr lang="fr-FR" sz="900" dirty="0" smtClean="0">
                <a:solidFill>
                  <a:srgbClr val="626262"/>
                </a:solidFill>
                <a:latin typeface="Arial" pitchFamily="34" charset="0"/>
                <a:cs typeface="Arial" pitchFamily="34" charset="0"/>
              </a:rPr>
              <a:t>133:1900–1913</a:t>
            </a:r>
            <a:endParaRPr lang="fr-FR" sz="900" dirty="0">
              <a:solidFill>
                <a:srgbClr val="626262"/>
              </a:solidFill>
              <a:latin typeface="Arial" pitchFamily="34" charset="0"/>
              <a:cs typeface="Arial" pitchFamily="34" charset="0"/>
            </a:endParaRPr>
          </a:p>
        </p:txBody>
      </p:sp>
      <p:sp>
        <p:nvSpPr>
          <p:cNvPr id="3" name="TextBox 2"/>
          <p:cNvSpPr txBox="1"/>
          <p:nvPr/>
        </p:nvSpPr>
        <p:spPr>
          <a:xfrm>
            <a:off x="3312884" y="3560413"/>
            <a:ext cx="2021811" cy="830997"/>
          </a:xfrm>
          <a:prstGeom prst="rect">
            <a:avLst/>
          </a:prstGeom>
          <a:noFill/>
        </p:spPr>
        <p:txBody>
          <a:bodyPr wrap="square" rtlCol="0">
            <a:spAutoFit/>
          </a:bodyPr>
          <a:lstStyle/>
          <a:p>
            <a:pPr algn="ctr"/>
            <a:r>
              <a:rPr lang="el-GR" sz="1600" b="1" dirty="0" smtClean="0">
                <a:solidFill>
                  <a:srgbClr val="000000"/>
                </a:solidFill>
              </a:rPr>
              <a:t>Παράθυρο θεραπευτικής παρέμβασης</a:t>
            </a:r>
            <a:endParaRPr lang="en-US" sz="1600" b="1" dirty="0">
              <a:solidFill>
                <a:srgbClr val="000000"/>
              </a:solidFill>
            </a:endParaRPr>
          </a:p>
        </p:txBody>
      </p:sp>
      <p:cxnSp>
        <p:nvCxnSpPr>
          <p:cNvPr id="61" name="Straight Connector 60"/>
          <p:cNvCxnSpPr/>
          <p:nvPr/>
        </p:nvCxnSpPr>
        <p:spPr>
          <a:xfrm flipV="1">
            <a:off x="1234865" y="3027671"/>
            <a:ext cx="219494" cy="1320706"/>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cxnSpLocks noChangeAspect="1"/>
          </p:cNvCxnSpPr>
          <p:nvPr/>
        </p:nvCxnSpPr>
        <p:spPr>
          <a:xfrm flipV="1">
            <a:off x="1236785" y="3000615"/>
            <a:ext cx="858209" cy="1366281"/>
          </a:xfrm>
          <a:prstGeom prst="line">
            <a:avLst/>
          </a:prstGeom>
          <a:ln w="412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1195965" y="2997058"/>
            <a:ext cx="1567897" cy="1402920"/>
          </a:xfrm>
          <a:prstGeom prst="line">
            <a:avLst/>
          </a:prstGeom>
          <a:ln w="412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1270615" y="2984246"/>
            <a:ext cx="2392141" cy="1409407"/>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13" idx="0"/>
            <a:endCxn id="13" idx="1"/>
          </p:cNvCxnSpPr>
          <p:nvPr/>
        </p:nvCxnSpPr>
        <p:spPr>
          <a:xfrm flipV="1">
            <a:off x="1198315" y="2953376"/>
            <a:ext cx="4369497" cy="1456127"/>
          </a:xfrm>
          <a:prstGeom prst="line">
            <a:avLst/>
          </a:prstGeom>
          <a:ln w="412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5257800" y="3328481"/>
            <a:ext cx="1911547" cy="938719"/>
            <a:chOff x="685800" y="4785806"/>
            <a:chExt cx="1911547" cy="938719"/>
          </a:xfrm>
        </p:grpSpPr>
        <p:sp>
          <p:nvSpPr>
            <p:cNvPr id="62" name="Rectangle 61"/>
            <p:cNvSpPr/>
            <p:nvPr/>
          </p:nvSpPr>
          <p:spPr>
            <a:xfrm>
              <a:off x="685800" y="4785806"/>
              <a:ext cx="1911547" cy="938719"/>
            </a:xfrm>
            <a:prstGeom prst="rect">
              <a:avLst/>
            </a:prstGeom>
            <a:ln>
              <a:solidFill>
                <a:schemeClr val="tx1"/>
              </a:solidFill>
            </a:ln>
          </p:spPr>
          <p:txBody>
            <a:bodyPr wrap="square">
              <a:spAutoFit/>
            </a:bodyPr>
            <a:lstStyle/>
            <a:p>
              <a:r>
                <a:rPr lang="en-US" sz="1100" b="1" dirty="0" smtClean="0">
                  <a:solidFill>
                    <a:srgbClr val="000000"/>
                  </a:solidFill>
                </a:rPr>
                <a:t>subgroup 1</a:t>
              </a:r>
            </a:p>
            <a:p>
              <a:r>
                <a:rPr lang="en-US" sz="1100" b="1" dirty="0" smtClean="0">
                  <a:solidFill>
                    <a:srgbClr val="000000"/>
                  </a:solidFill>
                </a:rPr>
                <a:t>subgroup 2</a:t>
              </a:r>
            </a:p>
            <a:p>
              <a:r>
                <a:rPr lang="en-US" sz="1100" b="1" dirty="0" smtClean="0">
                  <a:solidFill>
                    <a:srgbClr val="000000"/>
                  </a:solidFill>
                </a:rPr>
                <a:t>subgroup 3</a:t>
              </a:r>
            </a:p>
            <a:p>
              <a:r>
                <a:rPr lang="en-US" sz="1100" b="1" dirty="0" smtClean="0">
                  <a:solidFill>
                    <a:srgbClr val="000000"/>
                  </a:solidFill>
                </a:rPr>
                <a:t>subgroup 4</a:t>
              </a:r>
            </a:p>
            <a:p>
              <a:r>
                <a:rPr lang="en-US" sz="1100" b="1" dirty="0" smtClean="0">
                  <a:solidFill>
                    <a:srgbClr val="000000"/>
                  </a:solidFill>
                </a:rPr>
                <a:t>subgroup 5</a:t>
              </a:r>
              <a:endParaRPr lang="en-US" sz="1100" b="1" dirty="0">
                <a:solidFill>
                  <a:srgbClr val="000000"/>
                </a:solidFill>
              </a:endParaRPr>
            </a:p>
          </p:txBody>
        </p:sp>
        <p:cxnSp>
          <p:nvCxnSpPr>
            <p:cNvPr id="106" name="Straight Connector 105"/>
            <p:cNvCxnSpPr/>
            <p:nvPr/>
          </p:nvCxnSpPr>
          <p:spPr>
            <a:xfrm>
              <a:off x="1676400" y="4923342"/>
              <a:ext cx="75458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676400" y="5090571"/>
              <a:ext cx="754582"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676400" y="5257800"/>
              <a:ext cx="754582"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676400" y="5414420"/>
              <a:ext cx="754582"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76400" y="5581650"/>
              <a:ext cx="754582" cy="0"/>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72" name="Rounded Rectangle 71"/>
          <p:cNvSpPr/>
          <p:nvPr/>
        </p:nvSpPr>
        <p:spPr>
          <a:xfrm>
            <a:off x="1339497" y="6515101"/>
            <a:ext cx="7588603" cy="3175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04027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7893886"/>
              </p:ext>
            </p:extLst>
          </p:nvPr>
        </p:nvGraphicFramePr>
        <p:xfrm>
          <a:off x="356838" y="3100039"/>
          <a:ext cx="8028878" cy="3356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182029" y="2399975"/>
            <a:ext cx="2932771" cy="707886"/>
          </a:xfrm>
          <a:prstGeom prst="rect">
            <a:avLst/>
          </a:prstGeom>
          <a:noFill/>
        </p:spPr>
        <p:txBody>
          <a:bodyPr wrap="square" rtlCol="0">
            <a:spAutoFit/>
          </a:bodyPr>
          <a:lstStyle/>
          <a:p>
            <a:r>
              <a:rPr lang="el-GR" sz="2000" dirty="0" smtClean="0">
                <a:solidFill>
                  <a:srgbClr val="1F497D">
                    <a:lumMod val="50000"/>
                  </a:srgbClr>
                </a:solidFill>
              </a:rPr>
              <a:t>Θεραπείες </a:t>
            </a:r>
            <a:r>
              <a:rPr lang="el-GR" sz="2000" dirty="0">
                <a:solidFill>
                  <a:srgbClr val="1F497D">
                    <a:lumMod val="50000"/>
                  </a:srgbClr>
                </a:solidFill>
              </a:rPr>
              <a:t>ήπιας </a:t>
            </a:r>
            <a:r>
              <a:rPr lang="el-GR" sz="2000" dirty="0" smtClean="0">
                <a:solidFill>
                  <a:srgbClr val="1F497D">
                    <a:lumMod val="50000"/>
                  </a:srgbClr>
                </a:solidFill>
              </a:rPr>
              <a:t>αποτελεσματικότητας</a:t>
            </a:r>
            <a:endParaRPr lang="el-GR" sz="2000" dirty="0">
              <a:solidFill>
                <a:srgbClr val="1F497D">
                  <a:lumMod val="50000"/>
                </a:srgbClr>
              </a:solidFill>
            </a:endParaRPr>
          </a:p>
        </p:txBody>
      </p:sp>
      <p:sp>
        <p:nvSpPr>
          <p:cNvPr id="5" name="TextBox 4"/>
          <p:cNvSpPr txBox="1"/>
          <p:nvPr/>
        </p:nvSpPr>
        <p:spPr>
          <a:xfrm>
            <a:off x="4516244" y="1898170"/>
            <a:ext cx="3334215" cy="707886"/>
          </a:xfrm>
          <a:prstGeom prst="rect">
            <a:avLst/>
          </a:prstGeom>
          <a:noFill/>
        </p:spPr>
        <p:txBody>
          <a:bodyPr wrap="square" rtlCol="0">
            <a:spAutoFit/>
          </a:bodyPr>
          <a:lstStyle/>
          <a:p>
            <a:r>
              <a:rPr lang="el-GR" sz="2000" dirty="0">
                <a:solidFill>
                  <a:srgbClr val="1F497D">
                    <a:lumMod val="50000"/>
                  </a:srgbClr>
                </a:solidFill>
              </a:rPr>
              <a:t>Θεραπείες ισχυρής αποτελεσματικότητας</a:t>
            </a:r>
          </a:p>
        </p:txBody>
      </p:sp>
      <p:sp>
        <p:nvSpPr>
          <p:cNvPr id="6" name="Rectangle 5"/>
          <p:cNvSpPr/>
          <p:nvPr/>
        </p:nvSpPr>
        <p:spPr>
          <a:xfrm>
            <a:off x="1572322" y="292604"/>
            <a:ext cx="7203688" cy="400110"/>
          </a:xfrm>
          <a:prstGeom prst="rect">
            <a:avLst/>
          </a:prstGeom>
        </p:spPr>
        <p:txBody>
          <a:bodyPr wrap="square">
            <a:spAutoFit/>
          </a:bodyPr>
          <a:lstStyle/>
          <a:p>
            <a:r>
              <a:rPr lang="el-GR" sz="2000" b="1" dirty="0" smtClean="0">
                <a:solidFill>
                  <a:srgbClr val="615953"/>
                </a:solidFill>
                <a:latin typeface="Arial" panose="020B0604020202020204" pitchFamily="34" charset="0"/>
                <a:cs typeface="Arial" panose="020B0604020202020204" pitchFamily="34" charset="0"/>
              </a:rPr>
              <a:t>Θεραπευτικές επιλογές </a:t>
            </a:r>
            <a:r>
              <a:rPr lang="el-GR" sz="2000" b="1" dirty="0">
                <a:solidFill>
                  <a:srgbClr val="615953"/>
                </a:solidFill>
                <a:latin typeface="Arial" panose="020B0604020202020204" pitchFamily="34" charset="0"/>
                <a:cs typeface="Arial" panose="020B0604020202020204" pitchFamily="34" charset="0"/>
              </a:rPr>
              <a:t> </a:t>
            </a:r>
            <a:r>
              <a:rPr lang="el-GR" sz="2000" b="1" dirty="0" smtClean="0">
                <a:solidFill>
                  <a:srgbClr val="615953"/>
                </a:solidFill>
                <a:latin typeface="Arial" panose="020B0604020202020204" pitchFamily="34" charset="0"/>
                <a:cs typeface="Arial" panose="020B0604020202020204" pitchFamily="34" charset="0"/>
              </a:rPr>
              <a:t>στους </a:t>
            </a:r>
            <a:r>
              <a:rPr lang="el-GR" sz="2000" b="1" dirty="0">
                <a:solidFill>
                  <a:srgbClr val="615953"/>
                </a:solidFill>
                <a:latin typeface="Arial" panose="020B0604020202020204" pitchFamily="34" charset="0"/>
                <a:cs typeface="Arial" panose="020B0604020202020204" pitchFamily="34" charset="0"/>
              </a:rPr>
              <a:t>ασθενείς με </a:t>
            </a:r>
            <a:r>
              <a:rPr lang="en-US" sz="2000" b="1" dirty="0">
                <a:solidFill>
                  <a:srgbClr val="615953"/>
                </a:solidFill>
                <a:latin typeface="Arial" panose="020B0604020202020204" pitchFamily="34" charset="0"/>
                <a:cs typeface="Arial" panose="020B0604020202020204" pitchFamily="34" charset="0"/>
              </a:rPr>
              <a:t>RRMS</a:t>
            </a:r>
            <a:endParaRPr lang="en-US" sz="2000" b="1" dirty="0">
              <a:solidFill>
                <a:srgbClr val="615953"/>
              </a:solidFill>
            </a:endParaRPr>
          </a:p>
        </p:txBody>
      </p:sp>
      <p:grpSp>
        <p:nvGrpSpPr>
          <p:cNvPr id="7" name="Group 6"/>
          <p:cNvGrpSpPr/>
          <p:nvPr/>
        </p:nvGrpSpPr>
        <p:grpSpPr>
          <a:xfrm>
            <a:off x="152400" y="106926"/>
            <a:ext cx="8839200" cy="6529754"/>
            <a:chOff x="152400" y="106926"/>
            <a:chExt cx="8839200" cy="6529754"/>
          </a:xfrm>
        </p:grpSpPr>
        <p:cxnSp>
          <p:nvCxnSpPr>
            <p:cNvPr id="8" name="Straight Connector 7"/>
            <p:cNvCxnSpPr/>
            <p:nvPr/>
          </p:nvCxnSpPr>
          <p:spPr>
            <a:xfrm>
              <a:off x="152400" y="832338"/>
              <a:ext cx="8839200" cy="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9" name="Straight Connector 8"/>
            <p:cNvCxnSpPr/>
            <p:nvPr/>
          </p:nvCxnSpPr>
          <p:spPr>
            <a:xfrm>
              <a:off x="8710246" y="106926"/>
              <a:ext cx="0" cy="6529754"/>
            </a:xfrm>
            <a:prstGeom prst="line">
              <a:avLst/>
            </a:prstGeom>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2709637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860357" y="203200"/>
            <a:ext cx="7883525" cy="708025"/>
          </a:xfrm>
        </p:spPr>
        <p:txBody>
          <a:bodyPr>
            <a:normAutofit/>
          </a:bodyPr>
          <a:lstStyle/>
          <a:p>
            <a:pPr algn="r" eaLnBrk="1" hangingPunct="1"/>
            <a:r>
              <a:rPr lang="el-GR" sz="1800" dirty="0" smtClean="0">
                <a:solidFill>
                  <a:schemeClr val="tx1">
                    <a:lumMod val="50000"/>
                    <a:lumOff val="50000"/>
                  </a:schemeClr>
                </a:solidFill>
                <a:latin typeface="Arial" panose="020B0604020202020204" pitchFamily="34" charset="0"/>
                <a:cs typeface="Arial" panose="020B0604020202020204" pitchFamily="34" charset="0"/>
              </a:rPr>
              <a:t>Κλιμάκωση θεραπείας στους ασθενείς με </a:t>
            </a:r>
            <a:r>
              <a:rPr lang="en-US" sz="1800" dirty="0" smtClean="0">
                <a:solidFill>
                  <a:schemeClr val="tx1">
                    <a:lumMod val="50000"/>
                    <a:lumOff val="50000"/>
                  </a:schemeClr>
                </a:solidFill>
                <a:latin typeface="Arial" panose="020B0604020202020204" pitchFamily="34" charset="0"/>
                <a:cs typeface="Arial" panose="020B0604020202020204" pitchFamily="34" charset="0"/>
              </a:rPr>
              <a:t>RRMS</a:t>
            </a:r>
          </a:p>
        </p:txBody>
      </p:sp>
      <p:sp>
        <p:nvSpPr>
          <p:cNvPr id="24578" name="Slide Number Placeholder 3"/>
          <p:cNvSpPr>
            <a:spLocks noGrp="1"/>
          </p:cNvSpPr>
          <p:nvPr>
            <p:ph type="sldNum" sz="quarter" idx="4294967295"/>
          </p:nvPr>
        </p:nvSpPr>
        <p:spPr bwMode="auto">
          <a:xfrm>
            <a:off x="8982075" y="6402388"/>
            <a:ext cx="161925" cy="160337"/>
          </a:xfrm>
          <a:prstGeom prst="rect">
            <a:avLst/>
          </a:prstGeom>
          <a:noFill/>
          <a:ln>
            <a:miter lim="800000"/>
            <a:headEnd/>
            <a:tailEnd/>
          </a:ln>
        </p:spPr>
        <p:txBody>
          <a:bodyPr numCol="1" anchorCtr="0" compatLnSpc="1">
            <a:prstTxWarp prst="textNoShape">
              <a:avLst/>
            </a:prstTxWarp>
          </a:bodyPr>
          <a:lstStyle/>
          <a:p>
            <a:fld id="{3A34C485-C9FD-4120-8837-9C541BC34CD8}" type="slidenum">
              <a:rPr lang="en-US" smtClean="0">
                <a:solidFill>
                  <a:prstClr val="black">
                    <a:tint val="75000"/>
                  </a:prstClr>
                </a:solidFill>
                <a:cs typeface="Arial" charset="0"/>
              </a:rPr>
              <a:pPr/>
              <a:t>16</a:t>
            </a:fld>
            <a:endParaRPr lang="en-US" smtClean="0">
              <a:solidFill>
                <a:prstClr val="black">
                  <a:tint val="75000"/>
                </a:prstClr>
              </a:solidFill>
              <a:cs typeface="Arial" charset="0"/>
            </a:endParaRPr>
          </a:p>
        </p:txBody>
      </p:sp>
      <p:sp>
        <p:nvSpPr>
          <p:cNvPr id="18" name="Rectangle 17"/>
          <p:cNvSpPr/>
          <p:nvPr/>
        </p:nvSpPr>
        <p:spPr>
          <a:xfrm>
            <a:off x="3051405" y="2971800"/>
            <a:ext cx="5499100" cy="2659566"/>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9" name="Rectangle 18"/>
          <p:cNvSpPr/>
          <p:nvPr/>
        </p:nvSpPr>
        <p:spPr>
          <a:xfrm>
            <a:off x="388938" y="2971800"/>
            <a:ext cx="2536825" cy="2659566"/>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0" name="Pentagon 19"/>
          <p:cNvSpPr/>
          <p:nvPr>
            <p:custDataLst>
              <p:tags r:id="rId1"/>
            </p:custDataLst>
          </p:nvPr>
        </p:nvSpPr>
        <p:spPr>
          <a:xfrm>
            <a:off x="369888" y="1951038"/>
            <a:ext cx="2747962" cy="708025"/>
          </a:xfrm>
          <a:prstGeom prst="homePlate">
            <a:avLst/>
          </a:prstGeom>
          <a:solidFill>
            <a:schemeClr val="bg1">
              <a:lumMod val="8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anchor="ctr"/>
          <a:lstStyle/>
          <a:p>
            <a:pPr algn="ctr" defTabSz="317500">
              <a:defRPr/>
            </a:pPr>
            <a:r>
              <a:rPr lang="el-GR" sz="1400" b="1" dirty="0">
                <a:solidFill>
                  <a:prstClr val="black">
                    <a:lumMod val="75000"/>
                    <a:lumOff val="25000"/>
                  </a:prstClr>
                </a:solidFill>
                <a:cs typeface="Arial" charset="0"/>
              </a:rPr>
              <a:t>Ασθενείς με RRMS που δεν έχουν λάβει προηγούμενη θεραπεία</a:t>
            </a:r>
            <a:endParaRPr lang="en-US" sz="1400" b="1" dirty="0">
              <a:solidFill>
                <a:prstClr val="black">
                  <a:lumMod val="75000"/>
                  <a:lumOff val="25000"/>
                </a:prstClr>
              </a:solidFill>
              <a:cs typeface="Arial" charset="0"/>
            </a:endParaRPr>
          </a:p>
        </p:txBody>
      </p:sp>
      <p:sp>
        <p:nvSpPr>
          <p:cNvPr id="21" name="Chevron 20"/>
          <p:cNvSpPr/>
          <p:nvPr>
            <p:custDataLst>
              <p:tags r:id="rId2"/>
            </p:custDataLst>
          </p:nvPr>
        </p:nvSpPr>
        <p:spPr>
          <a:xfrm>
            <a:off x="2865437" y="1941513"/>
            <a:ext cx="5737225" cy="727075"/>
          </a:xfrm>
          <a:prstGeom prst="chevron">
            <a:avLst/>
          </a:prstGeom>
          <a:solidFill>
            <a:srgbClr val="92D05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anchor="ctr"/>
          <a:lstStyle/>
          <a:p>
            <a:pPr algn="ctr" defTabSz="317500">
              <a:defRPr/>
            </a:pPr>
            <a:r>
              <a:rPr lang="el-GR" sz="1400" b="1" dirty="0" err="1" smtClean="0">
                <a:solidFill>
                  <a:srgbClr val="000090"/>
                </a:solidFill>
                <a:cs typeface="Arial" charset="0"/>
              </a:rPr>
              <a:t>Άσθενείς</a:t>
            </a:r>
            <a:r>
              <a:rPr lang="el-GR" sz="1400" b="1" dirty="0" smtClean="0">
                <a:solidFill>
                  <a:srgbClr val="000090"/>
                </a:solidFill>
                <a:cs typeface="Arial" charset="0"/>
              </a:rPr>
              <a:t> με </a:t>
            </a:r>
            <a:r>
              <a:rPr lang="en-US" sz="1400" b="1" dirty="0" smtClean="0">
                <a:solidFill>
                  <a:srgbClr val="000090"/>
                </a:solidFill>
                <a:cs typeface="Arial" charset="0"/>
              </a:rPr>
              <a:t>RRMS </a:t>
            </a:r>
            <a:r>
              <a:rPr lang="el-GR" sz="1400" b="1" dirty="0" smtClean="0">
                <a:solidFill>
                  <a:srgbClr val="000090"/>
                </a:solidFill>
                <a:cs typeface="Arial" charset="0"/>
              </a:rPr>
              <a:t>μετά από μια υποτροπή ή ασθενείς με ταχέως εξελισσόμενη νόσο χωρίς προηγούμενη θεραπεία  </a:t>
            </a:r>
            <a:endParaRPr lang="en-US" sz="1400" b="1" dirty="0">
              <a:solidFill>
                <a:srgbClr val="000090"/>
              </a:solidFill>
              <a:cs typeface="Arial" charset="0"/>
            </a:endParaRPr>
          </a:p>
        </p:txBody>
      </p:sp>
      <p:sp>
        <p:nvSpPr>
          <p:cNvPr id="23" name="Rounded Rectangle 22"/>
          <p:cNvSpPr/>
          <p:nvPr/>
        </p:nvSpPr>
        <p:spPr>
          <a:xfrm>
            <a:off x="369888" y="3936244"/>
            <a:ext cx="2503488" cy="10842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1058" tIns="52144" rIns="41058" bIns="52144"/>
          <a:lstStyle/>
          <a:p>
            <a:pPr>
              <a:defRPr/>
            </a:pPr>
            <a:r>
              <a:rPr lang="en-US" sz="1200" b="1" dirty="0" smtClean="0">
                <a:solidFill>
                  <a:prstClr val="black">
                    <a:lumMod val="75000"/>
                    <a:lumOff val="25000"/>
                  </a:prstClr>
                </a:solidFill>
                <a:latin typeface="Arial" panose="020B0604020202020204" pitchFamily="34" charset="0"/>
                <a:cs typeface="Arial" panose="020B0604020202020204" pitchFamily="34" charset="0"/>
              </a:rPr>
              <a:t>BG12/ </a:t>
            </a:r>
            <a:r>
              <a:rPr lang="el-GR" sz="1200" b="1" dirty="0" err="1" smtClean="0">
                <a:solidFill>
                  <a:prstClr val="black">
                    <a:lumMod val="75000"/>
                    <a:lumOff val="25000"/>
                  </a:prstClr>
                </a:solidFill>
                <a:latin typeface="Arial" panose="020B0604020202020204" pitchFamily="34" charset="0"/>
                <a:cs typeface="Arial" panose="020B0604020202020204" pitchFamily="34" charset="0"/>
              </a:rPr>
              <a:t>Τεριφλουνομιδη</a:t>
            </a:r>
            <a:endParaRPr lang="en-US" sz="1200" b="1" dirty="0">
              <a:solidFill>
                <a:prstClr val="black">
                  <a:lumMod val="75000"/>
                  <a:lumOff val="25000"/>
                </a:prstClr>
              </a:solidFill>
              <a:latin typeface="Arial" panose="020B0604020202020204" pitchFamily="34" charset="0"/>
              <a:cs typeface="Arial" panose="020B0604020202020204" pitchFamily="34" charset="0"/>
            </a:endParaRPr>
          </a:p>
          <a:p>
            <a:pPr>
              <a:spcBef>
                <a:spcPts val="300"/>
              </a:spcBef>
              <a:defRPr/>
            </a:pPr>
            <a:r>
              <a:rPr lang="el-GR" sz="1200" dirty="0">
                <a:solidFill>
                  <a:prstClr val="black">
                    <a:lumMod val="75000"/>
                    <a:lumOff val="25000"/>
                  </a:prstClr>
                </a:solidFill>
                <a:latin typeface="Arial" panose="020B0604020202020204" pitchFamily="34" charset="0"/>
                <a:cs typeface="Arial" panose="020B0604020202020204" pitchFamily="34" charset="0"/>
              </a:rPr>
              <a:t>Α</a:t>
            </a:r>
            <a:r>
              <a:rPr lang="el-GR" sz="1200" dirty="0" smtClean="0">
                <a:solidFill>
                  <a:prstClr val="black">
                    <a:lumMod val="75000"/>
                    <a:lumOff val="25000"/>
                  </a:prstClr>
                </a:solidFill>
                <a:latin typeface="Arial" panose="020B0604020202020204" pitchFamily="34" charset="0"/>
                <a:cs typeface="Arial" panose="020B0604020202020204" pitchFamily="34" charset="0"/>
              </a:rPr>
              <a:t>πό του στόματος σκευάσματα </a:t>
            </a:r>
            <a:r>
              <a:rPr lang="el-GR" sz="1200" dirty="0">
                <a:solidFill>
                  <a:prstClr val="black">
                    <a:lumMod val="75000"/>
                    <a:lumOff val="25000"/>
                  </a:prstClr>
                </a:solidFill>
                <a:latin typeface="Arial" panose="020B0604020202020204" pitchFamily="34" charset="0"/>
                <a:cs typeface="Arial" panose="020B0604020202020204" pitchFamily="34" charset="0"/>
              </a:rPr>
              <a:t>για </a:t>
            </a:r>
            <a:r>
              <a:rPr lang="el-GR" sz="1200" dirty="0" smtClean="0">
                <a:solidFill>
                  <a:prstClr val="black">
                    <a:lumMod val="75000"/>
                    <a:lumOff val="25000"/>
                  </a:prstClr>
                </a:solidFill>
                <a:latin typeface="Arial" panose="020B0604020202020204" pitchFamily="34" charset="0"/>
                <a:cs typeface="Arial" panose="020B0604020202020204" pitchFamily="34" charset="0"/>
              </a:rPr>
              <a:t>ασθενείς </a:t>
            </a:r>
            <a:r>
              <a:rPr lang="el-GR" sz="1200" dirty="0">
                <a:solidFill>
                  <a:prstClr val="black">
                    <a:lumMod val="75000"/>
                    <a:lumOff val="25000"/>
                  </a:prstClr>
                </a:solidFill>
                <a:latin typeface="Arial" panose="020B0604020202020204" pitchFamily="34" charset="0"/>
                <a:cs typeface="Arial" panose="020B0604020202020204" pitchFamily="34" charset="0"/>
              </a:rPr>
              <a:t>που δεν έχουν λάβει προηγούμενη </a:t>
            </a:r>
            <a:r>
              <a:rPr lang="el-GR" sz="1200" dirty="0" smtClean="0">
                <a:solidFill>
                  <a:prstClr val="black">
                    <a:lumMod val="75000"/>
                    <a:lumOff val="25000"/>
                  </a:prstClr>
                </a:solidFill>
                <a:latin typeface="Arial" panose="020B0604020202020204" pitchFamily="34" charset="0"/>
                <a:cs typeface="Arial" panose="020B0604020202020204" pitchFamily="34" charset="0"/>
              </a:rPr>
              <a:t>θεραπεία</a:t>
            </a:r>
            <a:endParaRPr lang="en-US" sz="12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25" name="Rounded Rectangle 24"/>
          <p:cNvSpPr/>
          <p:nvPr/>
        </p:nvSpPr>
        <p:spPr>
          <a:xfrm>
            <a:off x="3097213" y="2903538"/>
            <a:ext cx="1895563" cy="20621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1058" tIns="52144" rIns="41058" bIns="52144"/>
          <a:lstStyle/>
          <a:p>
            <a:pPr algn="ctr">
              <a:defRPr/>
            </a:pPr>
            <a:r>
              <a:rPr lang="el-GR" sz="1200" b="1" dirty="0" err="1" smtClean="0">
                <a:solidFill>
                  <a:srgbClr val="000090"/>
                </a:solidFill>
                <a:latin typeface="Arial" panose="020B0604020202020204" pitchFamily="34" charset="0"/>
                <a:cs typeface="Arial" panose="020B0604020202020204" pitchFamily="34" charset="0"/>
              </a:rPr>
              <a:t>Φινγκολιμόδη</a:t>
            </a:r>
            <a:r>
              <a:rPr lang="el-GR" sz="1200" b="1" dirty="0" smtClean="0">
                <a:solidFill>
                  <a:srgbClr val="000090"/>
                </a:solidFill>
                <a:latin typeface="Arial" panose="020B0604020202020204" pitchFamily="34" charset="0"/>
                <a:cs typeface="Arial" panose="020B0604020202020204" pitchFamily="34" charset="0"/>
              </a:rPr>
              <a:t> </a:t>
            </a:r>
          </a:p>
          <a:p>
            <a:pPr algn="ctr">
              <a:defRPr/>
            </a:pPr>
            <a:endParaRPr lang="en-US" sz="1300" dirty="0" smtClean="0">
              <a:solidFill>
                <a:srgbClr val="000090"/>
              </a:solidFill>
              <a:latin typeface="Arial" panose="020B0604020202020204" pitchFamily="34" charset="0"/>
              <a:cs typeface="Arial" panose="020B0604020202020204" pitchFamily="34" charset="0"/>
            </a:endParaRPr>
          </a:p>
          <a:p>
            <a:pPr algn="ctr">
              <a:defRPr/>
            </a:pPr>
            <a:r>
              <a:rPr lang="el-GR" sz="1200" dirty="0" smtClean="0">
                <a:solidFill>
                  <a:srgbClr val="000090"/>
                </a:solidFill>
                <a:latin typeface="Arial" panose="020B0604020202020204" pitchFamily="34" charset="0"/>
                <a:cs typeface="Arial" panose="020B0604020202020204" pitchFamily="34" charset="0"/>
              </a:rPr>
              <a:t>Απο του στόματος θεραπεία </a:t>
            </a:r>
            <a:r>
              <a:rPr lang="el-GR" sz="1200" dirty="0">
                <a:solidFill>
                  <a:srgbClr val="000090"/>
                </a:solidFill>
                <a:latin typeface="Arial" panose="020B0604020202020204" pitchFamily="34" charset="0"/>
                <a:cs typeface="Arial" panose="020B0604020202020204" pitchFamily="34" charset="0"/>
              </a:rPr>
              <a:t>για </a:t>
            </a:r>
            <a:r>
              <a:rPr lang="el-GR" sz="1200" dirty="0" smtClean="0">
                <a:solidFill>
                  <a:srgbClr val="000090"/>
                </a:solidFill>
                <a:latin typeface="Arial" panose="020B0604020202020204" pitchFamily="34" charset="0"/>
                <a:cs typeface="Arial" panose="020B0604020202020204" pitchFamily="34" charset="0"/>
              </a:rPr>
              <a:t>πρώιμη πρώτη αλλαγή </a:t>
            </a:r>
            <a:r>
              <a:rPr lang="el-GR" sz="1200" dirty="0">
                <a:solidFill>
                  <a:srgbClr val="000090"/>
                </a:solidFill>
                <a:latin typeface="Arial" panose="020B0604020202020204" pitchFamily="34" charset="0"/>
                <a:cs typeface="Arial" panose="020B0604020202020204" pitchFamily="34" charset="0"/>
              </a:rPr>
              <a:t>θεραπείας </a:t>
            </a:r>
            <a:r>
              <a:rPr lang="el-GR" sz="1200" dirty="0" smtClean="0">
                <a:solidFill>
                  <a:srgbClr val="000090"/>
                </a:solidFill>
                <a:latin typeface="Arial" panose="020B0604020202020204" pitchFamily="34" charset="0"/>
                <a:cs typeface="Arial" panose="020B0604020202020204" pitchFamily="34" charset="0"/>
              </a:rPr>
              <a:t>για λόγους αποτελεσματικότητας </a:t>
            </a:r>
            <a:endParaRPr lang="en-US" sz="1200" dirty="0">
              <a:solidFill>
                <a:srgbClr val="000090"/>
              </a:solidFill>
              <a:latin typeface="Arial" panose="020B0604020202020204" pitchFamily="34" charset="0"/>
              <a:cs typeface="Arial" panose="020B0604020202020204" pitchFamily="34" charset="0"/>
            </a:endParaRPr>
          </a:p>
        </p:txBody>
      </p:sp>
      <p:sp>
        <p:nvSpPr>
          <p:cNvPr id="26" name="Rounded Rectangle 25"/>
          <p:cNvSpPr/>
          <p:nvPr/>
        </p:nvSpPr>
        <p:spPr>
          <a:xfrm>
            <a:off x="4853604" y="2894013"/>
            <a:ext cx="2013491" cy="2729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a:lstStyle/>
          <a:p>
            <a:pPr algn="ctr">
              <a:defRPr/>
            </a:pPr>
            <a:r>
              <a:rPr lang="el-GR" sz="1200" b="1" dirty="0" err="1" smtClean="0">
                <a:solidFill>
                  <a:srgbClr val="000090"/>
                </a:solidFill>
                <a:latin typeface="Arial" panose="020B0604020202020204" pitchFamily="34" charset="0"/>
                <a:cs typeface="Arial" panose="020B0604020202020204" pitchFamily="34" charset="0"/>
              </a:rPr>
              <a:t>Ναταλιζουμάμπη</a:t>
            </a:r>
            <a:endParaRPr lang="en-US" sz="1200" b="1" dirty="0">
              <a:solidFill>
                <a:srgbClr val="000090"/>
              </a:solidFill>
              <a:latin typeface="Arial" panose="020B0604020202020204" pitchFamily="34" charset="0"/>
              <a:cs typeface="Arial" panose="020B0604020202020204" pitchFamily="34" charset="0"/>
            </a:endParaRPr>
          </a:p>
          <a:p>
            <a:pPr algn="ctr">
              <a:spcBef>
                <a:spcPts val="600"/>
              </a:spcBef>
              <a:defRPr/>
            </a:pPr>
            <a:r>
              <a:rPr lang="el-GR" sz="1200" dirty="0" smtClean="0">
                <a:solidFill>
                  <a:srgbClr val="000090"/>
                </a:solidFill>
                <a:latin typeface="Arial" panose="020B0604020202020204" pitchFamily="34" charset="0"/>
                <a:cs typeface="Arial" panose="020B0604020202020204" pitchFamily="34" charset="0"/>
              </a:rPr>
              <a:t>Θεραπεία κλιμάκωσης και για ασθενείς με ταχέως εξελισσόμενη σοβαρή ΠΣ καθώς δεν  κατάλληλο </a:t>
            </a:r>
            <a:r>
              <a:rPr lang="el-GR" sz="1200" dirty="0">
                <a:solidFill>
                  <a:srgbClr val="000090"/>
                </a:solidFill>
                <a:latin typeface="Arial" panose="020B0604020202020204" pitchFamily="34" charset="0"/>
                <a:cs typeface="Arial" panose="020B0604020202020204" pitchFamily="34" charset="0"/>
              </a:rPr>
              <a:t>για </a:t>
            </a:r>
            <a:r>
              <a:rPr lang="el-GR" sz="1200" dirty="0" smtClean="0">
                <a:solidFill>
                  <a:srgbClr val="000090"/>
                </a:solidFill>
                <a:latin typeface="Arial" panose="020B0604020202020204" pitchFamily="34" charset="0"/>
                <a:cs typeface="Arial" panose="020B0604020202020204" pitchFamily="34" charset="0"/>
              </a:rPr>
              <a:t>μακροπρόθεσμη </a:t>
            </a:r>
            <a:r>
              <a:rPr lang="el-GR" sz="1200" dirty="0">
                <a:solidFill>
                  <a:srgbClr val="000090"/>
                </a:solidFill>
                <a:latin typeface="Arial" panose="020B0604020202020204" pitchFamily="34" charset="0"/>
                <a:cs typeface="Arial" panose="020B0604020202020204" pitchFamily="34" charset="0"/>
              </a:rPr>
              <a:t>χρήση</a:t>
            </a:r>
            <a:endParaRPr lang="en-US" sz="1200" dirty="0">
              <a:solidFill>
                <a:srgbClr val="000090"/>
              </a:solidFill>
              <a:latin typeface="Arial" panose="020B0604020202020204" pitchFamily="34" charset="0"/>
              <a:cs typeface="Arial" panose="020B0604020202020204" pitchFamily="34" charset="0"/>
            </a:endParaRPr>
          </a:p>
        </p:txBody>
      </p:sp>
      <p:sp>
        <p:nvSpPr>
          <p:cNvPr id="27" name="Rounded Rectangle 26"/>
          <p:cNvSpPr/>
          <p:nvPr/>
        </p:nvSpPr>
        <p:spPr>
          <a:xfrm>
            <a:off x="6610644" y="2894013"/>
            <a:ext cx="1992019" cy="22801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a:lstStyle/>
          <a:p>
            <a:pPr algn="ctr">
              <a:defRPr/>
            </a:pPr>
            <a:r>
              <a:rPr lang="el-GR" sz="1200" b="1" dirty="0" smtClean="0">
                <a:solidFill>
                  <a:srgbClr val="000090"/>
                </a:solidFill>
                <a:latin typeface="Arial" panose="020B0604020202020204" pitchFamily="34" charset="0"/>
                <a:cs typeface="Arial" panose="020B0604020202020204" pitchFamily="34" charset="0"/>
              </a:rPr>
              <a:t>Αλεμπτουζουμάμπη</a:t>
            </a:r>
            <a:endParaRPr lang="en-US" sz="1200" b="1" dirty="0">
              <a:solidFill>
                <a:srgbClr val="000090"/>
              </a:solidFill>
              <a:latin typeface="Arial" panose="020B0604020202020204" pitchFamily="34" charset="0"/>
              <a:cs typeface="Arial" panose="020B0604020202020204" pitchFamily="34" charset="0"/>
            </a:endParaRPr>
          </a:p>
          <a:p>
            <a:pPr algn="ctr">
              <a:spcBef>
                <a:spcPts val="600"/>
              </a:spcBef>
              <a:defRPr/>
            </a:pPr>
            <a:r>
              <a:rPr lang="el-GR" sz="1200" dirty="0" smtClean="0">
                <a:solidFill>
                  <a:srgbClr val="000090"/>
                </a:solidFill>
                <a:latin typeface="Arial" panose="020B0604020202020204" pitchFamily="34" charset="0"/>
                <a:cs typeface="Arial" panose="020B0604020202020204" pitchFamily="34" charset="0"/>
              </a:rPr>
              <a:t>Τελευταίας γραμμής θεραπεία </a:t>
            </a:r>
            <a:r>
              <a:rPr lang="el-GR" sz="1200" dirty="0">
                <a:solidFill>
                  <a:srgbClr val="000090"/>
                </a:solidFill>
                <a:latin typeface="Arial" panose="020B0604020202020204" pitchFamily="34" charset="0"/>
                <a:cs typeface="Arial" panose="020B0604020202020204" pitchFamily="34" charset="0"/>
              </a:rPr>
              <a:t>με βάση τη σχέση οφέλους-κινδύνου</a:t>
            </a:r>
            <a:endParaRPr lang="en-US" sz="1200" dirty="0">
              <a:solidFill>
                <a:srgbClr val="000090"/>
              </a:solidFill>
              <a:latin typeface="Arial" panose="020B0604020202020204" pitchFamily="34" charset="0"/>
              <a:cs typeface="Arial" panose="020B0604020202020204" pitchFamily="34" charset="0"/>
            </a:endParaRPr>
          </a:p>
        </p:txBody>
      </p:sp>
      <p:grpSp>
        <p:nvGrpSpPr>
          <p:cNvPr id="15" name="Group 14"/>
          <p:cNvGrpSpPr/>
          <p:nvPr/>
        </p:nvGrpSpPr>
        <p:grpSpPr>
          <a:xfrm>
            <a:off x="305944" y="106926"/>
            <a:ext cx="8839200" cy="6529754"/>
            <a:chOff x="152400" y="106926"/>
            <a:chExt cx="8839200" cy="6529754"/>
          </a:xfrm>
        </p:grpSpPr>
        <p:cxnSp>
          <p:nvCxnSpPr>
            <p:cNvPr id="16" name="Straight Connector 15"/>
            <p:cNvCxnSpPr/>
            <p:nvPr/>
          </p:nvCxnSpPr>
          <p:spPr>
            <a:xfrm>
              <a:off x="152400" y="832338"/>
              <a:ext cx="8839200"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a:off x="8710246" y="106926"/>
              <a:ext cx="0" cy="6529754"/>
            </a:xfrm>
            <a:prstGeom prst="line">
              <a:avLst/>
            </a:prstGeom>
            <a:ln/>
          </p:spPr>
          <p:style>
            <a:lnRef idx="3">
              <a:schemeClr val="accent1"/>
            </a:lnRef>
            <a:fillRef idx="0">
              <a:schemeClr val="accent1"/>
            </a:fillRef>
            <a:effectRef idx="2">
              <a:schemeClr val="accent1"/>
            </a:effectRef>
            <a:fontRef idx="minor">
              <a:schemeClr val="tx1"/>
            </a:fontRef>
          </p:style>
        </p:cxnSp>
      </p:grpSp>
      <p:sp>
        <p:nvSpPr>
          <p:cNvPr id="2" name="Rectangle 1"/>
          <p:cNvSpPr/>
          <p:nvPr/>
        </p:nvSpPr>
        <p:spPr>
          <a:xfrm>
            <a:off x="388938" y="3002582"/>
            <a:ext cx="2503488" cy="646331"/>
          </a:xfrm>
          <a:prstGeom prst="rect">
            <a:avLst/>
          </a:prstGeom>
        </p:spPr>
        <p:txBody>
          <a:bodyPr wrap="square">
            <a:spAutoFit/>
          </a:bodyPr>
          <a:lstStyle/>
          <a:p>
            <a:r>
              <a:rPr lang="el-GR" sz="1200" b="1" dirty="0">
                <a:solidFill>
                  <a:prstClr val="black">
                    <a:lumMod val="75000"/>
                    <a:lumOff val="25000"/>
                  </a:prstClr>
                </a:solidFill>
              </a:rPr>
              <a:t>Ι</a:t>
            </a:r>
            <a:r>
              <a:rPr lang="en-US" sz="1200" b="1" dirty="0" smtClean="0">
                <a:solidFill>
                  <a:prstClr val="black">
                    <a:lumMod val="75000"/>
                    <a:lumOff val="25000"/>
                  </a:prstClr>
                </a:solidFill>
              </a:rPr>
              <a:t>FNs</a:t>
            </a:r>
            <a:r>
              <a:rPr lang="el-GR" sz="1200" b="1" dirty="0" smtClean="0">
                <a:solidFill>
                  <a:prstClr val="black">
                    <a:lumMod val="75000"/>
                    <a:lumOff val="25000"/>
                  </a:prstClr>
                </a:solidFill>
              </a:rPr>
              <a:t>/</a:t>
            </a:r>
            <a:r>
              <a:rPr lang="en-US" sz="1200" b="1" dirty="0" smtClean="0">
                <a:solidFill>
                  <a:prstClr val="black">
                    <a:lumMod val="75000"/>
                    <a:lumOff val="25000"/>
                  </a:prstClr>
                </a:solidFill>
              </a:rPr>
              <a:t>GA</a:t>
            </a:r>
            <a:r>
              <a:rPr lang="el-GR" sz="1200" b="1" dirty="0" smtClean="0">
                <a:solidFill>
                  <a:prstClr val="black">
                    <a:lumMod val="75000"/>
                    <a:lumOff val="25000"/>
                  </a:prstClr>
                </a:solidFill>
              </a:rPr>
              <a:t> </a:t>
            </a:r>
          </a:p>
          <a:p>
            <a:r>
              <a:rPr lang="el-GR" sz="1200" dirty="0" smtClean="0">
                <a:solidFill>
                  <a:prstClr val="black">
                    <a:lumMod val="75000"/>
                    <a:lumOff val="25000"/>
                  </a:prstClr>
                </a:solidFill>
              </a:rPr>
              <a:t>Ενέσιμες θεραπείες ήπιας αποτελεσματικότητας</a:t>
            </a:r>
            <a:endParaRPr lang="en-US" sz="1200" dirty="0">
              <a:solidFill>
                <a:prstClr val="black">
                  <a:lumMod val="75000"/>
                  <a:lumOff val="25000"/>
                </a:prstClr>
              </a:solidFill>
            </a:endParaRPr>
          </a:p>
        </p:txBody>
      </p:sp>
    </p:spTree>
    <p:extLst>
      <p:ext uri="{BB962C8B-B14F-4D97-AF65-F5344CB8AC3E}">
        <p14:creationId xmlns:p14="http://schemas.microsoft.com/office/powerpoint/2010/main" val="428422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GB" dirty="0"/>
              <a:t>Reprinted from </a:t>
            </a:r>
            <a:r>
              <a:rPr lang="en-GB" i="1" dirty="0"/>
              <a:t>Drug Des </a:t>
            </a:r>
            <a:r>
              <a:rPr lang="en-GB" i="1" dirty="0" err="1"/>
              <a:t>Devel</a:t>
            </a:r>
            <a:r>
              <a:rPr lang="en-GB" i="1" dirty="0"/>
              <a:t> </a:t>
            </a:r>
            <a:r>
              <a:rPr lang="en-GB" i="1" dirty="0" err="1"/>
              <a:t>Ther</a:t>
            </a:r>
            <a:r>
              <a:rPr lang="en-GB" i="1" dirty="0"/>
              <a:t> </a:t>
            </a:r>
            <a:r>
              <a:rPr lang="en-GB" dirty="0"/>
              <a:t>4; </a:t>
            </a:r>
            <a:r>
              <a:rPr lang="en-GB" dirty="0" err="1"/>
              <a:t>Barten</a:t>
            </a:r>
            <a:r>
              <a:rPr lang="en-GB" dirty="0"/>
              <a:t> LJ </a:t>
            </a:r>
            <a:r>
              <a:rPr lang="en-GB" i="1" dirty="0"/>
              <a:t>et al. </a:t>
            </a:r>
            <a:r>
              <a:rPr lang="en-GB" dirty="0"/>
              <a:t>New approaches in the management of multiple sclerosis, 343–366, copyright (2010), with permission from Dove Medical Press</a:t>
            </a:r>
          </a:p>
        </p:txBody>
      </p:sp>
      <p:sp>
        <p:nvSpPr>
          <p:cNvPr id="9218" name="Title 1"/>
          <p:cNvSpPr>
            <a:spLocks noGrp="1"/>
          </p:cNvSpPr>
          <p:nvPr>
            <p:ph type="title" idx="4294967295"/>
          </p:nvPr>
        </p:nvSpPr>
        <p:spPr>
          <a:xfrm>
            <a:off x="0" y="0"/>
            <a:ext cx="7842250" cy="666750"/>
          </a:xfrm>
        </p:spPr>
        <p:txBody>
          <a:bodyPr/>
          <a:lstStyle/>
          <a:p>
            <a:pPr algn="ctr" eaLnBrk="1" hangingPunct="1"/>
            <a:r>
              <a:rPr lang="el-GR" altLang="en-US" dirty="0" smtClean="0">
                <a:solidFill>
                  <a:schemeClr val="tx1"/>
                </a:solidFill>
              </a:rPr>
              <a:t>Κλινική πορεία της ΣΚΠ</a:t>
            </a:r>
            <a:endParaRPr lang="en-GB" altLang="en-US" dirty="0" smtClean="0">
              <a:solidFill>
                <a:schemeClr val="tx1"/>
              </a:solidFill>
            </a:endParaRPr>
          </a:p>
        </p:txBody>
      </p:sp>
      <p:grpSp>
        <p:nvGrpSpPr>
          <p:cNvPr id="9220" name="Group 55"/>
          <p:cNvGrpSpPr>
            <a:grpSpLocks/>
          </p:cNvGrpSpPr>
          <p:nvPr/>
        </p:nvGrpSpPr>
        <p:grpSpPr bwMode="auto">
          <a:xfrm>
            <a:off x="2349500" y="3775075"/>
            <a:ext cx="5929313" cy="230188"/>
            <a:chOff x="1195388" y="4362450"/>
            <a:chExt cx="3344862" cy="230188"/>
          </a:xfrm>
        </p:grpSpPr>
        <p:sp>
          <p:nvSpPr>
            <p:cNvPr id="124" name="Rectangle 123"/>
            <p:cNvSpPr>
              <a:spLocks noChangeArrowheads="1"/>
            </p:cNvSpPr>
            <p:nvPr/>
          </p:nvSpPr>
          <p:spPr bwMode="auto">
            <a:xfrm>
              <a:off x="1195388" y="4362450"/>
              <a:ext cx="668077" cy="230188"/>
            </a:xfrm>
            <a:prstGeom prst="rect">
              <a:avLst/>
            </a:prstGeom>
            <a:solidFill>
              <a:srgbClr val="7F7F7F">
                <a:alpha val="8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25" name="Rectangle 124"/>
            <p:cNvSpPr>
              <a:spLocks noChangeArrowheads="1"/>
            </p:cNvSpPr>
            <p:nvPr/>
          </p:nvSpPr>
          <p:spPr bwMode="auto">
            <a:xfrm>
              <a:off x="1900182" y="4362450"/>
              <a:ext cx="87763" cy="230188"/>
            </a:xfrm>
            <a:prstGeom prst="rect">
              <a:avLst/>
            </a:prstGeom>
            <a:solidFill>
              <a:srgbClr val="7F7F7F">
                <a:alpha val="8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26" name="Rectangle 125"/>
            <p:cNvSpPr>
              <a:spLocks noChangeArrowheads="1"/>
            </p:cNvSpPr>
            <p:nvPr/>
          </p:nvSpPr>
          <p:spPr bwMode="auto">
            <a:xfrm>
              <a:off x="2047947" y="4362450"/>
              <a:ext cx="86868" cy="230188"/>
            </a:xfrm>
            <a:prstGeom prst="rect">
              <a:avLst/>
            </a:prstGeom>
            <a:solidFill>
              <a:srgbClr val="7F7F7F">
                <a:alpha val="8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27" name="Rectangle 126"/>
            <p:cNvSpPr>
              <a:spLocks noChangeArrowheads="1"/>
            </p:cNvSpPr>
            <p:nvPr/>
          </p:nvSpPr>
          <p:spPr bwMode="auto">
            <a:xfrm>
              <a:off x="2261983" y="4362450"/>
              <a:ext cx="87763" cy="230188"/>
            </a:xfrm>
            <a:prstGeom prst="rect">
              <a:avLst/>
            </a:prstGeom>
            <a:solidFill>
              <a:srgbClr val="7F7F7F">
                <a:alpha val="8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28" name="Rectangle 127"/>
            <p:cNvSpPr>
              <a:spLocks noChangeArrowheads="1"/>
            </p:cNvSpPr>
            <p:nvPr/>
          </p:nvSpPr>
          <p:spPr bwMode="auto">
            <a:xfrm>
              <a:off x="2438405" y="4362450"/>
              <a:ext cx="86868" cy="230188"/>
            </a:xfrm>
            <a:prstGeom prst="rect">
              <a:avLst/>
            </a:prstGeom>
            <a:solidFill>
              <a:srgbClr val="7F7F7F">
                <a:alpha val="8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29" name="Rectangle 128"/>
            <p:cNvSpPr>
              <a:spLocks noChangeArrowheads="1"/>
            </p:cNvSpPr>
            <p:nvPr/>
          </p:nvSpPr>
          <p:spPr bwMode="auto">
            <a:xfrm>
              <a:off x="2690949" y="4362450"/>
              <a:ext cx="86868" cy="230188"/>
            </a:xfrm>
            <a:prstGeom prst="rect">
              <a:avLst/>
            </a:prstGeom>
            <a:solidFill>
              <a:srgbClr val="7F7F7F">
                <a:alpha val="8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30" name="Rectangle 129"/>
            <p:cNvSpPr>
              <a:spLocks noChangeArrowheads="1"/>
            </p:cNvSpPr>
            <p:nvPr/>
          </p:nvSpPr>
          <p:spPr bwMode="auto">
            <a:xfrm>
              <a:off x="3038420" y="4362450"/>
              <a:ext cx="87763" cy="230188"/>
            </a:xfrm>
            <a:prstGeom prst="rect">
              <a:avLst/>
            </a:prstGeom>
            <a:solidFill>
              <a:srgbClr val="7F7F7F">
                <a:alpha val="8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31" name="Rectangle 130"/>
            <p:cNvSpPr>
              <a:spLocks noChangeArrowheads="1"/>
            </p:cNvSpPr>
            <p:nvPr/>
          </p:nvSpPr>
          <p:spPr bwMode="auto">
            <a:xfrm>
              <a:off x="3376936" y="4362450"/>
              <a:ext cx="86868" cy="230188"/>
            </a:xfrm>
            <a:prstGeom prst="rect">
              <a:avLst/>
            </a:prstGeom>
            <a:solidFill>
              <a:srgbClr val="7F7F7F">
                <a:alpha val="8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32" name="Rectangle 131"/>
            <p:cNvSpPr>
              <a:spLocks noChangeArrowheads="1"/>
            </p:cNvSpPr>
            <p:nvPr/>
          </p:nvSpPr>
          <p:spPr bwMode="auto">
            <a:xfrm>
              <a:off x="4019938" y="4362450"/>
              <a:ext cx="86868" cy="230188"/>
            </a:xfrm>
            <a:prstGeom prst="rect">
              <a:avLst/>
            </a:prstGeom>
            <a:solidFill>
              <a:srgbClr val="7F7F7F">
                <a:alpha val="8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33" name="Rectangle 132"/>
            <p:cNvSpPr>
              <a:spLocks noChangeArrowheads="1"/>
            </p:cNvSpPr>
            <p:nvPr/>
          </p:nvSpPr>
          <p:spPr bwMode="auto">
            <a:xfrm>
              <a:off x="4453382" y="4362450"/>
              <a:ext cx="86868" cy="230188"/>
            </a:xfrm>
            <a:prstGeom prst="rect">
              <a:avLst/>
            </a:prstGeom>
            <a:solidFill>
              <a:srgbClr val="7F7F7F">
                <a:alpha val="8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grpSp>
      <p:grpSp>
        <p:nvGrpSpPr>
          <p:cNvPr id="9221" name="Group 8"/>
          <p:cNvGrpSpPr>
            <a:grpSpLocks/>
          </p:cNvGrpSpPr>
          <p:nvPr/>
        </p:nvGrpSpPr>
        <p:grpSpPr bwMode="auto">
          <a:xfrm>
            <a:off x="2314575" y="4229100"/>
            <a:ext cx="6586538" cy="346075"/>
            <a:chOff x="2403475" y="894715"/>
            <a:chExt cx="6497638" cy="345440"/>
          </a:xfrm>
        </p:grpSpPr>
        <p:cxnSp>
          <p:nvCxnSpPr>
            <p:cNvPr id="9237" name="Straight Arrow Connector 165"/>
            <p:cNvCxnSpPr>
              <a:cxnSpLocks noChangeShapeType="1"/>
            </p:cNvCxnSpPr>
            <p:nvPr/>
          </p:nvCxnSpPr>
          <p:spPr bwMode="auto">
            <a:xfrm>
              <a:off x="2403475" y="1240155"/>
              <a:ext cx="6497638" cy="0"/>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8198" name="TextBox 45"/>
            <p:cNvSpPr txBox="1">
              <a:spLocks noChangeArrowheads="1"/>
            </p:cNvSpPr>
            <p:nvPr/>
          </p:nvSpPr>
          <p:spPr bwMode="auto">
            <a:xfrm>
              <a:off x="2458288" y="894715"/>
              <a:ext cx="6442825" cy="307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l-GR" altLang="en-US" sz="2000" b="1" dirty="0" smtClean="0">
                  <a:solidFill>
                    <a:srgbClr val="000000"/>
                  </a:solidFill>
                  <a:effectLst>
                    <a:outerShdw blurRad="38100" dist="38100" dir="2700000" algn="tl">
                      <a:srgbClr val="000000">
                        <a:alpha val="43137"/>
                      </a:srgbClr>
                    </a:outerShdw>
                  </a:effectLst>
                </a:rPr>
                <a:t>Πρόοδος νόσου</a:t>
              </a:r>
              <a:endParaRPr lang="en-GB" altLang="en-US" sz="2000" b="1" dirty="0" smtClean="0">
                <a:solidFill>
                  <a:srgbClr val="000000"/>
                </a:solidFill>
                <a:effectLst>
                  <a:outerShdw blurRad="38100" dist="38100" dir="2700000" algn="tl">
                    <a:srgbClr val="000000">
                      <a:alpha val="43137"/>
                    </a:srgbClr>
                  </a:outerShdw>
                </a:effectLst>
              </a:endParaRPr>
            </a:p>
          </p:txBody>
        </p:sp>
      </p:grpSp>
      <p:sp>
        <p:nvSpPr>
          <p:cNvPr id="137" name="TextBox 44"/>
          <p:cNvSpPr txBox="1">
            <a:spLocks noChangeArrowheads="1"/>
          </p:cNvSpPr>
          <p:nvPr/>
        </p:nvSpPr>
        <p:spPr bwMode="auto">
          <a:xfrm>
            <a:off x="3159125" y="3657600"/>
            <a:ext cx="57150" cy="198438"/>
          </a:xfrm>
          <a:prstGeom prst="rect">
            <a:avLst/>
          </a:prstGeom>
          <a:noFill/>
          <a:ln w="9525">
            <a:noFill/>
            <a:miter lim="800000"/>
            <a:headEnd/>
            <a:tailEnd/>
          </a:ln>
        </p:spPr>
        <p:txBody>
          <a:bodyPr lIns="0" tIns="0" rIns="0" bIns="0">
            <a:spAutoFit/>
          </a:bodyPr>
          <a:lstStyle/>
          <a:p>
            <a:pPr fontAlgn="auto">
              <a:spcBef>
                <a:spcPts val="0"/>
              </a:spcBef>
              <a:spcAft>
                <a:spcPts val="0"/>
              </a:spcAft>
              <a:defRPr/>
            </a:pPr>
            <a:endParaRPr lang="en-GB" kern="0" dirty="0">
              <a:solidFill>
                <a:sysClr val="windowText" lastClr="000000"/>
              </a:solidFill>
              <a:latin typeface="Arial"/>
            </a:endParaRPr>
          </a:p>
        </p:txBody>
      </p:sp>
      <p:cxnSp>
        <p:nvCxnSpPr>
          <p:cNvPr id="9223" name="Straight Arrow Connector 138"/>
          <p:cNvCxnSpPr>
            <a:cxnSpLocks noChangeShapeType="1"/>
          </p:cNvCxnSpPr>
          <p:nvPr/>
        </p:nvCxnSpPr>
        <p:spPr bwMode="auto">
          <a:xfrm>
            <a:off x="2403475" y="1339850"/>
            <a:ext cx="6483350" cy="955675"/>
          </a:xfrm>
          <a:prstGeom prst="straightConnector1">
            <a:avLst/>
          </a:prstGeom>
          <a:noFill/>
          <a:ln w="38100" algn="ctr">
            <a:solidFill>
              <a:srgbClr val="FCAF17"/>
            </a:solidFill>
            <a:round/>
            <a:headEnd/>
            <a:tailEnd type="triangle" w="med" len="med"/>
          </a:ln>
          <a:extLst>
            <a:ext uri="{909E8E84-426E-40dd-AFC4-6F175D3DCCD1}">
              <a14:hiddenFill xmlns:a14="http://schemas.microsoft.com/office/drawing/2010/main" xmlns="">
                <a:noFill/>
              </a14:hiddenFill>
            </a:ext>
          </a:extLst>
        </p:spPr>
      </p:cxnSp>
      <p:sp>
        <p:nvSpPr>
          <p:cNvPr id="9224" name="Freeform 4"/>
          <p:cNvSpPr>
            <a:spLocks/>
          </p:cNvSpPr>
          <p:nvPr/>
        </p:nvSpPr>
        <p:spPr bwMode="auto">
          <a:xfrm>
            <a:off x="2403475" y="1298575"/>
            <a:ext cx="6483350" cy="1204913"/>
          </a:xfrm>
          <a:custGeom>
            <a:avLst/>
            <a:gdLst>
              <a:gd name="T0" fmla="*/ 0 w 3610"/>
              <a:gd name="T1" fmla="*/ 2147483647 h 837"/>
              <a:gd name="T2" fmla="*/ 2147483647 w 3610"/>
              <a:gd name="T3" fmla="*/ 2147483647 h 837"/>
              <a:gd name="T4" fmla="*/ 2147483647 w 3610"/>
              <a:gd name="T5" fmla="*/ 2147483647 h 837"/>
              <a:gd name="T6" fmla="*/ 2147483647 w 3610"/>
              <a:gd name="T7" fmla="*/ 2147483647 h 837"/>
              <a:gd name="T8" fmla="*/ 2147483647 w 3610"/>
              <a:gd name="T9" fmla="*/ 2147483647 h 837"/>
              <a:gd name="T10" fmla="*/ 2147483647 w 3610"/>
              <a:gd name="T11" fmla="*/ 2147483647 h 837"/>
              <a:gd name="T12" fmla="*/ 2147483647 w 3610"/>
              <a:gd name="T13" fmla="*/ 2147483647 h 837"/>
              <a:gd name="T14" fmla="*/ 2147483647 w 3610"/>
              <a:gd name="T15" fmla="*/ 2147483647 h 837"/>
              <a:gd name="T16" fmla="*/ 2147483647 w 3610"/>
              <a:gd name="T17" fmla="*/ 2147483647 h 837"/>
              <a:gd name="T18" fmla="*/ 2147483647 w 3610"/>
              <a:gd name="T19" fmla="*/ 2147483647 h 837"/>
              <a:gd name="T20" fmla="*/ 2147483647 w 3610"/>
              <a:gd name="T21" fmla="*/ 2147483647 h 837"/>
              <a:gd name="T22" fmla="*/ 2147483647 w 3610"/>
              <a:gd name="T23" fmla="*/ 2147483647 h 837"/>
              <a:gd name="T24" fmla="*/ 2147483647 w 3610"/>
              <a:gd name="T25" fmla="*/ 2147483647 h 837"/>
              <a:gd name="T26" fmla="*/ 2147483647 w 3610"/>
              <a:gd name="T27" fmla="*/ 2147483647 h 837"/>
              <a:gd name="T28" fmla="*/ 2147483647 w 3610"/>
              <a:gd name="T29" fmla="*/ 2147483647 h 837"/>
              <a:gd name="T30" fmla="*/ 2147483647 w 3610"/>
              <a:gd name="T31" fmla="*/ 2147483647 h 837"/>
              <a:gd name="T32" fmla="*/ 2147483647 w 3610"/>
              <a:gd name="T33" fmla="*/ 2147483647 h 837"/>
              <a:gd name="T34" fmla="*/ 2147483647 w 3610"/>
              <a:gd name="T35" fmla="*/ 2147483647 h 837"/>
              <a:gd name="T36" fmla="*/ 2147483647 w 3610"/>
              <a:gd name="T37" fmla="*/ 2147483647 h 837"/>
              <a:gd name="T38" fmla="*/ 2147483647 w 3610"/>
              <a:gd name="T39" fmla="*/ 2147483647 h 837"/>
              <a:gd name="T40" fmla="*/ 2147483647 w 3610"/>
              <a:gd name="T41" fmla="*/ 2147483647 h 837"/>
              <a:gd name="T42" fmla="*/ 2147483647 w 3610"/>
              <a:gd name="T43" fmla="*/ 2147483647 h 837"/>
              <a:gd name="T44" fmla="*/ 2147483647 w 3610"/>
              <a:gd name="T45" fmla="*/ 2147483647 h 837"/>
              <a:gd name="T46" fmla="*/ 2147483647 w 3610"/>
              <a:gd name="T47" fmla="*/ 2147483647 h 837"/>
              <a:gd name="T48" fmla="*/ 2147483647 w 3610"/>
              <a:gd name="T49" fmla="*/ 2147483647 h 837"/>
              <a:gd name="T50" fmla="*/ 2147483647 w 3610"/>
              <a:gd name="T51" fmla="*/ 2147483647 h 837"/>
              <a:gd name="T52" fmla="*/ 2147483647 w 3610"/>
              <a:gd name="T53" fmla="*/ 2147483647 h 837"/>
              <a:gd name="T54" fmla="*/ 2147483647 w 3610"/>
              <a:gd name="T55" fmla="*/ 2147483647 h 837"/>
              <a:gd name="T56" fmla="*/ 2147483647 w 3610"/>
              <a:gd name="T57" fmla="*/ 2147483647 h 837"/>
              <a:gd name="T58" fmla="*/ 2147483647 w 3610"/>
              <a:gd name="T59" fmla="*/ 2147483647 h 837"/>
              <a:gd name="T60" fmla="*/ 2147483647 w 3610"/>
              <a:gd name="T61" fmla="*/ 2147483647 h 837"/>
              <a:gd name="T62" fmla="*/ 2147483647 w 3610"/>
              <a:gd name="T63" fmla="*/ 2147483647 h 837"/>
              <a:gd name="T64" fmla="*/ 2147483647 w 3610"/>
              <a:gd name="T65" fmla="*/ 2147483647 h 837"/>
              <a:gd name="T66" fmla="*/ 2147483647 w 3610"/>
              <a:gd name="T67" fmla="*/ 2147483647 h 837"/>
              <a:gd name="T68" fmla="*/ 2147483647 w 3610"/>
              <a:gd name="T69" fmla="*/ 2147483647 h 837"/>
              <a:gd name="T70" fmla="*/ 2147483647 w 3610"/>
              <a:gd name="T71" fmla="*/ 2147483647 h 837"/>
              <a:gd name="T72" fmla="*/ 2147483647 w 3610"/>
              <a:gd name="T73" fmla="*/ 2147483647 h 837"/>
              <a:gd name="T74" fmla="*/ 2147483647 w 3610"/>
              <a:gd name="T75" fmla="*/ 0 h 8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10"/>
              <a:gd name="T115" fmla="*/ 0 h 837"/>
              <a:gd name="T116" fmla="*/ 3610 w 3610"/>
              <a:gd name="T117" fmla="*/ 837 h 8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10" h="837">
                <a:moveTo>
                  <a:pt x="0" y="837"/>
                </a:moveTo>
                <a:lnTo>
                  <a:pt x="75" y="837"/>
                </a:lnTo>
                <a:lnTo>
                  <a:pt x="75" y="714"/>
                </a:lnTo>
                <a:lnTo>
                  <a:pt x="154" y="714"/>
                </a:lnTo>
                <a:lnTo>
                  <a:pt x="154" y="822"/>
                </a:lnTo>
                <a:lnTo>
                  <a:pt x="241" y="822"/>
                </a:lnTo>
                <a:lnTo>
                  <a:pt x="241" y="714"/>
                </a:lnTo>
                <a:lnTo>
                  <a:pt x="307" y="714"/>
                </a:lnTo>
                <a:lnTo>
                  <a:pt x="307" y="831"/>
                </a:lnTo>
                <a:lnTo>
                  <a:pt x="393" y="831"/>
                </a:lnTo>
                <a:lnTo>
                  <a:pt x="393" y="654"/>
                </a:lnTo>
                <a:lnTo>
                  <a:pt x="507" y="654"/>
                </a:lnTo>
                <a:lnTo>
                  <a:pt x="507" y="824"/>
                </a:lnTo>
                <a:lnTo>
                  <a:pt x="544" y="824"/>
                </a:lnTo>
                <a:lnTo>
                  <a:pt x="544" y="624"/>
                </a:lnTo>
                <a:lnTo>
                  <a:pt x="648" y="624"/>
                </a:lnTo>
                <a:lnTo>
                  <a:pt x="648" y="758"/>
                </a:lnTo>
                <a:lnTo>
                  <a:pt x="802" y="758"/>
                </a:lnTo>
                <a:lnTo>
                  <a:pt x="802" y="591"/>
                </a:lnTo>
                <a:lnTo>
                  <a:pt x="963" y="591"/>
                </a:lnTo>
                <a:lnTo>
                  <a:pt x="963" y="711"/>
                </a:lnTo>
                <a:lnTo>
                  <a:pt x="1117" y="711"/>
                </a:lnTo>
                <a:lnTo>
                  <a:pt x="1117" y="527"/>
                </a:lnTo>
                <a:lnTo>
                  <a:pt x="1293" y="527"/>
                </a:lnTo>
                <a:lnTo>
                  <a:pt x="1293" y="642"/>
                </a:lnTo>
                <a:lnTo>
                  <a:pt x="1525" y="611"/>
                </a:lnTo>
                <a:lnTo>
                  <a:pt x="1525" y="482"/>
                </a:lnTo>
                <a:lnTo>
                  <a:pt x="1704" y="482"/>
                </a:lnTo>
                <a:lnTo>
                  <a:pt x="1704" y="552"/>
                </a:lnTo>
                <a:lnTo>
                  <a:pt x="1938" y="494"/>
                </a:lnTo>
                <a:lnTo>
                  <a:pt x="1938" y="384"/>
                </a:lnTo>
                <a:lnTo>
                  <a:pt x="2092" y="384"/>
                </a:lnTo>
                <a:lnTo>
                  <a:pt x="2113" y="419"/>
                </a:lnTo>
                <a:lnTo>
                  <a:pt x="2242" y="375"/>
                </a:lnTo>
                <a:lnTo>
                  <a:pt x="2242" y="315"/>
                </a:lnTo>
                <a:lnTo>
                  <a:pt x="2356" y="315"/>
                </a:lnTo>
                <a:lnTo>
                  <a:pt x="2356" y="375"/>
                </a:lnTo>
                <a:lnTo>
                  <a:pt x="3610" y="0"/>
                </a:lnTo>
              </a:path>
            </a:pathLst>
          </a:custGeom>
          <a:noFill/>
          <a:ln w="38100" cap="flat" cmpd="sng" algn="ctr">
            <a:solidFill>
              <a:srgbClr val="7FBB89"/>
            </a:solidFill>
            <a:prstDash val="solid"/>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9225" name="Line 40"/>
          <p:cNvSpPr>
            <a:spLocks noChangeShapeType="1"/>
          </p:cNvSpPr>
          <p:nvPr/>
        </p:nvSpPr>
        <p:spPr bwMode="auto">
          <a:xfrm>
            <a:off x="2403475" y="2894013"/>
            <a:ext cx="6483350" cy="0"/>
          </a:xfrm>
          <a:prstGeom prst="line">
            <a:avLst/>
          </a:prstGeom>
          <a:noFill/>
          <a:ln w="38100">
            <a:solidFill>
              <a:srgbClr val="FFABD5">
                <a:alpha val="59999"/>
              </a:srgbClr>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grpSp>
        <p:nvGrpSpPr>
          <p:cNvPr id="4" name="Group 54"/>
          <p:cNvGrpSpPr>
            <a:grpSpLocks/>
          </p:cNvGrpSpPr>
          <p:nvPr/>
        </p:nvGrpSpPr>
        <p:grpSpPr bwMode="auto">
          <a:xfrm>
            <a:off x="2402324" y="3053128"/>
            <a:ext cx="5866297" cy="229770"/>
            <a:chOff x="622" y="3113"/>
            <a:chExt cx="2896" cy="201"/>
          </a:xfrm>
          <a:solidFill>
            <a:srgbClr val="FF0000"/>
          </a:solidFill>
        </p:grpSpPr>
        <p:sp>
          <p:nvSpPr>
            <p:cNvPr id="152" name="Rectangle 151"/>
            <p:cNvSpPr>
              <a:spLocks noChangeArrowheads="1"/>
            </p:cNvSpPr>
            <p:nvPr/>
          </p:nvSpPr>
          <p:spPr bwMode="auto">
            <a:xfrm>
              <a:off x="3442" y="3113"/>
              <a:ext cx="76" cy="201"/>
            </a:xfrm>
            <a:prstGeom prst="rect">
              <a:avLst/>
            </a:prstGeom>
            <a:solidFill>
              <a:srgbClr val="FFABD5">
                <a:alpha val="6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53" name="Rectangle 152"/>
            <p:cNvSpPr>
              <a:spLocks noChangeArrowheads="1"/>
            </p:cNvSpPr>
            <p:nvPr/>
          </p:nvSpPr>
          <p:spPr bwMode="auto">
            <a:xfrm>
              <a:off x="3013" y="3113"/>
              <a:ext cx="78" cy="201"/>
            </a:xfrm>
            <a:prstGeom prst="rect">
              <a:avLst/>
            </a:prstGeom>
            <a:solidFill>
              <a:srgbClr val="FFABD5">
                <a:alpha val="6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54" name="Rectangle 153"/>
            <p:cNvSpPr>
              <a:spLocks noChangeArrowheads="1"/>
            </p:cNvSpPr>
            <p:nvPr/>
          </p:nvSpPr>
          <p:spPr bwMode="auto">
            <a:xfrm>
              <a:off x="2543" y="3113"/>
              <a:ext cx="78" cy="201"/>
            </a:xfrm>
            <a:prstGeom prst="rect">
              <a:avLst/>
            </a:prstGeom>
            <a:solidFill>
              <a:srgbClr val="FFABD5">
                <a:alpha val="6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55" name="Rectangle 154"/>
            <p:cNvSpPr>
              <a:spLocks noChangeArrowheads="1"/>
            </p:cNvSpPr>
            <p:nvPr/>
          </p:nvSpPr>
          <p:spPr bwMode="auto">
            <a:xfrm>
              <a:off x="2222" y="3113"/>
              <a:ext cx="77" cy="201"/>
            </a:xfrm>
            <a:prstGeom prst="rect">
              <a:avLst/>
            </a:prstGeom>
            <a:solidFill>
              <a:srgbClr val="FFABD5">
                <a:alpha val="6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56" name="Rectangle 155"/>
            <p:cNvSpPr>
              <a:spLocks noChangeArrowheads="1"/>
            </p:cNvSpPr>
            <p:nvPr/>
          </p:nvSpPr>
          <p:spPr bwMode="auto">
            <a:xfrm>
              <a:off x="1984" y="3113"/>
              <a:ext cx="78" cy="201"/>
            </a:xfrm>
            <a:prstGeom prst="rect">
              <a:avLst/>
            </a:prstGeom>
            <a:solidFill>
              <a:srgbClr val="FFABD5">
                <a:alpha val="6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57" name="Rectangle 156"/>
            <p:cNvSpPr>
              <a:spLocks noChangeArrowheads="1"/>
            </p:cNvSpPr>
            <p:nvPr/>
          </p:nvSpPr>
          <p:spPr bwMode="auto">
            <a:xfrm>
              <a:off x="1716" y="3113"/>
              <a:ext cx="78" cy="201"/>
            </a:xfrm>
            <a:prstGeom prst="rect">
              <a:avLst/>
            </a:prstGeom>
            <a:solidFill>
              <a:srgbClr val="FFABD5">
                <a:alpha val="6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58" name="Rectangle 157"/>
            <p:cNvSpPr>
              <a:spLocks noChangeArrowheads="1"/>
            </p:cNvSpPr>
            <p:nvPr/>
          </p:nvSpPr>
          <p:spPr bwMode="auto">
            <a:xfrm>
              <a:off x="1526" y="3113"/>
              <a:ext cx="77" cy="201"/>
            </a:xfrm>
            <a:prstGeom prst="rect">
              <a:avLst/>
            </a:prstGeom>
            <a:solidFill>
              <a:srgbClr val="FFABD5">
                <a:alpha val="6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59" name="Rectangle 158"/>
            <p:cNvSpPr>
              <a:spLocks noChangeArrowheads="1"/>
            </p:cNvSpPr>
            <p:nvPr/>
          </p:nvSpPr>
          <p:spPr bwMode="auto">
            <a:xfrm>
              <a:off x="1351" y="3113"/>
              <a:ext cx="78" cy="201"/>
            </a:xfrm>
            <a:prstGeom prst="rect">
              <a:avLst/>
            </a:prstGeom>
            <a:solidFill>
              <a:srgbClr val="FFABD5">
                <a:alpha val="6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60" name="Rectangle 18"/>
            <p:cNvSpPr>
              <a:spLocks noChangeArrowheads="1"/>
            </p:cNvSpPr>
            <p:nvPr/>
          </p:nvSpPr>
          <p:spPr bwMode="auto">
            <a:xfrm>
              <a:off x="1261" y="3113"/>
              <a:ext cx="76" cy="201"/>
            </a:xfrm>
            <a:prstGeom prst="rect">
              <a:avLst/>
            </a:prstGeom>
            <a:solidFill>
              <a:srgbClr val="FFABD5">
                <a:alpha val="6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61" name="Rectangle 160"/>
            <p:cNvSpPr>
              <a:spLocks noChangeArrowheads="1"/>
            </p:cNvSpPr>
            <p:nvPr/>
          </p:nvSpPr>
          <p:spPr bwMode="auto">
            <a:xfrm>
              <a:off x="1171" y="3113"/>
              <a:ext cx="77" cy="201"/>
            </a:xfrm>
            <a:prstGeom prst="rect">
              <a:avLst/>
            </a:prstGeom>
            <a:solidFill>
              <a:srgbClr val="FFABD5">
                <a:alpha val="6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62" name="Rectangle 161"/>
            <p:cNvSpPr>
              <a:spLocks noChangeArrowheads="1"/>
            </p:cNvSpPr>
            <p:nvPr/>
          </p:nvSpPr>
          <p:spPr bwMode="auto">
            <a:xfrm>
              <a:off x="1079" y="3113"/>
              <a:ext cx="76" cy="201"/>
            </a:xfrm>
            <a:prstGeom prst="rect">
              <a:avLst/>
            </a:prstGeom>
            <a:solidFill>
              <a:srgbClr val="FFABD5">
                <a:alpha val="6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63" name="Rectangle 162"/>
            <p:cNvSpPr>
              <a:spLocks noChangeArrowheads="1"/>
            </p:cNvSpPr>
            <p:nvPr/>
          </p:nvSpPr>
          <p:spPr bwMode="auto">
            <a:xfrm>
              <a:off x="985" y="3113"/>
              <a:ext cx="77" cy="201"/>
            </a:xfrm>
            <a:prstGeom prst="rect">
              <a:avLst/>
            </a:prstGeom>
            <a:solidFill>
              <a:srgbClr val="FFABD5">
                <a:alpha val="6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64" name="Rectangle 163"/>
            <p:cNvSpPr>
              <a:spLocks noChangeArrowheads="1"/>
            </p:cNvSpPr>
            <p:nvPr/>
          </p:nvSpPr>
          <p:spPr bwMode="auto">
            <a:xfrm>
              <a:off x="894" y="3113"/>
              <a:ext cx="77" cy="201"/>
            </a:xfrm>
            <a:prstGeom prst="rect">
              <a:avLst/>
            </a:prstGeom>
            <a:solidFill>
              <a:srgbClr val="FFABD5">
                <a:alpha val="60000"/>
              </a:srgbClr>
            </a:solidFill>
            <a:ln w="38100" algn="ctr">
              <a:noFill/>
              <a:miter lim="800000"/>
              <a:headEnd/>
              <a:tailEnd type="triangle" w="med" len="med"/>
            </a:ln>
          </p:spPr>
          <p:txBody>
            <a:bodyPr anchor="ctr"/>
            <a:lstStyle/>
            <a:p>
              <a:pPr algn="ctr" fontAlgn="auto">
                <a:spcBef>
                  <a:spcPts val="0"/>
                </a:spcBef>
                <a:spcAft>
                  <a:spcPts val="0"/>
                </a:spcAft>
                <a:defRPr/>
              </a:pPr>
              <a:endParaRPr lang="en-GB" kern="0" dirty="0">
                <a:solidFill>
                  <a:srgbClr val="000000"/>
                </a:solidFill>
                <a:latin typeface="Arial"/>
              </a:endParaRPr>
            </a:p>
          </p:txBody>
        </p:sp>
        <p:sp>
          <p:nvSpPr>
            <p:cNvPr id="165" name="Rectangle 161"/>
            <p:cNvSpPr>
              <a:spLocks noChangeArrowheads="1"/>
            </p:cNvSpPr>
            <p:nvPr/>
          </p:nvSpPr>
          <p:spPr bwMode="auto">
            <a:xfrm>
              <a:off x="796" y="3113"/>
              <a:ext cx="77" cy="201"/>
            </a:xfrm>
            <a:prstGeom prst="rect">
              <a:avLst/>
            </a:prstGeom>
            <a:solidFill>
              <a:srgbClr val="FFABD5">
                <a:alpha val="60000"/>
              </a:srgbClr>
            </a:solidFill>
            <a:ln w="38100" algn="ctr">
              <a:noFill/>
              <a:miter lim="800000"/>
              <a:headEnd/>
              <a:tailEnd type="triangle" w="med" len="med"/>
            </a:ln>
          </p:spPr>
          <p:txBody>
            <a:bodyPr anchor="ctr"/>
            <a:lstStyle/>
            <a:p>
              <a:pPr algn="ctr">
                <a:defRPr/>
              </a:pPr>
              <a:endParaRPr lang="en-GB" b="1">
                <a:solidFill>
                  <a:srgbClr val="000000"/>
                </a:solidFill>
                <a:latin typeface="Arial" pitchFamily="34" charset="0"/>
              </a:endParaRPr>
            </a:p>
          </p:txBody>
        </p:sp>
        <p:sp>
          <p:nvSpPr>
            <p:cNvPr id="166" name="Rectangle 162"/>
            <p:cNvSpPr>
              <a:spLocks noChangeArrowheads="1"/>
            </p:cNvSpPr>
            <p:nvPr/>
          </p:nvSpPr>
          <p:spPr bwMode="auto">
            <a:xfrm>
              <a:off x="707" y="3113"/>
              <a:ext cx="79" cy="201"/>
            </a:xfrm>
            <a:prstGeom prst="rect">
              <a:avLst/>
            </a:prstGeom>
            <a:solidFill>
              <a:srgbClr val="FFABD5">
                <a:alpha val="60000"/>
              </a:srgbClr>
            </a:solidFill>
            <a:ln w="38100" algn="ctr">
              <a:noFill/>
              <a:miter lim="800000"/>
              <a:headEnd/>
              <a:tailEnd type="triangle" w="med" len="med"/>
            </a:ln>
          </p:spPr>
          <p:txBody>
            <a:bodyPr anchor="ctr"/>
            <a:lstStyle/>
            <a:p>
              <a:pPr algn="ctr">
                <a:defRPr/>
              </a:pPr>
              <a:endParaRPr lang="en-GB" b="1">
                <a:solidFill>
                  <a:srgbClr val="000000"/>
                </a:solidFill>
                <a:latin typeface="Arial" pitchFamily="34" charset="0"/>
              </a:endParaRPr>
            </a:p>
          </p:txBody>
        </p:sp>
        <p:sp>
          <p:nvSpPr>
            <p:cNvPr id="167" name="Rectangle 163"/>
            <p:cNvSpPr>
              <a:spLocks noChangeArrowheads="1"/>
            </p:cNvSpPr>
            <p:nvPr/>
          </p:nvSpPr>
          <p:spPr bwMode="auto">
            <a:xfrm>
              <a:off x="622" y="3113"/>
              <a:ext cx="78" cy="201"/>
            </a:xfrm>
            <a:prstGeom prst="rect">
              <a:avLst/>
            </a:prstGeom>
            <a:solidFill>
              <a:srgbClr val="FFABD5">
                <a:alpha val="60000"/>
              </a:srgbClr>
            </a:solidFill>
            <a:ln w="38100" algn="ctr">
              <a:noFill/>
              <a:miter lim="800000"/>
              <a:headEnd/>
              <a:tailEnd type="triangle" w="med" len="med"/>
            </a:ln>
          </p:spPr>
          <p:txBody>
            <a:bodyPr anchor="ctr"/>
            <a:lstStyle/>
            <a:p>
              <a:pPr algn="ctr">
                <a:defRPr/>
              </a:pPr>
              <a:endParaRPr lang="en-GB" b="1">
                <a:solidFill>
                  <a:srgbClr val="000000"/>
                </a:solidFill>
                <a:latin typeface="Arial" pitchFamily="34" charset="0"/>
              </a:endParaRPr>
            </a:p>
          </p:txBody>
        </p:sp>
      </p:grpSp>
      <p:sp>
        <p:nvSpPr>
          <p:cNvPr id="9227" name="Line 40"/>
          <p:cNvSpPr>
            <a:spLocks noChangeShapeType="1"/>
          </p:cNvSpPr>
          <p:nvPr/>
        </p:nvSpPr>
        <p:spPr bwMode="auto">
          <a:xfrm>
            <a:off x="2349500" y="3667125"/>
            <a:ext cx="6524625" cy="0"/>
          </a:xfrm>
          <a:prstGeom prst="line">
            <a:avLst/>
          </a:prstGeom>
          <a:noFill/>
          <a:ln w="38100">
            <a:solidFill>
              <a:srgbClr val="7F7F7F">
                <a:alpha val="79999"/>
              </a:srgbClr>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3" name="Rounded Rectangle 142"/>
          <p:cNvSpPr>
            <a:spLocks noChangeArrowheads="1"/>
          </p:cNvSpPr>
          <p:nvPr/>
        </p:nvSpPr>
        <p:spPr bwMode="auto">
          <a:xfrm>
            <a:off x="217488" y="2001838"/>
            <a:ext cx="2000250" cy="706437"/>
          </a:xfrm>
          <a:prstGeom prst="roundRect">
            <a:avLst>
              <a:gd name="adj" fmla="val 16667"/>
            </a:avLst>
          </a:prstGeom>
          <a:solidFill>
            <a:srgbClr val="7FBB89">
              <a:alpha val="80000"/>
            </a:srgbClr>
          </a:solidFill>
          <a:ln w="6350" algn="ctr">
            <a:solidFill>
              <a:schemeClr val="tx1"/>
            </a:solidFill>
            <a:round/>
            <a:headEnd/>
            <a:tailEnd/>
          </a:ln>
          <a:effectLst/>
        </p:spPr>
        <p:txBody>
          <a:bodyPr lIns="0" tIns="0" rIns="0" bIns="0" anchor="ctr"/>
          <a:lstStyle/>
          <a:p>
            <a:pPr algn="ctr" fontAlgn="auto">
              <a:lnSpc>
                <a:spcPct val="90000"/>
              </a:lnSpc>
              <a:spcBef>
                <a:spcPts val="0"/>
              </a:spcBef>
              <a:spcAft>
                <a:spcPts val="0"/>
              </a:spcAft>
              <a:defRPr/>
            </a:pPr>
            <a:r>
              <a:rPr lang="el-GR" sz="1400" b="1" kern="0" dirty="0" smtClean="0">
                <a:solidFill>
                  <a:srgbClr val="000000"/>
                </a:solidFill>
                <a:latin typeface="Arial"/>
              </a:rPr>
              <a:t>Αναπηρία</a:t>
            </a:r>
            <a:endParaRPr lang="en-GB" sz="1400" b="1" kern="0" dirty="0">
              <a:solidFill>
                <a:srgbClr val="000000"/>
              </a:solidFill>
              <a:latin typeface="Arial"/>
            </a:endParaRPr>
          </a:p>
          <a:p>
            <a:pPr algn="ctr" fontAlgn="auto">
              <a:lnSpc>
                <a:spcPct val="90000"/>
              </a:lnSpc>
              <a:spcBef>
                <a:spcPts val="0"/>
              </a:spcBef>
              <a:spcAft>
                <a:spcPts val="0"/>
              </a:spcAft>
              <a:defRPr/>
            </a:pPr>
            <a:r>
              <a:rPr lang="en-GB" sz="1200" kern="0" dirty="0" smtClean="0">
                <a:solidFill>
                  <a:srgbClr val="000000"/>
                </a:solidFill>
                <a:latin typeface="Arial"/>
              </a:rPr>
              <a:t>(</a:t>
            </a:r>
            <a:r>
              <a:rPr lang="el-GR" sz="1200" kern="0" dirty="0" smtClean="0">
                <a:solidFill>
                  <a:srgbClr val="000000"/>
                </a:solidFill>
                <a:latin typeface="Arial"/>
              </a:rPr>
              <a:t>λειτουργικό έλλειμμα λόγω χρόνιας </a:t>
            </a:r>
            <a:r>
              <a:rPr lang="el-GR" sz="1200" kern="0" dirty="0" err="1" smtClean="0">
                <a:solidFill>
                  <a:srgbClr val="000000"/>
                </a:solidFill>
                <a:latin typeface="Arial"/>
              </a:rPr>
              <a:t>απομυελίνωσης</a:t>
            </a:r>
            <a:r>
              <a:rPr lang="el-GR" sz="1200" kern="0" dirty="0" smtClean="0">
                <a:solidFill>
                  <a:srgbClr val="000000"/>
                </a:solidFill>
                <a:latin typeface="Arial"/>
              </a:rPr>
              <a:t>)</a:t>
            </a:r>
            <a:endParaRPr lang="en-GB" sz="1200" kern="0" dirty="0">
              <a:solidFill>
                <a:srgbClr val="000000"/>
              </a:solidFill>
              <a:latin typeface="Arial"/>
            </a:endParaRPr>
          </a:p>
        </p:txBody>
      </p:sp>
      <p:sp>
        <p:nvSpPr>
          <p:cNvPr id="144" name="Rounded Rectangle 143"/>
          <p:cNvSpPr>
            <a:spLocks noChangeArrowheads="1"/>
          </p:cNvSpPr>
          <p:nvPr/>
        </p:nvSpPr>
        <p:spPr bwMode="auto">
          <a:xfrm>
            <a:off x="217488" y="976313"/>
            <a:ext cx="2000250" cy="708025"/>
          </a:xfrm>
          <a:prstGeom prst="roundRect">
            <a:avLst>
              <a:gd name="adj" fmla="val 16667"/>
            </a:avLst>
          </a:prstGeom>
          <a:solidFill>
            <a:srgbClr val="FCAF17">
              <a:alpha val="80000"/>
            </a:srgbClr>
          </a:solidFill>
          <a:ln w="6350" algn="ctr">
            <a:solidFill>
              <a:schemeClr val="tx1"/>
            </a:solidFill>
            <a:round/>
            <a:headEnd/>
            <a:tailEnd/>
          </a:ln>
          <a:effectLst/>
        </p:spPr>
        <p:txBody>
          <a:bodyPr lIns="0" tIns="0" rIns="0" bIns="0" anchor="ctr"/>
          <a:lstStyle/>
          <a:p>
            <a:pPr algn="ctr" fontAlgn="auto">
              <a:lnSpc>
                <a:spcPct val="90000"/>
              </a:lnSpc>
              <a:spcBef>
                <a:spcPts val="0"/>
              </a:spcBef>
              <a:spcAft>
                <a:spcPts val="0"/>
              </a:spcAft>
              <a:defRPr/>
            </a:pPr>
            <a:r>
              <a:rPr lang="el-GR" sz="1400" b="1" kern="0" dirty="0" smtClean="0">
                <a:solidFill>
                  <a:srgbClr val="000000"/>
                </a:solidFill>
                <a:latin typeface="Arial"/>
              </a:rPr>
              <a:t>Μείωση εγκεφαλικού όγκου</a:t>
            </a:r>
            <a:r>
              <a:rPr lang="en-GB" sz="1400" b="1" kern="0" dirty="0">
                <a:solidFill>
                  <a:srgbClr val="000000"/>
                </a:solidFill>
                <a:latin typeface="Arial"/>
              </a:rPr>
              <a:t/>
            </a:r>
            <a:br>
              <a:rPr lang="en-GB" sz="1400" b="1" kern="0" dirty="0">
                <a:solidFill>
                  <a:srgbClr val="000000"/>
                </a:solidFill>
                <a:latin typeface="Arial"/>
              </a:rPr>
            </a:br>
            <a:r>
              <a:rPr lang="en-GB" sz="1200" kern="0" dirty="0" smtClean="0">
                <a:solidFill>
                  <a:srgbClr val="000000"/>
                </a:solidFill>
                <a:latin typeface="Arial"/>
              </a:rPr>
              <a:t>(</a:t>
            </a:r>
            <a:r>
              <a:rPr lang="el-GR" sz="1200" kern="0" dirty="0" smtClean="0">
                <a:solidFill>
                  <a:srgbClr val="000000"/>
                </a:solidFill>
                <a:latin typeface="Arial"/>
              </a:rPr>
              <a:t>διάχυτη βλάβη ιστού/ απώλεια</a:t>
            </a:r>
            <a:r>
              <a:rPr lang="en-GB" sz="1200" kern="0" dirty="0" smtClean="0">
                <a:solidFill>
                  <a:srgbClr val="000000"/>
                </a:solidFill>
                <a:latin typeface="Arial"/>
              </a:rPr>
              <a:t>)</a:t>
            </a:r>
            <a:endParaRPr lang="en-GB" sz="1400" kern="0" dirty="0">
              <a:solidFill>
                <a:srgbClr val="000000"/>
              </a:solidFill>
              <a:latin typeface="Arial"/>
            </a:endParaRPr>
          </a:p>
        </p:txBody>
      </p:sp>
      <p:sp>
        <p:nvSpPr>
          <p:cNvPr id="145" name="Rounded Rectangle 144"/>
          <p:cNvSpPr>
            <a:spLocks noChangeArrowheads="1"/>
          </p:cNvSpPr>
          <p:nvPr/>
        </p:nvSpPr>
        <p:spPr bwMode="auto">
          <a:xfrm>
            <a:off x="217488" y="2757488"/>
            <a:ext cx="2000250" cy="706437"/>
          </a:xfrm>
          <a:prstGeom prst="roundRect">
            <a:avLst>
              <a:gd name="adj" fmla="val 16667"/>
            </a:avLst>
          </a:prstGeom>
          <a:solidFill>
            <a:srgbClr val="FFABD5">
              <a:alpha val="60000"/>
            </a:srgbClr>
          </a:solidFill>
          <a:ln w="6350" algn="ctr">
            <a:solidFill>
              <a:schemeClr val="tx1"/>
            </a:solidFill>
            <a:round/>
            <a:headEnd/>
            <a:tailEnd/>
          </a:ln>
          <a:effectLst/>
        </p:spPr>
        <p:txBody>
          <a:bodyPr lIns="0" tIns="0" rIns="0" bIns="0" anchor="ctr"/>
          <a:lstStyle/>
          <a:p>
            <a:pPr algn="ctr" fontAlgn="auto">
              <a:lnSpc>
                <a:spcPct val="90000"/>
              </a:lnSpc>
              <a:spcBef>
                <a:spcPts val="0"/>
              </a:spcBef>
              <a:spcAft>
                <a:spcPts val="0"/>
              </a:spcAft>
              <a:defRPr/>
            </a:pPr>
            <a:r>
              <a:rPr lang="el-GR" sz="1400" b="1" kern="0" dirty="0">
                <a:solidFill>
                  <a:srgbClr val="000000"/>
                </a:solidFill>
                <a:latin typeface="Arial"/>
              </a:rPr>
              <a:t>Υ</a:t>
            </a:r>
            <a:r>
              <a:rPr lang="el-GR" sz="1400" b="1" kern="0" dirty="0" smtClean="0">
                <a:solidFill>
                  <a:srgbClr val="000000"/>
                </a:solidFill>
                <a:latin typeface="Arial"/>
              </a:rPr>
              <a:t>ποτροπές</a:t>
            </a:r>
            <a:r>
              <a:rPr lang="en-GB" sz="1400" b="1" kern="0" dirty="0" smtClean="0">
                <a:solidFill>
                  <a:srgbClr val="000000"/>
                </a:solidFill>
                <a:latin typeface="Arial"/>
              </a:rPr>
              <a:t> </a:t>
            </a:r>
            <a:endParaRPr lang="el-GR" sz="1400" b="1" kern="0" dirty="0" smtClean="0">
              <a:solidFill>
                <a:srgbClr val="000000"/>
              </a:solidFill>
              <a:latin typeface="Arial"/>
            </a:endParaRPr>
          </a:p>
          <a:p>
            <a:pPr algn="ctr" fontAlgn="auto">
              <a:lnSpc>
                <a:spcPct val="90000"/>
              </a:lnSpc>
              <a:spcBef>
                <a:spcPts val="0"/>
              </a:spcBef>
              <a:spcAft>
                <a:spcPts val="0"/>
              </a:spcAft>
              <a:defRPr/>
            </a:pPr>
            <a:r>
              <a:rPr lang="en-GB" sz="1200" kern="0" dirty="0" smtClean="0">
                <a:solidFill>
                  <a:srgbClr val="000000"/>
                </a:solidFill>
                <a:latin typeface="Arial"/>
              </a:rPr>
              <a:t>(</a:t>
            </a:r>
            <a:r>
              <a:rPr lang="el-GR" sz="1200" kern="0" dirty="0" smtClean="0">
                <a:solidFill>
                  <a:srgbClr val="000000"/>
                </a:solidFill>
                <a:latin typeface="Arial"/>
              </a:rPr>
              <a:t>οξεία φλεγμονώδης βλάβη σε </a:t>
            </a:r>
            <a:r>
              <a:rPr lang="el-GR" sz="1200" kern="0" dirty="0" err="1" smtClean="0">
                <a:solidFill>
                  <a:srgbClr val="000000"/>
                </a:solidFill>
                <a:latin typeface="Arial"/>
              </a:rPr>
              <a:t>νευράξονες</a:t>
            </a:r>
            <a:r>
              <a:rPr lang="en-GB" sz="1200" kern="0" dirty="0" smtClean="0">
                <a:solidFill>
                  <a:srgbClr val="000000"/>
                </a:solidFill>
                <a:latin typeface="Arial"/>
              </a:rPr>
              <a:t>/ </a:t>
            </a:r>
            <a:r>
              <a:rPr lang="el-GR" sz="1200" kern="0" dirty="0" err="1" smtClean="0">
                <a:solidFill>
                  <a:srgbClr val="000000"/>
                </a:solidFill>
                <a:latin typeface="Arial"/>
              </a:rPr>
              <a:t>γλοία</a:t>
            </a:r>
            <a:r>
              <a:rPr lang="en-GB" sz="1200" kern="0" dirty="0" smtClean="0">
                <a:solidFill>
                  <a:srgbClr val="000000"/>
                </a:solidFill>
                <a:latin typeface="Arial"/>
              </a:rPr>
              <a:t>)</a:t>
            </a:r>
            <a:endParaRPr lang="en-GB" sz="1200" kern="0" dirty="0">
              <a:solidFill>
                <a:srgbClr val="000000"/>
              </a:solidFill>
              <a:latin typeface="Arial"/>
            </a:endParaRPr>
          </a:p>
        </p:txBody>
      </p:sp>
      <p:sp>
        <p:nvSpPr>
          <p:cNvPr id="146" name="Rounded Rectangle 145"/>
          <p:cNvSpPr>
            <a:spLocks noChangeArrowheads="1"/>
          </p:cNvSpPr>
          <p:nvPr/>
        </p:nvSpPr>
        <p:spPr bwMode="auto">
          <a:xfrm>
            <a:off x="217488" y="3505200"/>
            <a:ext cx="2000250" cy="704850"/>
          </a:xfrm>
          <a:prstGeom prst="roundRect">
            <a:avLst>
              <a:gd name="adj" fmla="val 16667"/>
            </a:avLst>
          </a:prstGeom>
          <a:solidFill>
            <a:srgbClr val="7F7F7F">
              <a:alpha val="80000"/>
            </a:srgbClr>
          </a:solidFill>
          <a:ln w="6350" algn="ctr">
            <a:solidFill>
              <a:schemeClr val="tx1"/>
            </a:solidFill>
            <a:round/>
            <a:headEnd/>
            <a:tailEnd/>
          </a:ln>
          <a:effectLst/>
        </p:spPr>
        <p:txBody>
          <a:bodyPr lIns="0" tIns="0" rIns="0" bIns="0" anchor="ctr"/>
          <a:lstStyle/>
          <a:p>
            <a:pPr algn="ctr" fontAlgn="auto">
              <a:lnSpc>
                <a:spcPct val="90000"/>
              </a:lnSpc>
              <a:spcBef>
                <a:spcPts val="0"/>
              </a:spcBef>
              <a:spcAft>
                <a:spcPts val="0"/>
              </a:spcAft>
              <a:defRPr/>
            </a:pPr>
            <a:r>
              <a:rPr lang="el-GR" sz="1400" b="1" kern="0" dirty="0" err="1" smtClean="0">
                <a:solidFill>
                  <a:srgbClr val="000000"/>
                </a:solidFill>
                <a:latin typeface="Arial"/>
              </a:rPr>
              <a:t>Ενεργότητα</a:t>
            </a:r>
            <a:r>
              <a:rPr lang="el-GR" sz="1400" b="1" kern="0" dirty="0" smtClean="0">
                <a:solidFill>
                  <a:srgbClr val="000000"/>
                </a:solidFill>
                <a:latin typeface="Arial"/>
              </a:rPr>
              <a:t> </a:t>
            </a:r>
            <a:r>
              <a:rPr lang="en-GB" sz="1400" b="1" kern="0" dirty="0" smtClean="0">
                <a:solidFill>
                  <a:srgbClr val="000000"/>
                </a:solidFill>
                <a:latin typeface="Arial"/>
              </a:rPr>
              <a:t>MRI</a:t>
            </a:r>
            <a:r>
              <a:rPr lang="en-GB" sz="1400" b="1" kern="0" dirty="0">
                <a:solidFill>
                  <a:srgbClr val="000000"/>
                </a:solidFill>
                <a:latin typeface="Arial"/>
              </a:rPr>
              <a:t/>
            </a:r>
            <a:br>
              <a:rPr lang="en-GB" sz="1400" b="1" kern="0" dirty="0">
                <a:solidFill>
                  <a:srgbClr val="000000"/>
                </a:solidFill>
                <a:latin typeface="Arial"/>
              </a:rPr>
            </a:br>
            <a:r>
              <a:rPr lang="en-GB" sz="1200" kern="0" dirty="0" smtClean="0">
                <a:solidFill>
                  <a:srgbClr val="000000"/>
                </a:solidFill>
                <a:latin typeface="Arial"/>
              </a:rPr>
              <a:t>(</a:t>
            </a:r>
            <a:r>
              <a:rPr lang="el-GR" sz="1200" kern="0" dirty="0" smtClean="0">
                <a:solidFill>
                  <a:srgbClr val="000000"/>
                </a:solidFill>
                <a:latin typeface="Arial"/>
              </a:rPr>
              <a:t>εστιακή φλεγμονή και βλάβη</a:t>
            </a:r>
            <a:r>
              <a:rPr lang="en-GB" sz="1200" kern="0" dirty="0" smtClean="0">
                <a:solidFill>
                  <a:srgbClr val="000000"/>
                </a:solidFill>
                <a:latin typeface="Arial"/>
              </a:rPr>
              <a:t>)</a:t>
            </a:r>
            <a:endParaRPr lang="en-GB" sz="1400" kern="0" dirty="0">
              <a:solidFill>
                <a:srgbClr val="000000"/>
              </a:solidFill>
              <a:latin typeface="Arial"/>
            </a:endParaRPr>
          </a:p>
        </p:txBody>
      </p:sp>
      <p:grpSp>
        <p:nvGrpSpPr>
          <p:cNvPr id="9232" name="Group 57"/>
          <p:cNvGrpSpPr>
            <a:grpSpLocks/>
          </p:cNvGrpSpPr>
          <p:nvPr/>
        </p:nvGrpSpPr>
        <p:grpSpPr bwMode="auto">
          <a:xfrm>
            <a:off x="2314575" y="4689475"/>
            <a:ext cx="6411913" cy="1397000"/>
            <a:chOff x="1969031" y="4885399"/>
            <a:chExt cx="6412786" cy="596509"/>
          </a:xfrm>
        </p:grpSpPr>
        <p:sp>
          <p:nvSpPr>
            <p:cNvPr id="148" name="Flowchart: Process 147"/>
            <p:cNvSpPr/>
            <p:nvPr/>
          </p:nvSpPr>
          <p:spPr bwMode="auto">
            <a:xfrm>
              <a:off x="1969031" y="5161962"/>
              <a:ext cx="6412786" cy="319946"/>
            </a:xfrm>
            <a:prstGeom prst="flowChartProcess">
              <a:avLst/>
            </a:prstGeom>
            <a:gradFill>
              <a:gsLst>
                <a:gs pos="0">
                  <a:srgbClr val="FF0000"/>
                </a:gs>
                <a:gs pos="50000">
                  <a:schemeClr val="accent1">
                    <a:tint val="44500"/>
                    <a:satMod val="160000"/>
                  </a:schemeClr>
                </a:gs>
                <a:gs pos="100000">
                  <a:schemeClr val="accent1">
                    <a:lumMod val="20000"/>
                    <a:lumOff val="80000"/>
                  </a:schemeClr>
                </a:gs>
              </a:gsLst>
              <a:lin ang="10800000" scaled="1"/>
            </a:gra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srgbClr val="000000"/>
                </a:solidFill>
              </a:endParaRPr>
            </a:p>
          </p:txBody>
        </p:sp>
        <p:sp>
          <p:nvSpPr>
            <p:cNvPr id="149" name="Flowchart: Process 148"/>
            <p:cNvSpPr/>
            <p:nvPr/>
          </p:nvSpPr>
          <p:spPr bwMode="auto">
            <a:xfrm rot="10800000">
              <a:off x="1973795" y="4885399"/>
              <a:ext cx="6392145" cy="276563"/>
            </a:xfrm>
            <a:prstGeom prst="flowChartProcess">
              <a:avLst/>
            </a:prstGeom>
            <a:gradFill>
              <a:gsLst>
                <a:gs pos="0">
                  <a:schemeClr val="accent2"/>
                </a:gs>
                <a:gs pos="50000">
                  <a:schemeClr val="accent2">
                    <a:lumMod val="60000"/>
                    <a:lumOff val="40000"/>
                  </a:schemeClr>
                </a:gs>
                <a:gs pos="50000">
                  <a:schemeClr val="accent2">
                    <a:lumMod val="20000"/>
                    <a:lumOff val="80000"/>
                  </a:schemeClr>
                </a:gs>
              </a:gsLst>
              <a:lin ang="10800000" scaled="1"/>
            </a:gra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srgbClr val="000000"/>
                </a:solidFill>
              </a:endParaRPr>
            </a:p>
          </p:txBody>
        </p:sp>
      </p:grpSp>
      <p:sp>
        <p:nvSpPr>
          <p:cNvPr id="9233" name="TextBox 53"/>
          <p:cNvSpPr txBox="1">
            <a:spLocks noChangeArrowheads="1"/>
          </p:cNvSpPr>
          <p:nvPr/>
        </p:nvSpPr>
        <p:spPr bwMode="auto">
          <a:xfrm>
            <a:off x="2403475" y="4648200"/>
            <a:ext cx="6307138"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eaLnBrk="1" hangingPunct="1">
              <a:spcBef>
                <a:spcPct val="0"/>
              </a:spcBef>
              <a:spcAft>
                <a:spcPct val="0"/>
              </a:spcAft>
              <a:buClrTx/>
              <a:buFontTx/>
              <a:buNone/>
            </a:pPr>
            <a:r>
              <a:rPr lang="el-GR" altLang="en-US" sz="1800" dirty="0" smtClean="0">
                <a:solidFill>
                  <a:srgbClr val="000000"/>
                </a:solidFill>
              </a:rPr>
              <a:t>Εστιακή φλεγμονή</a:t>
            </a:r>
            <a:endParaRPr lang="el-GR" altLang="en-US" sz="1800" dirty="0">
              <a:solidFill>
                <a:srgbClr val="000000"/>
              </a:solidFill>
            </a:endParaRPr>
          </a:p>
          <a:p>
            <a:pPr eaLnBrk="1" hangingPunct="1">
              <a:spcBef>
                <a:spcPct val="0"/>
              </a:spcBef>
              <a:spcAft>
                <a:spcPct val="0"/>
              </a:spcAft>
              <a:buClrTx/>
              <a:buFontTx/>
              <a:buNone/>
            </a:pPr>
            <a:r>
              <a:rPr lang="en-GB" altLang="en-US" sz="1600" b="0" dirty="0" smtClean="0">
                <a:solidFill>
                  <a:srgbClr val="000000"/>
                </a:solidFill>
              </a:rPr>
              <a:t>(</a:t>
            </a:r>
            <a:r>
              <a:rPr lang="el-GR" altLang="en-US" sz="1600" b="0" dirty="0" smtClean="0">
                <a:solidFill>
                  <a:srgbClr val="000000"/>
                </a:solidFill>
              </a:rPr>
              <a:t>υποτροπές/ βλάβες στην </a:t>
            </a:r>
            <a:r>
              <a:rPr lang="en-US" altLang="en-US" sz="1600" b="0" dirty="0" smtClean="0">
                <a:solidFill>
                  <a:srgbClr val="000000"/>
                </a:solidFill>
              </a:rPr>
              <a:t>MRI</a:t>
            </a:r>
            <a:r>
              <a:rPr lang="en-GB" altLang="en-US" sz="1600" b="0" dirty="0" smtClean="0">
                <a:solidFill>
                  <a:srgbClr val="000000"/>
                </a:solidFill>
              </a:rPr>
              <a:t> – </a:t>
            </a:r>
            <a:r>
              <a:rPr lang="el-GR" altLang="en-US" sz="1600" b="0" dirty="0" smtClean="0">
                <a:solidFill>
                  <a:srgbClr val="000000"/>
                </a:solidFill>
              </a:rPr>
              <a:t>συσσώρευση </a:t>
            </a:r>
            <a:r>
              <a:rPr lang="en-GB" altLang="en-US" sz="1600" b="0" dirty="0" err="1" smtClean="0">
                <a:solidFill>
                  <a:srgbClr val="000000"/>
                </a:solidFill>
              </a:rPr>
              <a:t>Gd</a:t>
            </a:r>
            <a:r>
              <a:rPr lang="en-GB" altLang="en-US" sz="1600" b="0" dirty="0">
                <a:solidFill>
                  <a:srgbClr val="000000"/>
                </a:solidFill>
              </a:rPr>
              <a:t>+, T2 </a:t>
            </a:r>
            <a:r>
              <a:rPr lang="el-GR" altLang="en-US" sz="1600" b="0" dirty="0" smtClean="0">
                <a:solidFill>
                  <a:srgbClr val="000000"/>
                </a:solidFill>
              </a:rPr>
              <a:t>βλαβών</a:t>
            </a:r>
            <a:r>
              <a:rPr lang="en-GB" altLang="en-US" sz="1600" b="0" dirty="0" smtClean="0">
                <a:solidFill>
                  <a:srgbClr val="000000"/>
                </a:solidFill>
              </a:rPr>
              <a:t>)</a:t>
            </a:r>
            <a:endParaRPr lang="en-GB" altLang="en-US" sz="1800" b="0" dirty="0">
              <a:solidFill>
                <a:srgbClr val="000000"/>
              </a:solidFill>
            </a:endParaRPr>
          </a:p>
        </p:txBody>
      </p:sp>
      <p:sp>
        <p:nvSpPr>
          <p:cNvPr id="9234" name="TextBox 54"/>
          <p:cNvSpPr txBox="1">
            <a:spLocks noChangeArrowheads="1"/>
          </p:cNvSpPr>
          <p:nvPr/>
        </p:nvSpPr>
        <p:spPr bwMode="auto">
          <a:xfrm>
            <a:off x="2441575" y="5321300"/>
            <a:ext cx="6232525"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algn="r" eaLnBrk="1" hangingPunct="1">
              <a:spcBef>
                <a:spcPct val="0"/>
              </a:spcBef>
              <a:spcAft>
                <a:spcPct val="0"/>
              </a:spcAft>
              <a:buClrTx/>
              <a:buFontTx/>
              <a:buNone/>
            </a:pPr>
            <a:r>
              <a:rPr lang="el-GR" altLang="en-US" sz="1800" dirty="0" smtClean="0">
                <a:solidFill>
                  <a:srgbClr val="000000"/>
                </a:solidFill>
              </a:rPr>
              <a:t>Διάχυτη βλάβη εγκεφαλικού ιστού</a:t>
            </a:r>
            <a:endParaRPr lang="en-GB" altLang="en-US" sz="1800" dirty="0">
              <a:solidFill>
                <a:srgbClr val="000000"/>
              </a:solidFill>
            </a:endParaRPr>
          </a:p>
          <a:p>
            <a:pPr algn="r" eaLnBrk="1" hangingPunct="1">
              <a:spcBef>
                <a:spcPct val="0"/>
              </a:spcBef>
              <a:spcAft>
                <a:spcPct val="0"/>
              </a:spcAft>
              <a:buClrTx/>
              <a:buFontTx/>
              <a:buNone/>
            </a:pPr>
            <a:r>
              <a:rPr lang="en-GB" altLang="en-US" sz="1600" b="0" dirty="0" smtClean="0">
                <a:solidFill>
                  <a:srgbClr val="000000"/>
                </a:solidFill>
              </a:rPr>
              <a:t>(</a:t>
            </a:r>
            <a:r>
              <a:rPr lang="el-GR" altLang="en-US" sz="1600" b="0" dirty="0" err="1" smtClean="0">
                <a:solidFill>
                  <a:srgbClr val="000000"/>
                </a:solidFill>
              </a:rPr>
              <a:t>νευροεκφύλιση</a:t>
            </a:r>
            <a:r>
              <a:rPr lang="en-GB" altLang="en-US" sz="1600" b="0" dirty="0" smtClean="0">
                <a:solidFill>
                  <a:srgbClr val="000000"/>
                </a:solidFill>
              </a:rPr>
              <a:t> </a:t>
            </a:r>
            <a:r>
              <a:rPr lang="en-GB" altLang="en-US" sz="1600" b="0" dirty="0">
                <a:solidFill>
                  <a:srgbClr val="000000"/>
                </a:solidFill>
              </a:rPr>
              <a:t>/ </a:t>
            </a:r>
            <a:r>
              <a:rPr lang="el-GR" altLang="en-US" sz="1600" b="0" dirty="0" smtClean="0">
                <a:solidFill>
                  <a:srgbClr val="000000"/>
                </a:solidFill>
              </a:rPr>
              <a:t>αποτυχία επιδιόρθωσης,</a:t>
            </a:r>
            <a:r>
              <a:rPr lang="en-GB" altLang="en-US" sz="1600" b="0" dirty="0" smtClean="0">
                <a:solidFill>
                  <a:srgbClr val="000000"/>
                </a:solidFill>
              </a:rPr>
              <a:t> </a:t>
            </a:r>
            <a:r>
              <a:rPr lang="el-GR" altLang="en-US" sz="1600" b="0" dirty="0">
                <a:solidFill>
                  <a:srgbClr val="000000"/>
                </a:solidFill>
              </a:rPr>
              <a:t>α</a:t>
            </a:r>
            <a:r>
              <a:rPr lang="el-GR" altLang="en-US" sz="1600" b="0" dirty="0" smtClean="0">
                <a:solidFill>
                  <a:srgbClr val="000000"/>
                </a:solidFill>
              </a:rPr>
              <a:t>ναπηρία/ ατροφία)</a:t>
            </a:r>
            <a:endParaRPr lang="en-GB" altLang="en-US" sz="1800" b="0" dirty="0">
              <a:solidFill>
                <a:srgbClr val="000000"/>
              </a:solidFill>
            </a:endParaRPr>
          </a:p>
        </p:txBody>
      </p:sp>
    </p:spTree>
    <p:extLst>
      <p:ext uri="{BB962C8B-B14F-4D97-AF65-F5344CB8AC3E}">
        <p14:creationId xmlns:p14="http://schemas.microsoft.com/office/powerpoint/2010/main" val="1715012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866" name="Shape 46"/>
          <p:cNvCxnSpPr>
            <a:cxnSpLocks noChangeShapeType="1"/>
            <a:stCxn id="36870" idx="2"/>
            <a:endCxn id="36869" idx="1"/>
          </p:cNvCxnSpPr>
          <p:nvPr/>
        </p:nvCxnSpPr>
        <p:spPr bwMode="auto">
          <a:xfrm rot="16200000" flipH="1">
            <a:off x="1079090" y="2390199"/>
            <a:ext cx="2882027" cy="1949332"/>
          </a:xfrm>
          <a:prstGeom prst="bentConnector2">
            <a:avLst/>
          </a:prstGeom>
          <a:noFill/>
          <a:ln w="31750" algn="ctr">
            <a:solidFill>
              <a:srgbClr val="00B050"/>
            </a:solidFill>
            <a:round/>
            <a:headEnd/>
            <a:tailEnd type="arrow" w="med" len="med"/>
          </a:ln>
          <a:extLst>
            <a:ext uri="{909E8E84-426E-40dd-AFC4-6F175D3DCCD1}">
              <a14:hiddenFill xmlns:a14="http://schemas.microsoft.com/office/drawing/2010/main" xmlns="">
                <a:noFill/>
              </a14:hiddenFill>
            </a:ext>
          </a:extLst>
        </p:spPr>
      </p:cxnSp>
      <p:sp>
        <p:nvSpPr>
          <p:cNvPr id="97" name="Footer Placeholder 1"/>
          <p:cNvSpPr>
            <a:spLocks noGrp="1"/>
          </p:cNvSpPr>
          <p:nvPr>
            <p:ph type="ftr" sz="quarter" idx="10"/>
          </p:nvPr>
        </p:nvSpPr>
        <p:spPr/>
        <p:txBody>
          <a:bodyPr/>
          <a:lstStyle/>
          <a:p>
            <a:pPr>
              <a:defRPr/>
            </a:pPr>
            <a:r>
              <a:rPr lang="en-GB" sz="500" dirty="0" smtClean="0"/>
              <a:t>1. </a:t>
            </a:r>
            <a:r>
              <a:rPr lang="en-GB" sz="500" dirty="0" err="1" smtClean="0"/>
              <a:t>Filippi</a:t>
            </a:r>
            <a:r>
              <a:rPr lang="en-GB" sz="500" dirty="0" smtClean="0"/>
              <a:t> M </a:t>
            </a:r>
            <a:r>
              <a:rPr lang="en-GB" sz="500" i="1" dirty="0" smtClean="0"/>
              <a:t>et al. Lancet </a:t>
            </a:r>
            <a:r>
              <a:rPr lang="en-GB" sz="500" i="1" dirty="0" err="1" smtClean="0"/>
              <a:t>Neurol</a:t>
            </a:r>
            <a:r>
              <a:rPr lang="en-GB" sz="500" i="1" dirty="0" smtClean="0"/>
              <a:t> </a:t>
            </a:r>
            <a:r>
              <a:rPr lang="en-GB" sz="500" dirty="0" smtClean="0"/>
              <a:t>2012; 2. </a:t>
            </a:r>
            <a:r>
              <a:rPr lang="en-GB" sz="500" dirty="0" err="1" smtClean="0"/>
              <a:t>Kutzelnigg</a:t>
            </a:r>
            <a:r>
              <a:rPr lang="en-GB" sz="500" dirty="0" smtClean="0"/>
              <a:t> A </a:t>
            </a:r>
            <a:r>
              <a:rPr lang="en-GB" sz="500" i="1" dirty="0" smtClean="0"/>
              <a:t>et al. Brain </a:t>
            </a:r>
            <a:r>
              <a:rPr lang="en-GB" sz="500" dirty="0" smtClean="0"/>
              <a:t>2005; 3. </a:t>
            </a:r>
            <a:r>
              <a:rPr lang="en-GB" sz="500" dirty="0" err="1" smtClean="0"/>
              <a:t>Frischer</a:t>
            </a:r>
            <a:r>
              <a:rPr lang="en-GB" sz="500" dirty="0" smtClean="0"/>
              <a:t> JM </a:t>
            </a:r>
            <a:r>
              <a:rPr lang="en-GB" sz="500" i="1" dirty="0" smtClean="0"/>
              <a:t>et al. Brain </a:t>
            </a:r>
            <a:r>
              <a:rPr lang="en-GB" sz="500" dirty="0" smtClean="0"/>
              <a:t>2009; 4. Chun J and </a:t>
            </a:r>
            <a:r>
              <a:rPr lang="en-GB" sz="500" dirty="0" err="1" smtClean="0"/>
              <a:t>Hartung</a:t>
            </a:r>
            <a:r>
              <a:rPr lang="en-GB" sz="500" dirty="0" smtClean="0"/>
              <a:t> HP. </a:t>
            </a:r>
            <a:r>
              <a:rPr lang="en-GB" sz="500" i="1" dirty="0" err="1" smtClean="0"/>
              <a:t>Clin</a:t>
            </a:r>
            <a:r>
              <a:rPr lang="en-GB" sz="500" i="1" dirty="0" smtClean="0"/>
              <a:t> </a:t>
            </a:r>
            <a:r>
              <a:rPr lang="en-GB" sz="500" i="1" dirty="0" err="1" smtClean="0"/>
              <a:t>Neuropharmacol</a:t>
            </a:r>
            <a:r>
              <a:rPr lang="en-GB" sz="500" i="1" dirty="0" smtClean="0"/>
              <a:t> </a:t>
            </a:r>
            <a:r>
              <a:rPr lang="en-GB" sz="500" dirty="0" smtClean="0"/>
              <a:t>2010; 5. </a:t>
            </a:r>
            <a:r>
              <a:rPr lang="en-GB" sz="500" dirty="0" err="1" smtClean="0"/>
              <a:t>Lassmann</a:t>
            </a:r>
            <a:r>
              <a:rPr lang="en-GB" sz="500" dirty="0" smtClean="0"/>
              <a:t> H. </a:t>
            </a:r>
            <a:r>
              <a:rPr lang="en-GB" sz="500" i="1" dirty="0" err="1" smtClean="0"/>
              <a:t>Glia</a:t>
            </a:r>
            <a:r>
              <a:rPr lang="en-GB" sz="500" dirty="0" smtClean="0"/>
              <a:t> 2014;</a:t>
            </a:r>
            <a:br>
              <a:rPr lang="en-GB" sz="500" dirty="0" smtClean="0"/>
            </a:br>
            <a:r>
              <a:rPr lang="da-DK" sz="500" dirty="0" smtClean="0"/>
              <a:t>6. Kappos L </a:t>
            </a:r>
            <a:r>
              <a:rPr lang="da-DK" sz="500" i="1" dirty="0" smtClean="0"/>
              <a:t>et al. N Engl J Med </a:t>
            </a:r>
            <a:r>
              <a:rPr lang="da-DK" sz="500" dirty="0" smtClean="0"/>
              <a:t>2010; 7. Calabresi PA </a:t>
            </a:r>
            <a:r>
              <a:rPr lang="da-DK" sz="500" i="1" dirty="0" smtClean="0"/>
              <a:t>et al. </a:t>
            </a:r>
            <a:r>
              <a:rPr lang="da-DK" sz="500" dirty="0" smtClean="0"/>
              <a:t>Poster 015 presented at </a:t>
            </a:r>
            <a:r>
              <a:rPr lang="da-DK" sz="500" i="1" dirty="0" smtClean="0"/>
              <a:t>AAN</a:t>
            </a:r>
            <a:r>
              <a:rPr lang="da-DK" sz="500" dirty="0" smtClean="0"/>
              <a:t> 2012; 8. Radue EW </a:t>
            </a:r>
            <a:r>
              <a:rPr lang="da-DK" sz="500" i="1" dirty="0" smtClean="0"/>
              <a:t>et al. </a:t>
            </a:r>
            <a:r>
              <a:rPr lang="da-DK" sz="500" dirty="0" smtClean="0"/>
              <a:t>Poster P724 presented at </a:t>
            </a:r>
            <a:r>
              <a:rPr lang="da-DK" sz="500" i="1" dirty="0" smtClean="0"/>
              <a:t>ECTRIMS</a:t>
            </a:r>
            <a:r>
              <a:rPr lang="da-DK" sz="500" dirty="0" smtClean="0"/>
              <a:t> 2012; 9. Cohen JA </a:t>
            </a:r>
            <a:r>
              <a:rPr lang="da-DK" sz="500" i="1" dirty="0" smtClean="0"/>
              <a:t>et al.</a:t>
            </a:r>
            <a:br>
              <a:rPr lang="da-DK" sz="500" i="1" dirty="0" smtClean="0"/>
            </a:br>
            <a:r>
              <a:rPr lang="da-DK" sz="500" i="1" dirty="0" smtClean="0"/>
              <a:t>N Engl J Med </a:t>
            </a:r>
            <a:r>
              <a:rPr lang="da-DK" sz="500" dirty="0" smtClean="0"/>
              <a:t>2010; </a:t>
            </a:r>
            <a:r>
              <a:rPr lang="en-GB" sz="500" dirty="0" smtClean="0"/>
              <a:t>10. </a:t>
            </a:r>
            <a:r>
              <a:rPr lang="en-GB" sz="500" dirty="0" err="1" smtClean="0"/>
              <a:t>Smirniotopoulos</a:t>
            </a:r>
            <a:r>
              <a:rPr lang="en-GB" sz="500" dirty="0" smtClean="0"/>
              <a:t> JG </a:t>
            </a:r>
            <a:r>
              <a:rPr lang="en-GB" sz="500" i="1" dirty="0" smtClean="0"/>
              <a:t>et al. </a:t>
            </a:r>
            <a:r>
              <a:rPr lang="en-GB" sz="500" i="1" dirty="0" err="1" smtClean="0"/>
              <a:t>Radiographics</a:t>
            </a:r>
            <a:r>
              <a:rPr lang="en-GB" sz="500" dirty="0" smtClean="0"/>
              <a:t> 2007; 11. </a:t>
            </a:r>
            <a:r>
              <a:rPr lang="en-GB" sz="500" dirty="0" err="1" smtClean="0"/>
              <a:t>Markovic-Plese</a:t>
            </a:r>
            <a:r>
              <a:rPr lang="en-GB" sz="500" dirty="0" smtClean="0"/>
              <a:t> S and McFarland HF. </a:t>
            </a:r>
            <a:r>
              <a:rPr lang="en-GB" sz="500" i="1" dirty="0" err="1" smtClean="0"/>
              <a:t>Curr</a:t>
            </a:r>
            <a:r>
              <a:rPr lang="en-GB" sz="500" i="1" dirty="0" smtClean="0"/>
              <a:t> </a:t>
            </a:r>
            <a:r>
              <a:rPr lang="en-GB" sz="500" i="1" dirty="0" err="1" smtClean="0"/>
              <a:t>Neurol</a:t>
            </a:r>
            <a:r>
              <a:rPr lang="en-GB" sz="500" i="1" dirty="0" smtClean="0"/>
              <a:t> </a:t>
            </a:r>
            <a:r>
              <a:rPr lang="en-GB" sz="500" i="1" dirty="0" err="1" smtClean="0"/>
              <a:t>Neurosci</a:t>
            </a:r>
            <a:r>
              <a:rPr lang="en-GB" sz="500" i="1" dirty="0" smtClean="0"/>
              <a:t> Rep </a:t>
            </a:r>
            <a:r>
              <a:rPr lang="en-GB" sz="500" dirty="0" smtClean="0"/>
              <a:t>2001; 12. </a:t>
            </a:r>
            <a:r>
              <a:rPr lang="en-GB" sz="500" dirty="0" err="1" smtClean="0"/>
              <a:t>Tamagnan</a:t>
            </a:r>
            <a:r>
              <a:rPr lang="en-GB" sz="500" dirty="0" smtClean="0"/>
              <a:t> GD </a:t>
            </a:r>
            <a:r>
              <a:rPr lang="en-GB" sz="500" i="1" dirty="0" smtClean="0"/>
              <a:t>et al.</a:t>
            </a:r>
            <a:r>
              <a:rPr lang="en-GB" sz="500" dirty="0" smtClean="0"/>
              <a:t> Poster P839</a:t>
            </a:r>
            <a:br>
              <a:rPr lang="en-GB" sz="500" dirty="0" smtClean="0"/>
            </a:br>
            <a:r>
              <a:rPr lang="en-GB" sz="500" dirty="0" smtClean="0"/>
              <a:t>presented at </a:t>
            </a:r>
            <a:r>
              <a:rPr lang="en-GB" sz="500" i="1" dirty="0" smtClean="0"/>
              <a:t>ECTRIMS</a:t>
            </a:r>
            <a:r>
              <a:rPr lang="en-GB" sz="500" dirty="0" smtClean="0"/>
              <a:t> 2012; 13. </a:t>
            </a:r>
            <a:r>
              <a:rPr lang="en-GB" altLang="en-US" sz="500" dirty="0" err="1" smtClean="0"/>
              <a:t>Choi</a:t>
            </a:r>
            <a:r>
              <a:rPr lang="en-GB" altLang="en-US" sz="500" dirty="0" smtClean="0"/>
              <a:t> JW </a:t>
            </a:r>
            <a:r>
              <a:rPr lang="en-GB" altLang="en-US" sz="500" i="1" dirty="0" smtClean="0"/>
              <a:t>et al. PNAS</a:t>
            </a:r>
            <a:r>
              <a:rPr lang="en-GB" altLang="en-US" sz="500" dirty="0" smtClean="0"/>
              <a:t> 2011; 14. </a:t>
            </a:r>
            <a:r>
              <a:rPr lang="en-GB" sz="500" dirty="0" smtClean="0"/>
              <a:t>Anthony DC </a:t>
            </a:r>
            <a:r>
              <a:rPr lang="en-GB" sz="500" i="1" dirty="0" smtClean="0"/>
              <a:t>et al. </a:t>
            </a:r>
            <a:r>
              <a:rPr lang="en-GB" sz="500" i="1" dirty="0" err="1" smtClean="0"/>
              <a:t>Neuropharmacology</a:t>
            </a:r>
            <a:r>
              <a:rPr lang="en-GB" sz="500" i="1" dirty="0" smtClean="0"/>
              <a:t> </a:t>
            </a:r>
            <a:r>
              <a:rPr lang="en-GB" sz="500" dirty="0" smtClean="0"/>
              <a:t>2014;</a:t>
            </a:r>
            <a:r>
              <a:rPr lang="da-DK" sz="500" dirty="0" smtClean="0"/>
              <a:t>15. </a:t>
            </a:r>
            <a:r>
              <a:rPr lang="en-GB" sz="500" dirty="0" err="1" smtClean="0"/>
              <a:t>Brinkmann</a:t>
            </a:r>
            <a:r>
              <a:rPr lang="en-GB" sz="500" dirty="0" smtClean="0"/>
              <a:t> V </a:t>
            </a:r>
            <a:r>
              <a:rPr lang="en-GB" sz="500" i="1" dirty="0" smtClean="0"/>
              <a:t>et al. Br J </a:t>
            </a:r>
            <a:r>
              <a:rPr lang="en-GB" sz="500" i="1" dirty="0" err="1" smtClean="0"/>
              <a:t>Pharm</a:t>
            </a:r>
            <a:r>
              <a:rPr lang="en-GB" sz="500" i="1" dirty="0" smtClean="0"/>
              <a:t> </a:t>
            </a:r>
            <a:r>
              <a:rPr lang="en-GB" sz="500" dirty="0" smtClean="0"/>
              <a:t>2009</a:t>
            </a:r>
          </a:p>
        </p:txBody>
      </p:sp>
      <p:sp>
        <p:nvSpPr>
          <p:cNvPr id="36867" name="Title 2"/>
          <p:cNvSpPr>
            <a:spLocks noGrp="1"/>
          </p:cNvSpPr>
          <p:nvPr>
            <p:ph type="title" idx="4294967295"/>
          </p:nvPr>
        </p:nvSpPr>
        <p:spPr>
          <a:xfrm>
            <a:off x="0" y="0"/>
            <a:ext cx="7351713" cy="784225"/>
          </a:xfrm>
        </p:spPr>
        <p:txBody>
          <a:bodyPr/>
          <a:lstStyle/>
          <a:p>
            <a:r>
              <a:rPr lang="el-GR" altLang="en-US" dirty="0" smtClean="0">
                <a:solidFill>
                  <a:schemeClr val="tx1"/>
                </a:solidFill>
              </a:rPr>
              <a:t>Η </a:t>
            </a:r>
            <a:r>
              <a:rPr lang="el-GR" altLang="en-US" dirty="0" err="1" smtClean="0">
                <a:solidFill>
                  <a:schemeClr val="tx1"/>
                </a:solidFill>
              </a:rPr>
              <a:t>φινγκολιμόδη</a:t>
            </a:r>
            <a:r>
              <a:rPr lang="el-GR" altLang="en-US" dirty="0" smtClean="0">
                <a:solidFill>
                  <a:schemeClr val="tx1"/>
                </a:solidFill>
              </a:rPr>
              <a:t> «ελέγχει» τη </a:t>
            </a:r>
            <a:r>
              <a:rPr lang="el-GR" altLang="en-US" dirty="0">
                <a:solidFill>
                  <a:schemeClr val="tx1"/>
                </a:solidFill>
              </a:rPr>
              <a:t>νόσο, </a:t>
            </a:r>
            <a:r>
              <a:rPr lang="el-GR" altLang="en-US" dirty="0" smtClean="0">
                <a:solidFill>
                  <a:schemeClr val="tx1"/>
                </a:solidFill>
              </a:rPr>
              <a:t>μειώνοντας τόσο την εστιακή όσο και τη διάχυτη εγκεφαλική </a:t>
            </a:r>
            <a:r>
              <a:rPr lang="el-GR" altLang="en-US" dirty="0" err="1" smtClean="0">
                <a:solidFill>
                  <a:schemeClr val="tx1"/>
                </a:solidFill>
              </a:rPr>
              <a:t>βλαβη</a:t>
            </a:r>
            <a:endParaRPr lang="en-GB" altLang="en-US" dirty="0" smtClean="0">
              <a:solidFill>
                <a:schemeClr val="tx1"/>
              </a:solidFill>
            </a:endParaRPr>
          </a:p>
        </p:txBody>
      </p:sp>
      <p:sp>
        <p:nvSpPr>
          <p:cNvPr id="36869" name="TextBox 75"/>
          <p:cNvSpPr txBox="1">
            <a:spLocks noChangeArrowheads="1"/>
          </p:cNvSpPr>
          <p:nvPr/>
        </p:nvSpPr>
        <p:spPr bwMode="auto">
          <a:xfrm>
            <a:off x="3494769" y="4621213"/>
            <a:ext cx="215764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n-US" sz="1800" b="1" dirty="0" smtClean="0">
                <a:solidFill>
                  <a:srgbClr val="000000"/>
                </a:solidFill>
              </a:rPr>
              <a:t>«Έλεγχος» νόσου</a:t>
            </a:r>
            <a:endParaRPr lang="en-US" altLang="en-US" sz="1800" b="1" dirty="0">
              <a:solidFill>
                <a:srgbClr val="000000"/>
              </a:solidFill>
            </a:endParaRPr>
          </a:p>
        </p:txBody>
      </p:sp>
      <p:sp>
        <p:nvSpPr>
          <p:cNvPr id="36870" name="TextBox 77"/>
          <p:cNvSpPr txBox="1">
            <a:spLocks noChangeArrowheads="1"/>
          </p:cNvSpPr>
          <p:nvPr/>
        </p:nvSpPr>
        <p:spPr bwMode="auto">
          <a:xfrm>
            <a:off x="55670" y="1616075"/>
            <a:ext cx="297953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Arial" charset="0"/>
              <a:buNone/>
            </a:pPr>
            <a:r>
              <a:rPr lang="el-GR" altLang="en-US" sz="1400" b="1" dirty="0" smtClean="0">
                <a:solidFill>
                  <a:srgbClr val="000000"/>
                </a:solidFill>
              </a:rPr>
              <a:t>Μείωση εστιακής βλάβης</a:t>
            </a:r>
            <a:r>
              <a:rPr lang="en-US" altLang="en-US" sz="1400" b="1" baseline="30000" dirty="0" smtClean="0">
                <a:solidFill>
                  <a:srgbClr val="000000"/>
                </a:solidFill>
              </a:rPr>
              <a:t>1,6,7,10,11</a:t>
            </a:r>
            <a:r>
              <a:rPr lang="en-US" altLang="en-US" sz="1400" b="1" dirty="0" smtClean="0">
                <a:solidFill>
                  <a:srgbClr val="000000"/>
                </a:solidFill>
              </a:rPr>
              <a:t> </a:t>
            </a:r>
            <a:endParaRPr lang="en-US" altLang="en-US" sz="1400" b="1" dirty="0">
              <a:solidFill>
                <a:srgbClr val="000000"/>
              </a:solidFill>
            </a:endParaRPr>
          </a:p>
        </p:txBody>
      </p:sp>
      <p:pic>
        <p:nvPicPr>
          <p:cNvPr id="36871" name="Picture 33"/>
          <p:cNvPicPr>
            <a:picLocks noChangeAspect="1" noChangeArrowheads="1"/>
          </p:cNvPicPr>
          <p:nvPr/>
        </p:nvPicPr>
        <p:blipFill>
          <a:blip r:embed="rId3">
            <a:extLst>
              <a:ext uri="{28A0092B-C50C-407E-A947-70E740481C1C}">
                <a14:useLocalDpi xmlns:a14="http://schemas.microsoft.com/office/drawing/2010/main" val="0"/>
              </a:ext>
            </a:extLst>
          </a:blip>
          <a:srcRect t="6511"/>
          <a:stretch>
            <a:fillRect/>
          </a:stretch>
        </p:blipFill>
        <p:spPr bwMode="auto">
          <a:xfrm>
            <a:off x="2871788" y="1466850"/>
            <a:ext cx="3378200" cy="211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6872" name="Group 96"/>
          <p:cNvGrpSpPr>
            <a:grpSpLocks/>
          </p:cNvGrpSpPr>
          <p:nvPr/>
        </p:nvGrpSpPr>
        <p:grpSpPr bwMode="auto">
          <a:xfrm>
            <a:off x="2616200" y="1616075"/>
            <a:ext cx="1947863" cy="835025"/>
            <a:chOff x="2602866" y="1100138"/>
            <a:chExt cx="1946909" cy="835025"/>
          </a:xfrm>
        </p:grpSpPr>
        <p:sp>
          <p:nvSpPr>
            <p:cNvPr id="53" name="Oval 52"/>
            <p:cNvSpPr/>
            <p:nvPr/>
          </p:nvSpPr>
          <p:spPr bwMode="auto">
            <a:xfrm>
              <a:off x="3842097" y="1282701"/>
              <a:ext cx="296717" cy="261937"/>
            </a:xfrm>
            <a:prstGeom prst="ellipse">
              <a:avLst/>
            </a:prstGeom>
            <a:solidFill>
              <a:srgbClr val="CCFFCC"/>
            </a:solidFill>
            <a:ln w="31750" cap="flat" cmpd="sng" algn="ctr">
              <a:solidFill>
                <a:srgbClr val="00B050"/>
              </a:solidFill>
              <a:prstDash val="solid"/>
            </a:ln>
            <a:effectLst/>
          </p:spPr>
          <p:txBody>
            <a:bodyPr anchor="ctr"/>
            <a:lstStyle/>
            <a:p>
              <a:pPr algn="ctr" fontAlgn="auto">
                <a:spcBef>
                  <a:spcPts val="0"/>
                </a:spcBef>
                <a:spcAft>
                  <a:spcPts val="0"/>
                </a:spcAft>
                <a:defRPr/>
              </a:pPr>
              <a:endParaRPr lang="en-US" kern="0">
                <a:solidFill>
                  <a:sysClr val="window" lastClr="FFFFFF"/>
                </a:solidFill>
                <a:latin typeface="Arial"/>
                <a:cs typeface="Arial"/>
              </a:endParaRPr>
            </a:p>
          </p:txBody>
        </p:sp>
        <p:cxnSp>
          <p:nvCxnSpPr>
            <p:cNvPr id="36897" name="Straight Arrow Connector 33"/>
            <p:cNvCxnSpPr>
              <a:cxnSpLocks noChangeShapeType="1"/>
              <a:stCxn id="53" idx="2"/>
            </p:cNvCxnSpPr>
            <p:nvPr/>
          </p:nvCxnSpPr>
          <p:spPr bwMode="auto">
            <a:xfrm flipH="1" flipV="1">
              <a:off x="2602866" y="1393032"/>
              <a:ext cx="1238884" cy="20637"/>
            </a:xfrm>
            <a:prstGeom prst="straightConnector1">
              <a:avLst/>
            </a:prstGeom>
            <a:noFill/>
            <a:ln w="31750" algn="ctr">
              <a:solidFill>
                <a:srgbClr val="00B050"/>
              </a:solidFill>
              <a:round/>
              <a:headEnd/>
              <a:tailEnd type="arrow" w="med" len="med"/>
            </a:ln>
            <a:extLst>
              <a:ext uri="{909E8E84-426E-40dd-AFC4-6F175D3DCCD1}">
                <a14:hiddenFill xmlns:a14="http://schemas.microsoft.com/office/drawing/2010/main" xmlns="">
                  <a:noFill/>
                </a14:hiddenFill>
              </a:ext>
            </a:extLst>
          </p:spPr>
        </p:cxnSp>
        <p:cxnSp>
          <p:nvCxnSpPr>
            <p:cNvPr id="36898" name="Straight Arrow Connector 52"/>
            <p:cNvCxnSpPr>
              <a:cxnSpLocks noChangeShapeType="1"/>
              <a:stCxn id="53" idx="7"/>
            </p:cNvCxnSpPr>
            <p:nvPr/>
          </p:nvCxnSpPr>
          <p:spPr bwMode="auto">
            <a:xfrm flipV="1">
              <a:off x="4095138" y="1147763"/>
              <a:ext cx="203812" cy="173297"/>
            </a:xfrm>
            <a:prstGeom prst="straightConnector1">
              <a:avLst/>
            </a:prstGeom>
            <a:noFill/>
            <a:ln w="31750" algn="ctr">
              <a:solidFill>
                <a:srgbClr val="00B050"/>
              </a:solidFill>
              <a:prstDash val="sysDot"/>
              <a:round/>
              <a:headEnd/>
              <a:tailEnd type="triangle" w="med" len="med"/>
            </a:ln>
            <a:extLst>
              <a:ext uri="{909E8E84-426E-40dd-AFC4-6F175D3DCCD1}">
                <a14:hiddenFill xmlns:a14="http://schemas.microsoft.com/office/drawing/2010/main" xmlns="">
                  <a:noFill/>
                </a14:hiddenFill>
              </a:ext>
            </a:extLst>
          </p:spPr>
        </p:cxnSp>
        <p:cxnSp>
          <p:nvCxnSpPr>
            <p:cNvPr id="36899" name="Straight Arrow Connector 53"/>
            <p:cNvCxnSpPr>
              <a:cxnSpLocks noChangeShapeType="1"/>
              <a:stCxn id="53" idx="3"/>
            </p:cNvCxnSpPr>
            <p:nvPr/>
          </p:nvCxnSpPr>
          <p:spPr bwMode="auto">
            <a:xfrm flipH="1">
              <a:off x="3644900" y="1506278"/>
              <a:ext cx="240325" cy="214572"/>
            </a:xfrm>
            <a:prstGeom prst="straightConnector1">
              <a:avLst/>
            </a:prstGeom>
            <a:noFill/>
            <a:ln w="31750" algn="ctr">
              <a:solidFill>
                <a:srgbClr val="00B050"/>
              </a:solidFill>
              <a:prstDash val="sysDot"/>
              <a:round/>
              <a:headEnd/>
              <a:tailEnd type="triangle" w="med" len="med"/>
            </a:ln>
            <a:extLst>
              <a:ext uri="{909E8E84-426E-40dd-AFC4-6F175D3DCCD1}">
                <a14:hiddenFill xmlns:a14="http://schemas.microsoft.com/office/drawing/2010/main" xmlns="">
                  <a:noFill/>
                </a14:hiddenFill>
              </a:ext>
            </a:extLst>
          </p:spPr>
        </p:cxnSp>
        <p:cxnSp>
          <p:nvCxnSpPr>
            <p:cNvPr id="36900" name="Straight Arrow Connector 54"/>
            <p:cNvCxnSpPr>
              <a:cxnSpLocks noChangeShapeType="1"/>
              <a:stCxn id="53" idx="5"/>
            </p:cNvCxnSpPr>
            <p:nvPr/>
          </p:nvCxnSpPr>
          <p:spPr bwMode="auto">
            <a:xfrm>
              <a:off x="4095138" y="1506278"/>
              <a:ext cx="386376" cy="141547"/>
            </a:xfrm>
            <a:prstGeom prst="straightConnector1">
              <a:avLst/>
            </a:prstGeom>
            <a:noFill/>
            <a:ln w="31750" algn="ctr">
              <a:solidFill>
                <a:srgbClr val="00B050"/>
              </a:solidFill>
              <a:prstDash val="sysDot"/>
              <a:round/>
              <a:headEnd/>
              <a:tailEnd type="triangle" w="med" len="med"/>
            </a:ln>
            <a:extLst>
              <a:ext uri="{909E8E84-426E-40dd-AFC4-6F175D3DCCD1}">
                <a14:hiddenFill xmlns:a14="http://schemas.microsoft.com/office/drawing/2010/main" xmlns="">
                  <a:noFill/>
                </a14:hiddenFill>
              </a:ext>
            </a:extLst>
          </p:spPr>
        </p:cxnSp>
        <p:cxnSp>
          <p:nvCxnSpPr>
            <p:cNvPr id="36901" name="Straight Arrow Connector 55"/>
            <p:cNvCxnSpPr>
              <a:cxnSpLocks noChangeShapeType="1"/>
              <a:stCxn id="53" idx="4"/>
            </p:cNvCxnSpPr>
            <p:nvPr/>
          </p:nvCxnSpPr>
          <p:spPr bwMode="auto">
            <a:xfrm>
              <a:off x="3990182" y="1544638"/>
              <a:ext cx="54768" cy="390525"/>
            </a:xfrm>
            <a:prstGeom prst="straightConnector1">
              <a:avLst/>
            </a:prstGeom>
            <a:noFill/>
            <a:ln w="31750" algn="ctr">
              <a:solidFill>
                <a:srgbClr val="00B050"/>
              </a:solidFill>
              <a:prstDash val="sysDot"/>
              <a:round/>
              <a:headEnd/>
              <a:tailEnd type="triangle" w="med" len="med"/>
            </a:ln>
            <a:extLst>
              <a:ext uri="{909E8E84-426E-40dd-AFC4-6F175D3DCCD1}">
                <a14:hiddenFill xmlns:a14="http://schemas.microsoft.com/office/drawing/2010/main" xmlns="">
                  <a:noFill/>
                </a14:hiddenFill>
              </a:ext>
            </a:extLst>
          </p:spPr>
        </p:cxnSp>
        <p:cxnSp>
          <p:nvCxnSpPr>
            <p:cNvPr id="36902" name="Straight Arrow Connector 56"/>
            <p:cNvCxnSpPr>
              <a:cxnSpLocks noChangeShapeType="1"/>
              <a:stCxn id="53" idx="6"/>
            </p:cNvCxnSpPr>
            <p:nvPr/>
          </p:nvCxnSpPr>
          <p:spPr bwMode="auto">
            <a:xfrm flipV="1">
              <a:off x="4138613" y="1358900"/>
              <a:ext cx="411162" cy="54769"/>
            </a:xfrm>
            <a:prstGeom prst="straightConnector1">
              <a:avLst/>
            </a:prstGeom>
            <a:noFill/>
            <a:ln w="31750" algn="ctr">
              <a:solidFill>
                <a:srgbClr val="00B050"/>
              </a:solidFill>
              <a:prstDash val="sysDot"/>
              <a:round/>
              <a:headEnd/>
              <a:tailEnd type="triangle" w="med" len="med"/>
            </a:ln>
            <a:extLst>
              <a:ext uri="{909E8E84-426E-40dd-AFC4-6F175D3DCCD1}">
                <a14:hiddenFill xmlns:a14="http://schemas.microsoft.com/office/drawing/2010/main" xmlns="">
                  <a:noFill/>
                </a14:hiddenFill>
              </a:ext>
            </a:extLst>
          </p:spPr>
        </p:cxnSp>
        <p:cxnSp>
          <p:nvCxnSpPr>
            <p:cNvPr id="36903" name="Straight Arrow Connector 57"/>
            <p:cNvCxnSpPr>
              <a:cxnSpLocks noChangeShapeType="1"/>
              <a:stCxn id="53" idx="0"/>
            </p:cNvCxnSpPr>
            <p:nvPr/>
          </p:nvCxnSpPr>
          <p:spPr bwMode="auto">
            <a:xfrm flipV="1">
              <a:off x="3990182" y="1100138"/>
              <a:ext cx="108743" cy="182562"/>
            </a:xfrm>
            <a:prstGeom prst="straightConnector1">
              <a:avLst/>
            </a:prstGeom>
            <a:noFill/>
            <a:ln w="31750" algn="ctr">
              <a:solidFill>
                <a:srgbClr val="00B050"/>
              </a:solidFill>
              <a:prstDash val="sysDot"/>
              <a:round/>
              <a:headEnd/>
              <a:tailEnd type="triangle" w="med" len="med"/>
            </a:ln>
            <a:extLst>
              <a:ext uri="{909E8E84-426E-40dd-AFC4-6F175D3DCCD1}">
                <a14:hiddenFill xmlns:a14="http://schemas.microsoft.com/office/drawing/2010/main" xmlns="">
                  <a:noFill/>
                </a14:hiddenFill>
              </a:ext>
            </a:extLst>
          </p:spPr>
        </p:cxnSp>
      </p:grpSp>
      <p:sp>
        <p:nvSpPr>
          <p:cNvPr id="36873" name="Rounded Rectangle 72"/>
          <p:cNvSpPr>
            <a:spLocks noChangeArrowheads="1"/>
          </p:cNvSpPr>
          <p:nvPr/>
        </p:nvSpPr>
        <p:spPr bwMode="auto">
          <a:xfrm>
            <a:off x="319088" y="2443163"/>
            <a:ext cx="2701925" cy="2001837"/>
          </a:xfrm>
          <a:prstGeom prst="roundRect">
            <a:avLst>
              <a:gd name="adj" fmla="val 7894"/>
            </a:avLst>
          </a:prstGeom>
          <a:solidFill>
            <a:srgbClr val="FFFFFF"/>
          </a:solidFill>
          <a:ln w="28575">
            <a:solidFill>
              <a:srgbClr val="00B050"/>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600"/>
              </a:spcBef>
              <a:buClr>
                <a:srgbClr val="A50021"/>
              </a:buClr>
            </a:pPr>
            <a:endParaRPr lang="en-GB" altLang="en-US" b="1">
              <a:solidFill>
                <a:srgbClr val="000000"/>
              </a:solidFill>
            </a:endParaRPr>
          </a:p>
        </p:txBody>
      </p:sp>
      <p:pic>
        <p:nvPicPr>
          <p:cNvPr id="36874" name="Picture 33"/>
          <p:cNvPicPr>
            <a:picLocks noChangeAspect="1"/>
          </p:cNvPicPr>
          <p:nvPr/>
        </p:nvPicPr>
        <p:blipFill>
          <a:blip r:embed="rId4">
            <a:extLst>
              <a:ext uri="{28A0092B-C50C-407E-A947-70E740481C1C}">
                <a14:useLocalDpi xmlns:a14="http://schemas.microsoft.com/office/drawing/2010/main" val="0"/>
              </a:ext>
            </a:extLst>
          </a:blip>
          <a:srcRect l="10912" t="6378" r="7771" b="12300"/>
          <a:stretch>
            <a:fillRect/>
          </a:stretch>
        </p:blipFill>
        <p:spPr bwMode="auto">
          <a:xfrm>
            <a:off x="1223963" y="3048000"/>
            <a:ext cx="89217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5" name="TextBox 37"/>
          <p:cNvSpPr txBox="1">
            <a:spLocks noChangeArrowheads="1"/>
          </p:cNvSpPr>
          <p:nvPr/>
        </p:nvSpPr>
        <p:spPr bwMode="auto">
          <a:xfrm>
            <a:off x="593725" y="2570163"/>
            <a:ext cx="222849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n-US" sz="1400" b="1" dirty="0" smtClean="0">
                <a:solidFill>
                  <a:srgbClr val="000000"/>
                </a:solidFill>
              </a:rPr>
              <a:t>Δράση στην περιφέρεια</a:t>
            </a:r>
            <a:endParaRPr lang="en-US" altLang="en-US" sz="1400" b="1" baseline="30000" dirty="0">
              <a:solidFill>
                <a:srgbClr val="000000"/>
              </a:solidFill>
            </a:endParaRPr>
          </a:p>
        </p:txBody>
      </p:sp>
      <p:sp>
        <p:nvSpPr>
          <p:cNvPr id="36876" name="TextBox 39"/>
          <p:cNvSpPr txBox="1">
            <a:spLocks noChangeArrowheads="1"/>
          </p:cNvSpPr>
          <p:nvPr/>
        </p:nvSpPr>
        <p:spPr bwMode="auto">
          <a:xfrm>
            <a:off x="665163" y="4006850"/>
            <a:ext cx="24340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n-US" sz="1200" dirty="0" smtClean="0">
                <a:solidFill>
                  <a:srgbClr val="000000"/>
                </a:solidFill>
              </a:rPr>
              <a:t>Φλεγμονωδών Τ λεμφοκυττάρων</a:t>
            </a:r>
            <a:endParaRPr lang="en-US" altLang="en-US" sz="1200" dirty="0">
              <a:solidFill>
                <a:srgbClr val="000000"/>
              </a:solidFill>
            </a:endParaRPr>
          </a:p>
        </p:txBody>
      </p:sp>
      <p:sp>
        <p:nvSpPr>
          <p:cNvPr id="36" name="Down Arrow 35"/>
          <p:cNvSpPr/>
          <p:nvPr/>
        </p:nvSpPr>
        <p:spPr>
          <a:xfrm>
            <a:off x="398463" y="3995738"/>
            <a:ext cx="290512" cy="377825"/>
          </a:xfrm>
          <a:prstGeom prst="downArrow">
            <a:avLst/>
          </a:prstGeom>
          <a:solidFill>
            <a:schemeClr val="accent1"/>
          </a:soli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Arial"/>
              <a:cs typeface="Arial"/>
            </a:endParaRPr>
          </a:p>
        </p:txBody>
      </p:sp>
      <p:grpSp>
        <p:nvGrpSpPr>
          <p:cNvPr id="36878" name="Group 64"/>
          <p:cNvGrpSpPr>
            <a:grpSpLocks/>
          </p:cNvGrpSpPr>
          <p:nvPr/>
        </p:nvGrpSpPr>
        <p:grpSpPr bwMode="auto">
          <a:xfrm>
            <a:off x="4649788" y="1616075"/>
            <a:ext cx="4353769" cy="3189803"/>
            <a:chOff x="4649788" y="1616594"/>
            <a:chExt cx="4353496" cy="3189852"/>
          </a:xfrm>
        </p:grpSpPr>
        <p:cxnSp>
          <p:nvCxnSpPr>
            <p:cNvPr id="36879" name="Shape 60"/>
            <p:cNvCxnSpPr>
              <a:cxnSpLocks noChangeShapeType="1"/>
              <a:stCxn id="36880" idx="2"/>
              <a:endCxn id="36869" idx="3"/>
            </p:cNvCxnSpPr>
            <p:nvPr/>
          </p:nvCxnSpPr>
          <p:spPr bwMode="auto">
            <a:xfrm rot="5400000">
              <a:off x="5258508" y="2318215"/>
              <a:ext cx="2882071" cy="2094391"/>
            </a:xfrm>
            <a:prstGeom prst="bentConnector2">
              <a:avLst/>
            </a:prstGeom>
            <a:noFill/>
            <a:ln w="31750" algn="ctr">
              <a:solidFill>
                <a:srgbClr val="FCAF17"/>
              </a:solidFill>
              <a:round/>
              <a:headEnd/>
              <a:tailEnd type="arrow" w="med" len="med"/>
            </a:ln>
            <a:extLst>
              <a:ext uri="{909E8E84-426E-40dd-AFC4-6F175D3DCCD1}">
                <a14:hiddenFill xmlns:a14="http://schemas.microsoft.com/office/drawing/2010/main" xmlns="">
                  <a:noFill/>
                </a14:hiddenFill>
              </a:ext>
            </a:extLst>
          </p:spPr>
        </p:cxnSp>
        <p:sp>
          <p:nvSpPr>
            <p:cNvPr id="36880" name="TextBox 54"/>
            <p:cNvSpPr txBox="1">
              <a:spLocks noChangeArrowheads="1"/>
            </p:cNvSpPr>
            <p:nvPr/>
          </p:nvSpPr>
          <p:spPr bwMode="auto">
            <a:xfrm>
              <a:off x="6490192" y="1616594"/>
              <a:ext cx="2513092" cy="307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n-US" sz="1400" b="1" dirty="0" smtClean="0">
                  <a:solidFill>
                    <a:srgbClr val="000000"/>
                  </a:solidFill>
                </a:rPr>
                <a:t>Μείωση διάχυτης βλάβης</a:t>
              </a:r>
              <a:r>
                <a:rPr lang="en-US" altLang="en-US" sz="1400" b="1" baseline="30000" dirty="0" smtClean="0">
                  <a:solidFill>
                    <a:srgbClr val="000000"/>
                  </a:solidFill>
                </a:rPr>
                <a:t>1-9</a:t>
              </a:r>
              <a:endParaRPr lang="en-US" altLang="en-US" sz="1400" b="1" baseline="30000" dirty="0">
                <a:solidFill>
                  <a:srgbClr val="000000"/>
                </a:solidFill>
              </a:endParaRPr>
            </a:p>
          </p:txBody>
        </p:sp>
        <p:grpSp>
          <p:nvGrpSpPr>
            <p:cNvPr id="36881" name="Group 99"/>
            <p:cNvGrpSpPr>
              <a:grpSpLocks/>
            </p:cNvGrpSpPr>
            <p:nvPr/>
          </p:nvGrpSpPr>
          <p:grpSpPr bwMode="auto">
            <a:xfrm>
              <a:off x="4649788" y="1790426"/>
              <a:ext cx="1992683" cy="978693"/>
              <a:chOff x="4636294" y="1273970"/>
              <a:chExt cx="1992683" cy="978693"/>
            </a:xfrm>
          </p:grpSpPr>
          <p:cxnSp>
            <p:nvCxnSpPr>
              <p:cNvPr id="36890" name="Straight Arrow Connector 38"/>
              <p:cNvCxnSpPr>
                <a:cxnSpLocks noChangeShapeType="1"/>
              </p:cNvCxnSpPr>
              <p:nvPr/>
            </p:nvCxnSpPr>
            <p:spPr bwMode="auto">
              <a:xfrm flipH="1">
                <a:off x="5295900" y="1393033"/>
                <a:ext cx="1333077" cy="859630"/>
              </a:xfrm>
              <a:prstGeom prst="straightConnector1">
                <a:avLst/>
              </a:prstGeom>
              <a:noFill/>
              <a:ln w="31750" algn="ctr">
                <a:solidFill>
                  <a:srgbClr val="FCAF17"/>
                </a:solidFill>
                <a:round/>
                <a:headEnd/>
                <a:tailEnd type="arrow" w="med" len="med"/>
              </a:ln>
              <a:extLst>
                <a:ext uri="{909E8E84-426E-40dd-AFC4-6F175D3DCCD1}">
                  <a14:hiddenFill xmlns:a14="http://schemas.microsoft.com/office/drawing/2010/main" xmlns="">
                    <a:noFill/>
                  </a14:hiddenFill>
                </a:ext>
              </a:extLst>
            </p:spPr>
          </p:cxnSp>
          <p:cxnSp>
            <p:nvCxnSpPr>
              <p:cNvPr id="36891" name="Straight Arrow Connector 39"/>
              <p:cNvCxnSpPr>
                <a:cxnSpLocks noChangeShapeType="1"/>
              </p:cNvCxnSpPr>
              <p:nvPr/>
            </p:nvCxnSpPr>
            <p:spPr bwMode="auto">
              <a:xfrm flipH="1">
                <a:off x="4693444" y="1393033"/>
                <a:ext cx="1935533" cy="828673"/>
              </a:xfrm>
              <a:prstGeom prst="straightConnector1">
                <a:avLst/>
              </a:prstGeom>
              <a:noFill/>
              <a:ln w="31750" algn="ctr">
                <a:solidFill>
                  <a:srgbClr val="FCAF17"/>
                </a:solidFill>
                <a:round/>
                <a:headEnd/>
                <a:tailEnd type="arrow" w="med" len="med"/>
              </a:ln>
              <a:extLst>
                <a:ext uri="{909E8E84-426E-40dd-AFC4-6F175D3DCCD1}">
                  <a14:hiddenFill xmlns:a14="http://schemas.microsoft.com/office/drawing/2010/main" xmlns="">
                    <a:noFill/>
                  </a14:hiddenFill>
                </a:ext>
              </a:extLst>
            </p:spPr>
          </p:cxnSp>
          <p:cxnSp>
            <p:nvCxnSpPr>
              <p:cNvPr id="36892" name="Straight Arrow Connector 40"/>
              <p:cNvCxnSpPr>
                <a:cxnSpLocks noChangeShapeType="1"/>
              </p:cNvCxnSpPr>
              <p:nvPr/>
            </p:nvCxnSpPr>
            <p:spPr bwMode="auto">
              <a:xfrm flipH="1">
                <a:off x="5007769" y="1393033"/>
                <a:ext cx="1621208" cy="435767"/>
              </a:xfrm>
              <a:prstGeom prst="straightConnector1">
                <a:avLst/>
              </a:prstGeom>
              <a:noFill/>
              <a:ln w="31750" algn="ctr">
                <a:solidFill>
                  <a:srgbClr val="FCAF17"/>
                </a:solidFill>
                <a:round/>
                <a:headEnd/>
                <a:tailEnd type="arrow" w="med" len="med"/>
              </a:ln>
              <a:extLst>
                <a:ext uri="{909E8E84-426E-40dd-AFC4-6F175D3DCCD1}">
                  <a14:hiddenFill xmlns:a14="http://schemas.microsoft.com/office/drawing/2010/main" xmlns="">
                    <a:noFill/>
                  </a14:hiddenFill>
                </a:ext>
              </a:extLst>
            </p:spPr>
          </p:cxnSp>
          <p:cxnSp>
            <p:nvCxnSpPr>
              <p:cNvPr id="36893" name="Straight Arrow Connector 41"/>
              <p:cNvCxnSpPr>
                <a:cxnSpLocks noChangeShapeType="1"/>
              </p:cNvCxnSpPr>
              <p:nvPr/>
            </p:nvCxnSpPr>
            <p:spPr bwMode="auto">
              <a:xfrm flipH="1">
                <a:off x="4636294" y="1393033"/>
                <a:ext cx="1992683" cy="342898"/>
              </a:xfrm>
              <a:prstGeom prst="straightConnector1">
                <a:avLst/>
              </a:prstGeom>
              <a:noFill/>
              <a:ln w="31750" algn="ctr">
                <a:solidFill>
                  <a:srgbClr val="FCAF17"/>
                </a:solidFill>
                <a:round/>
                <a:headEnd/>
                <a:tailEnd type="arrow" w="med" len="med"/>
              </a:ln>
              <a:extLst>
                <a:ext uri="{909E8E84-426E-40dd-AFC4-6F175D3DCCD1}">
                  <a14:hiddenFill xmlns:a14="http://schemas.microsoft.com/office/drawing/2010/main" xmlns="">
                    <a:noFill/>
                  </a14:hiddenFill>
                </a:ext>
              </a:extLst>
            </p:spPr>
          </p:cxnSp>
          <p:cxnSp>
            <p:nvCxnSpPr>
              <p:cNvPr id="36894" name="Straight Arrow Connector 42"/>
              <p:cNvCxnSpPr>
                <a:cxnSpLocks noChangeShapeType="1"/>
              </p:cNvCxnSpPr>
              <p:nvPr/>
            </p:nvCxnSpPr>
            <p:spPr bwMode="auto">
              <a:xfrm flipH="1">
                <a:off x="4762500" y="1390650"/>
                <a:ext cx="1852614" cy="78581"/>
              </a:xfrm>
              <a:prstGeom prst="straightConnector1">
                <a:avLst/>
              </a:prstGeom>
              <a:noFill/>
              <a:ln w="31750" algn="ctr">
                <a:solidFill>
                  <a:srgbClr val="FCAF17"/>
                </a:solidFill>
                <a:round/>
                <a:headEnd/>
                <a:tailEnd type="arrow" w="med" len="med"/>
              </a:ln>
              <a:extLst>
                <a:ext uri="{909E8E84-426E-40dd-AFC4-6F175D3DCCD1}">
                  <a14:hiddenFill xmlns:a14="http://schemas.microsoft.com/office/drawing/2010/main" xmlns="">
                    <a:noFill/>
                  </a14:hiddenFill>
                </a:ext>
              </a:extLst>
            </p:spPr>
          </p:cxnSp>
          <p:cxnSp>
            <p:nvCxnSpPr>
              <p:cNvPr id="36895" name="Straight Arrow Connector 43"/>
              <p:cNvCxnSpPr>
                <a:cxnSpLocks noChangeShapeType="1"/>
              </p:cNvCxnSpPr>
              <p:nvPr/>
            </p:nvCxnSpPr>
            <p:spPr bwMode="auto">
              <a:xfrm flipH="1" flipV="1">
                <a:off x="4879183" y="1273970"/>
                <a:ext cx="1749794" cy="119063"/>
              </a:xfrm>
              <a:prstGeom prst="straightConnector1">
                <a:avLst/>
              </a:prstGeom>
              <a:noFill/>
              <a:ln w="31750" algn="ctr">
                <a:solidFill>
                  <a:srgbClr val="FCAF17"/>
                </a:solidFill>
                <a:round/>
                <a:headEnd/>
                <a:tailEnd type="arrow" w="med" len="med"/>
              </a:ln>
              <a:extLst>
                <a:ext uri="{909E8E84-426E-40dd-AFC4-6F175D3DCCD1}">
                  <a14:hiddenFill xmlns:a14="http://schemas.microsoft.com/office/drawing/2010/main" xmlns="">
                    <a:noFill/>
                  </a14:hiddenFill>
                </a:ext>
              </a:extLst>
            </p:spPr>
          </p:cxnSp>
        </p:grpSp>
        <p:sp>
          <p:nvSpPr>
            <p:cNvPr id="36882" name="Rounded Rectangle 70"/>
            <p:cNvSpPr>
              <a:spLocks noChangeArrowheads="1"/>
            </p:cNvSpPr>
            <p:nvPr/>
          </p:nvSpPr>
          <p:spPr bwMode="auto">
            <a:xfrm>
              <a:off x="6106904" y="2443681"/>
              <a:ext cx="2664547" cy="2001319"/>
            </a:xfrm>
            <a:prstGeom prst="roundRect">
              <a:avLst>
                <a:gd name="adj" fmla="val 7894"/>
              </a:avLst>
            </a:prstGeom>
            <a:solidFill>
              <a:srgbClr val="FFFFFF"/>
            </a:solidFill>
            <a:ln w="28575">
              <a:solidFill>
                <a:srgbClr val="FCAF17"/>
              </a:solidFill>
              <a:miter lim="800000"/>
              <a:headEnd/>
              <a:tailEnd/>
            </a:ln>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600"/>
                </a:spcBef>
                <a:buClr>
                  <a:srgbClr val="A50021"/>
                </a:buClr>
              </a:pPr>
              <a:endParaRPr lang="en-GB" altLang="en-US" b="1">
                <a:solidFill>
                  <a:srgbClr val="000000"/>
                </a:solidFill>
              </a:endParaRPr>
            </a:p>
          </p:txBody>
        </p:sp>
        <p:pic>
          <p:nvPicPr>
            <p:cNvPr id="36883" name="Picture 32"/>
            <p:cNvPicPr>
              <a:picLocks noChangeAspect="1"/>
            </p:cNvPicPr>
            <p:nvPr/>
          </p:nvPicPr>
          <p:blipFill>
            <a:blip r:embed="rId5">
              <a:extLst>
                <a:ext uri="{28A0092B-C50C-407E-A947-70E740481C1C}">
                  <a14:useLocalDpi xmlns:a14="http://schemas.microsoft.com/office/drawing/2010/main" val="0"/>
                </a:ext>
              </a:extLst>
            </a:blip>
            <a:srcRect l="11725" t="14127" r="14536" b="20847"/>
            <a:stretch>
              <a:fillRect/>
            </a:stretch>
          </p:blipFill>
          <p:spPr bwMode="auto">
            <a:xfrm>
              <a:off x="6824448" y="3032472"/>
              <a:ext cx="1081766" cy="936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84" name="TextBox 38"/>
            <p:cNvSpPr txBox="1">
              <a:spLocks noChangeArrowheads="1"/>
            </p:cNvSpPr>
            <p:nvPr/>
          </p:nvSpPr>
          <p:spPr bwMode="auto">
            <a:xfrm>
              <a:off x="6358743" y="2443681"/>
              <a:ext cx="2160868" cy="307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n-US" sz="1400" b="1" dirty="0" smtClean="0">
                  <a:solidFill>
                    <a:srgbClr val="000000"/>
                  </a:solidFill>
                </a:rPr>
                <a:t>Δράση στο ΚΝΣ</a:t>
              </a:r>
              <a:r>
                <a:rPr lang="en-US" altLang="en-US" sz="1400" b="1" baseline="30000" dirty="0" smtClean="0">
                  <a:solidFill>
                    <a:srgbClr val="000000"/>
                  </a:solidFill>
                </a:rPr>
                <a:t>12-14</a:t>
              </a:r>
              <a:endParaRPr lang="en-US" altLang="en-US" sz="1400" b="1" baseline="30000" dirty="0">
                <a:solidFill>
                  <a:srgbClr val="000000"/>
                </a:solidFill>
              </a:endParaRPr>
            </a:p>
          </p:txBody>
        </p:sp>
        <p:sp>
          <p:nvSpPr>
            <p:cNvPr id="36885" name="TextBox 40"/>
            <p:cNvSpPr txBox="1">
              <a:spLocks noChangeArrowheads="1"/>
            </p:cNvSpPr>
            <p:nvPr/>
          </p:nvSpPr>
          <p:spPr bwMode="auto">
            <a:xfrm>
              <a:off x="6384289" y="4006802"/>
              <a:ext cx="2537585" cy="2770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n-US" sz="1200" dirty="0" smtClean="0">
                  <a:solidFill>
                    <a:srgbClr val="000000"/>
                  </a:solidFill>
                </a:rPr>
                <a:t>Ενεργοποιημένων </a:t>
              </a:r>
              <a:r>
                <a:rPr lang="el-GR" altLang="en-US" sz="1200" dirty="0" err="1" smtClean="0">
                  <a:solidFill>
                    <a:srgbClr val="000000"/>
                  </a:solidFill>
                </a:rPr>
                <a:t>αστροκυττάρων</a:t>
              </a:r>
              <a:endParaRPr lang="en-US" altLang="en-US" sz="1200" dirty="0">
                <a:solidFill>
                  <a:srgbClr val="000000"/>
                </a:solidFill>
              </a:endParaRPr>
            </a:p>
          </p:txBody>
        </p:sp>
        <p:sp>
          <p:nvSpPr>
            <p:cNvPr id="43" name="Oval 42"/>
            <p:cNvSpPr/>
            <p:nvPr/>
          </p:nvSpPr>
          <p:spPr>
            <a:xfrm>
              <a:off x="7049322" y="3180290"/>
              <a:ext cx="711200" cy="668866"/>
            </a:xfrm>
            <a:prstGeom prst="ellipse">
              <a:avLst/>
            </a:prstGeom>
            <a:solidFill>
              <a:srgbClr val="C00000">
                <a:alpha val="32941"/>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64" name="Down Arrow 63"/>
            <p:cNvSpPr/>
            <p:nvPr/>
          </p:nvSpPr>
          <p:spPr>
            <a:xfrm>
              <a:off x="6221313" y="3996293"/>
              <a:ext cx="292081" cy="376243"/>
            </a:xfrm>
            <a:prstGeom prst="downArrow">
              <a:avLst/>
            </a:prstGeom>
            <a:solidFill>
              <a:schemeClr val="accent1"/>
            </a:soli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Arial"/>
                <a:cs typeface="Arial"/>
              </a:endParaRPr>
            </a:p>
          </p:txBody>
        </p:sp>
      </p:grpSp>
      <p:grpSp>
        <p:nvGrpSpPr>
          <p:cNvPr id="38" name="Group 57"/>
          <p:cNvGrpSpPr>
            <a:grpSpLocks/>
          </p:cNvGrpSpPr>
          <p:nvPr/>
        </p:nvGrpSpPr>
        <p:grpSpPr bwMode="auto">
          <a:xfrm>
            <a:off x="1207891" y="5006922"/>
            <a:ext cx="6411913" cy="1397000"/>
            <a:chOff x="1969031" y="4885399"/>
            <a:chExt cx="6412786" cy="596509"/>
          </a:xfrm>
        </p:grpSpPr>
        <p:sp>
          <p:nvSpPr>
            <p:cNvPr id="39" name="Flowchart: Process 38"/>
            <p:cNvSpPr/>
            <p:nvPr/>
          </p:nvSpPr>
          <p:spPr bwMode="auto">
            <a:xfrm>
              <a:off x="1969031" y="5161962"/>
              <a:ext cx="6412786" cy="319946"/>
            </a:xfrm>
            <a:prstGeom prst="flowChartProcess">
              <a:avLst/>
            </a:prstGeom>
            <a:gradFill>
              <a:gsLst>
                <a:gs pos="0">
                  <a:srgbClr val="FF0000"/>
                </a:gs>
                <a:gs pos="50000">
                  <a:schemeClr val="accent1">
                    <a:tint val="44500"/>
                    <a:satMod val="160000"/>
                  </a:schemeClr>
                </a:gs>
                <a:gs pos="100000">
                  <a:schemeClr val="accent1">
                    <a:lumMod val="20000"/>
                    <a:lumOff val="80000"/>
                  </a:schemeClr>
                </a:gs>
              </a:gsLst>
              <a:lin ang="10800000" scaled="1"/>
            </a:gra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srgbClr val="000000"/>
                </a:solidFill>
              </a:endParaRPr>
            </a:p>
          </p:txBody>
        </p:sp>
        <p:sp>
          <p:nvSpPr>
            <p:cNvPr id="40" name="Flowchart: Process 39"/>
            <p:cNvSpPr/>
            <p:nvPr/>
          </p:nvSpPr>
          <p:spPr bwMode="auto">
            <a:xfrm rot="10800000">
              <a:off x="1973795" y="4885399"/>
              <a:ext cx="6392145" cy="276563"/>
            </a:xfrm>
            <a:prstGeom prst="flowChartProcess">
              <a:avLst/>
            </a:prstGeom>
            <a:gradFill>
              <a:gsLst>
                <a:gs pos="0">
                  <a:schemeClr val="accent2"/>
                </a:gs>
                <a:gs pos="50000">
                  <a:schemeClr val="accent2">
                    <a:lumMod val="60000"/>
                    <a:lumOff val="40000"/>
                  </a:schemeClr>
                </a:gs>
                <a:gs pos="50000">
                  <a:schemeClr val="accent2">
                    <a:lumMod val="20000"/>
                    <a:lumOff val="80000"/>
                  </a:schemeClr>
                </a:gs>
              </a:gsLst>
              <a:lin ang="10800000" scaled="1"/>
            </a:gra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solidFill>
                  <a:srgbClr val="000000"/>
                </a:solidFill>
              </a:endParaRPr>
            </a:p>
          </p:txBody>
        </p:sp>
      </p:grpSp>
      <p:sp>
        <p:nvSpPr>
          <p:cNvPr id="41" name="TextBox 53"/>
          <p:cNvSpPr txBox="1">
            <a:spLocks noChangeArrowheads="1"/>
          </p:cNvSpPr>
          <p:nvPr/>
        </p:nvSpPr>
        <p:spPr bwMode="auto">
          <a:xfrm>
            <a:off x="1296791" y="4965647"/>
            <a:ext cx="6307138"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eaLnBrk="1" hangingPunct="1">
              <a:spcBef>
                <a:spcPct val="0"/>
              </a:spcBef>
              <a:spcAft>
                <a:spcPct val="0"/>
              </a:spcAft>
              <a:buClrTx/>
              <a:buFontTx/>
              <a:buNone/>
            </a:pPr>
            <a:r>
              <a:rPr lang="el-GR" altLang="en-US" sz="1800" dirty="0" smtClean="0">
                <a:solidFill>
                  <a:srgbClr val="000000"/>
                </a:solidFill>
              </a:rPr>
              <a:t>Εστιακή φλεγμονή</a:t>
            </a:r>
            <a:endParaRPr lang="el-GR" altLang="en-US" sz="1800" dirty="0">
              <a:solidFill>
                <a:srgbClr val="000000"/>
              </a:solidFill>
            </a:endParaRPr>
          </a:p>
          <a:p>
            <a:pPr eaLnBrk="1" hangingPunct="1">
              <a:spcBef>
                <a:spcPct val="0"/>
              </a:spcBef>
              <a:spcAft>
                <a:spcPct val="0"/>
              </a:spcAft>
              <a:buClrTx/>
              <a:buFontTx/>
              <a:buNone/>
            </a:pPr>
            <a:r>
              <a:rPr lang="en-GB" altLang="en-US" sz="1600" b="0" dirty="0" smtClean="0">
                <a:solidFill>
                  <a:srgbClr val="000000"/>
                </a:solidFill>
              </a:rPr>
              <a:t>(</a:t>
            </a:r>
            <a:r>
              <a:rPr lang="el-GR" altLang="en-US" sz="1600" b="0" dirty="0" smtClean="0">
                <a:solidFill>
                  <a:srgbClr val="000000"/>
                </a:solidFill>
              </a:rPr>
              <a:t>υποτροπές/ βλάβες στην </a:t>
            </a:r>
            <a:r>
              <a:rPr lang="en-US" altLang="en-US" sz="1600" b="0" dirty="0" smtClean="0">
                <a:solidFill>
                  <a:srgbClr val="000000"/>
                </a:solidFill>
              </a:rPr>
              <a:t>MRI</a:t>
            </a:r>
            <a:r>
              <a:rPr lang="en-GB" altLang="en-US" sz="1600" b="0" dirty="0" smtClean="0">
                <a:solidFill>
                  <a:srgbClr val="000000"/>
                </a:solidFill>
              </a:rPr>
              <a:t> – </a:t>
            </a:r>
            <a:r>
              <a:rPr lang="el-GR" altLang="en-US" sz="1600" b="0" dirty="0" smtClean="0">
                <a:solidFill>
                  <a:srgbClr val="000000"/>
                </a:solidFill>
              </a:rPr>
              <a:t>συσσώρευση </a:t>
            </a:r>
            <a:r>
              <a:rPr lang="en-GB" altLang="en-US" sz="1600" b="0" dirty="0" err="1" smtClean="0">
                <a:solidFill>
                  <a:srgbClr val="000000"/>
                </a:solidFill>
              </a:rPr>
              <a:t>Gd</a:t>
            </a:r>
            <a:r>
              <a:rPr lang="en-GB" altLang="en-US" sz="1600" b="0" dirty="0">
                <a:solidFill>
                  <a:srgbClr val="000000"/>
                </a:solidFill>
              </a:rPr>
              <a:t>+, T2 </a:t>
            </a:r>
            <a:r>
              <a:rPr lang="el-GR" altLang="en-US" sz="1600" b="0" dirty="0" smtClean="0">
                <a:solidFill>
                  <a:srgbClr val="000000"/>
                </a:solidFill>
              </a:rPr>
              <a:t>βλαβών</a:t>
            </a:r>
            <a:r>
              <a:rPr lang="en-GB" altLang="en-US" sz="1600" b="0" dirty="0" smtClean="0">
                <a:solidFill>
                  <a:srgbClr val="000000"/>
                </a:solidFill>
              </a:rPr>
              <a:t>)</a:t>
            </a:r>
            <a:endParaRPr lang="en-GB" altLang="en-US" sz="1800" b="0" dirty="0">
              <a:solidFill>
                <a:srgbClr val="000000"/>
              </a:solidFill>
            </a:endParaRPr>
          </a:p>
        </p:txBody>
      </p:sp>
      <p:sp>
        <p:nvSpPr>
          <p:cNvPr id="42" name="TextBox 54"/>
          <p:cNvSpPr txBox="1">
            <a:spLocks noChangeArrowheads="1"/>
          </p:cNvSpPr>
          <p:nvPr/>
        </p:nvSpPr>
        <p:spPr bwMode="auto">
          <a:xfrm>
            <a:off x="1316199" y="5723220"/>
            <a:ext cx="6232525"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algn="r" eaLnBrk="1" hangingPunct="1">
              <a:spcBef>
                <a:spcPct val="0"/>
              </a:spcBef>
              <a:spcAft>
                <a:spcPct val="0"/>
              </a:spcAft>
              <a:buClrTx/>
              <a:buFontTx/>
              <a:buNone/>
            </a:pPr>
            <a:r>
              <a:rPr lang="el-GR" altLang="en-US" sz="1800" dirty="0" smtClean="0">
                <a:solidFill>
                  <a:srgbClr val="000000"/>
                </a:solidFill>
              </a:rPr>
              <a:t>Διάχυτη βλάβη εγκεφαλικού ιστού</a:t>
            </a:r>
            <a:endParaRPr lang="en-GB" altLang="en-US" sz="1800" dirty="0">
              <a:solidFill>
                <a:srgbClr val="000000"/>
              </a:solidFill>
            </a:endParaRPr>
          </a:p>
          <a:p>
            <a:pPr algn="r" eaLnBrk="1" hangingPunct="1">
              <a:spcBef>
                <a:spcPct val="0"/>
              </a:spcBef>
              <a:spcAft>
                <a:spcPct val="0"/>
              </a:spcAft>
              <a:buClrTx/>
              <a:buFontTx/>
              <a:buNone/>
            </a:pPr>
            <a:r>
              <a:rPr lang="en-GB" altLang="en-US" sz="1600" b="0" dirty="0" smtClean="0">
                <a:solidFill>
                  <a:srgbClr val="000000"/>
                </a:solidFill>
              </a:rPr>
              <a:t>(</a:t>
            </a:r>
            <a:r>
              <a:rPr lang="el-GR" altLang="en-US" sz="1600" b="0" dirty="0" err="1" smtClean="0">
                <a:solidFill>
                  <a:srgbClr val="000000"/>
                </a:solidFill>
              </a:rPr>
              <a:t>νευροεκφύλιση</a:t>
            </a:r>
            <a:r>
              <a:rPr lang="en-GB" altLang="en-US" sz="1600" b="0" dirty="0" smtClean="0">
                <a:solidFill>
                  <a:srgbClr val="000000"/>
                </a:solidFill>
              </a:rPr>
              <a:t> </a:t>
            </a:r>
            <a:r>
              <a:rPr lang="en-GB" altLang="en-US" sz="1600" b="0" dirty="0">
                <a:solidFill>
                  <a:srgbClr val="000000"/>
                </a:solidFill>
              </a:rPr>
              <a:t>/ </a:t>
            </a:r>
            <a:r>
              <a:rPr lang="el-GR" altLang="en-US" sz="1600" b="0" dirty="0" smtClean="0">
                <a:solidFill>
                  <a:srgbClr val="000000"/>
                </a:solidFill>
              </a:rPr>
              <a:t>αποτυχία επιδιόρθωσης,</a:t>
            </a:r>
            <a:r>
              <a:rPr lang="en-GB" altLang="en-US" sz="1600" b="0" dirty="0" smtClean="0">
                <a:solidFill>
                  <a:srgbClr val="000000"/>
                </a:solidFill>
              </a:rPr>
              <a:t> </a:t>
            </a:r>
            <a:r>
              <a:rPr lang="el-GR" altLang="en-US" sz="1600" b="0" dirty="0">
                <a:solidFill>
                  <a:srgbClr val="000000"/>
                </a:solidFill>
              </a:rPr>
              <a:t>α</a:t>
            </a:r>
            <a:r>
              <a:rPr lang="el-GR" altLang="en-US" sz="1600" b="0" dirty="0" smtClean="0">
                <a:solidFill>
                  <a:srgbClr val="000000"/>
                </a:solidFill>
              </a:rPr>
              <a:t>ναπηρία/ ατροφία)</a:t>
            </a:r>
            <a:endParaRPr lang="en-GB" altLang="en-US" sz="1800" b="0" dirty="0">
              <a:solidFill>
                <a:srgbClr val="000000"/>
              </a:solidFill>
            </a:endParaRPr>
          </a:p>
        </p:txBody>
      </p:sp>
    </p:spTree>
    <p:extLst>
      <p:ext uri="{BB962C8B-B14F-4D97-AF65-F5344CB8AC3E}">
        <p14:creationId xmlns:p14="http://schemas.microsoft.com/office/powerpoint/2010/main" val="2492760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83001819"/>
              </p:ext>
            </p:extLst>
          </p:nvPr>
        </p:nvGraphicFramePr>
        <p:xfrm>
          <a:off x="1187624" y="1340768"/>
          <a:ext cx="660605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23190" y="268822"/>
            <a:ext cx="8103507" cy="338554"/>
          </a:xfrm>
          <a:prstGeom prst="rect">
            <a:avLst/>
          </a:prstGeom>
        </p:spPr>
        <p:txBody>
          <a:bodyPr wrap="square">
            <a:spAutoFit/>
          </a:bodyPr>
          <a:lstStyle/>
          <a:p>
            <a:r>
              <a:rPr lang="el-GR" sz="1600" b="1" dirty="0" smtClean="0">
                <a:solidFill>
                  <a:schemeClr val="tx1">
                    <a:lumMod val="85000"/>
                    <a:lumOff val="15000"/>
                  </a:schemeClr>
                </a:solidFill>
                <a:latin typeface="Arial" pitchFamily="34" charset="0"/>
                <a:cs typeface="Arial" pitchFamily="34" charset="0"/>
              </a:rPr>
              <a:t>4 κριτήρια </a:t>
            </a:r>
            <a:r>
              <a:rPr lang="el-GR" sz="1600" b="1" dirty="0" err="1" smtClean="0">
                <a:solidFill>
                  <a:schemeClr val="tx1">
                    <a:lumMod val="85000"/>
                    <a:lumOff val="15000"/>
                  </a:schemeClr>
                </a:solidFill>
                <a:latin typeface="Arial" pitchFamily="34" charset="0"/>
                <a:cs typeface="Arial" pitchFamily="34" charset="0"/>
              </a:rPr>
              <a:t>ενεργότητας</a:t>
            </a:r>
            <a:r>
              <a:rPr lang="el-GR" sz="1600" b="1" dirty="0" smtClean="0">
                <a:solidFill>
                  <a:schemeClr val="tx1">
                    <a:lumMod val="85000"/>
                    <a:lumOff val="15000"/>
                  </a:schemeClr>
                </a:solidFill>
                <a:latin typeface="Arial" pitchFamily="34" charset="0"/>
                <a:cs typeface="Arial" pitchFamily="34" charset="0"/>
              </a:rPr>
              <a:t> της νόσου</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971870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6522EC48-6005-468A-96FD-72779F8CFE6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8E0B7966-0B8E-41B0-8804-7FAECDF21D1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68BF5BE2-FC26-4FE9-B47D-FDEC21A3FFB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A117E41E-D5E3-4AFC-9659-69CE6917B2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152400" y="0"/>
            <a:ext cx="8288338" cy="68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pitchFamily="34" charset="0"/>
              </a:defRPr>
            </a:lvl2pPr>
            <a:lvl3pPr algn="l" rtl="0" eaLnBrk="0" fontAlgn="base" hangingPunct="0">
              <a:spcBef>
                <a:spcPct val="0"/>
              </a:spcBef>
              <a:spcAft>
                <a:spcPct val="0"/>
              </a:spcAft>
              <a:defRPr sz="2000" b="1">
                <a:solidFill>
                  <a:schemeClr val="bg1"/>
                </a:solidFill>
                <a:latin typeface="Arial" pitchFamily="34" charset="0"/>
              </a:defRPr>
            </a:lvl3pPr>
            <a:lvl4pPr algn="l" rtl="0" eaLnBrk="0" fontAlgn="base" hangingPunct="0">
              <a:spcBef>
                <a:spcPct val="0"/>
              </a:spcBef>
              <a:spcAft>
                <a:spcPct val="0"/>
              </a:spcAft>
              <a:defRPr sz="2000" b="1">
                <a:solidFill>
                  <a:schemeClr val="bg1"/>
                </a:solidFill>
                <a:latin typeface="Arial" pitchFamily="34" charset="0"/>
              </a:defRPr>
            </a:lvl4pPr>
            <a:lvl5pPr algn="l" rtl="0" eaLnBrk="0" fontAlgn="base" hangingPunct="0">
              <a:spcBef>
                <a:spcPct val="0"/>
              </a:spcBef>
              <a:spcAft>
                <a:spcPct val="0"/>
              </a:spcAft>
              <a:defRPr sz="2000" b="1">
                <a:solidFill>
                  <a:schemeClr val="bg1"/>
                </a:solidFill>
                <a:latin typeface="Arial" pitchFamily="34" charset="0"/>
              </a:defRPr>
            </a:lvl5pPr>
            <a:lvl6pPr marL="457200" algn="l" rtl="0" fontAlgn="base">
              <a:spcBef>
                <a:spcPct val="0"/>
              </a:spcBef>
              <a:spcAft>
                <a:spcPct val="0"/>
              </a:spcAft>
              <a:defRPr sz="2000">
                <a:solidFill>
                  <a:schemeClr val="bg1"/>
                </a:solidFill>
                <a:latin typeface="Arial" pitchFamily="34" charset="0"/>
              </a:defRPr>
            </a:lvl6pPr>
            <a:lvl7pPr marL="914400" algn="l" rtl="0" fontAlgn="base">
              <a:spcBef>
                <a:spcPct val="0"/>
              </a:spcBef>
              <a:spcAft>
                <a:spcPct val="0"/>
              </a:spcAft>
              <a:defRPr sz="2000">
                <a:solidFill>
                  <a:schemeClr val="bg1"/>
                </a:solidFill>
                <a:latin typeface="Arial" pitchFamily="34" charset="0"/>
              </a:defRPr>
            </a:lvl7pPr>
            <a:lvl8pPr marL="1371600" algn="l" rtl="0" fontAlgn="base">
              <a:spcBef>
                <a:spcPct val="0"/>
              </a:spcBef>
              <a:spcAft>
                <a:spcPct val="0"/>
              </a:spcAft>
              <a:defRPr sz="2000">
                <a:solidFill>
                  <a:schemeClr val="bg1"/>
                </a:solidFill>
                <a:latin typeface="Arial" pitchFamily="34" charset="0"/>
              </a:defRPr>
            </a:lvl8pPr>
            <a:lvl9pPr marL="1828800" algn="l" rtl="0" fontAlgn="base">
              <a:spcBef>
                <a:spcPct val="0"/>
              </a:spcBef>
              <a:spcAft>
                <a:spcPct val="0"/>
              </a:spcAft>
              <a:defRPr sz="2000">
                <a:solidFill>
                  <a:schemeClr val="bg1"/>
                </a:solidFill>
                <a:latin typeface="Arial" pitchFamily="34" charset="0"/>
              </a:defRPr>
            </a:lvl9pPr>
          </a:lstStyle>
          <a:p>
            <a:pPr eaLnBrk="1" hangingPunct="1"/>
            <a:r>
              <a:rPr lang="el-GR" kern="0" dirty="0" smtClean="0">
                <a:solidFill>
                  <a:schemeClr val="tx1"/>
                </a:solidFill>
              </a:rPr>
              <a:t>Σκλήρυνση Κατά Πλάκας</a:t>
            </a:r>
            <a:r>
              <a:rPr lang="en-GB" kern="0" dirty="0" smtClean="0">
                <a:solidFill>
                  <a:schemeClr val="tx1"/>
                </a:solidFill>
              </a:rPr>
              <a:t> – </a:t>
            </a:r>
            <a:r>
              <a:rPr lang="el-GR" kern="0" dirty="0" smtClean="0">
                <a:solidFill>
                  <a:schemeClr val="tx1"/>
                </a:solidFill>
              </a:rPr>
              <a:t>η πιο συχνή νευρολογική διαταραχή στους νεαρούς ενήλικες</a:t>
            </a:r>
            <a:r>
              <a:rPr lang="en-GB" kern="0" baseline="30000" dirty="0" smtClean="0">
                <a:solidFill>
                  <a:schemeClr val="tx1"/>
                </a:solidFill>
              </a:rPr>
              <a:t>1</a:t>
            </a:r>
          </a:p>
        </p:txBody>
      </p:sp>
      <p:sp>
        <p:nvSpPr>
          <p:cNvPr id="4" name="Rectangle 3"/>
          <p:cNvSpPr txBox="1">
            <a:spLocks noChangeArrowheads="1"/>
          </p:cNvSpPr>
          <p:nvPr/>
        </p:nvSpPr>
        <p:spPr bwMode="auto">
          <a:xfrm>
            <a:off x="234950" y="1220788"/>
            <a:ext cx="3879850" cy="5576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lr>
                <a:schemeClr val="accent1"/>
              </a:buClr>
              <a:buFont typeface="Arial" pitchFamily="34" charset="0"/>
              <a:buChar char="•"/>
              <a:defRPr sz="2000" b="1">
                <a:solidFill>
                  <a:srgbClr val="464749"/>
                </a:solidFill>
                <a:latin typeface="+mn-lt"/>
                <a:ea typeface="+mn-ea"/>
                <a:cs typeface="+mn-cs"/>
              </a:defRPr>
            </a:lvl1pPr>
            <a:lvl2pPr marL="630238" indent="-274638" algn="l" rtl="0" eaLnBrk="0" fontAlgn="base" hangingPunct="0">
              <a:spcBef>
                <a:spcPct val="0"/>
              </a:spcBef>
              <a:spcAft>
                <a:spcPts val="600"/>
              </a:spcAft>
              <a:buClr>
                <a:srgbClr val="A50021"/>
              </a:buClr>
              <a:buFont typeface="Arial" pitchFamily="34" charset="0"/>
              <a:buChar char="–"/>
              <a:defRPr>
                <a:solidFill>
                  <a:srgbClr val="464749"/>
                </a:solidFill>
                <a:latin typeface="+mn-lt"/>
              </a:defRPr>
            </a:lvl2pPr>
            <a:lvl3pPr marL="808038" indent="-177800" algn="l" rtl="0" eaLnBrk="0" fontAlgn="base" hangingPunct="0">
              <a:spcBef>
                <a:spcPct val="0"/>
              </a:spcBef>
              <a:spcAft>
                <a:spcPts val="600"/>
              </a:spcAft>
              <a:buClr>
                <a:srgbClr val="A50021"/>
              </a:buClr>
              <a:buFont typeface="Arial" pitchFamily="34" charset="0"/>
              <a:buChar char="•"/>
              <a:defRPr sz="1600">
                <a:solidFill>
                  <a:srgbClr val="464749"/>
                </a:solidFill>
                <a:latin typeface="+mn-lt"/>
              </a:defRPr>
            </a:lvl3pPr>
            <a:lvl4pPr marL="985838" indent="-177800" algn="l" rtl="0" eaLnBrk="0" fontAlgn="base" hangingPunct="0">
              <a:spcBef>
                <a:spcPct val="0"/>
              </a:spcBef>
              <a:spcAft>
                <a:spcPts val="600"/>
              </a:spcAft>
              <a:buClr>
                <a:srgbClr val="A50021"/>
              </a:buClr>
              <a:buFont typeface="Arial" pitchFamily="34" charset="0"/>
              <a:buChar char="–"/>
              <a:defRPr sz="1400">
                <a:solidFill>
                  <a:srgbClr val="464749"/>
                </a:solidFill>
                <a:latin typeface="+mn-lt"/>
              </a:defRPr>
            </a:lvl4pPr>
            <a:lvl5pPr marL="1030288" indent="-180975" algn="l" rtl="0" eaLnBrk="0" fontAlgn="base" hangingPunct="0">
              <a:spcBef>
                <a:spcPct val="20000"/>
              </a:spcBef>
              <a:spcAft>
                <a:spcPct val="25000"/>
              </a:spcAft>
              <a:buClr>
                <a:srgbClr val="A50021"/>
              </a:buClr>
              <a:buFont typeface="Arial" pitchFamily="34" charset="0"/>
              <a:buChar char="–"/>
              <a:defRPr sz="1600">
                <a:solidFill>
                  <a:srgbClr val="464749"/>
                </a:solidFill>
                <a:latin typeface="+mn-lt"/>
              </a:defRPr>
            </a:lvl5pPr>
            <a:lvl6pPr marL="1487488" indent="-180975" algn="l" rtl="0" fontAlgn="base">
              <a:spcBef>
                <a:spcPct val="20000"/>
              </a:spcBef>
              <a:spcAft>
                <a:spcPct val="25000"/>
              </a:spcAft>
              <a:buClr>
                <a:srgbClr val="A50021"/>
              </a:buClr>
              <a:buFont typeface="Arial" pitchFamily="34" charset="0"/>
              <a:buChar char="–"/>
              <a:defRPr sz="1600">
                <a:solidFill>
                  <a:srgbClr val="464749"/>
                </a:solidFill>
                <a:latin typeface="+mn-lt"/>
              </a:defRPr>
            </a:lvl6pPr>
            <a:lvl7pPr marL="1944688" indent="-180975" algn="l" rtl="0" fontAlgn="base">
              <a:spcBef>
                <a:spcPct val="20000"/>
              </a:spcBef>
              <a:spcAft>
                <a:spcPct val="25000"/>
              </a:spcAft>
              <a:buClr>
                <a:srgbClr val="A50021"/>
              </a:buClr>
              <a:buFont typeface="Arial" pitchFamily="34" charset="0"/>
              <a:buChar char="–"/>
              <a:defRPr sz="1600">
                <a:solidFill>
                  <a:srgbClr val="464749"/>
                </a:solidFill>
                <a:latin typeface="+mn-lt"/>
              </a:defRPr>
            </a:lvl7pPr>
            <a:lvl8pPr marL="2401888" indent="-180975" algn="l" rtl="0" fontAlgn="base">
              <a:spcBef>
                <a:spcPct val="20000"/>
              </a:spcBef>
              <a:spcAft>
                <a:spcPct val="25000"/>
              </a:spcAft>
              <a:buClr>
                <a:srgbClr val="A50021"/>
              </a:buClr>
              <a:buFont typeface="Arial" pitchFamily="34" charset="0"/>
              <a:buChar char="–"/>
              <a:defRPr sz="1600">
                <a:solidFill>
                  <a:srgbClr val="464749"/>
                </a:solidFill>
                <a:latin typeface="+mn-lt"/>
              </a:defRPr>
            </a:lvl8pPr>
            <a:lvl9pPr marL="2859088" indent="-180975" algn="l" rtl="0" fontAlgn="base">
              <a:spcBef>
                <a:spcPct val="20000"/>
              </a:spcBef>
              <a:spcAft>
                <a:spcPct val="25000"/>
              </a:spcAft>
              <a:buClr>
                <a:srgbClr val="A50021"/>
              </a:buClr>
              <a:buFont typeface="Arial" pitchFamily="34" charset="0"/>
              <a:buChar char="–"/>
              <a:defRPr sz="1600">
                <a:solidFill>
                  <a:srgbClr val="464749"/>
                </a:solidFill>
                <a:latin typeface="+mn-lt"/>
              </a:defRPr>
            </a:lvl9pPr>
          </a:lstStyle>
          <a:p>
            <a:pPr eaLnBrk="1" hangingPunct="1">
              <a:buClr>
                <a:srgbClr val="A50021"/>
              </a:buClr>
            </a:pPr>
            <a:r>
              <a:rPr lang="el-GR" sz="1600" b="0" kern="0" dirty="0"/>
              <a:t>Η ΣΚΠ είναι ένα χρόνιο, </a:t>
            </a:r>
            <a:r>
              <a:rPr lang="el-GR" sz="1600" b="0" kern="0" dirty="0" err="1"/>
              <a:t>αυτοάνοσο</a:t>
            </a:r>
            <a:r>
              <a:rPr lang="el-GR" sz="1600" b="0" kern="0" dirty="0"/>
              <a:t>, </a:t>
            </a:r>
            <a:r>
              <a:rPr lang="el-GR" sz="1600" b="0" kern="0" dirty="0">
                <a:solidFill>
                  <a:srgbClr val="FF0000"/>
                </a:solidFill>
              </a:rPr>
              <a:t>φλεγμονώδες</a:t>
            </a:r>
            <a:r>
              <a:rPr lang="el-GR" sz="1600" b="0" kern="0" dirty="0"/>
              <a:t> και </a:t>
            </a:r>
            <a:r>
              <a:rPr lang="el-GR" sz="1600" b="0" kern="0" dirty="0" err="1">
                <a:solidFill>
                  <a:srgbClr val="FF0000"/>
                </a:solidFill>
              </a:rPr>
              <a:t>νευροεκφυλιστικό</a:t>
            </a:r>
            <a:r>
              <a:rPr lang="el-GR" sz="1600" b="0" kern="0" dirty="0"/>
              <a:t> νόσημα του </a:t>
            </a:r>
            <a:r>
              <a:rPr lang="el-GR" sz="1600" b="0" kern="0" dirty="0" smtClean="0"/>
              <a:t>ΚΝΣ</a:t>
            </a:r>
            <a:endParaRPr lang="en-GB" sz="1600" b="0" kern="0" dirty="0"/>
          </a:p>
          <a:p>
            <a:pPr>
              <a:buClr>
                <a:srgbClr val="A50021"/>
              </a:buClr>
            </a:pPr>
            <a:r>
              <a:rPr lang="el-GR" sz="1600" b="0" kern="0" dirty="0"/>
              <a:t>Επηρεάζει πάνω από 2.5 εκ. ανθρώπους παγκοσμίως(</a:t>
            </a:r>
            <a:r>
              <a:rPr lang="en-GB" sz="1600" b="0" kern="0" dirty="0"/>
              <a:t>0.5 EU/0.4 </a:t>
            </a:r>
            <a:r>
              <a:rPr lang="en-GB" sz="1600" b="0" kern="0" dirty="0" smtClean="0"/>
              <a:t>US)</a:t>
            </a:r>
            <a:r>
              <a:rPr lang="en-GB" sz="1600" b="0" kern="0" baseline="30000" dirty="0" smtClean="0"/>
              <a:t>1</a:t>
            </a:r>
            <a:endParaRPr lang="en-GB" sz="1600" b="0" kern="0" baseline="30000" dirty="0"/>
          </a:p>
          <a:p>
            <a:pPr eaLnBrk="1" hangingPunct="1">
              <a:buClr>
                <a:srgbClr val="A50021"/>
              </a:buClr>
            </a:pPr>
            <a:r>
              <a:rPr lang="el-GR" sz="1600" b="0" kern="0" dirty="0"/>
              <a:t>Επικράτηση </a:t>
            </a:r>
            <a:r>
              <a:rPr lang="en-US" sz="1600" dirty="0" smtClean="0"/>
              <a:t>♀</a:t>
            </a:r>
            <a:r>
              <a:rPr lang="en-US" sz="1600" b="0" kern="0" dirty="0" smtClean="0"/>
              <a:t>:</a:t>
            </a:r>
            <a:r>
              <a:rPr lang="en-US" sz="1600" dirty="0" smtClean="0"/>
              <a:t>♂</a:t>
            </a:r>
            <a:r>
              <a:rPr lang="en-GB" sz="1600" b="0" kern="0" dirty="0" smtClean="0"/>
              <a:t> </a:t>
            </a:r>
            <a:r>
              <a:rPr lang="el-GR" sz="1600" b="0" kern="0" dirty="0"/>
              <a:t>2</a:t>
            </a:r>
            <a:r>
              <a:rPr lang="en-GB" sz="1600" b="0" kern="0" dirty="0" smtClean="0"/>
              <a:t>:1</a:t>
            </a:r>
            <a:r>
              <a:rPr lang="en-GB" sz="1600" b="0" kern="0" baseline="30000" dirty="0" smtClean="0"/>
              <a:t>3,4</a:t>
            </a:r>
            <a:endParaRPr lang="en-GB" sz="1600" b="0" kern="0" baseline="30000" dirty="0"/>
          </a:p>
          <a:p>
            <a:pPr eaLnBrk="1" hangingPunct="1">
              <a:buClr>
                <a:srgbClr val="A50021"/>
              </a:buClr>
            </a:pPr>
            <a:r>
              <a:rPr lang="el-GR" sz="1600" b="0" kern="0" dirty="0"/>
              <a:t>Επηρεάζει κυρίως άτομα νεαρής ηλικίας-τυπική έναρξη μεταξύ 20-40 </a:t>
            </a:r>
            <a:r>
              <a:rPr lang="el-GR" sz="1600" b="0" kern="0" dirty="0" smtClean="0"/>
              <a:t>ετών</a:t>
            </a:r>
            <a:r>
              <a:rPr lang="en-GB" sz="1600" b="0" kern="0" baseline="30000" dirty="0" smtClean="0"/>
              <a:t>5,6</a:t>
            </a:r>
          </a:p>
          <a:p>
            <a:pPr marL="0" indent="0" eaLnBrk="1" hangingPunct="1">
              <a:buClr>
                <a:srgbClr val="A50021"/>
              </a:buClr>
              <a:buNone/>
            </a:pPr>
            <a:endParaRPr lang="el-GR" sz="1400" b="0" kern="0" baseline="30000" dirty="0" smtClean="0"/>
          </a:p>
          <a:p>
            <a:pPr marL="260350" indent="-173038">
              <a:spcBef>
                <a:spcPts val="600"/>
              </a:spcBef>
              <a:buClr>
                <a:srgbClr val="A50021"/>
              </a:buClr>
              <a:buFontTx/>
              <a:buChar char="•"/>
              <a:defRPr/>
            </a:pPr>
            <a:r>
              <a:rPr lang="el-GR" altLang="en-US" sz="1600" b="0" kern="0" dirty="0"/>
              <a:t>Η </a:t>
            </a:r>
            <a:r>
              <a:rPr lang="el-GR" altLang="en-US" sz="1600" b="0" kern="0" dirty="0" err="1"/>
              <a:t>ΣκΠ</a:t>
            </a:r>
            <a:r>
              <a:rPr lang="el-GR" altLang="en-US" sz="1600" b="0" kern="0" dirty="0"/>
              <a:t> έχει σημαντικές επιπτώσεις τόσο για την κοινωνία όσο και για τον ασθενή</a:t>
            </a:r>
            <a:endParaRPr lang="en-US" altLang="en-US" sz="1600" b="0" kern="0" dirty="0"/>
          </a:p>
          <a:p>
            <a:pPr marL="538163" lvl="1" indent="-174625">
              <a:spcBef>
                <a:spcPts val="600"/>
              </a:spcBef>
              <a:buFont typeface="Arial" pitchFamily="34" charset="0"/>
              <a:buChar char="-"/>
              <a:defRPr/>
            </a:pPr>
            <a:r>
              <a:rPr lang="el-GR" altLang="en-US" sz="1200" dirty="0" smtClean="0"/>
              <a:t>Φτωχή ποιότητα ζωής</a:t>
            </a:r>
            <a:endParaRPr lang="en-US" altLang="en-US" sz="1200" dirty="0"/>
          </a:p>
          <a:p>
            <a:pPr marL="538163" lvl="1" indent="-174625">
              <a:spcBef>
                <a:spcPts val="600"/>
              </a:spcBef>
              <a:buFont typeface="Arial" pitchFamily="34" charset="0"/>
              <a:buChar char="-"/>
              <a:defRPr/>
            </a:pPr>
            <a:r>
              <a:rPr lang="el-GR" altLang="en-US" sz="1200" dirty="0" smtClean="0"/>
              <a:t>Αυξημένο κόστος υγειονομικής περίθαλψης</a:t>
            </a:r>
            <a:endParaRPr lang="en-US" altLang="en-US" sz="1200" dirty="0"/>
          </a:p>
          <a:p>
            <a:pPr marL="538163" lvl="1" indent="-174625">
              <a:spcBef>
                <a:spcPts val="600"/>
              </a:spcBef>
              <a:buFont typeface="Arial" pitchFamily="34" charset="0"/>
              <a:buChar char="-"/>
              <a:defRPr/>
            </a:pPr>
            <a:r>
              <a:rPr lang="el-GR" altLang="en-US" sz="1200" dirty="0" smtClean="0"/>
              <a:t>Δραματική επίπτωση στην εργασία ακόμα και από τα πρώιμα στάδια, με περίπου 50% των ασθενών με </a:t>
            </a:r>
            <a:r>
              <a:rPr lang="en-US" altLang="en-US" sz="1200" dirty="0" smtClean="0"/>
              <a:t>EDSS 3</a:t>
            </a:r>
            <a:r>
              <a:rPr lang="el-GR" altLang="en-US" sz="1200" dirty="0" smtClean="0"/>
              <a:t> να έχουν εγκαταλείψει την εργασία τους</a:t>
            </a:r>
            <a:endParaRPr lang="en-US" altLang="en-US" sz="1200" dirty="0"/>
          </a:p>
          <a:p>
            <a:pPr eaLnBrk="1" hangingPunct="1">
              <a:buClr>
                <a:srgbClr val="A50021"/>
              </a:buClr>
            </a:pPr>
            <a:endParaRPr lang="en-GB" sz="1800" b="0" kern="0" baseline="30000" dirty="0"/>
          </a:p>
        </p:txBody>
      </p:sp>
      <p:sp>
        <p:nvSpPr>
          <p:cNvPr id="5" name="Text Box 4"/>
          <p:cNvSpPr txBox="1">
            <a:spLocks noChangeArrowheads="1"/>
          </p:cNvSpPr>
          <p:nvPr/>
        </p:nvSpPr>
        <p:spPr bwMode="auto">
          <a:xfrm>
            <a:off x="4908550" y="1220788"/>
            <a:ext cx="3702050" cy="707886"/>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l-GR" sz="2000" b="1" dirty="0" smtClean="0">
                <a:solidFill>
                  <a:srgbClr val="FF9900"/>
                </a:solidFill>
              </a:rPr>
              <a:t>Παγκόσμια επίπτωση της </a:t>
            </a:r>
            <a:r>
              <a:rPr lang="el-GR" sz="2000" b="1" dirty="0" err="1" smtClean="0">
                <a:solidFill>
                  <a:srgbClr val="FF9900"/>
                </a:solidFill>
              </a:rPr>
              <a:t>ΣκΠ</a:t>
            </a:r>
            <a:r>
              <a:rPr lang="el-GR" sz="2000" b="1" dirty="0" smtClean="0">
                <a:solidFill>
                  <a:srgbClr val="FF9900"/>
                </a:solidFill>
              </a:rPr>
              <a:t> ανά</a:t>
            </a:r>
            <a:r>
              <a:rPr lang="en-GB" sz="2000" b="1" dirty="0" smtClean="0">
                <a:solidFill>
                  <a:srgbClr val="FF9900"/>
                </a:solidFill>
              </a:rPr>
              <a:t> 100,000</a:t>
            </a:r>
            <a:r>
              <a:rPr lang="el-GR" sz="2000" b="1" dirty="0" smtClean="0">
                <a:solidFill>
                  <a:srgbClr val="FF9900"/>
                </a:solidFill>
              </a:rPr>
              <a:t> άτομα</a:t>
            </a:r>
            <a:r>
              <a:rPr lang="en-GB" sz="2000" b="1" baseline="30000" dirty="0" smtClean="0">
                <a:solidFill>
                  <a:srgbClr val="FF9900"/>
                </a:solidFill>
              </a:rPr>
              <a:t>2</a:t>
            </a:r>
            <a:endParaRPr lang="en-GB" sz="2000" b="1" baseline="30000" dirty="0">
              <a:solidFill>
                <a:srgbClr val="FF9900"/>
              </a:solidFill>
            </a:endParaRPr>
          </a:p>
        </p:txBody>
      </p:sp>
      <p:sp>
        <p:nvSpPr>
          <p:cNvPr id="6" name="Text Box 219"/>
          <p:cNvSpPr txBox="1">
            <a:spLocks noChangeArrowheads="1"/>
          </p:cNvSpPr>
          <p:nvPr/>
        </p:nvSpPr>
        <p:spPr bwMode="auto">
          <a:xfrm>
            <a:off x="470694" y="6185663"/>
            <a:ext cx="8535987"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r>
              <a:rPr lang="en-GB" sz="1100" baseline="30000" dirty="0">
                <a:solidFill>
                  <a:srgbClr val="606060"/>
                </a:solidFill>
              </a:rPr>
              <a:t>1</a:t>
            </a:r>
            <a:r>
              <a:rPr lang="en-GB" sz="1100" dirty="0">
                <a:solidFill>
                  <a:srgbClr val="606060"/>
                </a:solidFill>
              </a:rPr>
              <a:t>World Health Organization. </a:t>
            </a:r>
            <a:r>
              <a:rPr lang="en-GB" sz="1100" i="1" dirty="0">
                <a:solidFill>
                  <a:srgbClr val="606060"/>
                </a:solidFill>
              </a:rPr>
              <a:t>Neurology atlas</a:t>
            </a:r>
            <a:r>
              <a:rPr lang="en-GB" sz="1100" dirty="0">
                <a:solidFill>
                  <a:srgbClr val="606060"/>
                </a:solidFill>
              </a:rPr>
              <a:t> 2004; </a:t>
            </a:r>
            <a:r>
              <a:rPr lang="en-GB" sz="1100" baseline="30000" dirty="0">
                <a:solidFill>
                  <a:srgbClr val="606060"/>
                </a:solidFill>
              </a:rPr>
              <a:t>2</a:t>
            </a:r>
            <a:r>
              <a:rPr lang="en-GB" sz="1100" dirty="0">
                <a:solidFill>
                  <a:srgbClr val="606060"/>
                </a:solidFill>
              </a:rPr>
              <a:t>World Health Organization. Multiple sclerosis resources in the world atlas, 2008; </a:t>
            </a:r>
            <a:r>
              <a:rPr lang="en-GB" sz="1100" baseline="30000" dirty="0">
                <a:solidFill>
                  <a:srgbClr val="606060"/>
                </a:solidFill>
              </a:rPr>
              <a:t>3</a:t>
            </a:r>
            <a:r>
              <a:rPr lang="en-GB" sz="1100" dirty="0">
                <a:solidFill>
                  <a:srgbClr val="606060"/>
                </a:solidFill>
              </a:rPr>
              <a:t>Whitacre CC </a:t>
            </a:r>
            <a:r>
              <a:rPr lang="en-GB" sz="1100" i="1" dirty="0">
                <a:solidFill>
                  <a:srgbClr val="606060"/>
                </a:solidFill>
              </a:rPr>
              <a:t>et al. Science</a:t>
            </a:r>
            <a:r>
              <a:rPr lang="en-GB" sz="1100" dirty="0">
                <a:solidFill>
                  <a:srgbClr val="606060"/>
                </a:solidFill>
              </a:rPr>
              <a:t> 1999; </a:t>
            </a:r>
            <a:r>
              <a:rPr lang="en-GB" sz="1100" baseline="30000" dirty="0">
                <a:solidFill>
                  <a:srgbClr val="606060"/>
                </a:solidFill>
              </a:rPr>
              <a:t>4</a:t>
            </a:r>
            <a:r>
              <a:rPr lang="en-GB" sz="1100" dirty="0">
                <a:solidFill>
                  <a:srgbClr val="606060"/>
                </a:solidFill>
              </a:rPr>
              <a:t>Koch-Henriksen N </a:t>
            </a:r>
            <a:r>
              <a:rPr lang="en-GB" sz="1100" i="1" dirty="0">
                <a:solidFill>
                  <a:srgbClr val="606060"/>
                </a:solidFill>
              </a:rPr>
              <a:t>et al, Lancet </a:t>
            </a:r>
            <a:r>
              <a:rPr lang="en-GB" sz="1100" i="1" dirty="0" err="1">
                <a:solidFill>
                  <a:srgbClr val="606060"/>
                </a:solidFill>
              </a:rPr>
              <a:t>Neurol</a:t>
            </a:r>
            <a:r>
              <a:rPr lang="en-GB" sz="1100" dirty="0">
                <a:solidFill>
                  <a:srgbClr val="606060"/>
                </a:solidFill>
              </a:rPr>
              <a:t> 2011; </a:t>
            </a:r>
            <a:r>
              <a:rPr lang="en-GB" sz="1100" baseline="30000" dirty="0">
                <a:solidFill>
                  <a:srgbClr val="606060"/>
                </a:solidFill>
              </a:rPr>
              <a:t>5</a:t>
            </a:r>
            <a:r>
              <a:rPr lang="en-GB" sz="1100" dirty="0">
                <a:solidFill>
                  <a:srgbClr val="606060"/>
                </a:solidFill>
              </a:rPr>
              <a:t>Noseworthy JH </a:t>
            </a:r>
            <a:r>
              <a:rPr lang="en-GB" sz="1100" i="1" dirty="0">
                <a:solidFill>
                  <a:srgbClr val="606060"/>
                </a:solidFill>
              </a:rPr>
              <a:t>et al. N </a:t>
            </a:r>
            <a:r>
              <a:rPr lang="en-GB" sz="1100" i="1" dirty="0" err="1">
                <a:solidFill>
                  <a:srgbClr val="606060"/>
                </a:solidFill>
              </a:rPr>
              <a:t>Engl</a:t>
            </a:r>
            <a:r>
              <a:rPr lang="en-GB" sz="1100" i="1" dirty="0">
                <a:solidFill>
                  <a:srgbClr val="606060"/>
                </a:solidFill>
              </a:rPr>
              <a:t> J Med</a:t>
            </a:r>
            <a:r>
              <a:rPr lang="en-GB" sz="1100" dirty="0">
                <a:solidFill>
                  <a:srgbClr val="606060"/>
                </a:solidFill>
              </a:rPr>
              <a:t> 2000 ; </a:t>
            </a:r>
            <a:r>
              <a:rPr lang="en-GB" sz="1100" baseline="30000" dirty="0">
                <a:solidFill>
                  <a:srgbClr val="606060"/>
                </a:solidFill>
              </a:rPr>
              <a:t>6</a:t>
            </a:r>
            <a:r>
              <a:rPr lang="en-GB" sz="1100" dirty="0">
                <a:solidFill>
                  <a:srgbClr val="606060"/>
                </a:solidFill>
              </a:rPr>
              <a:t>Confavreux C </a:t>
            </a:r>
            <a:r>
              <a:rPr lang="en-GB" sz="1100" i="1" dirty="0">
                <a:solidFill>
                  <a:srgbClr val="606060"/>
                </a:solidFill>
              </a:rPr>
              <a:t>et al. Brain</a:t>
            </a:r>
            <a:r>
              <a:rPr lang="en-GB" sz="1100" dirty="0">
                <a:solidFill>
                  <a:srgbClr val="606060"/>
                </a:solidFill>
              </a:rPr>
              <a:t> 1980</a:t>
            </a:r>
          </a:p>
        </p:txBody>
      </p:sp>
      <p:grpSp>
        <p:nvGrpSpPr>
          <p:cNvPr id="7" name="Group 17"/>
          <p:cNvGrpSpPr>
            <a:grpSpLocks/>
          </p:cNvGrpSpPr>
          <p:nvPr/>
        </p:nvGrpSpPr>
        <p:grpSpPr bwMode="auto">
          <a:xfrm>
            <a:off x="4456113" y="2338388"/>
            <a:ext cx="4519612" cy="3182937"/>
            <a:chOff x="2807" y="1347"/>
            <a:chExt cx="2847" cy="2005"/>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l="2728"/>
            <a:stretch>
              <a:fillRect/>
            </a:stretch>
          </p:blipFill>
          <p:spPr bwMode="auto">
            <a:xfrm>
              <a:off x="2807" y="1347"/>
              <a:ext cx="2847" cy="1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sp>
          <p:nvSpPr>
            <p:cNvPr id="9" name="Rectangle 15"/>
            <p:cNvSpPr>
              <a:spLocks noChangeArrowheads="1"/>
            </p:cNvSpPr>
            <p:nvPr/>
          </p:nvSpPr>
          <p:spPr bwMode="auto">
            <a:xfrm>
              <a:off x="3707" y="2908"/>
              <a:ext cx="1100" cy="444"/>
            </a:xfrm>
            <a:prstGeom prst="rect">
              <a:avLst/>
            </a:prstGeom>
            <a:solidFill>
              <a:schemeClr val="bg1"/>
            </a:solidFill>
            <a:ln>
              <a:noFill/>
            </a:ln>
            <a:extLst>
              <a:ext uri="{91240B29-F687-4f45-9708-019B960494DF}">
                <a14:hiddenLine xmlns:a14="http://schemas.microsoft.com/office/drawing/2010/main" xmlns="" w="6350" algn="ctr">
                  <a:solidFill>
                    <a:srgbClr val="000000"/>
                  </a:solidFill>
                  <a:miter lim="800000"/>
                  <a:headEnd/>
                  <a:tailEnd/>
                </a14:hiddenLine>
              </a:ext>
            </a:extLst>
          </p:spPr>
          <p:txBody>
            <a:bodyPr wrap="none" anchor="ctr"/>
            <a:lstStyle/>
            <a:p>
              <a:endParaRPr lang="en-GB">
                <a:solidFill>
                  <a:prstClr val="black"/>
                </a:solidFill>
              </a:endParaRPr>
            </a:p>
          </p:txBody>
        </p:sp>
      </p:grpSp>
      <p:grpSp>
        <p:nvGrpSpPr>
          <p:cNvPr id="10" name="Group 18"/>
          <p:cNvGrpSpPr>
            <a:grpSpLocks/>
          </p:cNvGrpSpPr>
          <p:nvPr/>
        </p:nvGrpSpPr>
        <p:grpSpPr bwMode="auto">
          <a:xfrm>
            <a:off x="5356225" y="5154613"/>
            <a:ext cx="2755900" cy="730250"/>
            <a:chOff x="3383" y="3115"/>
            <a:chExt cx="1736" cy="460"/>
          </a:xfrm>
        </p:grpSpPr>
        <p:sp>
          <p:nvSpPr>
            <p:cNvPr id="11" name="Rectangle 7"/>
            <p:cNvSpPr>
              <a:spLocks noChangeArrowheads="1"/>
            </p:cNvSpPr>
            <p:nvPr/>
          </p:nvSpPr>
          <p:spPr bwMode="auto">
            <a:xfrm>
              <a:off x="3383" y="3168"/>
              <a:ext cx="88" cy="88"/>
            </a:xfrm>
            <a:prstGeom prst="rect">
              <a:avLst/>
            </a:prstGeom>
            <a:solidFill>
              <a:srgbClr val="EB145B"/>
            </a:solidFill>
            <a:ln w="6350">
              <a:solidFill>
                <a:schemeClr val="bg2"/>
              </a:solidFill>
              <a:miter lim="800000"/>
              <a:headEnd/>
              <a:tailEnd/>
            </a:ln>
          </p:spPr>
          <p:txBody>
            <a:bodyPr wrap="none" anchor="ctr"/>
            <a:lstStyle/>
            <a:p>
              <a:endParaRPr lang="en-GB">
                <a:solidFill>
                  <a:prstClr val="black"/>
                </a:solidFill>
              </a:endParaRPr>
            </a:p>
          </p:txBody>
        </p:sp>
        <p:sp>
          <p:nvSpPr>
            <p:cNvPr id="12" name="Text Box 8"/>
            <p:cNvSpPr txBox="1">
              <a:spLocks noChangeArrowheads="1"/>
            </p:cNvSpPr>
            <p:nvPr/>
          </p:nvSpPr>
          <p:spPr bwMode="auto">
            <a:xfrm>
              <a:off x="3455" y="3115"/>
              <a:ext cx="680" cy="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lgn="ctr">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GB" sz="1400" dirty="0">
                  <a:solidFill>
                    <a:prstClr val="black"/>
                  </a:solidFill>
                </a:rPr>
                <a:t>&gt;100</a:t>
              </a:r>
              <a:br>
                <a:rPr lang="en-GB" sz="1400" dirty="0">
                  <a:solidFill>
                    <a:prstClr val="black"/>
                  </a:solidFill>
                </a:rPr>
              </a:br>
              <a:r>
                <a:rPr lang="en-GB" sz="1400" dirty="0">
                  <a:solidFill>
                    <a:prstClr val="black"/>
                  </a:solidFill>
                </a:rPr>
                <a:t>60.01-100</a:t>
              </a:r>
              <a:br>
                <a:rPr lang="en-GB" sz="1400" dirty="0">
                  <a:solidFill>
                    <a:prstClr val="black"/>
                  </a:solidFill>
                </a:rPr>
              </a:br>
              <a:r>
                <a:rPr lang="en-GB" sz="1400" dirty="0">
                  <a:solidFill>
                    <a:prstClr val="black"/>
                  </a:solidFill>
                </a:rPr>
                <a:t>20.01-60</a:t>
              </a:r>
            </a:p>
          </p:txBody>
        </p:sp>
        <p:sp>
          <p:nvSpPr>
            <p:cNvPr id="13" name="Rectangle 9"/>
            <p:cNvSpPr>
              <a:spLocks noChangeArrowheads="1"/>
            </p:cNvSpPr>
            <p:nvPr/>
          </p:nvSpPr>
          <p:spPr bwMode="auto">
            <a:xfrm>
              <a:off x="3383" y="3302"/>
              <a:ext cx="88" cy="88"/>
            </a:xfrm>
            <a:prstGeom prst="rect">
              <a:avLst/>
            </a:prstGeom>
            <a:solidFill>
              <a:srgbClr val="F59678"/>
            </a:solidFill>
            <a:ln w="6350">
              <a:solidFill>
                <a:schemeClr val="bg2"/>
              </a:solidFill>
              <a:miter lim="800000"/>
              <a:headEnd/>
              <a:tailEnd/>
            </a:ln>
          </p:spPr>
          <p:txBody>
            <a:bodyPr wrap="none" anchor="ctr"/>
            <a:lstStyle/>
            <a:p>
              <a:endParaRPr lang="en-GB">
                <a:solidFill>
                  <a:prstClr val="black"/>
                </a:solidFill>
              </a:endParaRPr>
            </a:p>
          </p:txBody>
        </p:sp>
        <p:sp>
          <p:nvSpPr>
            <p:cNvPr id="14" name="Rectangle 10"/>
            <p:cNvSpPr>
              <a:spLocks noChangeArrowheads="1"/>
            </p:cNvSpPr>
            <p:nvPr/>
          </p:nvSpPr>
          <p:spPr bwMode="auto">
            <a:xfrm>
              <a:off x="3383" y="3436"/>
              <a:ext cx="88" cy="88"/>
            </a:xfrm>
            <a:prstGeom prst="rect">
              <a:avLst/>
            </a:prstGeom>
            <a:solidFill>
              <a:srgbClr val="FFD430"/>
            </a:solidFill>
            <a:ln w="6350">
              <a:solidFill>
                <a:schemeClr val="bg2"/>
              </a:solidFill>
              <a:miter lim="800000"/>
              <a:headEnd/>
              <a:tailEnd/>
            </a:ln>
          </p:spPr>
          <p:txBody>
            <a:bodyPr wrap="none" anchor="ctr"/>
            <a:lstStyle/>
            <a:p>
              <a:endParaRPr lang="en-GB">
                <a:solidFill>
                  <a:prstClr val="black"/>
                </a:solidFill>
              </a:endParaRPr>
            </a:p>
          </p:txBody>
        </p:sp>
        <p:sp>
          <p:nvSpPr>
            <p:cNvPr id="15" name="Rectangle 11"/>
            <p:cNvSpPr>
              <a:spLocks noChangeArrowheads="1"/>
            </p:cNvSpPr>
            <p:nvPr/>
          </p:nvSpPr>
          <p:spPr bwMode="auto">
            <a:xfrm>
              <a:off x="4171" y="3168"/>
              <a:ext cx="88" cy="88"/>
            </a:xfrm>
            <a:prstGeom prst="rect">
              <a:avLst/>
            </a:prstGeom>
            <a:solidFill>
              <a:srgbClr val="76BCE7"/>
            </a:solidFill>
            <a:ln w="6350">
              <a:solidFill>
                <a:schemeClr val="bg2"/>
              </a:solidFill>
              <a:miter lim="800000"/>
              <a:headEnd/>
              <a:tailEnd/>
            </a:ln>
          </p:spPr>
          <p:txBody>
            <a:bodyPr wrap="none" anchor="ctr"/>
            <a:lstStyle/>
            <a:p>
              <a:endParaRPr lang="en-GB">
                <a:solidFill>
                  <a:prstClr val="black"/>
                </a:solidFill>
              </a:endParaRPr>
            </a:p>
          </p:txBody>
        </p:sp>
        <p:sp>
          <p:nvSpPr>
            <p:cNvPr id="16" name="Text Box 12"/>
            <p:cNvSpPr txBox="1">
              <a:spLocks noChangeArrowheads="1"/>
            </p:cNvSpPr>
            <p:nvPr/>
          </p:nvSpPr>
          <p:spPr bwMode="auto">
            <a:xfrm>
              <a:off x="4243" y="3115"/>
              <a:ext cx="876" cy="4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lgn="ctr">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spcBef>
                  <a:spcPct val="50000"/>
                </a:spcBef>
              </a:pPr>
              <a:r>
                <a:rPr lang="en-GB" sz="1400">
                  <a:solidFill>
                    <a:prstClr val="black"/>
                  </a:solidFill>
                </a:rPr>
                <a:t>5.01-20</a:t>
              </a:r>
              <a:br>
                <a:rPr lang="en-GB" sz="1400">
                  <a:solidFill>
                    <a:prstClr val="black"/>
                  </a:solidFill>
                </a:rPr>
              </a:br>
              <a:r>
                <a:rPr lang="en-GB" sz="1400">
                  <a:solidFill>
                    <a:prstClr val="black"/>
                  </a:solidFill>
                </a:rPr>
                <a:t>0-5</a:t>
              </a:r>
              <a:br>
                <a:rPr lang="en-GB" sz="1400">
                  <a:solidFill>
                    <a:prstClr val="black"/>
                  </a:solidFill>
                </a:rPr>
              </a:br>
              <a:r>
                <a:rPr lang="en-GB" sz="1400">
                  <a:solidFill>
                    <a:prstClr val="black"/>
                  </a:solidFill>
                </a:rPr>
                <a:t>No information</a:t>
              </a:r>
            </a:p>
          </p:txBody>
        </p:sp>
        <p:sp>
          <p:nvSpPr>
            <p:cNvPr id="17" name="Rectangle 13"/>
            <p:cNvSpPr>
              <a:spLocks noChangeArrowheads="1"/>
            </p:cNvSpPr>
            <p:nvPr/>
          </p:nvSpPr>
          <p:spPr bwMode="auto">
            <a:xfrm>
              <a:off x="4171" y="3302"/>
              <a:ext cx="88" cy="88"/>
            </a:xfrm>
            <a:prstGeom prst="rect">
              <a:avLst/>
            </a:prstGeom>
            <a:solidFill>
              <a:srgbClr val="80C99C"/>
            </a:solidFill>
            <a:ln w="6350">
              <a:solidFill>
                <a:schemeClr val="bg2"/>
              </a:solidFill>
              <a:miter lim="800000"/>
              <a:headEnd/>
              <a:tailEnd/>
            </a:ln>
          </p:spPr>
          <p:txBody>
            <a:bodyPr wrap="none" anchor="ctr"/>
            <a:lstStyle/>
            <a:p>
              <a:endParaRPr lang="en-GB">
                <a:solidFill>
                  <a:prstClr val="black"/>
                </a:solidFill>
              </a:endParaRPr>
            </a:p>
          </p:txBody>
        </p:sp>
        <p:sp>
          <p:nvSpPr>
            <p:cNvPr id="18" name="Rectangle 14"/>
            <p:cNvSpPr>
              <a:spLocks noChangeArrowheads="1"/>
            </p:cNvSpPr>
            <p:nvPr/>
          </p:nvSpPr>
          <p:spPr bwMode="auto">
            <a:xfrm>
              <a:off x="4171" y="3436"/>
              <a:ext cx="88" cy="88"/>
            </a:xfrm>
            <a:prstGeom prst="rect">
              <a:avLst/>
            </a:prstGeom>
            <a:solidFill>
              <a:schemeClr val="bg1"/>
            </a:solidFill>
            <a:ln w="6350">
              <a:solidFill>
                <a:schemeClr val="bg2"/>
              </a:solidFill>
              <a:miter lim="800000"/>
              <a:headEnd/>
              <a:tailEnd/>
            </a:ln>
          </p:spPr>
          <p:txBody>
            <a:bodyPr wrap="none" anchor="ctr"/>
            <a:lstStyle/>
            <a:p>
              <a:endParaRPr lang="en-GB">
                <a:solidFill>
                  <a:prstClr val="black"/>
                </a:solidFill>
              </a:endParaRPr>
            </a:p>
          </p:txBody>
        </p:sp>
      </p:grpSp>
      <p:sp>
        <p:nvSpPr>
          <p:cNvPr id="19" name="Rectangle 18"/>
          <p:cNvSpPr/>
          <p:nvPr/>
        </p:nvSpPr>
        <p:spPr>
          <a:xfrm>
            <a:off x="3333750" y="6648450"/>
            <a:ext cx="2676525" cy="153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ectangle 19"/>
          <p:cNvSpPr/>
          <p:nvPr/>
        </p:nvSpPr>
        <p:spPr>
          <a:xfrm>
            <a:off x="7547425" y="6567426"/>
            <a:ext cx="1041401" cy="230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077541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18258761"/>
              </p:ext>
            </p:extLst>
          </p:nvPr>
        </p:nvGraphicFramePr>
        <p:xfrm>
          <a:off x="1187624" y="1340768"/>
          <a:ext cx="660605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23190" y="268822"/>
            <a:ext cx="8103507" cy="338554"/>
          </a:xfrm>
          <a:prstGeom prst="rect">
            <a:avLst/>
          </a:prstGeom>
        </p:spPr>
        <p:txBody>
          <a:bodyPr wrap="square">
            <a:spAutoFit/>
          </a:bodyPr>
          <a:lstStyle/>
          <a:p>
            <a:r>
              <a:rPr lang="el-GR" sz="1600" b="1" dirty="0" smtClean="0">
                <a:solidFill>
                  <a:schemeClr val="tx1">
                    <a:lumMod val="85000"/>
                    <a:lumOff val="15000"/>
                  </a:schemeClr>
                </a:solidFill>
                <a:latin typeface="Arial" pitchFamily="34" charset="0"/>
                <a:cs typeface="Arial" pitchFamily="34" charset="0"/>
              </a:rPr>
              <a:t>Τα τέσσερα κριτήρια της αποτελεσματικής θεραπείας</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118652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ounded Rectangle 183"/>
          <p:cNvSpPr/>
          <p:nvPr/>
        </p:nvSpPr>
        <p:spPr>
          <a:xfrm>
            <a:off x="5965825" y="1484313"/>
            <a:ext cx="2806700" cy="4291012"/>
          </a:xfrm>
          <a:prstGeom prst="roundRect">
            <a:avLst>
              <a:gd name="adj" fmla="val 2161"/>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179" name="Rounded Rectangle 178"/>
          <p:cNvSpPr/>
          <p:nvPr/>
        </p:nvSpPr>
        <p:spPr>
          <a:xfrm>
            <a:off x="5969000" y="1084263"/>
            <a:ext cx="2805113" cy="55562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1400" b="1" dirty="0" smtClean="0">
                <a:solidFill>
                  <a:srgbClr val="000000"/>
                </a:solidFill>
              </a:rPr>
              <a:t>Μακροχρόνια </a:t>
            </a:r>
            <a:r>
              <a:rPr lang="el-GR" sz="1400" b="1" dirty="0" err="1" smtClean="0">
                <a:solidFill>
                  <a:srgbClr val="000000"/>
                </a:solidFill>
              </a:rPr>
              <a:t>αποτελεσματα</a:t>
            </a:r>
            <a:endParaRPr lang="en-GB" sz="1400" b="1" dirty="0">
              <a:solidFill>
                <a:srgbClr val="000000"/>
              </a:solidFill>
            </a:endParaRPr>
          </a:p>
        </p:txBody>
      </p:sp>
      <p:sp>
        <p:nvSpPr>
          <p:cNvPr id="192" name="Rounded Rectangle 191"/>
          <p:cNvSpPr/>
          <p:nvPr/>
        </p:nvSpPr>
        <p:spPr>
          <a:xfrm>
            <a:off x="357188" y="1476375"/>
            <a:ext cx="2806700" cy="4291013"/>
          </a:xfrm>
          <a:prstGeom prst="roundRect">
            <a:avLst>
              <a:gd name="adj" fmla="val 2161"/>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193" name="Rounded Rectangle 192"/>
          <p:cNvSpPr/>
          <p:nvPr/>
        </p:nvSpPr>
        <p:spPr>
          <a:xfrm>
            <a:off x="347663" y="1076325"/>
            <a:ext cx="2805112" cy="55562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1400" b="1" dirty="0" smtClean="0">
                <a:solidFill>
                  <a:srgbClr val="000000"/>
                </a:solidFill>
              </a:rPr>
              <a:t>Υψηλή αποτελεσματικότητα</a:t>
            </a:r>
            <a:endParaRPr lang="en-GB" sz="1400" b="1" dirty="0">
              <a:solidFill>
                <a:srgbClr val="000000"/>
              </a:solidFill>
            </a:endParaRPr>
          </a:p>
        </p:txBody>
      </p:sp>
      <p:grpSp>
        <p:nvGrpSpPr>
          <p:cNvPr id="4106" name="Group 200"/>
          <p:cNvGrpSpPr>
            <a:grpSpLocks noChangeAspect="1"/>
          </p:cNvGrpSpPr>
          <p:nvPr/>
        </p:nvGrpSpPr>
        <p:grpSpPr bwMode="auto">
          <a:xfrm>
            <a:off x="422276" y="1771650"/>
            <a:ext cx="2657488" cy="2706689"/>
            <a:chOff x="199298" y="152131"/>
            <a:chExt cx="8577453" cy="8738368"/>
          </a:xfrm>
        </p:grpSpPr>
        <p:graphicFrame>
          <p:nvGraphicFramePr>
            <p:cNvPr id="4100" name="Object 5"/>
            <p:cNvGraphicFramePr>
              <a:graphicFrameLocks noChangeAspect="1"/>
            </p:cNvGraphicFramePr>
            <p:nvPr/>
          </p:nvGraphicFramePr>
          <p:xfrm>
            <a:off x="653285" y="1366686"/>
            <a:ext cx="8123466" cy="7523813"/>
          </p:xfrm>
          <a:graphic>
            <a:graphicData uri="http://schemas.openxmlformats.org/presentationml/2006/ole">
              <mc:AlternateContent xmlns:mc="http://schemas.openxmlformats.org/markup-compatibility/2006">
                <mc:Choice xmlns:v="urn:schemas-microsoft-com:vml" Requires="v">
                  <p:oleObj spid="_x0000_s2107" r:id="rId4" imgW="2517866" imgH="2334970" progId="Excel.Chart.8">
                    <p:embed/>
                  </p:oleObj>
                </mc:Choice>
                <mc:Fallback>
                  <p:oleObj r:id="rId4" imgW="2517866" imgH="233497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285" y="1366686"/>
                          <a:ext cx="8123466" cy="75238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130" name="Text Box 57"/>
            <p:cNvSpPr txBox="1">
              <a:spLocks noChangeAspect="1" noChangeArrowheads="1"/>
            </p:cNvSpPr>
            <p:nvPr/>
          </p:nvSpPr>
          <p:spPr bwMode="auto">
            <a:xfrm>
              <a:off x="1988899" y="7150843"/>
              <a:ext cx="2665203" cy="1481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0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900">
                  <a:solidFill>
                    <a:srgbClr val="000000"/>
                  </a:solidFill>
                  <a:ea typeface="MS PGothic" pitchFamily="34" charset="-128"/>
                </a:rPr>
                <a:t>IFN</a:t>
              </a:r>
              <a:r>
                <a:rPr lang="el-GR" altLang="en-US" sz="900">
                  <a:solidFill>
                    <a:srgbClr val="000000"/>
                  </a:solidFill>
                  <a:ea typeface="MS PGothic" pitchFamily="34" charset="-128"/>
                </a:rPr>
                <a:t>β</a:t>
              </a:r>
              <a:r>
                <a:rPr lang="en-GB" altLang="en-US" sz="900">
                  <a:solidFill>
                    <a:srgbClr val="000000"/>
                  </a:solidFill>
                  <a:ea typeface="MS PGothic" pitchFamily="34" charset="-128"/>
                </a:rPr>
                <a:t>-1a IM</a:t>
              </a:r>
              <a:br>
                <a:rPr lang="en-GB" altLang="en-US" sz="900">
                  <a:solidFill>
                    <a:srgbClr val="000000"/>
                  </a:solidFill>
                  <a:ea typeface="MS PGothic" pitchFamily="34" charset="-128"/>
                </a:rPr>
              </a:br>
              <a:r>
                <a:rPr lang="en-GB" altLang="en-US" sz="900">
                  <a:solidFill>
                    <a:srgbClr val="000000"/>
                  </a:solidFill>
                  <a:ea typeface="MS PGothic" pitchFamily="34" charset="-128"/>
                </a:rPr>
                <a:t>(n = 149</a:t>
              </a:r>
              <a:r>
                <a:rPr lang="en-GB" altLang="en-US" sz="900" baseline="30000">
                  <a:solidFill>
                    <a:srgbClr val="000000"/>
                  </a:solidFill>
                  <a:ea typeface="MS PGothic" pitchFamily="34" charset="-128"/>
                </a:rPr>
                <a:t>† </a:t>
              </a:r>
              <a:r>
                <a:rPr lang="en-GB" altLang="en-US" sz="900">
                  <a:solidFill>
                    <a:srgbClr val="000000"/>
                  </a:solidFill>
                  <a:ea typeface="MS PGothic" pitchFamily="34" charset="-128"/>
                </a:rPr>
                <a:t>/ 138</a:t>
              </a:r>
              <a:r>
                <a:rPr lang="en-GB" altLang="en-US" sz="900" baseline="30000">
                  <a:solidFill>
                    <a:srgbClr val="000000"/>
                  </a:solidFill>
                  <a:ea typeface="MS PGothic" pitchFamily="34" charset="-128"/>
                </a:rPr>
                <a:t>‡</a:t>
              </a:r>
              <a:r>
                <a:rPr lang="en-GB" altLang="en-US" sz="900">
                  <a:solidFill>
                    <a:srgbClr val="000000"/>
                  </a:solidFill>
                  <a:ea typeface="MS PGothic" pitchFamily="34" charset="-128"/>
                </a:rPr>
                <a:t>)</a:t>
              </a:r>
            </a:p>
          </p:txBody>
        </p:sp>
        <p:sp>
          <p:nvSpPr>
            <p:cNvPr id="4131" name="Rectangle 6"/>
            <p:cNvSpPr>
              <a:spLocks noChangeArrowheads="1"/>
            </p:cNvSpPr>
            <p:nvPr/>
          </p:nvSpPr>
          <p:spPr bwMode="auto">
            <a:xfrm rot="16200000">
              <a:off x="-917154" y="4370538"/>
              <a:ext cx="2978147" cy="745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900" b="1" dirty="0">
                  <a:solidFill>
                    <a:srgbClr val="000000"/>
                  </a:solidFill>
                </a:rPr>
                <a:t>ARR</a:t>
              </a:r>
            </a:p>
          </p:txBody>
        </p:sp>
        <p:sp>
          <p:nvSpPr>
            <p:cNvPr id="4132" name="AutoShape 56"/>
            <p:cNvSpPr>
              <a:spLocks noChangeArrowheads="1"/>
            </p:cNvSpPr>
            <p:nvPr/>
          </p:nvSpPr>
          <p:spPr bwMode="auto">
            <a:xfrm rot="5400000">
              <a:off x="6330937" y="4031665"/>
              <a:ext cx="976311" cy="64134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40 h 21600"/>
                <a:gd name="T14" fmla="*/ 18900 w 21600"/>
                <a:gd name="T15" fmla="*/ 1616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000000"/>
                </a:solidFill>
              </a:endParaRPr>
            </a:p>
          </p:txBody>
        </p:sp>
        <p:sp>
          <p:nvSpPr>
            <p:cNvPr id="4133" name="AutoShape 40"/>
            <p:cNvSpPr>
              <a:spLocks noChangeAspect="1" noChangeArrowheads="1"/>
            </p:cNvSpPr>
            <p:nvPr/>
          </p:nvSpPr>
          <p:spPr bwMode="auto">
            <a:xfrm>
              <a:off x="5420767" y="2703398"/>
              <a:ext cx="2841441" cy="1335731"/>
            </a:xfrm>
            <a:prstGeom prst="roundRect">
              <a:avLst>
                <a:gd name="adj" fmla="val 16667"/>
              </a:avLst>
            </a:prstGeom>
            <a:solidFill>
              <a:srgbClr val="FFFFFF"/>
            </a:solidFill>
            <a:ln w="19050">
              <a:solidFill>
                <a:srgbClr val="969696"/>
              </a:solidFill>
              <a:round/>
              <a:headEnd/>
              <a:tailEnd/>
            </a:ln>
          </p:spPr>
          <p:txBody>
            <a:bodyPr lIns="36000" tIns="0" rIns="3600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r>
                <a:rPr lang="en-GB" altLang="en-US" sz="900" b="1">
                  <a:solidFill>
                    <a:srgbClr val="000000"/>
                  </a:solidFill>
                  <a:ea typeface="ヒラギノ角ゴ Pro W3" pitchFamily="1" charset="-128"/>
                </a:rPr>
                <a:t>61% relative reduction </a:t>
              </a:r>
            </a:p>
            <a:p>
              <a:pPr algn="ctr" eaLnBrk="1" hangingPunct="1">
                <a:lnSpc>
                  <a:spcPct val="90000"/>
                </a:lnSpc>
              </a:pPr>
              <a:r>
                <a:rPr lang="en-GB" altLang="en-US" sz="900" b="1">
                  <a:solidFill>
                    <a:srgbClr val="000000"/>
                  </a:solidFill>
                  <a:ea typeface="ヒラギノ角ゴ Pro W3" pitchFamily="1" charset="-128"/>
                </a:rPr>
                <a:t>p&lt;0.001</a:t>
              </a:r>
              <a:endParaRPr lang="en-GB" altLang="en-US" sz="900" b="1" baseline="30000">
                <a:solidFill>
                  <a:srgbClr val="000000"/>
                </a:solidFill>
                <a:ea typeface="ヒラギノ角ゴ Pro W3" pitchFamily="1" charset="-128"/>
              </a:endParaRPr>
            </a:p>
          </p:txBody>
        </p:sp>
        <p:sp>
          <p:nvSpPr>
            <p:cNvPr id="4134" name="Text Box 10"/>
            <p:cNvSpPr txBox="1">
              <a:spLocks noChangeArrowheads="1"/>
            </p:cNvSpPr>
            <p:nvPr/>
          </p:nvSpPr>
          <p:spPr bwMode="auto">
            <a:xfrm>
              <a:off x="1114813" y="152131"/>
              <a:ext cx="6988177" cy="1795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000" b="1">
                  <a:solidFill>
                    <a:srgbClr val="E44C16"/>
                  </a:solidFill>
                  <a:ea typeface="ヒラギノ角ゴ Pro W3" pitchFamily="1" charset="-128"/>
                </a:rPr>
                <a:t>TRANSFORMS: 1-year results</a:t>
              </a:r>
              <a:r>
                <a:rPr lang="en-GB" altLang="en-US" sz="1000" b="1" baseline="30000">
                  <a:solidFill>
                    <a:srgbClr val="E44C16"/>
                  </a:solidFill>
                  <a:ea typeface="ヒラギノ角ゴ Pro W3" pitchFamily="1" charset="-128"/>
                </a:rPr>
                <a:t>1,2</a:t>
              </a:r>
              <a:r>
                <a:rPr lang="en-GB" altLang="en-US" sz="1000" b="1">
                  <a:solidFill>
                    <a:srgbClr val="E44C16"/>
                  </a:solidFill>
                  <a:ea typeface="ヒラギノ角ゴ Pro W3" pitchFamily="1" charset="-128"/>
                </a:rPr>
                <a:t> </a:t>
              </a:r>
              <a:br>
                <a:rPr lang="en-GB" altLang="en-US" sz="1000" b="1">
                  <a:solidFill>
                    <a:srgbClr val="E44C16"/>
                  </a:solidFill>
                  <a:ea typeface="ヒラギノ角ゴ Pro W3" pitchFamily="1" charset="-128"/>
                </a:rPr>
              </a:br>
              <a:r>
                <a:rPr lang="en-GB" altLang="en-US" sz="1000">
                  <a:solidFill>
                    <a:srgbClr val="E44C16"/>
                  </a:solidFill>
                  <a:ea typeface="ヒラギノ角ゴ Pro W3" pitchFamily="1" charset="-128"/>
                </a:rPr>
                <a:t>Patients with highly active disease despite prior IFN (EU label)*</a:t>
              </a:r>
              <a:r>
                <a:rPr lang="en-GB" altLang="en-US" sz="1000" baseline="30000">
                  <a:solidFill>
                    <a:srgbClr val="E44C16"/>
                  </a:solidFill>
                  <a:ea typeface="ヒラギノ角ゴ Pro W3" pitchFamily="1" charset="-128"/>
                </a:rPr>
                <a:t>†‡</a:t>
              </a:r>
            </a:p>
          </p:txBody>
        </p:sp>
        <p:sp>
          <p:nvSpPr>
            <p:cNvPr id="4135" name="Text Box 57"/>
            <p:cNvSpPr txBox="1">
              <a:spLocks noChangeAspect="1" noChangeArrowheads="1"/>
            </p:cNvSpPr>
            <p:nvPr/>
          </p:nvSpPr>
          <p:spPr bwMode="auto">
            <a:xfrm>
              <a:off x="5317344" y="7150843"/>
              <a:ext cx="3092470" cy="1481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0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900">
                  <a:solidFill>
                    <a:srgbClr val="000000"/>
                  </a:solidFill>
                  <a:ea typeface="MS PGothic" pitchFamily="34" charset="-128"/>
                </a:rPr>
                <a:t>Fingolimod 0.5 mg</a:t>
              </a:r>
              <a:br>
                <a:rPr lang="en-GB" altLang="en-US" sz="900">
                  <a:solidFill>
                    <a:srgbClr val="000000"/>
                  </a:solidFill>
                  <a:ea typeface="MS PGothic" pitchFamily="34" charset="-128"/>
                </a:rPr>
              </a:br>
              <a:r>
                <a:rPr lang="en-GB" altLang="en-US" sz="900">
                  <a:solidFill>
                    <a:srgbClr val="000000"/>
                  </a:solidFill>
                  <a:ea typeface="MS PGothic" pitchFamily="34" charset="-128"/>
                </a:rPr>
                <a:t> (n = 160</a:t>
              </a:r>
              <a:r>
                <a:rPr lang="en-GB" altLang="en-US" sz="900" baseline="30000">
                  <a:solidFill>
                    <a:srgbClr val="000000"/>
                  </a:solidFill>
                  <a:ea typeface="MS PGothic" pitchFamily="34" charset="-128"/>
                </a:rPr>
                <a:t>† </a:t>
              </a:r>
              <a:r>
                <a:rPr lang="en-GB" altLang="en-US" sz="900">
                  <a:solidFill>
                    <a:srgbClr val="000000"/>
                  </a:solidFill>
                  <a:ea typeface="MS PGothic" pitchFamily="34" charset="-128"/>
                </a:rPr>
                <a:t>/ 166</a:t>
              </a:r>
              <a:r>
                <a:rPr lang="en-GB" altLang="en-US" sz="900" baseline="30000">
                  <a:solidFill>
                    <a:srgbClr val="000000"/>
                  </a:solidFill>
                  <a:ea typeface="MS PGothic" pitchFamily="34" charset="-128"/>
                </a:rPr>
                <a:t>‡</a:t>
              </a:r>
              <a:r>
                <a:rPr lang="en-GB" altLang="en-US" sz="900">
                  <a:solidFill>
                    <a:srgbClr val="000000"/>
                  </a:solidFill>
                  <a:ea typeface="MS PGothic" pitchFamily="34" charset="-128"/>
                </a:rPr>
                <a:t>)</a:t>
              </a:r>
            </a:p>
          </p:txBody>
        </p:sp>
      </p:grpSp>
      <p:sp>
        <p:nvSpPr>
          <p:cNvPr id="4107" name="TextBox 201"/>
          <p:cNvSpPr txBox="1">
            <a:spLocks noChangeArrowheads="1"/>
          </p:cNvSpPr>
          <p:nvPr/>
        </p:nvSpPr>
        <p:spPr bwMode="auto">
          <a:xfrm>
            <a:off x="406400" y="4622800"/>
            <a:ext cx="26733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A50021"/>
              </a:buClr>
              <a:buFont typeface="Arial" charset="0"/>
              <a:buChar char="•"/>
            </a:pPr>
            <a:r>
              <a:rPr lang="en-GB" altLang="en-US" sz="1400" b="1" dirty="0">
                <a:solidFill>
                  <a:srgbClr val="000000"/>
                </a:solidFill>
              </a:rPr>
              <a:t>61% </a:t>
            </a:r>
            <a:r>
              <a:rPr lang="el-GR" altLang="en-US" sz="1400" b="1" dirty="0" smtClean="0">
                <a:solidFill>
                  <a:srgbClr val="000000"/>
                </a:solidFill>
              </a:rPr>
              <a:t>σχετική μείωση στον</a:t>
            </a:r>
            <a:r>
              <a:rPr lang="en-GB" altLang="en-US" sz="1400" b="1" dirty="0" smtClean="0">
                <a:solidFill>
                  <a:srgbClr val="000000"/>
                </a:solidFill>
              </a:rPr>
              <a:t> </a:t>
            </a:r>
            <a:r>
              <a:rPr lang="en-GB" altLang="en-US" sz="1400" b="1" dirty="0">
                <a:solidFill>
                  <a:srgbClr val="000000"/>
                </a:solidFill>
              </a:rPr>
              <a:t>ARR </a:t>
            </a:r>
            <a:r>
              <a:rPr lang="en-GB" altLang="en-US" sz="1400" b="1" dirty="0" smtClean="0">
                <a:solidFill>
                  <a:srgbClr val="000000"/>
                </a:solidFill>
              </a:rPr>
              <a:t>vs </a:t>
            </a:r>
            <a:r>
              <a:rPr lang="en-GB" altLang="en-US" sz="1400" b="1" dirty="0">
                <a:solidFill>
                  <a:srgbClr val="000000"/>
                </a:solidFill>
              </a:rPr>
              <a:t>IFN</a:t>
            </a:r>
            <a:r>
              <a:rPr lang="el-GR" altLang="en-US" sz="1400" b="1" dirty="0">
                <a:solidFill>
                  <a:srgbClr val="000000"/>
                </a:solidFill>
              </a:rPr>
              <a:t>β</a:t>
            </a:r>
            <a:r>
              <a:rPr lang="en-GB" altLang="en-US" sz="1400" b="1" dirty="0">
                <a:solidFill>
                  <a:srgbClr val="000000"/>
                </a:solidFill>
              </a:rPr>
              <a:t>-1a IM </a:t>
            </a:r>
            <a:r>
              <a:rPr lang="en-GB" altLang="en-US" sz="1400" dirty="0" smtClean="0">
                <a:solidFill>
                  <a:srgbClr val="000000"/>
                </a:solidFill>
              </a:rPr>
              <a:t>(</a:t>
            </a:r>
            <a:r>
              <a:rPr lang="el-GR" altLang="en-US" sz="1400" dirty="0" smtClean="0">
                <a:solidFill>
                  <a:srgbClr val="000000"/>
                </a:solidFill>
              </a:rPr>
              <a:t>πληθυσμός ένδειξης </a:t>
            </a:r>
            <a:r>
              <a:rPr lang="en-US" altLang="en-US" sz="1400" dirty="0" smtClean="0">
                <a:solidFill>
                  <a:srgbClr val="000000"/>
                </a:solidFill>
              </a:rPr>
              <a:t>EU</a:t>
            </a:r>
            <a:r>
              <a:rPr lang="en-GB" altLang="en-US" sz="1400" dirty="0" smtClean="0">
                <a:solidFill>
                  <a:srgbClr val="000000"/>
                </a:solidFill>
              </a:rPr>
              <a:t>)</a:t>
            </a:r>
            <a:endParaRPr lang="en-GB" altLang="en-US" sz="1400" dirty="0">
              <a:solidFill>
                <a:srgbClr val="000000"/>
              </a:solidFill>
            </a:endParaRPr>
          </a:p>
        </p:txBody>
      </p:sp>
      <p:sp>
        <p:nvSpPr>
          <p:cNvPr id="4108" name="TextBox 262"/>
          <p:cNvSpPr txBox="1">
            <a:spLocks noChangeArrowheads="1"/>
          </p:cNvSpPr>
          <p:nvPr/>
        </p:nvSpPr>
        <p:spPr bwMode="auto">
          <a:xfrm>
            <a:off x="6035675" y="4622800"/>
            <a:ext cx="26066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A50021"/>
              </a:buClr>
              <a:buFont typeface="Arial" charset="0"/>
              <a:buChar char="•"/>
            </a:pPr>
            <a:r>
              <a:rPr lang="el-GR" altLang="en-US" sz="1400" b="1" dirty="0" smtClean="0">
                <a:solidFill>
                  <a:srgbClr val="000000"/>
                </a:solidFill>
              </a:rPr>
              <a:t>Ο </a:t>
            </a:r>
            <a:r>
              <a:rPr lang="en-GB" altLang="en-US" sz="1400" b="1" dirty="0" smtClean="0">
                <a:solidFill>
                  <a:srgbClr val="000000"/>
                </a:solidFill>
              </a:rPr>
              <a:t>ARR </a:t>
            </a:r>
            <a:r>
              <a:rPr lang="el-GR" altLang="en-US" sz="1400" b="1" dirty="0" smtClean="0">
                <a:solidFill>
                  <a:srgbClr val="000000"/>
                </a:solidFill>
              </a:rPr>
              <a:t>παρέμεινε χαμηλός </a:t>
            </a:r>
            <a:r>
              <a:rPr lang="el-GR" altLang="en-US" sz="1400" b="1" dirty="0" err="1" smtClean="0">
                <a:solidFill>
                  <a:srgbClr val="000000"/>
                </a:solidFill>
              </a:rPr>
              <a:t>εως</a:t>
            </a:r>
            <a:r>
              <a:rPr lang="el-GR" altLang="en-US" sz="1400" b="1" dirty="0" smtClean="0">
                <a:solidFill>
                  <a:srgbClr val="000000"/>
                </a:solidFill>
              </a:rPr>
              <a:t> και</a:t>
            </a:r>
            <a:r>
              <a:rPr lang="en-GB" altLang="en-US" sz="1400" b="1" dirty="0" smtClean="0">
                <a:solidFill>
                  <a:srgbClr val="000000"/>
                </a:solidFill>
              </a:rPr>
              <a:t> </a:t>
            </a:r>
            <a:r>
              <a:rPr lang="en-GB" altLang="en-US" sz="1400" b="1" dirty="0">
                <a:solidFill>
                  <a:srgbClr val="000000"/>
                </a:solidFill>
              </a:rPr>
              <a:t>5 </a:t>
            </a:r>
            <a:r>
              <a:rPr lang="el-GR" altLang="en-US" sz="1400" b="1" dirty="0" smtClean="0">
                <a:solidFill>
                  <a:srgbClr val="000000"/>
                </a:solidFill>
              </a:rPr>
              <a:t>χρόνια</a:t>
            </a:r>
            <a:endParaRPr lang="en-GB" altLang="en-US" sz="1400" b="1" dirty="0">
              <a:solidFill>
                <a:srgbClr val="000000"/>
              </a:solidFill>
            </a:endParaRPr>
          </a:p>
        </p:txBody>
      </p:sp>
      <p:sp>
        <p:nvSpPr>
          <p:cNvPr id="82" name="Watermark Phase III CORE"/>
          <p:cNvSpPr/>
          <p:nvPr/>
        </p:nvSpPr>
        <p:spPr>
          <a:xfrm>
            <a:off x="8153400" y="0"/>
            <a:ext cx="790575" cy="297180"/>
          </a:xfrm>
          <a:prstGeom prst="rect">
            <a:avLst/>
          </a:prstGeom>
          <a:gradFill rotWithShape="1">
            <a:gsLst>
              <a:gs pos="0">
                <a:srgbClr val="F45007">
                  <a:tint val="74000"/>
                </a:srgbClr>
              </a:gs>
              <a:gs pos="49000">
                <a:srgbClr val="F45007">
                  <a:tint val="96000"/>
                  <a:shade val="84000"/>
                  <a:satMod val="110000"/>
                </a:srgbClr>
              </a:gs>
              <a:gs pos="49100">
                <a:srgbClr val="F45007">
                  <a:shade val="55000"/>
                  <a:satMod val="150000"/>
                </a:srgbClr>
              </a:gs>
              <a:gs pos="92000">
                <a:srgbClr val="F45007">
                  <a:tint val="98000"/>
                  <a:shade val="90000"/>
                  <a:satMod val="128000"/>
                </a:srgbClr>
              </a:gs>
              <a:gs pos="100000">
                <a:srgbClr val="F45007">
                  <a:tint val="90000"/>
                  <a:shade val="97000"/>
                  <a:satMod val="128000"/>
                </a:srgbClr>
              </a:gs>
            </a:gsLst>
            <a:lin ang="5400000" scaled="1"/>
          </a:gradFill>
          <a:ln>
            <a:noFill/>
          </a:ln>
          <a:effectLst>
            <a:outerShdw blurRad="39000" dist="25400" dir="5400000" rotWithShape="0">
              <a:srgbClr val="F45007">
                <a:shade val="33000"/>
                <a:alpha val="83000"/>
              </a:srgbClr>
            </a:outerShdw>
          </a:effectLst>
          <a:scene3d>
            <a:camera prst="orthographicFront" fov="0">
              <a:rot lat="0" lon="0" rev="0"/>
            </a:camera>
            <a:lightRig rig="contrasting" dir="t">
              <a:rot lat="0" lon="0" rev="1500000"/>
            </a:lightRig>
          </a:scene3d>
          <a:sp3d extrusionH="127000" prstMaterial="powder">
            <a:bevelT w="50800" h="63500"/>
          </a:sp3d>
        </p:spPr>
        <p:txBody>
          <a:bodyPr lIns="36000" tIns="72000" rIns="36000" bIns="72000" anchor="ctr"/>
          <a:lstStyle/>
          <a:p>
            <a:pPr algn="ctr" fontAlgn="auto">
              <a:spcBef>
                <a:spcPts val="0"/>
              </a:spcBef>
              <a:spcAft>
                <a:spcPts val="0"/>
              </a:spcAft>
              <a:defRPr/>
            </a:pPr>
            <a:r>
              <a:rPr lang="el-GR" sz="1000" b="1" kern="0" dirty="0" smtClean="0">
                <a:solidFill>
                  <a:sysClr val="window" lastClr="FFFFFF"/>
                </a:solidFill>
                <a:effectLst>
                  <a:outerShdw blurRad="50800" dist="38100" dir="5400000" algn="t" rotWithShape="0">
                    <a:prstClr val="black">
                      <a:alpha val="40000"/>
                    </a:prstClr>
                  </a:outerShdw>
                </a:effectLst>
                <a:latin typeface="Calibri"/>
                <a:cs typeface="Arial"/>
              </a:rPr>
              <a:t>ΥΠΟΤΡΟΠΕΣ</a:t>
            </a:r>
            <a:endParaRPr lang="en-GB" sz="1000" b="1" kern="0" dirty="0">
              <a:solidFill>
                <a:sysClr val="window" lastClr="FFFFFF"/>
              </a:solidFill>
              <a:effectLst>
                <a:outerShdw blurRad="50800" dist="38100" dir="5400000" algn="t" rotWithShape="0">
                  <a:prstClr val="black">
                    <a:alpha val="40000"/>
                  </a:prstClr>
                </a:outerShdw>
              </a:effectLst>
              <a:latin typeface="Calibri"/>
              <a:cs typeface="Arial"/>
            </a:endParaRPr>
          </a:p>
        </p:txBody>
      </p:sp>
      <p:sp>
        <p:nvSpPr>
          <p:cNvPr id="25" name="Rounded Rectangle 24"/>
          <p:cNvSpPr/>
          <p:nvPr/>
        </p:nvSpPr>
        <p:spPr>
          <a:xfrm>
            <a:off x="3167063" y="1482725"/>
            <a:ext cx="2806700" cy="4291013"/>
          </a:xfrm>
          <a:prstGeom prst="roundRect">
            <a:avLst>
              <a:gd name="adj" fmla="val 2161"/>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26" name="Rounded Rectangle 25"/>
          <p:cNvSpPr/>
          <p:nvPr/>
        </p:nvSpPr>
        <p:spPr>
          <a:xfrm>
            <a:off x="3157538" y="1082675"/>
            <a:ext cx="2805112" cy="55562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1400" b="1" dirty="0" smtClean="0">
                <a:solidFill>
                  <a:srgbClr val="000000"/>
                </a:solidFill>
              </a:rPr>
              <a:t>Οφέλη έγκαιρης αλλαγής</a:t>
            </a:r>
            <a:endParaRPr lang="en-GB" sz="1400" b="1" dirty="0">
              <a:solidFill>
                <a:srgbClr val="000000"/>
              </a:solidFill>
            </a:endParaRPr>
          </a:p>
        </p:txBody>
      </p:sp>
      <p:sp>
        <p:nvSpPr>
          <p:cNvPr id="4114" name="TextBox 35"/>
          <p:cNvSpPr txBox="1">
            <a:spLocks noChangeArrowheads="1"/>
          </p:cNvSpPr>
          <p:nvPr/>
        </p:nvSpPr>
        <p:spPr bwMode="auto">
          <a:xfrm>
            <a:off x="3289300" y="4622800"/>
            <a:ext cx="267493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A50021"/>
              </a:buClr>
              <a:buFont typeface="Arial" charset="0"/>
              <a:buChar char="•"/>
            </a:pPr>
            <a:r>
              <a:rPr lang="el-GR" sz="1200" kern="0" dirty="0" smtClean="0">
                <a:solidFill>
                  <a:srgbClr val="000000"/>
                </a:solidFill>
              </a:rPr>
              <a:t>Ασθενείς </a:t>
            </a:r>
            <a:r>
              <a:rPr lang="el-GR" sz="1200" kern="0" dirty="0">
                <a:solidFill>
                  <a:srgbClr val="000000"/>
                </a:solidFill>
              </a:rPr>
              <a:t>που άλλαξαν σε </a:t>
            </a:r>
            <a:r>
              <a:rPr lang="el-GR" sz="1200" kern="0" dirty="0" err="1">
                <a:solidFill>
                  <a:srgbClr val="000000"/>
                </a:solidFill>
              </a:rPr>
              <a:t>φινγκολιμόδη</a:t>
            </a:r>
            <a:r>
              <a:rPr lang="el-GR" sz="1200" kern="0" dirty="0">
                <a:solidFill>
                  <a:srgbClr val="000000"/>
                </a:solidFill>
              </a:rPr>
              <a:t> νωρίτερα παρουσίασαν μειωμένη συχνότητα υποτροπών σε σχέση με αυτούς που καθυστέρησαν</a:t>
            </a:r>
            <a:endParaRPr lang="en-GB" sz="1200" kern="0" dirty="0">
              <a:solidFill>
                <a:srgbClr val="000000"/>
              </a:solidFill>
            </a:endParaRPr>
          </a:p>
          <a:p>
            <a:pPr eaLnBrk="1" hangingPunct="1">
              <a:buClr>
                <a:srgbClr val="A50021"/>
              </a:buClr>
              <a:buFont typeface="Arial" charset="0"/>
              <a:buChar char="•"/>
            </a:pPr>
            <a:endParaRPr lang="en-GB" altLang="en-US" sz="1200" dirty="0">
              <a:solidFill>
                <a:srgbClr val="000000"/>
              </a:solidFill>
            </a:endParaRPr>
          </a:p>
        </p:txBody>
      </p:sp>
      <p:grpSp>
        <p:nvGrpSpPr>
          <p:cNvPr id="4115" name="Group 34"/>
          <p:cNvGrpSpPr>
            <a:grpSpLocks noChangeAspect="1"/>
          </p:cNvGrpSpPr>
          <p:nvPr/>
        </p:nvGrpSpPr>
        <p:grpSpPr bwMode="auto">
          <a:xfrm>
            <a:off x="3175000" y="1776413"/>
            <a:ext cx="2584450" cy="2797175"/>
            <a:chOff x="234610" y="1208396"/>
            <a:chExt cx="4337388" cy="4695485"/>
          </a:xfrm>
        </p:grpSpPr>
        <p:graphicFrame>
          <p:nvGraphicFramePr>
            <p:cNvPr id="4099" name="Object 2"/>
            <p:cNvGraphicFramePr>
              <a:graphicFrameLocks noChangeAspect="1"/>
            </p:cNvGraphicFramePr>
            <p:nvPr/>
          </p:nvGraphicFramePr>
          <p:xfrm>
            <a:off x="213194" y="1526059"/>
            <a:ext cx="4334520" cy="4463109"/>
          </p:xfrm>
          <a:graphic>
            <a:graphicData uri="http://schemas.openxmlformats.org/presentationml/2006/ole">
              <mc:AlternateContent xmlns:mc="http://schemas.openxmlformats.org/markup-compatibility/2006">
                <mc:Choice xmlns:v="urn:schemas-microsoft-com:vml" Requires="v">
                  <p:oleObj spid="_x0000_s2108" r:id="rId6" imgW="2578831" imgH="2664183" progId="Excel.Chart.8">
                    <p:embed/>
                  </p:oleObj>
                </mc:Choice>
                <mc:Fallback>
                  <p:oleObj r:id="rId6" imgW="2578831" imgH="2664183"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194" y="1526059"/>
                          <a:ext cx="4334520" cy="446310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123" name="Text Box 10"/>
            <p:cNvSpPr txBox="1">
              <a:spLocks noChangeArrowheads="1"/>
            </p:cNvSpPr>
            <p:nvPr/>
          </p:nvSpPr>
          <p:spPr bwMode="auto">
            <a:xfrm>
              <a:off x="949036" y="1208396"/>
              <a:ext cx="3622962" cy="93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000" b="1">
                  <a:solidFill>
                    <a:srgbClr val="E44C16"/>
                  </a:solidFill>
                  <a:ea typeface="ヒラギノ角ゴ Pro W3" pitchFamily="1" charset="-128"/>
                </a:rPr>
                <a:t>TRANSFORMS extension</a:t>
              </a:r>
              <a:r>
                <a:rPr lang="en-GB" altLang="en-US" sz="1000" b="1" baseline="30000">
                  <a:solidFill>
                    <a:srgbClr val="E44C16"/>
                  </a:solidFill>
                  <a:ea typeface="ヒラギノ角ゴ Pro W3" pitchFamily="1" charset="-128"/>
                </a:rPr>
                <a:t>§3</a:t>
              </a:r>
              <a:r>
                <a:rPr lang="en-GB" altLang="en-US" sz="1000" b="1">
                  <a:solidFill>
                    <a:srgbClr val="E44C16"/>
                  </a:solidFill>
                  <a:ea typeface="ヒラギノ角ゴ Pro W3" pitchFamily="1" charset="-128"/>
                </a:rPr>
                <a:t/>
              </a:r>
              <a:br>
                <a:rPr lang="en-GB" altLang="en-US" sz="1000" b="1">
                  <a:solidFill>
                    <a:srgbClr val="E44C16"/>
                  </a:solidFill>
                  <a:ea typeface="ヒラギノ角ゴ Pro W3" pitchFamily="1" charset="-128"/>
                </a:rPr>
              </a:br>
              <a:r>
                <a:rPr lang="en-GB" altLang="en-US" sz="1000">
                  <a:solidFill>
                    <a:srgbClr val="E44C16"/>
                  </a:solidFill>
                  <a:ea typeface="ヒラギノ角ゴ Pro W3" pitchFamily="1" charset="-128"/>
                </a:rPr>
                <a:t>Core phase (Year 0-1) </a:t>
              </a:r>
              <a:br>
                <a:rPr lang="en-GB" altLang="en-US" sz="1000">
                  <a:solidFill>
                    <a:srgbClr val="E44C16"/>
                  </a:solidFill>
                  <a:ea typeface="ヒラギノ角ゴ Pro W3" pitchFamily="1" charset="-128"/>
                </a:rPr>
              </a:br>
              <a:r>
                <a:rPr lang="en-GB" altLang="en-US" sz="1000">
                  <a:solidFill>
                    <a:srgbClr val="E44C16"/>
                  </a:solidFill>
                  <a:ea typeface="ヒラギノ角ゴ Pro W3" pitchFamily="1" charset="-128"/>
                </a:rPr>
                <a:t>vs extension phase (Year 1-EOS)</a:t>
              </a:r>
            </a:p>
          </p:txBody>
        </p:sp>
        <p:sp>
          <p:nvSpPr>
            <p:cNvPr id="4124" name="Text Box 50"/>
            <p:cNvSpPr txBox="1">
              <a:spLocks noChangeArrowheads="1"/>
            </p:cNvSpPr>
            <p:nvPr/>
          </p:nvSpPr>
          <p:spPr bwMode="auto">
            <a:xfrm rot="-5400000">
              <a:off x="-1121571" y="3267530"/>
              <a:ext cx="3103562" cy="391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900" b="1">
                  <a:solidFill>
                    <a:srgbClr val="000000"/>
                  </a:solidFill>
                  <a:ea typeface="ヒラギノ角ゴ Pro W3" pitchFamily="1" charset="-128"/>
                </a:rPr>
                <a:t>ARR</a:t>
              </a:r>
            </a:p>
          </p:txBody>
        </p:sp>
        <p:sp>
          <p:nvSpPr>
            <p:cNvPr id="4125" name="Text Box 57"/>
            <p:cNvSpPr txBox="1">
              <a:spLocks noChangeAspect="1" noChangeArrowheads="1"/>
            </p:cNvSpPr>
            <p:nvPr/>
          </p:nvSpPr>
          <p:spPr bwMode="auto">
            <a:xfrm>
              <a:off x="2455862" y="4830190"/>
              <a:ext cx="2027237" cy="697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900">
                  <a:solidFill>
                    <a:srgbClr val="000000"/>
                  </a:solidFill>
                </a:rPr>
                <a:t>Year 1-EOS</a:t>
              </a:r>
            </a:p>
            <a:p>
              <a:pPr algn="ctr" eaLnBrk="1" hangingPunct="1">
                <a:buFont typeface="Symbol" pitchFamily="18" charset="2"/>
                <a:buNone/>
              </a:pPr>
              <a:r>
                <a:rPr lang="en-GB" altLang="en-US" sz="900">
                  <a:solidFill>
                    <a:srgbClr val="000000"/>
                  </a:solidFill>
                </a:rPr>
                <a:t>Fingolimod 0.5 mg</a:t>
              </a:r>
            </a:p>
            <a:p>
              <a:pPr algn="ctr" eaLnBrk="1" hangingPunct="1">
                <a:buFont typeface="Symbol" pitchFamily="18" charset="2"/>
                <a:buNone/>
              </a:pPr>
              <a:r>
                <a:rPr lang="en-GB" altLang="en-US" sz="900">
                  <a:solidFill>
                    <a:srgbClr val="000000"/>
                  </a:solidFill>
                </a:rPr>
                <a:t>(n = 341)</a:t>
              </a:r>
            </a:p>
          </p:txBody>
        </p:sp>
        <p:sp>
          <p:nvSpPr>
            <p:cNvPr id="4126" name="Text Box 57"/>
            <p:cNvSpPr txBox="1">
              <a:spLocks noChangeAspect="1" noChangeArrowheads="1"/>
            </p:cNvSpPr>
            <p:nvPr/>
          </p:nvSpPr>
          <p:spPr bwMode="auto">
            <a:xfrm>
              <a:off x="1128711" y="4831510"/>
              <a:ext cx="1293812" cy="697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pt-BR" altLang="en-US" sz="900">
                  <a:solidFill>
                    <a:srgbClr val="000000"/>
                  </a:solidFill>
                  <a:ea typeface="MS PGothic" pitchFamily="34" charset="-128"/>
                </a:rPr>
                <a:t>Year 0–1</a:t>
              </a:r>
            </a:p>
            <a:p>
              <a:pPr algn="ctr" eaLnBrk="1" hangingPunct="1">
                <a:buFont typeface="Symbol" pitchFamily="18" charset="2"/>
                <a:buNone/>
              </a:pPr>
              <a:r>
                <a:rPr lang="pt-BR" altLang="en-US" sz="900">
                  <a:solidFill>
                    <a:srgbClr val="000000"/>
                  </a:solidFill>
                  <a:ea typeface="MS PGothic" pitchFamily="34" charset="-128"/>
                </a:rPr>
                <a:t>IFNβ-1a IM</a:t>
              </a:r>
              <a:br>
                <a:rPr lang="pt-BR" altLang="en-US" sz="900">
                  <a:solidFill>
                    <a:srgbClr val="000000"/>
                  </a:solidFill>
                  <a:ea typeface="MS PGothic" pitchFamily="34" charset="-128"/>
                </a:rPr>
              </a:br>
              <a:r>
                <a:rPr lang="pt-BR" altLang="en-US" sz="900">
                  <a:solidFill>
                    <a:srgbClr val="000000"/>
                  </a:solidFill>
                  <a:ea typeface="MS PGothic" pitchFamily="34" charset="-128"/>
                </a:rPr>
                <a:t>(n = 431)</a:t>
              </a:r>
            </a:p>
          </p:txBody>
        </p:sp>
        <p:sp>
          <p:nvSpPr>
            <p:cNvPr id="4127" name="AutoShape 56"/>
            <p:cNvSpPr>
              <a:spLocks noChangeArrowheads="1"/>
            </p:cNvSpPr>
            <p:nvPr/>
          </p:nvSpPr>
          <p:spPr bwMode="auto">
            <a:xfrm rot="5400000">
              <a:off x="3255100" y="3376908"/>
              <a:ext cx="330051" cy="33874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40 h 21600"/>
                <a:gd name="T14" fmla="*/ 18900 w 21600"/>
                <a:gd name="T15" fmla="*/ 1616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000000"/>
                </a:solidFill>
              </a:endParaRPr>
            </a:p>
          </p:txBody>
        </p:sp>
        <p:sp>
          <p:nvSpPr>
            <p:cNvPr id="4128" name="AutoShape 40"/>
            <p:cNvSpPr>
              <a:spLocks noChangeAspect="1" noChangeArrowheads="1"/>
            </p:cNvSpPr>
            <p:nvPr/>
          </p:nvSpPr>
          <p:spPr bwMode="auto">
            <a:xfrm>
              <a:off x="2685935" y="2667038"/>
              <a:ext cx="1481136" cy="673276"/>
            </a:xfrm>
            <a:prstGeom prst="roundRect">
              <a:avLst>
                <a:gd name="adj" fmla="val 16667"/>
              </a:avLst>
            </a:prstGeom>
            <a:solidFill>
              <a:srgbClr val="FFFFFF"/>
            </a:solidFill>
            <a:ln w="19050">
              <a:solidFill>
                <a:srgbClr val="969696"/>
              </a:solidFill>
              <a:round/>
              <a:headEnd/>
              <a:tailEnd/>
            </a:ln>
          </p:spPr>
          <p:txBody>
            <a:bodyPr lIns="36000" tIns="0" rIns="3600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r>
                <a:rPr lang="en-GB" altLang="en-US" sz="900" b="1">
                  <a:solidFill>
                    <a:srgbClr val="000000"/>
                  </a:solidFill>
                  <a:ea typeface="ヒラギノ角ゴ Pro W3" pitchFamily="1" charset="-128"/>
                </a:rPr>
                <a:t>50% relative</a:t>
              </a:r>
              <a:br>
                <a:rPr lang="en-GB" altLang="en-US" sz="900" b="1">
                  <a:solidFill>
                    <a:srgbClr val="000000"/>
                  </a:solidFill>
                  <a:ea typeface="ヒラギノ角ゴ Pro W3" pitchFamily="1" charset="-128"/>
                </a:rPr>
              </a:br>
              <a:r>
                <a:rPr lang="en-GB" altLang="en-US" sz="900" b="1">
                  <a:solidFill>
                    <a:srgbClr val="000000"/>
                  </a:solidFill>
                  <a:ea typeface="ヒラギノ角ゴ Pro W3" pitchFamily="1" charset="-128"/>
                </a:rPr>
                <a:t>reduction</a:t>
              </a:r>
              <a:br>
                <a:rPr lang="en-GB" altLang="en-US" sz="900" b="1">
                  <a:solidFill>
                    <a:srgbClr val="000000"/>
                  </a:solidFill>
                  <a:ea typeface="ヒラギノ角ゴ Pro W3" pitchFamily="1" charset="-128"/>
                </a:rPr>
              </a:br>
              <a:r>
                <a:rPr lang="en-GB" altLang="en-US" sz="900" b="1">
                  <a:solidFill>
                    <a:srgbClr val="000000"/>
                  </a:solidFill>
                  <a:ea typeface="ヒラギノ角ゴ Pro W3" pitchFamily="1" charset="-128"/>
                </a:rPr>
                <a:t>p&lt;0.001</a:t>
              </a:r>
            </a:p>
          </p:txBody>
        </p:sp>
        <p:sp>
          <p:nvSpPr>
            <p:cNvPr id="34" name="Right Arrow 33"/>
            <p:cNvSpPr/>
            <p:nvPr/>
          </p:nvSpPr>
          <p:spPr>
            <a:xfrm>
              <a:off x="2254106" y="4272986"/>
              <a:ext cx="884529" cy="532972"/>
            </a:xfrm>
            <a:prstGeom prst="rightArrow">
              <a:avLst>
                <a:gd name="adj1" fmla="val 50000"/>
                <a:gd name="adj2" fmla="val 39912"/>
              </a:avLst>
            </a:prstGeom>
            <a:solidFill>
              <a:schemeClr val="tx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000" b="1" dirty="0">
                  <a:solidFill>
                    <a:srgbClr val="FFFFFF"/>
                  </a:solidFill>
                </a:rPr>
                <a:t>switch</a:t>
              </a:r>
            </a:p>
          </p:txBody>
        </p:sp>
      </p:grpSp>
      <p:grpSp>
        <p:nvGrpSpPr>
          <p:cNvPr id="4116" name="Group 41"/>
          <p:cNvGrpSpPr>
            <a:grpSpLocks noChangeAspect="1"/>
          </p:cNvGrpSpPr>
          <p:nvPr/>
        </p:nvGrpSpPr>
        <p:grpSpPr bwMode="auto">
          <a:xfrm>
            <a:off x="5969000" y="1778000"/>
            <a:ext cx="2784475" cy="2598738"/>
            <a:chOff x="90879" y="831870"/>
            <a:chExt cx="5122603" cy="4782376"/>
          </a:xfrm>
        </p:grpSpPr>
        <p:graphicFrame>
          <p:nvGraphicFramePr>
            <p:cNvPr id="4098" name="Object 236"/>
            <p:cNvGraphicFramePr>
              <a:graphicFrameLocks noChangeAspect="1"/>
            </p:cNvGraphicFramePr>
            <p:nvPr/>
          </p:nvGraphicFramePr>
          <p:xfrm>
            <a:off x="410585" y="1265427"/>
            <a:ext cx="4693261" cy="4132518"/>
          </p:xfrm>
          <a:graphic>
            <a:graphicData uri="http://schemas.openxmlformats.org/presentationml/2006/ole">
              <mc:AlternateContent xmlns:mc="http://schemas.openxmlformats.org/markup-compatibility/2006">
                <mc:Choice xmlns:v="urn:schemas-microsoft-com:vml" Requires="v">
                  <p:oleObj spid="_x0000_s2109" r:id="rId8" imgW="2548349" imgH="2249619" progId="Excel.Chart.8">
                    <p:embed/>
                  </p:oleObj>
                </mc:Choice>
                <mc:Fallback>
                  <p:oleObj r:id="rId8" imgW="2548349" imgH="2249619" progId="Excel.Char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585" y="1265427"/>
                          <a:ext cx="4693261" cy="413251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119" name="TextBox 8"/>
            <p:cNvSpPr txBox="1">
              <a:spLocks noChangeArrowheads="1"/>
            </p:cNvSpPr>
            <p:nvPr/>
          </p:nvSpPr>
          <p:spPr bwMode="auto">
            <a:xfrm>
              <a:off x="447144" y="5246201"/>
              <a:ext cx="4766338" cy="368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1pPr>
              <a:lvl2pPr marL="742950" indent="-28575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2pPr>
              <a:lvl3pPr marL="1143000" indent="-22860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3pPr>
              <a:lvl4pPr marL="1600200" indent="-22860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4pPr>
              <a:lvl5pPr marL="2057400" indent="-22860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5pPr>
              <a:lvl6pPr marL="25146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6pPr>
              <a:lvl7pPr marL="29718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7pPr>
              <a:lvl8pPr marL="34290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8pPr>
              <a:lvl9pPr marL="38862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9pPr>
            </a:lstStyle>
            <a:p>
              <a:pPr eaLnBrk="1" hangingPunct="1"/>
              <a:r>
                <a:rPr lang="en-GB" altLang="en-US" sz="700" b="1">
                  <a:solidFill>
                    <a:srgbClr val="000000"/>
                  </a:solidFill>
                </a:rPr>
                <a:t>n =       757  757 636 521  267            698 698  698  501  55</a:t>
              </a:r>
            </a:p>
          </p:txBody>
        </p:sp>
        <p:sp>
          <p:nvSpPr>
            <p:cNvPr id="4120" name="TextBox 10"/>
            <p:cNvSpPr txBox="1">
              <a:spLocks noChangeArrowheads="1"/>
            </p:cNvSpPr>
            <p:nvPr/>
          </p:nvSpPr>
          <p:spPr bwMode="auto">
            <a:xfrm>
              <a:off x="709611" y="831870"/>
              <a:ext cx="4105275" cy="452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000" b="1">
                  <a:solidFill>
                    <a:srgbClr val="E44C16"/>
                  </a:solidFill>
                </a:rPr>
                <a:t>LONGTERMS 5-year results</a:t>
              </a:r>
              <a:r>
                <a:rPr lang="en-GB" altLang="en-US" sz="1000" b="1" baseline="30000">
                  <a:solidFill>
                    <a:srgbClr val="E44C16"/>
                  </a:solidFill>
                </a:rPr>
                <a:t>¶4</a:t>
              </a:r>
            </a:p>
          </p:txBody>
        </p:sp>
        <p:sp>
          <p:nvSpPr>
            <p:cNvPr id="4121" name="TextBox 8"/>
            <p:cNvSpPr txBox="1">
              <a:spLocks noChangeArrowheads="1"/>
            </p:cNvSpPr>
            <p:nvPr/>
          </p:nvSpPr>
          <p:spPr bwMode="auto">
            <a:xfrm>
              <a:off x="951046" y="1492080"/>
              <a:ext cx="4204467" cy="42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1pPr>
              <a:lvl2pPr marL="742950" indent="-28575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2pPr>
              <a:lvl3pPr marL="1143000" indent="-22860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3pPr>
              <a:lvl4pPr marL="1600200" indent="-22860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4pPr>
              <a:lvl5pPr marL="2057400" indent="-22860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5pPr>
              <a:lvl6pPr marL="25146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6pPr>
              <a:lvl7pPr marL="29718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7pPr>
              <a:lvl8pPr marL="34290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8pPr>
              <a:lvl9pPr marL="38862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9pPr>
            </a:lstStyle>
            <a:p>
              <a:pPr algn="ctr" eaLnBrk="1" hangingPunct="1"/>
              <a:r>
                <a:rPr lang="en-GB" altLang="en-US" sz="900" b="1">
                  <a:solidFill>
                    <a:srgbClr val="000000"/>
                  </a:solidFill>
                </a:rPr>
                <a:t>Duration of fingolimod treatment:</a:t>
              </a:r>
            </a:p>
          </p:txBody>
        </p:sp>
        <p:sp>
          <p:nvSpPr>
            <p:cNvPr id="4122" name="Rectangle 18"/>
            <p:cNvSpPr>
              <a:spLocks noChangeArrowheads="1"/>
            </p:cNvSpPr>
            <p:nvPr/>
          </p:nvSpPr>
          <p:spPr bwMode="auto">
            <a:xfrm rot="-5400000">
              <a:off x="-1022351" y="2953142"/>
              <a:ext cx="2651126" cy="42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900" b="1">
                  <a:solidFill>
                    <a:srgbClr val="000000"/>
                  </a:solidFill>
                </a:rPr>
                <a:t>ARR</a:t>
              </a:r>
              <a:endParaRPr lang="en-GB" altLang="en-US" sz="900" b="1" baseline="30000">
                <a:solidFill>
                  <a:srgbClr val="000000"/>
                </a:solidFill>
              </a:endParaRPr>
            </a:p>
          </p:txBody>
        </p:sp>
      </p:grpSp>
      <p:sp>
        <p:nvSpPr>
          <p:cNvPr id="4117" name="Footer Placeholder 3"/>
          <p:cNvSpPr txBox="1">
            <a:spLocks noGrp="1"/>
          </p:cNvSpPr>
          <p:nvPr/>
        </p:nvSpPr>
        <p:spPr bwMode="auto">
          <a:xfrm>
            <a:off x="611188" y="6202363"/>
            <a:ext cx="8194675"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GB" altLang="en-US" sz="1100">
                <a:solidFill>
                  <a:srgbClr val="606060"/>
                </a:solidFill>
              </a:rPr>
              <a:t>1. Cohen J </a:t>
            </a:r>
            <a:r>
              <a:rPr lang="en-GB" altLang="en-US" sz="1100" i="1">
                <a:solidFill>
                  <a:srgbClr val="606060"/>
                </a:solidFill>
              </a:rPr>
              <a:t>et al. </a:t>
            </a:r>
            <a:r>
              <a:rPr lang="en-GB" altLang="en-US" sz="1100">
                <a:solidFill>
                  <a:srgbClr val="606060"/>
                </a:solidFill>
              </a:rPr>
              <a:t>Poster P901 presented at </a:t>
            </a:r>
            <a:r>
              <a:rPr lang="en-GB" altLang="en-US" sz="1100" i="1">
                <a:solidFill>
                  <a:srgbClr val="606060"/>
                </a:solidFill>
              </a:rPr>
              <a:t>ENS</a:t>
            </a:r>
            <a:r>
              <a:rPr lang="en-GB" altLang="en-US" sz="1100">
                <a:solidFill>
                  <a:srgbClr val="606060"/>
                </a:solidFill>
              </a:rPr>
              <a:t> 2011; 2. Havrdova E </a:t>
            </a:r>
            <a:r>
              <a:rPr lang="en-GB" altLang="en-US" sz="1100" i="1">
                <a:solidFill>
                  <a:srgbClr val="606060"/>
                </a:solidFill>
              </a:rPr>
              <a:t>et al</a:t>
            </a:r>
            <a:r>
              <a:rPr lang="en-GB" altLang="en-US" sz="1100">
                <a:solidFill>
                  <a:srgbClr val="606060"/>
                </a:solidFill>
              </a:rPr>
              <a:t>. Poster P473 presented at </a:t>
            </a:r>
            <a:r>
              <a:rPr lang="en-GB" altLang="en-US" sz="1100" i="1">
                <a:solidFill>
                  <a:srgbClr val="606060"/>
                </a:solidFill>
              </a:rPr>
              <a:t>ECTRIMS</a:t>
            </a:r>
            <a:r>
              <a:rPr lang="en-GB" altLang="en-US" sz="1100">
                <a:solidFill>
                  <a:srgbClr val="606060"/>
                </a:solidFill>
              </a:rPr>
              <a:t> 2011; </a:t>
            </a:r>
            <a:br>
              <a:rPr lang="en-GB" altLang="en-US" sz="1100">
                <a:solidFill>
                  <a:srgbClr val="606060"/>
                </a:solidFill>
              </a:rPr>
            </a:br>
            <a:r>
              <a:rPr lang="en-GB" altLang="en-US" sz="1100">
                <a:solidFill>
                  <a:srgbClr val="606060"/>
                </a:solidFill>
              </a:rPr>
              <a:t>3. Khatri B </a:t>
            </a:r>
            <a:r>
              <a:rPr lang="en-GB" altLang="en-US" sz="1100" i="1">
                <a:solidFill>
                  <a:srgbClr val="606060"/>
                </a:solidFill>
              </a:rPr>
              <a:t>et al</a:t>
            </a:r>
            <a:r>
              <a:rPr lang="en-GB" altLang="en-US" sz="1100">
                <a:solidFill>
                  <a:srgbClr val="606060"/>
                </a:solidFill>
              </a:rPr>
              <a:t>. Oral 218 presented at </a:t>
            </a:r>
            <a:r>
              <a:rPr lang="en-GB" altLang="en-US" sz="1100" i="1">
                <a:solidFill>
                  <a:srgbClr val="606060"/>
                </a:solidFill>
              </a:rPr>
              <a:t>ENS</a:t>
            </a:r>
            <a:r>
              <a:rPr lang="en-GB" altLang="en-US" sz="1100">
                <a:solidFill>
                  <a:srgbClr val="606060"/>
                </a:solidFill>
              </a:rPr>
              <a:t> 2012. Reproduced with kind permission from B Khatri; 4. Kappos L </a:t>
            </a:r>
            <a:r>
              <a:rPr lang="en-GB" altLang="en-US" sz="1100" i="1">
                <a:solidFill>
                  <a:srgbClr val="606060"/>
                </a:solidFill>
              </a:rPr>
              <a:t>et al</a:t>
            </a:r>
            <a:r>
              <a:rPr lang="en-GB" altLang="en-US" sz="1100">
                <a:solidFill>
                  <a:srgbClr val="606060"/>
                </a:solidFill>
              </a:rPr>
              <a:t>. Poster P1052 presented at </a:t>
            </a:r>
            <a:r>
              <a:rPr lang="en-GB" altLang="en-US" sz="1100" i="1">
                <a:solidFill>
                  <a:srgbClr val="606060"/>
                </a:solidFill>
              </a:rPr>
              <a:t>ECTRIMS</a:t>
            </a:r>
            <a:r>
              <a:rPr lang="en-GB" altLang="en-US" sz="1100">
                <a:solidFill>
                  <a:srgbClr val="606060"/>
                </a:solidFill>
              </a:rPr>
              <a:t> 2013. Reproduced with kind permission from L Kappos</a:t>
            </a:r>
          </a:p>
        </p:txBody>
      </p:sp>
      <p:sp>
        <p:nvSpPr>
          <p:cNvPr id="39" name="Title 2"/>
          <p:cNvSpPr>
            <a:spLocks noGrp="1"/>
          </p:cNvSpPr>
          <p:nvPr>
            <p:ph type="title" idx="4294967295"/>
          </p:nvPr>
        </p:nvSpPr>
        <p:spPr>
          <a:xfrm>
            <a:off x="0" y="11113"/>
            <a:ext cx="8016875" cy="684212"/>
          </a:xfrm>
        </p:spPr>
        <p:txBody>
          <a:bodyPr/>
          <a:lstStyle/>
          <a:p>
            <a:r>
              <a:rPr lang="el-GR" sz="1800" dirty="0" smtClean="0">
                <a:solidFill>
                  <a:schemeClr val="tx1"/>
                </a:solidFill>
              </a:rPr>
              <a:t>Η </a:t>
            </a:r>
            <a:r>
              <a:rPr lang="el-GR" sz="1800" dirty="0" err="1" smtClean="0">
                <a:solidFill>
                  <a:schemeClr val="tx1"/>
                </a:solidFill>
              </a:rPr>
              <a:t>φιν</a:t>
            </a:r>
            <a:r>
              <a:rPr lang="el-GR" sz="1800" dirty="0" err="1">
                <a:solidFill>
                  <a:schemeClr val="tx1"/>
                </a:solidFill>
              </a:rPr>
              <a:t>γ</a:t>
            </a:r>
            <a:r>
              <a:rPr lang="el-GR" sz="1800" dirty="0" err="1" smtClean="0">
                <a:solidFill>
                  <a:schemeClr val="tx1"/>
                </a:solidFill>
              </a:rPr>
              <a:t>κολιμόδη</a:t>
            </a:r>
            <a:r>
              <a:rPr lang="el-GR" sz="1800" dirty="0" smtClean="0">
                <a:solidFill>
                  <a:schemeClr val="tx1"/>
                </a:solidFill>
              </a:rPr>
              <a:t> είναι η μόνη θεραπεία που μειώνει σημαντικά τον ετήσιο ρυθμό υποτροπών σε σύγκριση με την </a:t>
            </a:r>
            <a:r>
              <a:rPr lang="en-GB" sz="1800" dirty="0" smtClean="0">
                <a:solidFill>
                  <a:schemeClr val="tx1"/>
                </a:solidFill>
              </a:rPr>
              <a:t>IFN </a:t>
            </a:r>
            <a:r>
              <a:rPr lang="en-US" sz="1800" dirty="0">
                <a:solidFill>
                  <a:schemeClr val="tx1"/>
                </a:solidFill>
              </a:rPr>
              <a:t>β</a:t>
            </a:r>
            <a:r>
              <a:rPr lang="en-GB" sz="1800" dirty="0" smtClean="0">
                <a:solidFill>
                  <a:schemeClr val="tx1"/>
                </a:solidFill>
              </a:rPr>
              <a:t>-1a</a:t>
            </a:r>
            <a:endParaRPr lang="en-GB" sz="1800" dirty="0">
              <a:solidFill>
                <a:schemeClr val="tx1"/>
              </a:solidFill>
            </a:endParaRPr>
          </a:p>
        </p:txBody>
      </p:sp>
      <p:sp>
        <p:nvSpPr>
          <p:cNvPr id="41" name="Rounded Rectangle 40"/>
          <p:cNvSpPr/>
          <p:nvPr/>
        </p:nvSpPr>
        <p:spPr>
          <a:xfrm>
            <a:off x="3068639" y="662831"/>
            <a:ext cx="5875336" cy="5523657"/>
          </a:xfrm>
          <a:prstGeom prst="round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442175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ounded Rectangle 183"/>
          <p:cNvSpPr/>
          <p:nvPr/>
        </p:nvSpPr>
        <p:spPr>
          <a:xfrm>
            <a:off x="5965825" y="1484313"/>
            <a:ext cx="2806700" cy="4291012"/>
          </a:xfrm>
          <a:prstGeom prst="roundRect">
            <a:avLst>
              <a:gd name="adj" fmla="val 2161"/>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179" name="Rounded Rectangle 178"/>
          <p:cNvSpPr/>
          <p:nvPr/>
        </p:nvSpPr>
        <p:spPr>
          <a:xfrm>
            <a:off x="5969000" y="1084263"/>
            <a:ext cx="2805113" cy="55562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1400" b="1" dirty="0" smtClean="0">
                <a:solidFill>
                  <a:srgbClr val="000000"/>
                </a:solidFill>
              </a:rPr>
              <a:t>Μακροχρόνια </a:t>
            </a:r>
            <a:r>
              <a:rPr lang="el-GR" sz="1400" b="1" dirty="0" err="1" smtClean="0">
                <a:solidFill>
                  <a:srgbClr val="000000"/>
                </a:solidFill>
              </a:rPr>
              <a:t>αποτελεσματα</a:t>
            </a:r>
            <a:endParaRPr lang="en-GB" sz="1400" b="1" dirty="0">
              <a:solidFill>
                <a:srgbClr val="000000"/>
              </a:solidFill>
            </a:endParaRPr>
          </a:p>
        </p:txBody>
      </p:sp>
      <p:sp>
        <p:nvSpPr>
          <p:cNvPr id="192" name="Rounded Rectangle 191"/>
          <p:cNvSpPr/>
          <p:nvPr/>
        </p:nvSpPr>
        <p:spPr>
          <a:xfrm>
            <a:off x="357188" y="1476375"/>
            <a:ext cx="2806700" cy="4291013"/>
          </a:xfrm>
          <a:prstGeom prst="roundRect">
            <a:avLst>
              <a:gd name="adj" fmla="val 2161"/>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193" name="Rounded Rectangle 192"/>
          <p:cNvSpPr/>
          <p:nvPr/>
        </p:nvSpPr>
        <p:spPr>
          <a:xfrm>
            <a:off x="347663" y="1076325"/>
            <a:ext cx="2805112" cy="55562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1400" b="1" dirty="0" smtClean="0">
                <a:solidFill>
                  <a:srgbClr val="000000"/>
                </a:solidFill>
              </a:rPr>
              <a:t>Υψηλή αποτελεσματικότητα</a:t>
            </a:r>
            <a:endParaRPr lang="en-GB" sz="1400" b="1" dirty="0">
              <a:solidFill>
                <a:srgbClr val="000000"/>
              </a:solidFill>
            </a:endParaRPr>
          </a:p>
        </p:txBody>
      </p:sp>
      <p:grpSp>
        <p:nvGrpSpPr>
          <p:cNvPr id="4106" name="Group 200"/>
          <p:cNvGrpSpPr>
            <a:grpSpLocks noChangeAspect="1"/>
          </p:cNvGrpSpPr>
          <p:nvPr/>
        </p:nvGrpSpPr>
        <p:grpSpPr bwMode="auto">
          <a:xfrm>
            <a:off x="422276" y="1771650"/>
            <a:ext cx="2657488" cy="2706689"/>
            <a:chOff x="199298" y="152131"/>
            <a:chExt cx="8577453" cy="8738368"/>
          </a:xfrm>
        </p:grpSpPr>
        <p:graphicFrame>
          <p:nvGraphicFramePr>
            <p:cNvPr id="4100" name="Object 5"/>
            <p:cNvGraphicFramePr>
              <a:graphicFrameLocks noChangeAspect="1"/>
            </p:cNvGraphicFramePr>
            <p:nvPr/>
          </p:nvGraphicFramePr>
          <p:xfrm>
            <a:off x="653285" y="1366686"/>
            <a:ext cx="8123466" cy="7523813"/>
          </p:xfrm>
          <a:graphic>
            <a:graphicData uri="http://schemas.openxmlformats.org/presentationml/2006/ole">
              <mc:AlternateContent xmlns:mc="http://schemas.openxmlformats.org/markup-compatibility/2006">
                <mc:Choice xmlns:v="urn:schemas-microsoft-com:vml" Requires="v">
                  <p:oleObj spid="_x0000_s3131" r:id="rId4" imgW="2517866" imgH="2334970" progId="Excel.Chart.8">
                    <p:embed/>
                  </p:oleObj>
                </mc:Choice>
                <mc:Fallback>
                  <p:oleObj r:id="rId4" imgW="2517866" imgH="233497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285" y="1366686"/>
                          <a:ext cx="8123466" cy="75238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130" name="Text Box 57"/>
            <p:cNvSpPr txBox="1">
              <a:spLocks noChangeAspect="1" noChangeArrowheads="1"/>
            </p:cNvSpPr>
            <p:nvPr/>
          </p:nvSpPr>
          <p:spPr bwMode="auto">
            <a:xfrm>
              <a:off x="1988899" y="7150843"/>
              <a:ext cx="2665203" cy="1481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0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900">
                  <a:solidFill>
                    <a:srgbClr val="000000"/>
                  </a:solidFill>
                  <a:ea typeface="MS PGothic" pitchFamily="34" charset="-128"/>
                </a:rPr>
                <a:t>IFN</a:t>
              </a:r>
              <a:r>
                <a:rPr lang="el-GR" altLang="en-US" sz="900">
                  <a:solidFill>
                    <a:srgbClr val="000000"/>
                  </a:solidFill>
                  <a:ea typeface="MS PGothic" pitchFamily="34" charset="-128"/>
                </a:rPr>
                <a:t>β</a:t>
              </a:r>
              <a:r>
                <a:rPr lang="en-GB" altLang="en-US" sz="900">
                  <a:solidFill>
                    <a:srgbClr val="000000"/>
                  </a:solidFill>
                  <a:ea typeface="MS PGothic" pitchFamily="34" charset="-128"/>
                </a:rPr>
                <a:t>-1a IM</a:t>
              </a:r>
              <a:br>
                <a:rPr lang="en-GB" altLang="en-US" sz="900">
                  <a:solidFill>
                    <a:srgbClr val="000000"/>
                  </a:solidFill>
                  <a:ea typeface="MS PGothic" pitchFamily="34" charset="-128"/>
                </a:rPr>
              </a:br>
              <a:r>
                <a:rPr lang="en-GB" altLang="en-US" sz="900">
                  <a:solidFill>
                    <a:srgbClr val="000000"/>
                  </a:solidFill>
                  <a:ea typeface="MS PGothic" pitchFamily="34" charset="-128"/>
                </a:rPr>
                <a:t>(n = 149</a:t>
              </a:r>
              <a:r>
                <a:rPr lang="en-GB" altLang="en-US" sz="900" baseline="30000">
                  <a:solidFill>
                    <a:srgbClr val="000000"/>
                  </a:solidFill>
                  <a:ea typeface="MS PGothic" pitchFamily="34" charset="-128"/>
                </a:rPr>
                <a:t>† </a:t>
              </a:r>
              <a:r>
                <a:rPr lang="en-GB" altLang="en-US" sz="900">
                  <a:solidFill>
                    <a:srgbClr val="000000"/>
                  </a:solidFill>
                  <a:ea typeface="MS PGothic" pitchFamily="34" charset="-128"/>
                </a:rPr>
                <a:t>/ 138</a:t>
              </a:r>
              <a:r>
                <a:rPr lang="en-GB" altLang="en-US" sz="900" baseline="30000">
                  <a:solidFill>
                    <a:srgbClr val="000000"/>
                  </a:solidFill>
                  <a:ea typeface="MS PGothic" pitchFamily="34" charset="-128"/>
                </a:rPr>
                <a:t>‡</a:t>
              </a:r>
              <a:r>
                <a:rPr lang="en-GB" altLang="en-US" sz="900">
                  <a:solidFill>
                    <a:srgbClr val="000000"/>
                  </a:solidFill>
                  <a:ea typeface="MS PGothic" pitchFamily="34" charset="-128"/>
                </a:rPr>
                <a:t>)</a:t>
              </a:r>
            </a:p>
          </p:txBody>
        </p:sp>
        <p:sp>
          <p:nvSpPr>
            <p:cNvPr id="4131" name="Rectangle 6"/>
            <p:cNvSpPr>
              <a:spLocks noChangeArrowheads="1"/>
            </p:cNvSpPr>
            <p:nvPr/>
          </p:nvSpPr>
          <p:spPr bwMode="auto">
            <a:xfrm rot="16200000">
              <a:off x="-917154" y="4370538"/>
              <a:ext cx="2978147" cy="745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900" b="1" dirty="0">
                  <a:solidFill>
                    <a:srgbClr val="000000"/>
                  </a:solidFill>
                </a:rPr>
                <a:t>ARR</a:t>
              </a:r>
            </a:p>
          </p:txBody>
        </p:sp>
        <p:sp>
          <p:nvSpPr>
            <p:cNvPr id="4132" name="AutoShape 56"/>
            <p:cNvSpPr>
              <a:spLocks noChangeArrowheads="1"/>
            </p:cNvSpPr>
            <p:nvPr/>
          </p:nvSpPr>
          <p:spPr bwMode="auto">
            <a:xfrm rot="5400000">
              <a:off x="6330937" y="4031665"/>
              <a:ext cx="976311" cy="64134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40 h 21600"/>
                <a:gd name="T14" fmla="*/ 18900 w 21600"/>
                <a:gd name="T15" fmla="*/ 1616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000000"/>
                </a:solidFill>
              </a:endParaRPr>
            </a:p>
          </p:txBody>
        </p:sp>
        <p:sp>
          <p:nvSpPr>
            <p:cNvPr id="4133" name="AutoShape 40"/>
            <p:cNvSpPr>
              <a:spLocks noChangeAspect="1" noChangeArrowheads="1"/>
            </p:cNvSpPr>
            <p:nvPr/>
          </p:nvSpPr>
          <p:spPr bwMode="auto">
            <a:xfrm>
              <a:off x="5420767" y="2703398"/>
              <a:ext cx="2841441" cy="1335731"/>
            </a:xfrm>
            <a:prstGeom prst="roundRect">
              <a:avLst>
                <a:gd name="adj" fmla="val 16667"/>
              </a:avLst>
            </a:prstGeom>
            <a:solidFill>
              <a:srgbClr val="FFFFFF"/>
            </a:solidFill>
            <a:ln w="19050">
              <a:solidFill>
                <a:srgbClr val="969696"/>
              </a:solidFill>
              <a:round/>
              <a:headEnd/>
              <a:tailEnd/>
            </a:ln>
          </p:spPr>
          <p:txBody>
            <a:bodyPr lIns="36000" tIns="0" rIns="3600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r>
                <a:rPr lang="en-GB" altLang="en-US" sz="900" b="1">
                  <a:solidFill>
                    <a:srgbClr val="000000"/>
                  </a:solidFill>
                  <a:ea typeface="ヒラギノ角ゴ Pro W3" pitchFamily="1" charset="-128"/>
                </a:rPr>
                <a:t>61% relative reduction </a:t>
              </a:r>
            </a:p>
            <a:p>
              <a:pPr algn="ctr" eaLnBrk="1" hangingPunct="1">
                <a:lnSpc>
                  <a:spcPct val="90000"/>
                </a:lnSpc>
              </a:pPr>
              <a:r>
                <a:rPr lang="en-GB" altLang="en-US" sz="900" b="1">
                  <a:solidFill>
                    <a:srgbClr val="000000"/>
                  </a:solidFill>
                  <a:ea typeface="ヒラギノ角ゴ Pro W3" pitchFamily="1" charset="-128"/>
                </a:rPr>
                <a:t>p&lt;0.001</a:t>
              </a:r>
              <a:endParaRPr lang="en-GB" altLang="en-US" sz="900" b="1" baseline="30000">
                <a:solidFill>
                  <a:srgbClr val="000000"/>
                </a:solidFill>
                <a:ea typeface="ヒラギノ角ゴ Pro W3" pitchFamily="1" charset="-128"/>
              </a:endParaRPr>
            </a:p>
          </p:txBody>
        </p:sp>
        <p:sp>
          <p:nvSpPr>
            <p:cNvPr id="4134" name="Text Box 10"/>
            <p:cNvSpPr txBox="1">
              <a:spLocks noChangeArrowheads="1"/>
            </p:cNvSpPr>
            <p:nvPr/>
          </p:nvSpPr>
          <p:spPr bwMode="auto">
            <a:xfrm>
              <a:off x="1114813" y="152131"/>
              <a:ext cx="6988177" cy="1795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000" b="1">
                  <a:solidFill>
                    <a:srgbClr val="E44C16"/>
                  </a:solidFill>
                  <a:ea typeface="ヒラギノ角ゴ Pro W3" pitchFamily="1" charset="-128"/>
                </a:rPr>
                <a:t>TRANSFORMS: 1-year results</a:t>
              </a:r>
              <a:r>
                <a:rPr lang="en-GB" altLang="en-US" sz="1000" b="1" baseline="30000">
                  <a:solidFill>
                    <a:srgbClr val="E44C16"/>
                  </a:solidFill>
                  <a:ea typeface="ヒラギノ角ゴ Pro W3" pitchFamily="1" charset="-128"/>
                </a:rPr>
                <a:t>1,2</a:t>
              </a:r>
              <a:r>
                <a:rPr lang="en-GB" altLang="en-US" sz="1000" b="1">
                  <a:solidFill>
                    <a:srgbClr val="E44C16"/>
                  </a:solidFill>
                  <a:ea typeface="ヒラギノ角ゴ Pro W3" pitchFamily="1" charset="-128"/>
                </a:rPr>
                <a:t> </a:t>
              </a:r>
              <a:br>
                <a:rPr lang="en-GB" altLang="en-US" sz="1000" b="1">
                  <a:solidFill>
                    <a:srgbClr val="E44C16"/>
                  </a:solidFill>
                  <a:ea typeface="ヒラギノ角ゴ Pro W3" pitchFamily="1" charset="-128"/>
                </a:rPr>
              </a:br>
              <a:r>
                <a:rPr lang="en-GB" altLang="en-US" sz="1000">
                  <a:solidFill>
                    <a:srgbClr val="E44C16"/>
                  </a:solidFill>
                  <a:ea typeface="ヒラギノ角ゴ Pro W3" pitchFamily="1" charset="-128"/>
                </a:rPr>
                <a:t>Patients with highly active disease despite prior IFN (EU label)*</a:t>
              </a:r>
              <a:r>
                <a:rPr lang="en-GB" altLang="en-US" sz="1000" baseline="30000">
                  <a:solidFill>
                    <a:srgbClr val="E44C16"/>
                  </a:solidFill>
                  <a:ea typeface="ヒラギノ角ゴ Pro W3" pitchFamily="1" charset="-128"/>
                </a:rPr>
                <a:t>†‡</a:t>
              </a:r>
            </a:p>
          </p:txBody>
        </p:sp>
        <p:sp>
          <p:nvSpPr>
            <p:cNvPr id="4135" name="Text Box 57"/>
            <p:cNvSpPr txBox="1">
              <a:spLocks noChangeAspect="1" noChangeArrowheads="1"/>
            </p:cNvSpPr>
            <p:nvPr/>
          </p:nvSpPr>
          <p:spPr bwMode="auto">
            <a:xfrm>
              <a:off x="5317344" y="7150843"/>
              <a:ext cx="3092470" cy="1481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0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900">
                  <a:solidFill>
                    <a:srgbClr val="000000"/>
                  </a:solidFill>
                  <a:ea typeface="MS PGothic" pitchFamily="34" charset="-128"/>
                </a:rPr>
                <a:t>Fingolimod 0.5 mg</a:t>
              </a:r>
              <a:br>
                <a:rPr lang="en-GB" altLang="en-US" sz="900">
                  <a:solidFill>
                    <a:srgbClr val="000000"/>
                  </a:solidFill>
                  <a:ea typeface="MS PGothic" pitchFamily="34" charset="-128"/>
                </a:rPr>
              </a:br>
              <a:r>
                <a:rPr lang="en-GB" altLang="en-US" sz="900">
                  <a:solidFill>
                    <a:srgbClr val="000000"/>
                  </a:solidFill>
                  <a:ea typeface="MS PGothic" pitchFamily="34" charset="-128"/>
                </a:rPr>
                <a:t> (n = 160</a:t>
              </a:r>
              <a:r>
                <a:rPr lang="en-GB" altLang="en-US" sz="900" baseline="30000">
                  <a:solidFill>
                    <a:srgbClr val="000000"/>
                  </a:solidFill>
                  <a:ea typeface="MS PGothic" pitchFamily="34" charset="-128"/>
                </a:rPr>
                <a:t>† </a:t>
              </a:r>
              <a:r>
                <a:rPr lang="en-GB" altLang="en-US" sz="900">
                  <a:solidFill>
                    <a:srgbClr val="000000"/>
                  </a:solidFill>
                  <a:ea typeface="MS PGothic" pitchFamily="34" charset="-128"/>
                </a:rPr>
                <a:t>/ 166</a:t>
              </a:r>
              <a:r>
                <a:rPr lang="en-GB" altLang="en-US" sz="900" baseline="30000">
                  <a:solidFill>
                    <a:srgbClr val="000000"/>
                  </a:solidFill>
                  <a:ea typeface="MS PGothic" pitchFamily="34" charset="-128"/>
                </a:rPr>
                <a:t>‡</a:t>
              </a:r>
              <a:r>
                <a:rPr lang="en-GB" altLang="en-US" sz="900">
                  <a:solidFill>
                    <a:srgbClr val="000000"/>
                  </a:solidFill>
                  <a:ea typeface="MS PGothic" pitchFamily="34" charset="-128"/>
                </a:rPr>
                <a:t>)</a:t>
              </a:r>
            </a:p>
          </p:txBody>
        </p:sp>
      </p:grpSp>
      <p:sp>
        <p:nvSpPr>
          <p:cNvPr id="4107" name="TextBox 201"/>
          <p:cNvSpPr txBox="1">
            <a:spLocks noChangeArrowheads="1"/>
          </p:cNvSpPr>
          <p:nvPr/>
        </p:nvSpPr>
        <p:spPr bwMode="auto">
          <a:xfrm>
            <a:off x="406400" y="4622800"/>
            <a:ext cx="26733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A50021"/>
              </a:buClr>
              <a:buFont typeface="Arial" charset="0"/>
              <a:buChar char="•"/>
            </a:pPr>
            <a:r>
              <a:rPr lang="en-GB" altLang="en-US" sz="1400" b="1" dirty="0">
                <a:solidFill>
                  <a:srgbClr val="000000"/>
                </a:solidFill>
              </a:rPr>
              <a:t>61% </a:t>
            </a:r>
            <a:r>
              <a:rPr lang="el-GR" altLang="en-US" sz="1400" b="1" dirty="0" smtClean="0">
                <a:solidFill>
                  <a:srgbClr val="000000"/>
                </a:solidFill>
              </a:rPr>
              <a:t>σχετική μείωση στον</a:t>
            </a:r>
            <a:r>
              <a:rPr lang="en-GB" altLang="en-US" sz="1400" b="1" dirty="0" smtClean="0">
                <a:solidFill>
                  <a:srgbClr val="000000"/>
                </a:solidFill>
              </a:rPr>
              <a:t> </a:t>
            </a:r>
            <a:r>
              <a:rPr lang="en-GB" altLang="en-US" sz="1400" b="1" dirty="0">
                <a:solidFill>
                  <a:srgbClr val="000000"/>
                </a:solidFill>
              </a:rPr>
              <a:t>ARR </a:t>
            </a:r>
            <a:r>
              <a:rPr lang="en-GB" altLang="en-US" sz="1400" b="1" dirty="0" smtClean="0">
                <a:solidFill>
                  <a:srgbClr val="000000"/>
                </a:solidFill>
              </a:rPr>
              <a:t>vs </a:t>
            </a:r>
            <a:r>
              <a:rPr lang="en-GB" altLang="en-US" sz="1400" b="1" dirty="0">
                <a:solidFill>
                  <a:srgbClr val="000000"/>
                </a:solidFill>
              </a:rPr>
              <a:t>IFN</a:t>
            </a:r>
            <a:r>
              <a:rPr lang="el-GR" altLang="en-US" sz="1400" b="1" dirty="0">
                <a:solidFill>
                  <a:srgbClr val="000000"/>
                </a:solidFill>
              </a:rPr>
              <a:t>β</a:t>
            </a:r>
            <a:r>
              <a:rPr lang="en-GB" altLang="en-US" sz="1400" b="1" dirty="0">
                <a:solidFill>
                  <a:srgbClr val="000000"/>
                </a:solidFill>
              </a:rPr>
              <a:t>-1a IM </a:t>
            </a:r>
            <a:r>
              <a:rPr lang="en-GB" altLang="en-US" sz="1400" dirty="0" smtClean="0">
                <a:solidFill>
                  <a:srgbClr val="000000"/>
                </a:solidFill>
              </a:rPr>
              <a:t>(</a:t>
            </a:r>
            <a:r>
              <a:rPr lang="el-GR" altLang="en-US" sz="1400" dirty="0" smtClean="0">
                <a:solidFill>
                  <a:srgbClr val="000000"/>
                </a:solidFill>
              </a:rPr>
              <a:t>πληθυσμός ένδειξης </a:t>
            </a:r>
            <a:r>
              <a:rPr lang="en-US" altLang="en-US" sz="1400" dirty="0" smtClean="0">
                <a:solidFill>
                  <a:srgbClr val="000000"/>
                </a:solidFill>
              </a:rPr>
              <a:t>EU</a:t>
            </a:r>
            <a:r>
              <a:rPr lang="en-GB" altLang="en-US" sz="1400" dirty="0" smtClean="0">
                <a:solidFill>
                  <a:srgbClr val="000000"/>
                </a:solidFill>
              </a:rPr>
              <a:t>)</a:t>
            </a:r>
            <a:endParaRPr lang="en-GB" altLang="en-US" sz="1400" dirty="0">
              <a:solidFill>
                <a:srgbClr val="000000"/>
              </a:solidFill>
            </a:endParaRPr>
          </a:p>
        </p:txBody>
      </p:sp>
      <p:sp>
        <p:nvSpPr>
          <p:cNvPr id="4108" name="TextBox 262"/>
          <p:cNvSpPr txBox="1">
            <a:spLocks noChangeArrowheads="1"/>
          </p:cNvSpPr>
          <p:nvPr/>
        </p:nvSpPr>
        <p:spPr bwMode="auto">
          <a:xfrm>
            <a:off x="6035675" y="4622800"/>
            <a:ext cx="26066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A50021"/>
              </a:buClr>
              <a:buFont typeface="Arial" charset="0"/>
              <a:buChar char="•"/>
            </a:pPr>
            <a:r>
              <a:rPr lang="el-GR" altLang="en-US" sz="1400" b="1" dirty="0" smtClean="0">
                <a:solidFill>
                  <a:srgbClr val="000000"/>
                </a:solidFill>
              </a:rPr>
              <a:t>Ο </a:t>
            </a:r>
            <a:r>
              <a:rPr lang="en-GB" altLang="en-US" sz="1400" b="1" dirty="0" smtClean="0">
                <a:solidFill>
                  <a:srgbClr val="000000"/>
                </a:solidFill>
              </a:rPr>
              <a:t>ARR </a:t>
            </a:r>
            <a:r>
              <a:rPr lang="el-GR" altLang="en-US" sz="1400" b="1" dirty="0" smtClean="0">
                <a:solidFill>
                  <a:srgbClr val="000000"/>
                </a:solidFill>
              </a:rPr>
              <a:t>παρέμεινε χαμηλός </a:t>
            </a:r>
            <a:r>
              <a:rPr lang="el-GR" altLang="en-US" sz="1400" b="1" dirty="0" err="1" smtClean="0">
                <a:solidFill>
                  <a:srgbClr val="000000"/>
                </a:solidFill>
              </a:rPr>
              <a:t>εως</a:t>
            </a:r>
            <a:r>
              <a:rPr lang="el-GR" altLang="en-US" sz="1400" b="1" dirty="0" smtClean="0">
                <a:solidFill>
                  <a:srgbClr val="000000"/>
                </a:solidFill>
              </a:rPr>
              <a:t> και</a:t>
            </a:r>
            <a:r>
              <a:rPr lang="en-GB" altLang="en-US" sz="1400" b="1" dirty="0" smtClean="0">
                <a:solidFill>
                  <a:srgbClr val="000000"/>
                </a:solidFill>
              </a:rPr>
              <a:t> </a:t>
            </a:r>
            <a:r>
              <a:rPr lang="en-GB" altLang="en-US" sz="1400" b="1" dirty="0">
                <a:solidFill>
                  <a:srgbClr val="000000"/>
                </a:solidFill>
              </a:rPr>
              <a:t>5 </a:t>
            </a:r>
            <a:r>
              <a:rPr lang="el-GR" altLang="en-US" sz="1400" b="1" dirty="0" smtClean="0">
                <a:solidFill>
                  <a:srgbClr val="000000"/>
                </a:solidFill>
              </a:rPr>
              <a:t>χρόνια</a:t>
            </a:r>
            <a:endParaRPr lang="en-GB" altLang="en-US" sz="1400" b="1" dirty="0">
              <a:solidFill>
                <a:srgbClr val="000000"/>
              </a:solidFill>
            </a:endParaRPr>
          </a:p>
        </p:txBody>
      </p:sp>
      <p:sp>
        <p:nvSpPr>
          <p:cNvPr id="82" name="Watermark Phase III CORE"/>
          <p:cNvSpPr/>
          <p:nvPr/>
        </p:nvSpPr>
        <p:spPr>
          <a:xfrm>
            <a:off x="8153400" y="0"/>
            <a:ext cx="790575" cy="297180"/>
          </a:xfrm>
          <a:prstGeom prst="rect">
            <a:avLst/>
          </a:prstGeom>
          <a:gradFill rotWithShape="1">
            <a:gsLst>
              <a:gs pos="0">
                <a:srgbClr val="F45007">
                  <a:tint val="74000"/>
                </a:srgbClr>
              </a:gs>
              <a:gs pos="49000">
                <a:srgbClr val="F45007">
                  <a:tint val="96000"/>
                  <a:shade val="84000"/>
                  <a:satMod val="110000"/>
                </a:srgbClr>
              </a:gs>
              <a:gs pos="49100">
                <a:srgbClr val="F45007">
                  <a:shade val="55000"/>
                  <a:satMod val="150000"/>
                </a:srgbClr>
              </a:gs>
              <a:gs pos="92000">
                <a:srgbClr val="F45007">
                  <a:tint val="98000"/>
                  <a:shade val="90000"/>
                  <a:satMod val="128000"/>
                </a:srgbClr>
              </a:gs>
              <a:gs pos="100000">
                <a:srgbClr val="F45007">
                  <a:tint val="90000"/>
                  <a:shade val="97000"/>
                  <a:satMod val="128000"/>
                </a:srgbClr>
              </a:gs>
            </a:gsLst>
            <a:lin ang="5400000" scaled="1"/>
          </a:gradFill>
          <a:ln>
            <a:noFill/>
          </a:ln>
          <a:effectLst>
            <a:outerShdw blurRad="39000" dist="25400" dir="5400000" rotWithShape="0">
              <a:srgbClr val="F45007">
                <a:shade val="33000"/>
                <a:alpha val="83000"/>
              </a:srgbClr>
            </a:outerShdw>
          </a:effectLst>
          <a:scene3d>
            <a:camera prst="orthographicFront" fov="0">
              <a:rot lat="0" lon="0" rev="0"/>
            </a:camera>
            <a:lightRig rig="contrasting" dir="t">
              <a:rot lat="0" lon="0" rev="1500000"/>
            </a:lightRig>
          </a:scene3d>
          <a:sp3d extrusionH="127000" prstMaterial="powder">
            <a:bevelT w="50800" h="63500"/>
          </a:sp3d>
        </p:spPr>
        <p:txBody>
          <a:bodyPr lIns="36000" tIns="72000" rIns="36000" bIns="72000" anchor="ctr"/>
          <a:lstStyle/>
          <a:p>
            <a:pPr algn="ctr" fontAlgn="auto">
              <a:spcBef>
                <a:spcPts val="0"/>
              </a:spcBef>
              <a:spcAft>
                <a:spcPts val="0"/>
              </a:spcAft>
              <a:defRPr/>
            </a:pPr>
            <a:r>
              <a:rPr lang="el-GR" sz="1000" b="1" kern="0" dirty="0" smtClean="0">
                <a:solidFill>
                  <a:sysClr val="window" lastClr="FFFFFF"/>
                </a:solidFill>
                <a:effectLst>
                  <a:outerShdw blurRad="50800" dist="38100" dir="5400000" algn="t" rotWithShape="0">
                    <a:prstClr val="black">
                      <a:alpha val="40000"/>
                    </a:prstClr>
                  </a:outerShdw>
                </a:effectLst>
                <a:latin typeface="Calibri"/>
                <a:cs typeface="Arial"/>
              </a:rPr>
              <a:t>ΥΠΟΤΡΟΠΕΣ</a:t>
            </a:r>
            <a:endParaRPr lang="en-GB" sz="1000" b="1" kern="0" dirty="0">
              <a:solidFill>
                <a:sysClr val="window" lastClr="FFFFFF"/>
              </a:solidFill>
              <a:effectLst>
                <a:outerShdw blurRad="50800" dist="38100" dir="5400000" algn="t" rotWithShape="0">
                  <a:prstClr val="black">
                    <a:alpha val="40000"/>
                  </a:prstClr>
                </a:outerShdw>
              </a:effectLst>
              <a:latin typeface="Calibri"/>
              <a:cs typeface="Arial"/>
            </a:endParaRPr>
          </a:p>
        </p:txBody>
      </p:sp>
      <p:sp>
        <p:nvSpPr>
          <p:cNvPr id="25" name="Rounded Rectangle 24"/>
          <p:cNvSpPr/>
          <p:nvPr/>
        </p:nvSpPr>
        <p:spPr>
          <a:xfrm>
            <a:off x="3167063" y="1482725"/>
            <a:ext cx="2806700" cy="4291013"/>
          </a:xfrm>
          <a:prstGeom prst="roundRect">
            <a:avLst>
              <a:gd name="adj" fmla="val 2161"/>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26" name="Rounded Rectangle 25"/>
          <p:cNvSpPr/>
          <p:nvPr/>
        </p:nvSpPr>
        <p:spPr>
          <a:xfrm>
            <a:off x="3157538" y="1082675"/>
            <a:ext cx="2805112" cy="55562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1400" b="1" dirty="0" smtClean="0">
                <a:solidFill>
                  <a:srgbClr val="000000"/>
                </a:solidFill>
              </a:rPr>
              <a:t>Οφέλη έγκαιρης αλλαγής</a:t>
            </a:r>
            <a:endParaRPr lang="en-GB" sz="1400" b="1" dirty="0">
              <a:solidFill>
                <a:srgbClr val="000000"/>
              </a:solidFill>
            </a:endParaRPr>
          </a:p>
        </p:txBody>
      </p:sp>
      <p:sp>
        <p:nvSpPr>
          <p:cNvPr id="4114" name="TextBox 35"/>
          <p:cNvSpPr txBox="1">
            <a:spLocks noChangeArrowheads="1"/>
          </p:cNvSpPr>
          <p:nvPr/>
        </p:nvSpPr>
        <p:spPr bwMode="auto">
          <a:xfrm>
            <a:off x="3289300" y="4622800"/>
            <a:ext cx="267493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A50021"/>
              </a:buClr>
              <a:buFont typeface="Arial" charset="0"/>
              <a:buChar char="•"/>
            </a:pPr>
            <a:r>
              <a:rPr lang="el-GR" sz="1200" kern="0" dirty="0" smtClean="0">
                <a:solidFill>
                  <a:srgbClr val="000000"/>
                </a:solidFill>
              </a:rPr>
              <a:t>Ασθενείς </a:t>
            </a:r>
            <a:r>
              <a:rPr lang="el-GR" sz="1200" kern="0" dirty="0">
                <a:solidFill>
                  <a:srgbClr val="000000"/>
                </a:solidFill>
              </a:rPr>
              <a:t>που άλλαξαν σε </a:t>
            </a:r>
            <a:r>
              <a:rPr lang="el-GR" sz="1200" kern="0" dirty="0" err="1">
                <a:solidFill>
                  <a:srgbClr val="000000"/>
                </a:solidFill>
              </a:rPr>
              <a:t>φινγκολιμόδη</a:t>
            </a:r>
            <a:r>
              <a:rPr lang="el-GR" sz="1200" kern="0" dirty="0">
                <a:solidFill>
                  <a:srgbClr val="000000"/>
                </a:solidFill>
              </a:rPr>
              <a:t> νωρίτερα παρουσίασαν μειωμένη συχνότητα υποτροπών σε σχέση με αυτούς που καθυστέρησαν</a:t>
            </a:r>
            <a:endParaRPr lang="en-GB" sz="1200" kern="0" dirty="0">
              <a:solidFill>
                <a:srgbClr val="000000"/>
              </a:solidFill>
            </a:endParaRPr>
          </a:p>
          <a:p>
            <a:pPr eaLnBrk="1" hangingPunct="1">
              <a:buClr>
                <a:srgbClr val="A50021"/>
              </a:buClr>
              <a:buFont typeface="Arial" charset="0"/>
              <a:buChar char="•"/>
            </a:pPr>
            <a:endParaRPr lang="en-GB" altLang="en-US" sz="1200" dirty="0">
              <a:solidFill>
                <a:srgbClr val="000000"/>
              </a:solidFill>
            </a:endParaRPr>
          </a:p>
        </p:txBody>
      </p:sp>
      <p:grpSp>
        <p:nvGrpSpPr>
          <p:cNvPr id="4115" name="Group 34"/>
          <p:cNvGrpSpPr>
            <a:grpSpLocks noChangeAspect="1"/>
          </p:cNvGrpSpPr>
          <p:nvPr/>
        </p:nvGrpSpPr>
        <p:grpSpPr bwMode="auto">
          <a:xfrm>
            <a:off x="3175000" y="1776413"/>
            <a:ext cx="2584450" cy="2797175"/>
            <a:chOff x="234610" y="1208396"/>
            <a:chExt cx="4337388" cy="4695485"/>
          </a:xfrm>
        </p:grpSpPr>
        <p:graphicFrame>
          <p:nvGraphicFramePr>
            <p:cNvPr id="4099" name="Object 2"/>
            <p:cNvGraphicFramePr>
              <a:graphicFrameLocks noChangeAspect="1"/>
            </p:cNvGraphicFramePr>
            <p:nvPr/>
          </p:nvGraphicFramePr>
          <p:xfrm>
            <a:off x="213194" y="1526059"/>
            <a:ext cx="4334520" cy="4463109"/>
          </p:xfrm>
          <a:graphic>
            <a:graphicData uri="http://schemas.openxmlformats.org/presentationml/2006/ole">
              <mc:AlternateContent xmlns:mc="http://schemas.openxmlformats.org/markup-compatibility/2006">
                <mc:Choice xmlns:v="urn:schemas-microsoft-com:vml" Requires="v">
                  <p:oleObj spid="_x0000_s3132" r:id="rId6" imgW="2578831" imgH="2664183" progId="Excel.Chart.8">
                    <p:embed/>
                  </p:oleObj>
                </mc:Choice>
                <mc:Fallback>
                  <p:oleObj r:id="rId6" imgW="2578831" imgH="2664183"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194" y="1526059"/>
                          <a:ext cx="4334520" cy="446310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123" name="Text Box 10"/>
            <p:cNvSpPr txBox="1">
              <a:spLocks noChangeArrowheads="1"/>
            </p:cNvSpPr>
            <p:nvPr/>
          </p:nvSpPr>
          <p:spPr bwMode="auto">
            <a:xfrm>
              <a:off x="949036" y="1208396"/>
              <a:ext cx="3622962" cy="93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000" b="1">
                  <a:solidFill>
                    <a:srgbClr val="E44C16"/>
                  </a:solidFill>
                  <a:ea typeface="ヒラギノ角ゴ Pro W3" pitchFamily="1" charset="-128"/>
                </a:rPr>
                <a:t>TRANSFORMS extension</a:t>
              </a:r>
              <a:r>
                <a:rPr lang="en-GB" altLang="en-US" sz="1000" b="1" baseline="30000">
                  <a:solidFill>
                    <a:srgbClr val="E44C16"/>
                  </a:solidFill>
                  <a:ea typeface="ヒラギノ角ゴ Pro W3" pitchFamily="1" charset="-128"/>
                </a:rPr>
                <a:t>§3</a:t>
              </a:r>
              <a:r>
                <a:rPr lang="en-GB" altLang="en-US" sz="1000" b="1">
                  <a:solidFill>
                    <a:srgbClr val="E44C16"/>
                  </a:solidFill>
                  <a:ea typeface="ヒラギノ角ゴ Pro W3" pitchFamily="1" charset="-128"/>
                </a:rPr>
                <a:t/>
              </a:r>
              <a:br>
                <a:rPr lang="en-GB" altLang="en-US" sz="1000" b="1">
                  <a:solidFill>
                    <a:srgbClr val="E44C16"/>
                  </a:solidFill>
                  <a:ea typeface="ヒラギノ角ゴ Pro W3" pitchFamily="1" charset="-128"/>
                </a:rPr>
              </a:br>
              <a:r>
                <a:rPr lang="en-GB" altLang="en-US" sz="1000">
                  <a:solidFill>
                    <a:srgbClr val="E44C16"/>
                  </a:solidFill>
                  <a:ea typeface="ヒラギノ角ゴ Pro W3" pitchFamily="1" charset="-128"/>
                </a:rPr>
                <a:t>Core phase (Year 0-1) </a:t>
              </a:r>
              <a:br>
                <a:rPr lang="en-GB" altLang="en-US" sz="1000">
                  <a:solidFill>
                    <a:srgbClr val="E44C16"/>
                  </a:solidFill>
                  <a:ea typeface="ヒラギノ角ゴ Pro W3" pitchFamily="1" charset="-128"/>
                </a:rPr>
              </a:br>
              <a:r>
                <a:rPr lang="en-GB" altLang="en-US" sz="1000">
                  <a:solidFill>
                    <a:srgbClr val="E44C16"/>
                  </a:solidFill>
                  <a:ea typeface="ヒラギノ角ゴ Pro W3" pitchFamily="1" charset="-128"/>
                </a:rPr>
                <a:t>vs extension phase (Year 1-EOS)</a:t>
              </a:r>
            </a:p>
          </p:txBody>
        </p:sp>
        <p:sp>
          <p:nvSpPr>
            <p:cNvPr id="4124" name="Text Box 50"/>
            <p:cNvSpPr txBox="1">
              <a:spLocks noChangeArrowheads="1"/>
            </p:cNvSpPr>
            <p:nvPr/>
          </p:nvSpPr>
          <p:spPr bwMode="auto">
            <a:xfrm rot="-5400000">
              <a:off x="-1121571" y="3267530"/>
              <a:ext cx="3103562" cy="391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900" b="1">
                  <a:solidFill>
                    <a:srgbClr val="000000"/>
                  </a:solidFill>
                  <a:ea typeface="ヒラギノ角ゴ Pro W3" pitchFamily="1" charset="-128"/>
                </a:rPr>
                <a:t>ARR</a:t>
              </a:r>
            </a:p>
          </p:txBody>
        </p:sp>
        <p:sp>
          <p:nvSpPr>
            <p:cNvPr id="4125" name="Text Box 57"/>
            <p:cNvSpPr txBox="1">
              <a:spLocks noChangeAspect="1" noChangeArrowheads="1"/>
            </p:cNvSpPr>
            <p:nvPr/>
          </p:nvSpPr>
          <p:spPr bwMode="auto">
            <a:xfrm>
              <a:off x="2455862" y="4830190"/>
              <a:ext cx="2027237" cy="697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900">
                  <a:solidFill>
                    <a:srgbClr val="000000"/>
                  </a:solidFill>
                </a:rPr>
                <a:t>Year 1-EOS</a:t>
              </a:r>
            </a:p>
            <a:p>
              <a:pPr algn="ctr" eaLnBrk="1" hangingPunct="1">
                <a:buFont typeface="Symbol" pitchFamily="18" charset="2"/>
                <a:buNone/>
              </a:pPr>
              <a:r>
                <a:rPr lang="en-GB" altLang="en-US" sz="900">
                  <a:solidFill>
                    <a:srgbClr val="000000"/>
                  </a:solidFill>
                </a:rPr>
                <a:t>Fingolimod 0.5 mg</a:t>
              </a:r>
            </a:p>
            <a:p>
              <a:pPr algn="ctr" eaLnBrk="1" hangingPunct="1">
                <a:buFont typeface="Symbol" pitchFamily="18" charset="2"/>
                <a:buNone/>
              </a:pPr>
              <a:r>
                <a:rPr lang="en-GB" altLang="en-US" sz="900">
                  <a:solidFill>
                    <a:srgbClr val="000000"/>
                  </a:solidFill>
                </a:rPr>
                <a:t>(n = 341)</a:t>
              </a:r>
            </a:p>
          </p:txBody>
        </p:sp>
        <p:sp>
          <p:nvSpPr>
            <p:cNvPr id="4126" name="Text Box 57"/>
            <p:cNvSpPr txBox="1">
              <a:spLocks noChangeAspect="1" noChangeArrowheads="1"/>
            </p:cNvSpPr>
            <p:nvPr/>
          </p:nvSpPr>
          <p:spPr bwMode="auto">
            <a:xfrm>
              <a:off x="1128711" y="4831510"/>
              <a:ext cx="1293812" cy="697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pt-BR" altLang="en-US" sz="900">
                  <a:solidFill>
                    <a:srgbClr val="000000"/>
                  </a:solidFill>
                  <a:ea typeface="MS PGothic" pitchFamily="34" charset="-128"/>
                </a:rPr>
                <a:t>Year 0–1</a:t>
              </a:r>
            </a:p>
            <a:p>
              <a:pPr algn="ctr" eaLnBrk="1" hangingPunct="1">
                <a:buFont typeface="Symbol" pitchFamily="18" charset="2"/>
                <a:buNone/>
              </a:pPr>
              <a:r>
                <a:rPr lang="pt-BR" altLang="en-US" sz="900">
                  <a:solidFill>
                    <a:srgbClr val="000000"/>
                  </a:solidFill>
                  <a:ea typeface="MS PGothic" pitchFamily="34" charset="-128"/>
                </a:rPr>
                <a:t>IFNβ-1a IM</a:t>
              </a:r>
              <a:br>
                <a:rPr lang="pt-BR" altLang="en-US" sz="900">
                  <a:solidFill>
                    <a:srgbClr val="000000"/>
                  </a:solidFill>
                  <a:ea typeface="MS PGothic" pitchFamily="34" charset="-128"/>
                </a:rPr>
              </a:br>
              <a:r>
                <a:rPr lang="pt-BR" altLang="en-US" sz="900">
                  <a:solidFill>
                    <a:srgbClr val="000000"/>
                  </a:solidFill>
                  <a:ea typeface="MS PGothic" pitchFamily="34" charset="-128"/>
                </a:rPr>
                <a:t>(n = 431)</a:t>
              </a:r>
            </a:p>
          </p:txBody>
        </p:sp>
        <p:sp>
          <p:nvSpPr>
            <p:cNvPr id="4127" name="AutoShape 56"/>
            <p:cNvSpPr>
              <a:spLocks noChangeArrowheads="1"/>
            </p:cNvSpPr>
            <p:nvPr/>
          </p:nvSpPr>
          <p:spPr bwMode="auto">
            <a:xfrm rot="5400000">
              <a:off x="3255100" y="3376908"/>
              <a:ext cx="330051" cy="33874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40 h 21600"/>
                <a:gd name="T14" fmla="*/ 18900 w 21600"/>
                <a:gd name="T15" fmla="*/ 1616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000000"/>
                </a:solidFill>
              </a:endParaRPr>
            </a:p>
          </p:txBody>
        </p:sp>
        <p:sp>
          <p:nvSpPr>
            <p:cNvPr id="4128" name="AutoShape 40"/>
            <p:cNvSpPr>
              <a:spLocks noChangeAspect="1" noChangeArrowheads="1"/>
            </p:cNvSpPr>
            <p:nvPr/>
          </p:nvSpPr>
          <p:spPr bwMode="auto">
            <a:xfrm>
              <a:off x="2685935" y="2667038"/>
              <a:ext cx="1481136" cy="673276"/>
            </a:xfrm>
            <a:prstGeom prst="roundRect">
              <a:avLst>
                <a:gd name="adj" fmla="val 16667"/>
              </a:avLst>
            </a:prstGeom>
            <a:solidFill>
              <a:srgbClr val="FFFFFF"/>
            </a:solidFill>
            <a:ln w="19050">
              <a:solidFill>
                <a:srgbClr val="969696"/>
              </a:solidFill>
              <a:round/>
              <a:headEnd/>
              <a:tailEnd/>
            </a:ln>
          </p:spPr>
          <p:txBody>
            <a:bodyPr lIns="36000" tIns="0" rIns="3600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r>
                <a:rPr lang="en-GB" altLang="en-US" sz="900" b="1">
                  <a:solidFill>
                    <a:srgbClr val="000000"/>
                  </a:solidFill>
                  <a:ea typeface="ヒラギノ角ゴ Pro W3" pitchFamily="1" charset="-128"/>
                </a:rPr>
                <a:t>50% relative</a:t>
              </a:r>
              <a:br>
                <a:rPr lang="en-GB" altLang="en-US" sz="900" b="1">
                  <a:solidFill>
                    <a:srgbClr val="000000"/>
                  </a:solidFill>
                  <a:ea typeface="ヒラギノ角ゴ Pro W3" pitchFamily="1" charset="-128"/>
                </a:rPr>
              </a:br>
              <a:r>
                <a:rPr lang="en-GB" altLang="en-US" sz="900" b="1">
                  <a:solidFill>
                    <a:srgbClr val="000000"/>
                  </a:solidFill>
                  <a:ea typeface="ヒラギノ角ゴ Pro W3" pitchFamily="1" charset="-128"/>
                </a:rPr>
                <a:t>reduction</a:t>
              </a:r>
              <a:br>
                <a:rPr lang="en-GB" altLang="en-US" sz="900" b="1">
                  <a:solidFill>
                    <a:srgbClr val="000000"/>
                  </a:solidFill>
                  <a:ea typeface="ヒラギノ角ゴ Pro W3" pitchFamily="1" charset="-128"/>
                </a:rPr>
              </a:br>
              <a:r>
                <a:rPr lang="en-GB" altLang="en-US" sz="900" b="1">
                  <a:solidFill>
                    <a:srgbClr val="000000"/>
                  </a:solidFill>
                  <a:ea typeface="ヒラギノ角ゴ Pro W3" pitchFamily="1" charset="-128"/>
                </a:rPr>
                <a:t>p&lt;0.001</a:t>
              </a:r>
            </a:p>
          </p:txBody>
        </p:sp>
        <p:sp>
          <p:nvSpPr>
            <p:cNvPr id="34" name="Right Arrow 33"/>
            <p:cNvSpPr/>
            <p:nvPr/>
          </p:nvSpPr>
          <p:spPr>
            <a:xfrm>
              <a:off x="2254106" y="4272986"/>
              <a:ext cx="884529" cy="532972"/>
            </a:xfrm>
            <a:prstGeom prst="rightArrow">
              <a:avLst>
                <a:gd name="adj1" fmla="val 50000"/>
                <a:gd name="adj2" fmla="val 39912"/>
              </a:avLst>
            </a:prstGeom>
            <a:solidFill>
              <a:schemeClr val="tx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000" b="1" dirty="0">
                  <a:solidFill>
                    <a:srgbClr val="FFFFFF"/>
                  </a:solidFill>
                </a:rPr>
                <a:t>switch</a:t>
              </a:r>
            </a:p>
          </p:txBody>
        </p:sp>
      </p:grpSp>
      <p:grpSp>
        <p:nvGrpSpPr>
          <p:cNvPr id="4116" name="Group 41"/>
          <p:cNvGrpSpPr>
            <a:grpSpLocks noChangeAspect="1"/>
          </p:cNvGrpSpPr>
          <p:nvPr/>
        </p:nvGrpSpPr>
        <p:grpSpPr bwMode="auto">
          <a:xfrm>
            <a:off x="5969000" y="1778000"/>
            <a:ext cx="2784475" cy="2598738"/>
            <a:chOff x="90879" y="831870"/>
            <a:chExt cx="5122603" cy="4782376"/>
          </a:xfrm>
        </p:grpSpPr>
        <p:graphicFrame>
          <p:nvGraphicFramePr>
            <p:cNvPr id="4098" name="Object 236"/>
            <p:cNvGraphicFramePr>
              <a:graphicFrameLocks noChangeAspect="1"/>
            </p:cNvGraphicFramePr>
            <p:nvPr/>
          </p:nvGraphicFramePr>
          <p:xfrm>
            <a:off x="410585" y="1265427"/>
            <a:ext cx="4693261" cy="4132518"/>
          </p:xfrm>
          <a:graphic>
            <a:graphicData uri="http://schemas.openxmlformats.org/presentationml/2006/ole">
              <mc:AlternateContent xmlns:mc="http://schemas.openxmlformats.org/markup-compatibility/2006">
                <mc:Choice xmlns:v="urn:schemas-microsoft-com:vml" Requires="v">
                  <p:oleObj spid="_x0000_s3133" r:id="rId8" imgW="2548349" imgH="2249619" progId="Excel.Chart.8">
                    <p:embed/>
                  </p:oleObj>
                </mc:Choice>
                <mc:Fallback>
                  <p:oleObj r:id="rId8" imgW="2548349" imgH="2249619" progId="Excel.Char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585" y="1265427"/>
                          <a:ext cx="4693261" cy="413251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119" name="TextBox 8"/>
            <p:cNvSpPr txBox="1">
              <a:spLocks noChangeArrowheads="1"/>
            </p:cNvSpPr>
            <p:nvPr/>
          </p:nvSpPr>
          <p:spPr bwMode="auto">
            <a:xfrm>
              <a:off x="447144" y="5246201"/>
              <a:ext cx="4766338" cy="368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1pPr>
              <a:lvl2pPr marL="742950" indent="-28575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2pPr>
              <a:lvl3pPr marL="1143000" indent="-22860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3pPr>
              <a:lvl4pPr marL="1600200" indent="-22860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4pPr>
              <a:lvl5pPr marL="2057400" indent="-22860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5pPr>
              <a:lvl6pPr marL="25146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6pPr>
              <a:lvl7pPr marL="29718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7pPr>
              <a:lvl8pPr marL="34290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8pPr>
              <a:lvl9pPr marL="38862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9pPr>
            </a:lstStyle>
            <a:p>
              <a:pPr eaLnBrk="1" hangingPunct="1"/>
              <a:r>
                <a:rPr lang="en-GB" altLang="en-US" sz="700" b="1">
                  <a:solidFill>
                    <a:srgbClr val="000000"/>
                  </a:solidFill>
                </a:rPr>
                <a:t>n =       757  757 636 521  267            698 698  698  501  55</a:t>
              </a:r>
            </a:p>
          </p:txBody>
        </p:sp>
        <p:sp>
          <p:nvSpPr>
            <p:cNvPr id="4120" name="TextBox 10"/>
            <p:cNvSpPr txBox="1">
              <a:spLocks noChangeArrowheads="1"/>
            </p:cNvSpPr>
            <p:nvPr/>
          </p:nvSpPr>
          <p:spPr bwMode="auto">
            <a:xfrm>
              <a:off x="709611" y="831870"/>
              <a:ext cx="4105275" cy="452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000" b="1">
                  <a:solidFill>
                    <a:srgbClr val="E44C16"/>
                  </a:solidFill>
                </a:rPr>
                <a:t>LONGTERMS 5-year results</a:t>
              </a:r>
              <a:r>
                <a:rPr lang="en-GB" altLang="en-US" sz="1000" b="1" baseline="30000">
                  <a:solidFill>
                    <a:srgbClr val="E44C16"/>
                  </a:solidFill>
                </a:rPr>
                <a:t>¶4</a:t>
              </a:r>
            </a:p>
          </p:txBody>
        </p:sp>
        <p:sp>
          <p:nvSpPr>
            <p:cNvPr id="4121" name="TextBox 8"/>
            <p:cNvSpPr txBox="1">
              <a:spLocks noChangeArrowheads="1"/>
            </p:cNvSpPr>
            <p:nvPr/>
          </p:nvSpPr>
          <p:spPr bwMode="auto">
            <a:xfrm>
              <a:off x="951046" y="1492080"/>
              <a:ext cx="4204467" cy="42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1pPr>
              <a:lvl2pPr marL="742950" indent="-28575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2pPr>
              <a:lvl3pPr marL="1143000" indent="-22860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3pPr>
              <a:lvl4pPr marL="1600200" indent="-22860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4pPr>
              <a:lvl5pPr marL="2057400" indent="-22860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5pPr>
              <a:lvl6pPr marL="25146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6pPr>
              <a:lvl7pPr marL="29718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7pPr>
              <a:lvl8pPr marL="34290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8pPr>
              <a:lvl9pPr marL="38862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9pPr>
            </a:lstStyle>
            <a:p>
              <a:pPr algn="ctr" eaLnBrk="1" hangingPunct="1"/>
              <a:r>
                <a:rPr lang="en-GB" altLang="en-US" sz="900" b="1">
                  <a:solidFill>
                    <a:srgbClr val="000000"/>
                  </a:solidFill>
                </a:rPr>
                <a:t>Duration of fingolimod treatment:</a:t>
              </a:r>
            </a:p>
          </p:txBody>
        </p:sp>
        <p:sp>
          <p:nvSpPr>
            <p:cNvPr id="4122" name="Rectangle 18"/>
            <p:cNvSpPr>
              <a:spLocks noChangeArrowheads="1"/>
            </p:cNvSpPr>
            <p:nvPr/>
          </p:nvSpPr>
          <p:spPr bwMode="auto">
            <a:xfrm rot="-5400000">
              <a:off x="-1022351" y="2953142"/>
              <a:ext cx="2651126" cy="42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900" b="1">
                  <a:solidFill>
                    <a:srgbClr val="000000"/>
                  </a:solidFill>
                </a:rPr>
                <a:t>ARR</a:t>
              </a:r>
              <a:endParaRPr lang="en-GB" altLang="en-US" sz="900" b="1" baseline="30000">
                <a:solidFill>
                  <a:srgbClr val="000000"/>
                </a:solidFill>
              </a:endParaRPr>
            </a:p>
          </p:txBody>
        </p:sp>
      </p:grpSp>
      <p:sp>
        <p:nvSpPr>
          <p:cNvPr id="4117" name="Footer Placeholder 3"/>
          <p:cNvSpPr txBox="1">
            <a:spLocks noGrp="1"/>
          </p:cNvSpPr>
          <p:nvPr/>
        </p:nvSpPr>
        <p:spPr bwMode="auto">
          <a:xfrm>
            <a:off x="611188" y="6202363"/>
            <a:ext cx="8194675"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GB" altLang="en-US" sz="1100">
                <a:solidFill>
                  <a:srgbClr val="606060"/>
                </a:solidFill>
              </a:rPr>
              <a:t>1. Cohen J </a:t>
            </a:r>
            <a:r>
              <a:rPr lang="en-GB" altLang="en-US" sz="1100" i="1">
                <a:solidFill>
                  <a:srgbClr val="606060"/>
                </a:solidFill>
              </a:rPr>
              <a:t>et al. </a:t>
            </a:r>
            <a:r>
              <a:rPr lang="en-GB" altLang="en-US" sz="1100">
                <a:solidFill>
                  <a:srgbClr val="606060"/>
                </a:solidFill>
              </a:rPr>
              <a:t>Poster P901 presented at </a:t>
            </a:r>
            <a:r>
              <a:rPr lang="en-GB" altLang="en-US" sz="1100" i="1">
                <a:solidFill>
                  <a:srgbClr val="606060"/>
                </a:solidFill>
              </a:rPr>
              <a:t>ENS</a:t>
            </a:r>
            <a:r>
              <a:rPr lang="en-GB" altLang="en-US" sz="1100">
                <a:solidFill>
                  <a:srgbClr val="606060"/>
                </a:solidFill>
              </a:rPr>
              <a:t> 2011; 2. Havrdova E </a:t>
            </a:r>
            <a:r>
              <a:rPr lang="en-GB" altLang="en-US" sz="1100" i="1">
                <a:solidFill>
                  <a:srgbClr val="606060"/>
                </a:solidFill>
              </a:rPr>
              <a:t>et al</a:t>
            </a:r>
            <a:r>
              <a:rPr lang="en-GB" altLang="en-US" sz="1100">
                <a:solidFill>
                  <a:srgbClr val="606060"/>
                </a:solidFill>
              </a:rPr>
              <a:t>. Poster P473 presented at </a:t>
            </a:r>
            <a:r>
              <a:rPr lang="en-GB" altLang="en-US" sz="1100" i="1">
                <a:solidFill>
                  <a:srgbClr val="606060"/>
                </a:solidFill>
              </a:rPr>
              <a:t>ECTRIMS</a:t>
            </a:r>
            <a:r>
              <a:rPr lang="en-GB" altLang="en-US" sz="1100">
                <a:solidFill>
                  <a:srgbClr val="606060"/>
                </a:solidFill>
              </a:rPr>
              <a:t> 2011; </a:t>
            </a:r>
            <a:br>
              <a:rPr lang="en-GB" altLang="en-US" sz="1100">
                <a:solidFill>
                  <a:srgbClr val="606060"/>
                </a:solidFill>
              </a:rPr>
            </a:br>
            <a:r>
              <a:rPr lang="en-GB" altLang="en-US" sz="1100">
                <a:solidFill>
                  <a:srgbClr val="606060"/>
                </a:solidFill>
              </a:rPr>
              <a:t>3. Khatri B </a:t>
            </a:r>
            <a:r>
              <a:rPr lang="en-GB" altLang="en-US" sz="1100" i="1">
                <a:solidFill>
                  <a:srgbClr val="606060"/>
                </a:solidFill>
              </a:rPr>
              <a:t>et al</a:t>
            </a:r>
            <a:r>
              <a:rPr lang="en-GB" altLang="en-US" sz="1100">
                <a:solidFill>
                  <a:srgbClr val="606060"/>
                </a:solidFill>
              </a:rPr>
              <a:t>. Oral 218 presented at </a:t>
            </a:r>
            <a:r>
              <a:rPr lang="en-GB" altLang="en-US" sz="1100" i="1">
                <a:solidFill>
                  <a:srgbClr val="606060"/>
                </a:solidFill>
              </a:rPr>
              <a:t>ENS</a:t>
            </a:r>
            <a:r>
              <a:rPr lang="en-GB" altLang="en-US" sz="1100">
                <a:solidFill>
                  <a:srgbClr val="606060"/>
                </a:solidFill>
              </a:rPr>
              <a:t> 2012. Reproduced with kind permission from B Khatri; 4. Kappos L </a:t>
            </a:r>
            <a:r>
              <a:rPr lang="en-GB" altLang="en-US" sz="1100" i="1">
                <a:solidFill>
                  <a:srgbClr val="606060"/>
                </a:solidFill>
              </a:rPr>
              <a:t>et al</a:t>
            </a:r>
            <a:r>
              <a:rPr lang="en-GB" altLang="en-US" sz="1100">
                <a:solidFill>
                  <a:srgbClr val="606060"/>
                </a:solidFill>
              </a:rPr>
              <a:t>. Poster P1052 presented at </a:t>
            </a:r>
            <a:r>
              <a:rPr lang="en-GB" altLang="en-US" sz="1100" i="1">
                <a:solidFill>
                  <a:srgbClr val="606060"/>
                </a:solidFill>
              </a:rPr>
              <a:t>ECTRIMS</a:t>
            </a:r>
            <a:r>
              <a:rPr lang="en-GB" altLang="en-US" sz="1100">
                <a:solidFill>
                  <a:srgbClr val="606060"/>
                </a:solidFill>
              </a:rPr>
              <a:t> 2013. Reproduced with kind permission from L Kappos</a:t>
            </a:r>
          </a:p>
        </p:txBody>
      </p:sp>
      <p:sp>
        <p:nvSpPr>
          <p:cNvPr id="39" name="Title 2"/>
          <p:cNvSpPr>
            <a:spLocks noGrp="1"/>
          </p:cNvSpPr>
          <p:nvPr>
            <p:ph type="title" idx="4294967295"/>
          </p:nvPr>
        </p:nvSpPr>
        <p:spPr>
          <a:xfrm>
            <a:off x="0" y="11113"/>
            <a:ext cx="8016875" cy="684212"/>
          </a:xfrm>
        </p:spPr>
        <p:txBody>
          <a:bodyPr/>
          <a:lstStyle/>
          <a:p>
            <a:r>
              <a:rPr lang="el-GR" sz="1800" dirty="0" smtClean="0">
                <a:solidFill>
                  <a:schemeClr val="tx1"/>
                </a:solidFill>
              </a:rPr>
              <a:t>Η </a:t>
            </a:r>
            <a:r>
              <a:rPr lang="el-GR" sz="1800" dirty="0" err="1" smtClean="0">
                <a:solidFill>
                  <a:schemeClr val="tx1"/>
                </a:solidFill>
              </a:rPr>
              <a:t>φιν</a:t>
            </a:r>
            <a:r>
              <a:rPr lang="el-GR" sz="1800" dirty="0" err="1">
                <a:solidFill>
                  <a:schemeClr val="tx1"/>
                </a:solidFill>
              </a:rPr>
              <a:t>γ</a:t>
            </a:r>
            <a:r>
              <a:rPr lang="el-GR" sz="1800" dirty="0" err="1" smtClean="0">
                <a:solidFill>
                  <a:schemeClr val="tx1"/>
                </a:solidFill>
              </a:rPr>
              <a:t>κολιμόδη</a:t>
            </a:r>
            <a:r>
              <a:rPr lang="el-GR" sz="1800" dirty="0" smtClean="0">
                <a:solidFill>
                  <a:schemeClr val="tx1"/>
                </a:solidFill>
              </a:rPr>
              <a:t> είναι η μόνη θεραπεία που μειώνει σημαντικά τον ετήσιο ρυθμών υποτροπών σε σύγκριση με την </a:t>
            </a:r>
            <a:r>
              <a:rPr lang="en-GB" sz="1800" dirty="0" smtClean="0">
                <a:solidFill>
                  <a:schemeClr val="tx1"/>
                </a:solidFill>
              </a:rPr>
              <a:t>IFN </a:t>
            </a:r>
            <a:r>
              <a:rPr lang="en-US" sz="1800" dirty="0">
                <a:solidFill>
                  <a:schemeClr val="tx1"/>
                </a:solidFill>
              </a:rPr>
              <a:t>β</a:t>
            </a:r>
            <a:r>
              <a:rPr lang="en-GB" sz="1800" dirty="0" smtClean="0">
                <a:solidFill>
                  <a:schemeClr val="tx1"/>
                </a:solidFill>
              </a:rPr>
              <a:t>-1a</a:t>
            </a:r>
            <a:endParaRPr lang="en-GB" sz="1800" dirty="0">
              <a:solidFill>
                <a:schemeClr val="tx1"/>
              </a:solidFill>
            </a:endParaRPr>
          </a:p>
        </p:txBody>
      </p:sp>
      <p:sp>
        <p:nvSpPr>
          <p:cNvPr id="41" name="Rounded Rectangle 40"/>
          <p:cNvSpPr/>
          <p:nvPr/>
        </p:nvSpPr>
        <p:spPr>
          <a:xfrm>
            <a:off x="87314" y="771525"/>
            <a:ext cx="3087685" cy="5257741"/>
          </a:xfrm>
          <a:prstGeom prst="round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Rounded Rectangle 37"/>
          <p:cNvSpPr/>
          <p:nvPr/>
        </p:nvSpPr>
        <p:spPr>
          <a:xfrm>
            <a:off x="5954487" y="873125"/>
            <a:ext cx="3087685" cy="5257741"/>
          </a:xfrm>
          <a:prstGeom prst="round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959478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ounded Rectangle 183"/>
          <p:cNvSpPr/>
          <p:nvPr/>
        </p:nvSpPr>
        <p:spPr>
          <a:xfrm>
            <a:off x="5965825" y="1484313"/>
            <a:ext cx="2806700" cy="4291012"/>
          </a:xfrm>
          <a:prstGeom prst="roundRect">
            <a:avLst>
              <a:gd name="adj" fmla="val 2161"/>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179" name="Rounded Rectangle 178"/>
          <p:cNvSpPr/>
          <p:nvPr/>
        </p:nvSpPr>
        <p:spPr>
          <a:xfrm>
            <a:off x="5969000" y="1084263"/>
            <a:ext cx="2805113" cy="55562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1400" b="1" dirty="0" smtClean="0">
                <a:solidFill>
                  <a:srgbClr val="000000"/>
                </a:solidFill>
              </a:rPr>
              <a:t>Μακροχρόνια αποτελέσματα</a:t>
            </a:r>
            <a:endParaRPr lang="en-GB" sz="1400" b="1" dirty="0">
              <a:solidFill>
                <a:srgbClr val="000000"/>
              </a:solidFill>
            </a:endParaRPr>
          </a:p>
        </p:txBody>
      </p:sp>
      <p:sp>
        <p:nvSpPr>
          <p:cNvPr id="192" name="Rounded Rectangle 191"/>
          <p:cNvSpPr/>
          <p:nvPr/>
        </p:nvSpPr>
        <p:spPr>
          <a:xfrm>
            <a:off x="357188" y="1476375"/>
            <a:ext cx="2806700" cy="4291013"/>
          </a:xfrm>
          <a:prstGeom prst="roundRect">
            <a:avLst>
              <a:gd name="adj" fmla="val 2161"/>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193" name="Rounded Rectangle 192"/>
          <p:cNvSpPr/>
          <p:nvPr/>
        </p:nvSpPr>
        <p:spPr>
          <a:xfrm>
            <a:off x="347663" y="1076325"/>
            <a:ext cx="2805112" cy="55562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1400" b="1" dirty="0" smtClean="0">
                <a:solidFill>
                  <a:srgbClr val="000000"/>
                </a:solidFill>
              </a:rPr>
              <a:t>Υψηλή αποτελεσματικότητα</a:t>
            </a:r>
            <a:endParaRPr lang="en-GB" sz="1400" b="1" dirty="0">
              <a:solidFill>
                <a:srgbClr val="000000"/>
              </a:solidFill>
            </a:endParaRPr>
          </a:p>
        </p:txBody>
      </p:sp>
      <p:grpSp>
        <p:nvGrpSpPr>
          <p:cNvPr id="4106" name="Group 200"/>
          <p:cNvGrpSpPr>
            <a:grpSpLocks noChangeAspect="1"/>
          </p:cNvGrpSpPr>
          <p:nvPr/>
        </p:nvGrpSpPr>
        <p:grpSpPr bwMode="auto">
          <a:xfrm>
            <a:off x="422276" y="1771650"/>
            <a:ext cx="2657488" cy="2706689"/>
            <a:chOff x="199298" y="152131"/>
            <a:chExt cx="8577453" cy="8738368"/>
          </a:xfrm>
        </p:grpSpPr>
        <p:graphicFrame>
          <p:nvGraphicFramePr>
            <p:cNvPr id="4100" name="Object 5"/>
            <p:cNvGraphicFramePr>
              <a:graphicFrameLocks noChangeAspect="1"/>
            </p:cNvGraphicFramePr>
            <p:nvPr/>
          </p:nvGraphicFramePr>
          <p:xfrm>
            <a:off x="653285" y="1366686"/>
            <a:ext cx="8123466" cy="7523813"/>
          </p:xfrm>
          <a:graphic>
            <a:graphicData uri="http://schemas.openxmlformats.org/presentationml/2006/ole">
              <mc:AlternateContent xmlns:mc="http://schemas.openxmlformats.org/markup-compatibility/2006">
                <mc:Choice xmlns:v="urn:schemas-microsoft-com:vml" Requires="v">
                  <p:oleObj spid="_x0000_s4155" r:id="rId4" imgW="2517866" imgH="2334970" progId="Excel.Chart.8">
                    <p:embed/>
                  </p:oleObj>
                </mc:Choice>
                <mc:Fallback>
                  <p:oleObj r:id="rId4" imgW="2517866" imgH="233497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285" y="1366686"/>
                          <a:ext cx="8123466" cy="75238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130" name="Text Box 57"/>
            <p:cNvSpPr txBox="1">
              <a:spLocks noChangeAspect="1" noChangeArrowheads="1"/>
            </p:cNvSpPr>
            <p:nvPr/>
          </p:nvSpPr>
          <p:spPr bwMode="auto">
            <a:xfrm>
              <a:off x="1988899" y="7150843"/>
              <a:ext cx="2665203" cy="1481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0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900">
                  <a:solidFill>
                    <a:srgbClr val="000000"/>
                  </a:solidFill>
                  <a:ea typeface="MS PGothic" pitchFamily="34" charset="-128"/>
                </a:rPr>
                <a:t>IFN</a:t>
              </a:r>
              <a:r>
                <a:rPr lang="el-GR" altLang="en-US" sz="900">
                  <a:solidFill>
                    <a:srgbClr val="000000"/>
                  </a:solidFill>
                  <a:ea typeface="MS PGothic" pitchFamily="34" charset="-128"/>
                </a:rPr>
                <a:t>β</a:t>
              </a:r>
              <a:r>
                <a:rPr lang="en-GB" altLang="en-US" sz="900">
                  <a:solidFill>
                    <a:srgbClr val="000000"/>
                  </a:solidFill>
                  <a:ea typeface="MS PGothic" pitchFamily="34" charset="-128"/>
                </a:rPr>
                <a:t>-1a IM</a:t>
              </a:r>
              <a:br>
                <a:rPr lang="en-GB" altLang="en-US" sz="900">
                  <a:solidFill>
                    <a:srgbClr val="000000"/>
                  </a:solidFill>
                  <a:ea typeface="MS PGothic" pitchFamily="34" charset="-128"/>
                </a:rPr>
              </a:br>
              <a:r>
                <a:rPr lang="en-GB" altLang="en-US" sz="900">
                  <a:solidFill>
                    <a:srgbClr val="000000"/>
                  </a:solidFill>
                  <a:ea typeface="MS PGothic" pitchFamily="34" charset="-128"/>
                </a:rPr>
                <a:t>(n = 149</a:t>
              </a:r>
              <a:r>
                <a:rPr lang="en-GB" altLang="en-US" sz="900" baseline="30000">
                  <a:solidFill>
                    <a:srgbClr val="000000"/>
                  </a:solidFill>
                  <a:ea typeface="MS PGothic" pitchFamily="34" charset="-128"/>
                </a:rPr>
                <a:t>† </a:t>
              </a:r>
              <a:r>
                <a:rPr lang="en-GB" altLang="en-US" sz="900">
                  <a:solidFill>
                    <a:srgbClr val="000000"/>
                  </a:solidFill>
                  <a:ea typeface="MS PGothic" pitchFamily="34" charset="-128"/>
                </a:rPr>
                <a:t>/ 138</a:t>
              </a:r>
              <a:r>
                <a:rPr lang="en-GB" altLang="en-US" sz="900" baseline="30000">
                  <a:solidFill>
                    <a:srgbClr val="000000"/>
                  </a:solidFill>
                  <a:ea typeface="MS PGothic" pitchFamily="34" charset="-128"/>
                </a:rPr>
                <a:t>‡</a:t>
              </a:r>
              <a:r>
                <a:rPr lang="en-GB" altLang="en-US" sz="900">
                  <a:solidFill>
                    <a:srgbClr val="000000"/>
                  </a:solidFill>
                  <a:ea typeface="MS PGothic" pitchFamily="34" charset="-128"/>
                </a:rPr>
                <a:t>)</a:t>
              </a:r>
            </a:p>
          </p:txBody>
        </p:sp>
        <p:sp>
          <p:nvSpPr>
            <p:cNvPr id="4131" name="Rectangle 6"/>
            <p:cNvSpPr>
              <a:spLocks noChangeArrowheads="1"/>
            </p:cNvSpPr>
            <p:nvPr/>
          </p:nvSpPr>
          <p:spPr bwMode="auto">
            <a:xfrm rot="16200000">
              <a:off x="-917154" y="4370538"/>
              <a:ext cx="2978147" cy="745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900" b="1" dirty="0">
                  <a:solidFill>
                    <a:srgbClr val="000000"/>
                  </a:solidFill>
                </a:rPr>
                <a:t>ARR</a:t>
              </a:r>
            </a:p>
          </p:txBody>
        </p:sp>
        <p:sp>
          <p:nvSpPr>
            <p:cNvPr id="4132" name="AutoShape 56"/>
            <p:cNvSpPr>
              <a:spLocks noChangeArrowheads="1"/>
            </p:cNvSpPr>
            <p:nvPr/>
          </p:nvSpPr>
          <p:spPr bwMode="auto">
            <a:xfrm rot="5400000">
              <a:off x="6330937" y="4031665"/>
              <a:ext cx="976311" cy="64134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40 h 21600"/>
                <a:gd name="T14" fmla="*/ 18900 w 21600"/>
                <a:gd name="T15" fmla="*/ 1616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000000"/>
                </a:solidFill>
              </a:endParaRPr>
            </a:p>
          </p:txBody>
        </p:sp>
        <p:sp>
          <p:nvSpPr>
            <p:cNvPr id="4133" name="AutoShape 40"/>
            <p:cNvSpPr>
              <a:spLocks noChangeAspect="1" noChangeArrowheads="1"/>
            </p:cNvSpPr>
            <p:nvPr/>
          </p:nvSpPr>
          <p:spPr bwMode="auto">
            <a:xfrm>
              <a:off x="5420767" y="2703398"/>
              <a:ext cx="2841441" cy="1335731"/>
            </a:xfrm>
            <a:prstGeom prst="roundRect">
              <a:avLst>
                <a:gd name="adj" fmla="val 16667"/>
              </a:avLst>
            </a:prstGeom>
            <a:solidFill>
              <a:srgbClr val="FFFFFF"/>
            </a:solidFill>
            <a:ln w="19050">
              <a:solidFill>
                <a:srgbClr val="969696"/>
              </a:solidFill>
              <a:round/>
              <a:headEnd/>
              <a:tailEnd/>
            </a:ln>
          </p:spPr>
          <p:txBody>
            <a:bodyPr lIns="36000" tIns="0" rIns="3600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r>
                <a:rPr lang="en-GB" altLang="en-US" sz="900" b="1">
                  <a:solidFill>
                    <a:srgbClr val="000000"/>
                  </a:solidFill>
                  <a:ea typeface="ヒラギノ角ゴ Pro W3" pitchFamily="1" charset="-128"/>
                </a:rPr>
                <a:t>61% relative reduction </a:t>
              </a:r>
            </a:p>
            <a:p>
              <a:pPr algn="ctr" eaLnBrk="1" hangingPunct="1">
                <a:lnSpc>
                  <a:spcPct val="90000"/>
                </a:lnSpc>
              </a:pPr>
              <a:r>
                <a:rPr lang="en-GB" altLang="en-US" sz="900" b="1">
                  <a:solidFill>
                    <a:srgbClr val="000000"/>
                  </a:solidFill>
                  <a:ea typeface="ヒラギノ角ゴ Pro W3" pitchFamily="1" charset="-128"/>
                </a:rPr>
                <a:t>p&lt;0.001</a:t>
              </a:r>
              <a:endParaRPr lang="en-GB" altLang="en-US" sz="900" b="1" baseline="30000">
                <a:solidFill>
                  <a:srgbClr val="000000"/>
                </a:solidFill>
                <a:ea typeface="ヒラギノ角ゴ Pro W3" pitchFamily="1" charset="-128"/>
              </a:endParaRPr>
            </a:p>
          </p:txBody>
        </p:sp>
        <p:sp>
          <p:nvSpPr>
            <p:cNvPr id="4134" name="Text Box 10"/>
            <p:cNvSpPr txBox="1">
              <a:spLocks noChangeArrowheads="1"/>
            </p:cNvSpPr>
            <p:nvPr/>
          </p:nvSpPr>
          <p:spPr bwMode="auto">
            <a:xfrm>
              <a:off x="1114813" y="152131"/>
              <a:ext cx="6988177" cy="1795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000" b="1">
                  <a:solidFill>
                    <a:srgbClr val="E44C16"/>
                  </a:solidFill>
                  <a:ea typeface="ヒラギノ角ゴ Pro W3" pitchFamily="1" charset="-128"/>
                </a:rPr>
                <a:t>TRANSFORMS: 1-year results</a:t>
              </a:r>
              <a:r>
                <a:rPr lang="en-GB" altLang="en-US" sz="1000" b="1" baseline="30000">
                  <a:solidFill>
                    <a:srgbClr val="E44C16"/>
                  </a:solidFill>
                  <a:ea typeface="ヒラギノ角ゴ Pro W3" pitchFamily="1" charset="-128"/>
                </a:rPr>
                <a:t>1,2</a:t>
              </a:r>
              <a:r>
                <a:rPr lang="en-GB" altLang="en-US" sz="1000" b="1">
                  <a:solidFill>
                    <a:srgbClr val="E44C16"/>
                  </a:solidFill>
                  <a:ea typeface="ヒラギノ角ゴ Pro W3" pitchFamily="1" charset="-128"/>
                </a:rPr>
                <a:t> </a:t>
              </a:r>
              <a:br>
                <a:rPr lang="en-GB" altLang="en-US" sz="1000" b="1">
                  <a:solidFill>
                    <a:srgbClr val="E44C16"/>
                  </a:solidFill>
                  <a:ea typeface="ヒラギノ角ゴ Pro W3" pitchFamily="1" charset="-128"/>
                </a:rPr>
              </a:br>
              <a:r>
                <a:rPr lang="en-GB" altLang="en-US" sz="1000">
                  <a:solidFill>
                    <a:srgbClr val="E44C16"/>
                  </a:solidFill>
                  <a:ea typeface="ヒラギノ角ゴ Pro W3" pitchFamily="1" charset="-128"/>
                </a:rPr>
                <a:t>Patients with highly active disease despite prior IFN (EU label)*</a:t>
              </a:r>
              <a:r>
                <a:rPr lang="en-GB" altLang="en-US" sz="1000" baseline="30000">
                  <a:solidFill>
                    <a:srgbClr val="E44C16"/>
                  </a:solidFill>
                  <a:ea typeface="ヒラギノ角ゴ Pro W3" pitchFamily="1" charset="-128"/>
                </a:rPr>
                <a:t>†‡</a:t>
              </a:r>
            </a:p>
          </p:txBody>
        </p:sp>
        <p:sp>
          <p:nvSpPr>
            <p:cNvPr id="4135" name="Text Box 57"/>
            <p:cNvSpPr txBox="1">
              <a:spLocks noChangeAspect="1" noChangeArrowheads="1"/>
            </p:cNvSpPr>
            <p:nvPr/>
          </p:nvSpPr>
          <p:spPr bwMode="auto">
            <a:xfrm>
              <a:off x="5317344" y="7150843"/>
              <a:ext cx="3092470" cy="1481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00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900">
                  <a:solidFill>
                    <a:srgbClr val="000000"/>
                  </a:solidFill>
                  <a:ea typeface="MS PGothic" pitchFamily="34" charset="-128"/>
                </a:rPr>
                <a:t>Fingolimod 0.5 mg</a:t>
              </a:r>
              <a:br>
                <a:rPr lang="en-GB" altLang="en-US" sz="900">
                  <a:solidFill>
                    <a:srgbClr val="000000"/>
                  </a:solidFill>
                  <a:ea typeface="MS PGothic" pitchFamily="34" charset="-128"/>
                </a:rPr>
              </a:br>
              <a:r>
                <a:rPr lang="en-GB" altLang="en-US" sz="900">
                  <a:solidFill>
                    <a:srgbClr val="000000"/>
                  </a:solidFill>
                  <a:ea typeface="MS PGothic" pitchFamily="34" charset="-128"/>
                </a:rPr>
                <a:t> (n = 160</a:t>
              </a:r>
              <a:r>
                <a:rPr lang="en-GB" altLang="en-US" sz="900" baseline="30000">
                  <a:solidFill>
                    <a:srgbClr val="000000"/>
                  </a:solidFill>
                  <a:ea typeface="MS PGothic" pitchFamily="34" charset="-128"/>
                </a:rPr>
                <a:t>† </a:t>
              </a:r>
              <a:r>
                <a:rPr lang="en-GB" altLang="en-US" sz="900">
                  <a:solidFill>
                    <a:srgbClr val="000000"/>
                  </a:solidFill>
                  <a:ea typeface="MS PGothic" pitchFamily="34" charset="-128"/>
                </a:rPr>
                <a:t>/ 166</a:t>
              </a:r>
              <a:r>
                <a:rPr lang="en-GB" altLang="en-US" sz="900" baseline="30000">
                  <a:solidFill>
                    <a:srgbClr val="000000"/>
                  </a:solidFill>
                  <a:ea typeface="MS PGothic" pitchFamily="34" charset="-128"/>
                </a:rPr>
                <a:t>‡</a:t>
              </a:r>
              <a:r>
                <a:rPr lang="en-GB" altLang="en-US" sz="900">
                  <a:solidFill>
                    <a:srgbClr val="000000"/>
                  </a:solidFill>
                  <a:ea typeface="MS PGothic" pitchFamily="34" charset="-128"/>
                </a:rPr>
                <a:t>)</a:t>
              </a:r>
            </a:p>
          </p:txBody>
        </p:sp>
      </p:grpSp>
      <p:sp>
        <p:nvSpPr>
          <p:cNvPr id="4107" name="TextBox 201"/>
          <p:cNvSpPr txBox="1">
            <a:spLocks noChangeArrowheads="1"/>
          </p:cNvSpPr>
          <p:nvPr/>
        </p:nvSpPr>
        <p:spPr bwMode="auto">
          <a:xfrm>
            <a:off x="406400" y="4622800"/>
            <a:ext cx="267335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A50021"/>
              </a:buClr>
              <a:buFont typeface="Arial" charset="0"/>
              <a:buChar char="•"/>
            </a:pPr>
            <a:r>
              <a:rPr lang="en-GB" altLang="en-US" sz="1400" b="1" dirty="0">
                <a:solidFill>
                  <a:srgbClr val="000000"/>
                </a:solidFill>
              </a:rPr>
              <a:t>61% </a:t>
            </a:r>
            <a:r>
              <a:rPr lang="el-GR" altLang="en-US" sz="1400" b="1" dirty="0" smtClean="0">
                <a:solidFill>
                  <a:srgbClr val="000000"/>
                </a:solidFill>
              </a:rPr>
              <a:t>σχετική μείωση στον</a:t>
            </a:r>
            <a:r>
              <a:rPr lang="en-GB" altLang="en-US" sz="1400" b="1" dirty="0" smtClean="0">
                <a:solidFill>
                  <a:srgbClr val="000000"/>
                </a:solidFill>
              </a:rPr>
              <a:t> </a:t>
            </a:r>
            <a:r>
              <a:rPr lang="en-GB" altLang="en-US" sz="1400" b="1" dirty="0">
                <a:solidFill>
                  <a:srgbClr val="000000"/>
                </a:solidFill>
              </a:rPr>
              <a:t>ARR </a:t>
            </a:r>
            <a:r>
              <a:rPr lang="en-GB" altLang="en-US" sz="1400" b="1" dirty="0" smtClean="0">
                <a:solidFill>
                  <a:srgbClr val="000000"/>
                </a:solidFill>
              </a:rPr>
              <a:t>vs </a:t>
            </a:r>
            <a:r>
              <a:rPr lang="en-GB" altLang="en-US" sz="1400" b="1" dirty="0">
                <a:solidFill>
                  <a:srgbClr val="000000"/>
                </a:solidFill>
              </a:rPr>
              <a:t>IFN</a:t>
            </a:r>
            <a:r>
              <a:rPr lang="el-GR" altLang="en-US" sz="1400" b="1" dirty="0">
                <a:solidFill>
                  <a:srgbClr val="000000"/>
                </a:solidFill>
              </a:rPr>
              <a:t>β</a:t>
            </a:r>
            <a:r>
              <a:rPr lang="en-GB" altLang="en-US" sz="1400" b="1" dirty="0">
                <a:solidFill>
                  <a:srgbClr val="000000"/>
                </a:solidFill>
              </a:rPr>
              <a:t>-1a IM </a:t>
            </a:r>
            <a:r>
              <a:rPr lang="en-GB" altLang="en-US" sz="1400" dirty="0" smtClean="0">
                <a:solidFill>
                  <a:srgbClr val="000000"/>
                </a:solidFill>
              </a:rPr>
              <a:t>(</a:t>
            </a:r>
            <a:r>
              <a:rPr lang="el-GR" altLang="en-US" sz="1400" dirty="0" smtClean="0">
                <a:solidFill>
                  <a:srgbClr val="000000"/>
                </a:solidFill>
              </a:rPr>
              <a:t>πληθυσμός ένδειξης </a:t>
            </a:r>
            <a:r>
              <a:rPr lang="en-US" altLang="en-US" sz="1400" dirty="0" smtClean="0">
                <a:solidFill>
                  <a:srgbClr val="000000"/>
                </a:solidFill>
              </a:rPr>
              <a:t>EU</a:t>
            </a:r>
            <a:r>
              <a:rPr lang="en-GB" altLang="en-US" sz="1400" dirty="0" smtClean="0">
                <a:solidFill>
                  <a:srgbClr val="000000"/>
                </a:solidFill>
              </a:rPr>
              <a:t>)</a:t>
            </a:r>
            <a:endParaRPr lang="en-GB" altLang="en-US" sz="1400" dirty="0">
              <a:solidFill>
                <a:srgbClr val="000000"/>
              </a:solidFill>
            </a:endParaRPr>
          </a:p>
        </p:txBody>
      </p:sp>
      <p:sp>
        <p:nvSpPr>
          <p:cNvPr id="4108" name="TextBox 262"/>
          <p:cNvSpPr txBox="1">
            <a:spLocks noChangeArrowheads="1"/>
          </p:cNvSpPr>
          <p:nvPr/>
        </p:nvSpPr>
        <p:spPr bwMode="auto">
          <a:xfrm>
            <a:off x="6035675" y="4622800"/>
            <a:ext cx="26066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A50021"/>
              </a:buClr>
              <a:buFont typeface="Arial" charset="0"/>
              <a:buChar char="•"/>
            </a:pPr>
            <a:r>
              <a:rPr lang="el-GR" altLang="en-US" sz="1400" b="1" dirty="0" smtClean="0">
                <a:solidFill>
                  <a:srgbClr val="000000"/>
                </a:solidFill>
              </a:rPr>
              <a:t>Ο </a:t>
            </a:r>
            <a:r>
              <a:rPr lang="en-GB" altLang="en-US" sz="1400" b="1" dirty="0" smtClean="0">
                <a:solidFill>
                  <a:srgbClr val="000000"/>
                </a:solidFill>
              </a:rPr>
              <a:t>ARR </a:t>
            </a:r>
            <a:r>
              <a:rPr lang="el-GR" altLang="en-US" sz="1400" b="1" dirty="0" smtClean="0">
                <a:solidFill>
                  <a:srgbClr val="000000"/>
                </a:solidFill>
              </a:rPr>
              <a:t>παρέμεινε χαμηλός έως και</a:t>
            </a:r>
            <a:r>
              <a:rPr lang="en-GB" altLang="en-US" sz="1400" b="1" dirty="0" smtClean="0">
                <a:solidFill>
                  <a:srgbClr val="000000"/>
                </a:solidFill>
              </a:rPr>
              <a:t> </a:t>
            </a:r>
            <a:r>
              <a:rPr lang="en-GB" altLang="en-US" sz="1400" b="1" dirty="0">
                <a:solidFill>
                  <a:srgbClr val="000000"/>
                </a:solidFill>
              </a:rPr>
              <a:t>5 </a:t>
            </a:r>
            <a:r>
              <a:rPr lang="el-GR" altLang="en-US" sz="1400" b="1" dirty="0" smtClean="0">
                <a:solidFill>
                  <a:srgbClr val="000000"/>
                </a:solidFill>
              </a:rPr>
              <a:t>χρόνια</a:t>
            </a:r>
            <a:endParaRPr lang="en-GB" altLang="en-US" sz="1400" b="1" dirty="0">
              <a:solidFill>
                <a:srgbClr val="000000"/>
              </a:solidFill>
            </a:endParaRPr>
          </a:p>
        </p:txBody>
      </p:sp>
      <p:sp>
        <p:nvSpPr>
          <p:cNvPr id="82" name="Watermark Phase III CORE"/>
          <p:cNvSpPr/>
          <p:nvPr/>
        </p:nvSpPr>
        <p:spPr>
          <a:xfrm>
            <a:off x="8153400" y="0"/>
            <a:ext cx="790575" cy="297180"/>
          </a:xfrm>
          <a:prstGeom prst="rect">
            <a:avLst/>
          </a:prstGeom>
          <a:gradFill rotWithShape="1">
            <a:gsLst>
              <a:gs pos="0">
                <a:srgbClr val="F45007">
                  <a:tint val="74000"/>
                </a:srgbClr>
              </a:gs>
              <a:gs pos="49000">
                <a:srgbClr val="F45007">
                  <a:tint val="96000"/>
                  <a:shade val="84000"/>
                  <a:satMod val="110000"/>
                </a:srgbClr>
              </a:gs>
              <a:gs pos="49100">
                <a:srgbClr val="F45007">
                  <a:shade val="55000"/>
                  <a:satMod val="150000"/>
                </a:srgbClr>
              </a:gs>
              <a:gs pos="92000">
                <a:srgbClr val="F45007">
                  <a:tint val="98000"/>
                  <a:shade val="90000"/>
                  <a:satMod val="128000"/>
                </a:srgbClr>
              </a:gs>
              <a:gs pos="100000">
                <a:srgbClr val="F45007">
                  <a:tint val="90000"/>
                  <a:shade val="97000"/>
                  <a:satMod val="128000"/>
                </a:srgbClr>
              </a:gs>
            </a:gsLst>
            <a:lin ang="5400000" scaled="1"/>
          </a:gradFill>
          <a:ln>
            <a:noFill/>
          </a:ln>
          <a:effectLst>
            <a:outerShdw blurRad="39000" dist="25400" dir="5400000" rotWithShape="0">
              <a:srgbClr val="F45007">
                <a:shade val="33000"/>
                <a:alpha val="83000"/>
              </a:srgbClr>
            </a:outerShdw>
          </a:effectLst>
          <a:scene3d>
            <a:camera prst="orthographicFront" fov="0">
              <a:rot lat="0" lon="0" rev="0"/>
            </a:camera>
            <a:lightRig rig="contrasting" dir="t">
              <a:rot lat="0" lon="0" rev="1500000"/>
            </a:lightRig>
          </a:scene3d>
          <a:sp3d extrusionH="127000" prstMaterial="powder">
            <a:bevelT w="50800" h="63500"/>
          </a:sp3d>
        </p:spPr>
        <p:txBody>
          <a:bodyPr lIns="36000" tIns="72000" rIns="36000" bIns="72000" anchor="ctr"/>
          <a:lstStyle/>
          <a:p>
            <a:pPr algn="ctr" fontAlgn="auto">
              <a:spcBef>
                <a:spcPts val="0"/>
              </a:spcBef>
              <a:spcAft>
                <a:spcPts val="0"/>
              </a:spcAft>
              <a:defRPr/>
            </a:pPr>
            <a:r>
              <a:rPr lang="el-GR" sz="1000" b="1" kern="0" dirty="0" smtClean="0">
                <a:solidFill>
                  <a:sysClr val="window" lastClr="FFFFFF"/>
                </a:solidFill>
                <a:effectLst>
                  <a:outerShdw blurRad="50800" dist="38100" dir="5400000" algn="t" rotWithShape="0">
                    <a:prstClr val="black">
                      <a:alpha val="40000"/>
                    </a:prstClr>
                  </a:outerShdw>
                </a:effectLst>
                <a:latin typeface="Calibri"/>
                <a:cs typeface="Arial"/>
              </a:rPr>
              <a:t>ΥΠΟΤΡΟΠΕΣ</a:t>
            </a:r>
            <a:endParaRPr lang="en-GB" sz="1000" b="1" kern="0" dirty="0">
              <a:solidFill>
                <a:sysClr val="window" lastClr="FFFFFF"/>
              </a:solidFill>
              <a:effectLst>
                <a:outerShdw blurRad="50800" dist="38100" dir="5400000" algn="t" rotWithShape="0">
                  <a:prstClr val="black">
                    <a:alpha val="40000"/>
                  </a:prstClr>
                </a:outerShdw>
              </a:effectLst>
              <a:latin typeface="Calibri"/>
              <a:cs typeface="Arial"/>
            </a:endParaRPr>
          </a:p>
        </p:txBody>
      </p:sp>
      <p:sp>
        <p:nvSpPr>
          <p:cNvPr id="25" name="Rounded Rectangle 24"/>
          <p:cNvSpPr/>
          <p:nvPr/>
        </p:nvSpPr>
        <p:spPr>
          <a:xfrm>
            <a:off x="3167063" y="1482725"/>
            <a:ext cx="2806700" cy="4291013"/>
          </a:xfrm>
          <a:prstGeom prst="roundRect">
            <a:avLst>
              <a:gd name="adj" fmla="val 2161"/>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26" name="Rounded Rectangle 25"/>
          <p:cNvSpPr/>
          <p:nvPr/>
        </p:nvSpPr>
        <p:spPr>
          <a:xfrm>
            <a:off x="3157538" y="1082675"/>
            <a:ext cx="2805112" cy="55562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1400" b="1" dirty="0" smtClean="0">
                <a:solidFill>
                  <a:srgbClr val="000000"/>
                </a:solidFill>
              </a:rPr>
              <a:t>Οφέλη έγκαιρης αλλαγής</a:t>
            </a:r>
            <a:endParaRPr lang="en-GB" sz="1400" b="1" dirty="0">
              <a:solidFill>
                <a:srgbClr val="000000"/>
              </a:solidFill>
            </a:endParaRPr>
          </a:p>
        </p:txBody>
      </p:sp>
      <p:sp>
        <p:nvSpPr>
          <p:cNvPr id="4114" name="TextBox 35"/>
          <p:cNvSpPr txBox="1">
            <a:spLocks noChangeArrowheads="1"/>
          </p:cNvSpPr>
          <p:nvPr/>
        </p:nvSpPr>
        <p:spPr bwMode="auto">
          <a:xfrm>
            <a:off x="3289300" y="4622800"/>
            <a:ext cx="267493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A50021"/>
              </a:buClr>
              <a:buFont typeface="Arial" charset="0"/>
              <a:buChar char="•"/>
            </a:pPr>
            <a:r>
              <a:rPr lang="el-GR" sz="1200" kern="0" dirty="0" smtClean="0">
                <a:solidFill>
                  <a:srgbClr val="000000"/>
                </a:solidFill>
              </a:rPr>
              <a:t>Ασθενείς </a:t>
            </a:r>
            <a:r>
              <a:rPr lang="el-GR" sz="1200" kern="0" dirty="0">
                <a:solidFill>
                  <a:srgbClr val="000000"/>
                </a:solidFill>
              </a:rPr>
              <a:t>που άλλαξαν σε </a:t>
            </a:r>
            <a:r>
              <a:rPr lang="el-GR" sz="1200" kern="0" dirty="0" err="1">
                <a:solidFill>
                  <a:srgbClr val="000000"/>
                </a:solidFill>
              </a:rPr>
              <a:t>φινγκολιμόδη</a:t>
            </a:r>
            <a:r>
              <a:rPr lang="el-GR" sz="1200" kern="0" dirty="0">
                <a:solidFill>
                  <a:srgbClr val="000000"/>
                </a:solidFill>
              </a:rPr>
              <a:t> νωρίτερα παρουσίασαν μειωμένη συχνότητα υποτροπών σε σχέση με αυτούς που καθυστέρησαν</a:t>
            </a:r>
            <a:endParaRPr lang="en-GB" sz="1200" kern="0" dirty="0">
              <a:solidFill>
                <a:srgbClr val="000000"/>
              </a:solidFill>
            </a:endParaRPr>
          </a:p>
          <a:p>
            <a:pPr eaLnBrk="1" hangingPunct="1">
              <a:buClr>
                <a:srgbClr val="A50021"/>
              </a:buClr>
              <a:buFont typeface="Arial" charset="0"/>
              <a:buChar char="•"/>
            </a:pPr>
            <a:endParaRPr lang="en-GB" altLang="en-US" sz="1200" dirty="0">
              <a:solidFill>
                <a:srgbClr val="000000"/>
              </a:solidFill>
            </a:endParaRPr>
          </a:p>
        </p:txBody>
      </p:sp>
      <p:grpSp>
        <p:nvGrpSpPr>
          <p:cNvPr id="4115" name="Group 34"/>
          <p:cNvGrpSpPr>
            <a:grpSpLocks noChangeAspect="1"/>
          </p:cNvGrpSpPr>
          <p:nvPr/>
        </p:nvGrpSpPr>
        <p:grpSpPr bwMode="auto">
          <a:xfrm>
            <a:off x="3175000" y="1776413"/>
            <a:ext cx="2584450" cy="2797175"/>
            <a:chOff x="234610" y="1208396"/>
            <a:chExt cx="4337388" cy="4695485"/>
          </a:xfrm>
        </p:grpSpPr>
        <p:graphicFrame>
          <p:nvGraphicFramePr>
            <p:cNvPr id="4099" name="Object 2"/>
            <p:cNvGraphicFramePr>
              <a:graphicFrameLocks noChangeAspect="1"/>
            </p:cNvGraphicFramePr>
            <p:nvPr/>
          </p:nvGraphicFramePr>
          <p:xfrm>
            <a:off x="213194" y="1526059"/>
            <a:ext cx="4334520" cy="4463109"/>
          </p:xfrm>
          <a:graphic>
            <a:graphicData uri="http://schemas.openxmlformats.org/presentationml/2006/ole">
              <mc:AlternateContent xmlns:mc="http://schemas.openxmlformats.org/markup-compatibility/2006">
                <mc:Choice xmlns:v="urn:schemas-microsoft-com:vml" Requires="v">
                  <p:oleObj spid="_x0000_s4156" r:id="rId6" imgW="2578831" imgH="2664183" progId="Excel.Chart.8">
                    <p:embed/>
                  </p:oleObj>
                </mc:Choice>
                <mc:Fallback>
                  <p:oleObj r:id="rId6" imgW="2578831" imgH="2664183"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194" y="1526059"/>
                          <a:ext cx="4334520" cy="446310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123" name="Text Box 10"/>
            <p:cNvSpPr txBox="1">
              <a:spLocks noChangeArrowheads="1"/>
            </p:cNvSpPr>
            <p:nvPr/>
          </p:nvSpPr>
          <p:spPr bwMode="auto">
            <a:xfrm>
              <a:off x="949036" y="1208396"/>
              <a:ext cx="3622962" cy="93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000" b="1">
                  <a:solidFill>
                    <a:srgbClr val="E44C16"/>
                  </a:solidFill>
                  <a:ea typeface="ヒラギノ角ゴ Pro W3" pitchFamily="1" charset="-128"/>
                </a:rPr>
                <a:t>TRANSFORMS extension</a:t>
              </a:r>
              <a:r>
                <a:rPr lang="en-GB" altLang="en-US" sz="1000" b="1" baseline="30000">
                  <a:solidFill>
                    <a:srgbClr val="E44C16"/>
                  </a:solidFill>
                  <a:ea typeface="ヒラギノ角ゴ Pro W3" pitchFamily="1" charset="-128"/>
                </a:rPr>
                <a:t>§3</a:t>
              </a:r>
              <a:r>
                <a:rPr lang="en-GB" altLang="en-US" sz="1000" b="1">
                  <a:solidFill>
                    <a:srgbClr val="E44C16"/>
                  </a:solidFill>
                  <a:ea typeface="ヒラギノ角ゴ Pro W3" pitchFamily="1" charset="-128"/>
                </a:rPr>
                <a:t/>
              </a:r>
              <a:br>
                <a:rPr lang="en-GB" altLang="en-US" sz="1000" b="1">
                  <a:solidFill>
                    <a:srgbClr val="E44C16"/>
                  </a:solidFill>
                  <a:ea typeface="ヒラギノ角ゴ Pro W3" pitchFamily="1" charset="-128"/>
                </a:rPr>
              </a:br>
              <a:r>
                <a:rPr lang="en-GB" altLang="en-US" sz="1000">
                  <a:solidFill>
                    <a:srgbClr val="E44C16"/>
                  </a:solidFill>
                  <a:ea typeface="ヒラギノ角ゴ Pro W3" pitchFamily="1" charset="-128"/>
                </a:rPr>
                <a:t>Core phase (Year 0-1) </a:t>
              </a:r>
              <a:br>
                <a:rPr lang="en-GB" altLang="en-US" sz="1000">
                  <a:solidFill>
                    <a:srgbClr val="E44C16"/>
                  </a:solidFill>
                  <a:ea typeface="ヒラギノ角ゴ Pro W3" pitchFamily="1" charset="-128"/>
                </a:rPr>
              </a:br>
              <a:r>
                <a:rPr lang="en-GB" altLang="en-US" sz="1000">
                  <a:solidFill>
                    <a:srgbClr val="E44C16"/>
                  </a:solidFill>
                  <a:ea typeface="ヒラギノ角ゴ Pro W3" pitchFamily="1" charset="-128"/>
                </a:rPr>
                <a:t>vs extension phase (Year 1-EOS)</a:t>
              </a:r>
            </a:p>
          </p:txBody>
        </p:sp>
        <p:sp>
          <p:nvSpPr>
            <p:cNvPr id="4124" name="Text Box 50"/>
            <p:cNvSpPr txBox="1">
              <a:spLocks noChangeArrowheads="1"/>
            </p:cNvSpPr>
            <p:nvPr/>
          </p:nvSpPr>
          <p:spPr bwMode="auto">
            <a:xfrm rot="-5400000">
              <a:off x="-1121571" y="3267530"/>
              <a:ext cx="3103562" cy="391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900" b="1">
                  <a:solidFill>
                    <a:srgbClr val="000000"/>
                  </a:solidFill>
                  <a:ea typeface="ヒラギノ角ゴ Pro W3" pitchFamily="1" charset="-128"/>
                </a:rPr>
                <a:t>ARR</a:t>
              </a:r>
            </a:p>
          </p:txBody>
        </p:sp>
        <p:sp>
          <p:nvSpPr>
            <p:cNvPr id="4125" name="Text Box 57"/>
            <p:cNvSpPr txBox="1">
              <a:spLocks noChangeAspect="1" noChangeArrowheads="1"/>
            </p:cNvSpPr>
            <p:nvPr/>
          </p:nvSpPr>
          <p:spPr bwMode="auto">
            <a:xfrm>
              <a:off x="2455862" y="4830190"/>
              <a:ext cx="2027237" cy="697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900">
                  <a:solidFill>
                    <a:srgbClr val="000000"/>
                  </a:solidFill>
                </a:rPr>
                <a:t>Year 1-EOS</a:t>
              </a:r>
            </a:p>
            <a:p>
              <a:pPr algn="ctr" eaLnBrk="1" hangingPunct="1">
                <a:buFont typeface="Symbol" pitchFamily="18" charset="2"/>
                <a:buNone/>
              </a:pPr>
              <a:r>
                <a:rPr lang="en-GB" altLang="en-US" sz="900">
                  <a:solidFill>
                    <a:srgbClr val="000000"/>
                  </a:solidFill>
                </a:rPr>
                <a:t>Fingolimod 0.5 mg</a:t>
              </a:r>
            </a:p>
            <a:p>
              <a:pPr algn="ctr" eaLnBrk="1" hangingPunct="1">
                <a:buFont typeface="Symbol" pitchFamily="18" charset="2"/>
                <a:buNone/>
              </a:pPr>
              <a:r>
                <a:rPr lang="en-GB" altLang="en-US" sz="900">
                  <a:solidFill>
                    <a:srgbClr val="000000"/>
                  </a:solidFill>
                </a:rPr>
                <a:t>(n = 341)</a:t>
              </a:r>
            </a:p>
          </p:txBody>
        </p:sp>
        <p:sp>
          <p:nvSpPr>
            <p:cNvPr id="4126" name="Text Box 57"/>
            <p:cNvSpPr txBox="1">
              <a:spLocks noChangeAspect="1" noChangeArrowheads="1"/>
            </p:cNvSpPr>
            <p:nvPr/>
          </p:nvSpPr>
          <p:spPr bwMode="auto">
            <a:xfrm>
              <a:off x="1128711" y="4831510"/>
              <a:ext cx="1293812" cy="697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pt-BR" altLang="en-US" sz="900">
                  <a:solidFill>
                    <a:srgbClr val="000000"/>
                  </a:solidFill>
                  <a:ea typeface="MS PGothic" pitchFamily="34" charset="-128"/>
                </a:rPr>
                <a:t>Year 0–1</a:t>
              </a:r>
            </a:p>
            <a:p>
              <a:pPr algn="ctr" eaLnBrk="1" hangingPunct="1">
                <a:buFont typeface="Symbol" pitchFamily="18" charset="2"/>
                <a:buNone/>
              </a:pPr>
              <a:r>
                <a:rPr lang="pt-BR" altLang="en-US" sz="900">
                  <a:solidFill>
                    <a:srgbClr val="000000"/>
                  </a:solidFill>
                  <a:ea typeface="MS PGothic" pitchFamily="34" charset="-128"/>
                </a:rPr>
                <a:t>IFNβ-1a IM</a:t>
              </a:r>
              <a:br>
                <a:rPr lang="pt-BR" altLang="en-US" sz="900">
                  <a:solidFill>
                    <a:srgbClr val="000000"/>
                  </a:solidFill>
                  <a:ea typeface="MS PGothic" pitchFamily="34" charset="-128"/>
                </a:rPr>
              </a:br>
              <a:r>
                <a:rPr lang="pt-BR" altLang="en-US" sz="900">
                  <a:solidFill>
                    <a:srgbClr val="000000"/>
                  </a:solidFill>
                  <a:ea typeface="MS PGothic" pitchFamily="34" charset="-128"/>
                </a:rPr>
                <a:t>(n = 431)</a:t>
              </a:r>
            </a:p>
          </p:txBody>
        </p:sp>
        <p:sp>
          <p:nvSpPr>
            <p:cNvPr id="4127" name="AutoShape 56"/>
            <p:cNvSpPr>
              <a:spLocks noChangeArrowheads="1"/>
            </p:cNvSpPr>
            <p:nvPr/>
          </p:nvSpPr>
          <p:spPr bwMode="auto">
            <a:xfrm rot="5400000">
              <a:off x="3255100" y="3376908"/>
              <a:ext cx="330051" cy="338749"/>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40 h 21600"/>
                <a:gd name="T14" fmla="*/ 18900 w 21600"/>
                <a:gd name="T15" fmla="*/ 1616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000000"/>
                </a:solidFill>
              </a:endParaRPr>
            </a:p>
          </p:txBody>
        </p:sp>
        <p:sp>
          <p:nvSpPr>
            <p:cNvPr id="4128" name="AutoShape 40"/>
            <p:cNvSpPr>
              <a:spLocks noChangeAspect="1" noChangeArrowheads="1"/>
            </p:cNvSpPr>
            <p:nvPr/>
          </p:nvSpPr>
          <p:spPr bwMode="auto">
            <a:xfrm>
              <a:off x="2685935" y="2667038"/>
              <a:ext cx="1481136" cy="673276"/>
            </a:xfrm>
            <a:prstGeom prst="roundRect">
              <a:avLst>
                <a:gd name="adj" fmla="val 16667"/>
              </a:avLst>
            </a:prstGeom>
            <a:solidFill>
              <a:srgbClr val="FFFFFF"/>
            </a:solidFill>
            <a:ln w="19050">
              <a:solidFill>
                <a:srgbClr val="969696"/>
              </a:solidFill>
              <a:round/>
              <a:headEnd/>
              <a:tailEnd/>
            </a:ln>
          </p:spPr>
          <p:txBody>
            <a:bodyPr lIns="36000" tIns="0" rIns="3600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r>
                <a:rPr lang="en-GB" altLang="en-US" sz="900" b="1">
                  <a:solidFill>
                    <a:srgbClr val="000000"/>
                  </a:solidFill>
                  <a:ea typeface="ヒラギノ角ゴ Pro W3" pitchFamily="1" charset="-128"/>
                </a:rPr>
                <a:t>50% relative</a:t>
              </a:r>
              <a:br>
                <a:rPr lang="en-GB" altLang="en-US" sz="900" b="1">
                  <a:solidFill>
                    <a:srgbClr val="000000"/>
                  </a:solidFill>
                  <a:ea typeface="ヒラギノ角ゴ Pro W3" pitchFamily="1" charset="-128"/>
                </a:rPr>
              </a:br>
              <a:r>
                <a:rPr lang="en-GB" altLang="en-US" sz="900" b="1">
                  <a:solidFill>
                    <a:srgbClr val="000000"/>
                  </a:solidFill>
                  <a:ea typeface="ヒラギノ角ゴ Pro W3" pitchFamily="1" charset="-128"/>
                </a:rPr>
                <a:t>reduction</a:t>
              </a:r>
              <a:br>
                <a:rPr lang="en-GB" altLang="en-US" sz="900" b="1">
                  <a:solidFill>
                    <a:srgbClr val="000000"/>
                  </a:solidFill>
                  <a:ea typeface="ヒラギノ角ゴ Pro W3" pitchFamily="1" charset="-128"/>
                </a:rPr>
              </a:br>
              <a:r>
                <a:rPr lang="en-GB" altLang="en-US" sz="900" b="1">
                  <a:solidFill>
                    <a:srgbClr val="000000"/>
                  </a:solidFill>
                  <a:ea typeface="ヒラギノ角ゴ Pro W3" pitchFamily="1" charset="-128"/>
                </a:rPr>
                <a:t>p&lt;0.001</a:t>
              </a:r>
            </a:p>
          </p:txBody>
        </p:sp>
        <p:sp>
          <p:nvSpPr>
            <p:cNvPr id="34" name="Right Arrow 33"/>
            <p:cNvSpPr/>
            <p:nvPr/>
          </p:nvSpPr>
          <p:spPr>
            <a:xfrm>
              <a:off x="2254106" y="4272986"/>
              <a:ext cx="884529" cy="532972"/>
            </a:xfrm>
            <a:prstGeom prst="rightArrow">
              <a:avLst>
                <a:gd name="adj1" fmla="val 50000"/>
                <a:gd name="adj2" fmla="val 39912"/>
              </a:avLst>
            </a:prstGeom>
            <a:solidFill>
              <a:schemeClr val="tx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000" b="1" dirty="0">
                  <a:solidFill>
                    <a:srgbClr val="FFFFFF"/>
                  </a:solidFill>
                </a:rPr>
                <a:t>switch</a:t>
              </a:r>
            </a:p>
          </p:txBody>
        </p:sp>
      </p:grpSp>
      <p:grpSp>
        <p:nvGrpSpPr>
          <p:cNvPr id="4116" name="Group 41"/>
          <p:cNvGrpSpPr>
            <a:grpSpLocks noChangeAspect="1"/>
          </p:cNvGrpSpPr>
          <p:nvPr/>
        </p:nvGrpSpPr>
        <p:grpSpPr bwMode="auto">
          <a:xfrm>
            <a:off x="5969000" y="1778000"/>
            <a:ext cx="2784475" cy="2598738"/>
            <a:chOff x="90879" y="831870"/>
            <a:chExt cx="5122603" cy="4782376"/>
          </a:xfrm>
        </p:grpSpPr>
        <p:graphicFrame>
          <p:nvGraphicFramePr>
            <p:cNvPr id="4098" name="Object 236"/>
            <p:cNvGraphicFramePr>
              <a:graphicFrameLocks noChangeAspect="1"/>
            </p:cNvGraphicFramePr>
            <p:nvPr/>
          </p:nvGraphicFramePr>
          <p:xfrm>
            <a:off x="410585" y="1265427"/>
            <a:ext cx="4693261" cy="4132518"/>
          </p:xfrm>
          <a:graphic>
            <a:graphicData uri="http://schemas.openxmlformats.org/presentationml/2006/ole">
              <mc:AlternateContent xmlns:mc="http://schemas.openxmlformats.org/markup-compatibility/2006">
                <mc:Choice xmlns:v="urn:schemas-microsoft-com:vml" Requires="v">
                  <p:oleObj spid="_x0000_s4157" r:id="rId8" imgW="2548349" imgH="2249619" progId="Excel.Chart.8">
                    <p:embed/>
                  </p:oleObj>
                </mc:Choice>
                <mc:Fallback>
                  <p:oleObj r:id="rId8" imgW="2548349" imgH="2249619" progId="Excel.Char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585" y="1265427"/>
                          <a:ext cx="4693261" cy="413251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119" name="TextBox 8"/>
            <p:cNvSpPr txBox="1">
              <a:spLocks noChangeArrowheads="1"/>
            </p:cNvSpPr>
            <p:nvPr/>
          </p:nvSpPr>
          <p:spPr bwMode="auto">
            <a:xfrm>
              <a:off x="447144" y="5246201"/>
              <a:ext cx="4766338" cy="368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1pPr>
              <a:lvl2pPr marL="742950" indent="-28575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2pPr>
              <a:lvl3pPr marL="1143000" indent="-22860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3pPr>
              <a:lvl4pPr marL="1600200" indent="-22860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4pPr>
              <a:lvl5pPr marL="2057400" indent="-22860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5pPr>
              <a:lvl6pPr marL="25146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6pPr>
              <a:lvl7pPr marL="29718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7pPr>
              <a:lvl8pPr marL="34290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8pPr>
              <a:lvl9pPr marL="38862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9pPr>
            </a:lstStyle>
            <a:p>
              <a:pPr eaLnBrk="1" hangingPunct="1"/>
              <a:r>
                <a:rPr lang="en-GB" altLang="en-US" sz="700" b="1">
                  <a:solidFill>
                    <a:srgbClr val="000000"/>
                  </a:solidFill>
                </a:rPr>
                <a:t>n =       757  757 636 521  267            698 698  698  501  55</a:t>
              </a:r>
            </a:p>
          </p:txBody>
        </p:sp>
        <p:sp>
          <p:nvSpPr>
            <p:cNvPr id="4120" name="TextBox 10"/>
            <p:cNvSpPr txBox="1">
              <a:spLocks noChangeArrowheads="1"/>
            </p:cNvSpPr>
            <p:nvPr/>
          </p:nvSpPr>
          <p:spPr bwMode="auto">
            <a:xfrm>
              <a:off x="709611" y="831870"/>
              <a:ext cx="4105275" cy="452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000" b="1">
                  <a:solidFill>
                    <a:srgbClr val="E44C16"/>
                  </a:solidFill>
                </a:rPr>
                <a:t>LONGTERMS 5-year results</a:t>
              </a:r>
              <a:r>
                <a:rPr lang="en-GB" altLang="en-US" sz="1000" b="1" baseline="30000">
                  <a:solidFill>
                    <a:srgbClr val="E44C16"/>
                  </a:solidFill>
                </a:rPr>
                <a:t>¶4</a:t>
              </a:r>
            </a:p>
          </p:txBody>
        </p:sp>
        <p:sp>
          <p:nvSpPr>
            <p:cNvPr id="4121" name="TextBox 8"/>
            <p:cNvSpPr txBox="1">
              <a:spLocks noChangeArrowheads="1"/>
            </p:cNvSpPr>
            <p:nvPr/>
          </p:nvSpPr>
          <p:spPr bwMode="auto">
            <a:xfrm>
              <a:off x="951046" y="1492080"/>
              <a:ext cx="4204467" cy="42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1pPr>
              <a:lvl2pPr marL="742950" indent="-28575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2pPr>
              <a:lvl3pPr marL="1143000" indent="-22860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3pPr>
              <a:lvl4pPr marL="1600200" indent="-22860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4pPr>
              <a:lvl5pPr marL="2057400" indent="-228600" eaLnBrk="0" hangingPunct="0">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5pPr>
              <a:lvl6pPr marL="25146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6pPr>
              <a:lvl7pPr marL="29718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7pPr>
              <a:lvl8pPr marL="34290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8pPr>
              <a:lvl9pPr marL="3886200" indent="-228600" eaLnBrk="0" fontAlgn="base" hangingPunct="0">
                <a:spcBef>
                  <a:spcPct val="0"/>
                </a:spcBef>
                <a:spcAft>
                  <a:spcPct val="0"/>
                </a:spcAft>
                <a:tabLst>
                  <a:tab pos="660400" algn="ctr"/>
                  <a:tab pos="939800" algn="ctr"/>
                  <a:tab pos="1231900" algn="ctr"/>
                  <a:tab pos="1504950" algn="ctr"/>
                  <a:tab pos="1790700" algn="ctr"/>
                  <a:tab pos="2362200" algn="ctr"/>
                  <a:tab pos="2609850" algn="ctr"/>
                  <a:tab pos="2921000" algn="ctr"/>
                  <a:tab pos="3206750" algn="ctr"/>
                  <a:tab pos="3479800" algn="ctr"/>
                </a:tabLst>
                <a:defRPr>
                  <a:solidFill>
                    <a:schemeClr val="tx1"/>
                  </a:solidFill>
                  <a:latin typeface="Arial" charset="0"/>
                  <a:cs typeface="Arial" charset="0"/>
                </a:defRPr>
              </a:lvl9pPr>
            </a:lstStyle>
            <a:p>
              <a:pPr algn="ctr" eaLnBrk="1" hangingPunct="1"/>
              <a:r>
                <a:rPr lang="en-GB" altLang="en-US" sz="900" b="1">
                  <a:solidFill>
                    <a:srgbClr val="000000"/>
                  </a:solidFill>
                </a:rPr>
                <a:t>Duration of fingolimod treatment:</a:t>
              </a:r>
            </a:p>
          </p:txBody>
        </p:sp>
        <p:sp>
          <p:nvSpPr>
            <p:cNvPr id="4122" name="Rectangle 18"/>
            <p:cNvSpPr>
              <a:spLocks noChangeArrowheads="1"/>
            </p:cNvSpPr>
            <p:nvPr/>
          </p:nvSpPr>
          <p:spPr bwMode="auto">
            <a:xfrm rot="-5400000">
              <a:off x="-1022351" y="2953142"/>
              <a:ext cx="2651126" cy="42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900" b="1">
                  <a:solidFill>
                    <a:srgbClr val="000000"/>
                  </a:solidFill>
                </a:rPr>
                <a:t>ARR</a:t>
              </a:r>
              <a:endParaRPr lang="en-GB" altLang="en-US" sz="900" b="1" baseline="30000">
                <a:solidFill>
                  <a:srgbClr val="000000"/>
                </a:solidFill>
              </a:endParaRPr>
            </a:p>
          </p:txBody>
        </p:sp>
      </p:grpSp>
      <p:sp>
        <p:nvSpPr>
          <p:cNvPr id="4117" name="Footer Placeholder 3"/>
          <p:cNvSpPr txBox="1">
            <a:spLocks noGrp="1"/>
          </p:cNvSpPr>
          <p:nvPr/>
        </p:nvSpPr>
        <p:spPr bwMode="auto">
          <a:xfrm>
            <a:off x="611188" y="6202363"/>
            <a:ext cx="8194675"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GB" altLang="en-US" sz="1100">
                <a:solidFill>
                  <a:srgbClr val="606060"/>
                </a:solidFill>
              </a:rPr>
              <a:t>1. Cohen J </a:t>
            </a:r>
            <a:r>
              <a:rPr lang="en-GB" altLang="en-US" sz="1100" i="1">
                <a:solidFill>
                  <a:srgbClr val="606060"/>
                </a:solidFill>
              </a:rPr>
              <a:t>et al. </a:t>
            </a:r>
            <a:r>
              <a:rPr lang="en-GB" altLang="en-US" sz="1100">
                <a:solidFill>
                  <a:srgbClr val="606060"/>
                </a:solidFill>
              </a:rPr>
              <a:t>Poster P901 presented at </a:t>
            </a:r>
            <a:r>
              <a:rPr lang="en-GB" altLang="en-US" sz="1100" i="1">
                <a:solidFill>
                  <a:srgbClr val="606060"/>
                </a:solidFill>
              </a:rPr>
              <a:t>ENS</a:t>
            </a:r>
            <a:r>
              <a:rPr lang="en-GB" altLang="en-US" sz="1100">
                <a:solidFill>
                  <a:srgbClr val="606060"/>
                </a:solidFill>
              </a:rPr>
              <a:t> 2011; 2. Havrdova E </a:t>
            </a:r>
            <a:r>
              <a:rPr lang="en-GB" altLang="en-US" sz="1100" i="1">
                <a:solidFill>
                  <a:srgbClr val="606060"/>
                </a:solidFill>
              </a:rPr>
              <a:t>et al</a:t>
            </a:r>
            <a:r>
              <a:rPr lang="en-GB" altLang="en-US" sz="1100">
                <a:solidFill>
                  <a:srgbClr val="606060"/>
                </a:solidFill>
              </a:rPr>
              <a:t>. Poster P473 presented at </a:t>
            </a:r>
            <a:r>
              <a:rPr lang="en-GB" altLang="en-US" sz="1100" i="1">
                <a:solidFill>
                  <a:srgbClr val="606060"/>
                </a:solidFill>
              </a:rPr>
              <a:t>ECTRIMS</a:t>
            </a:r>
            <a:r>
              <a:rPr lang="en-GB" altLang="en-US" sz="1100">
                <a:solidFill>
                  <a:srgbClr val="606060"/>
                </a:solidFill>
              </a:rPr>
              <a:t> 2011; </a:t>
            </a:r>
            <a:br>
              <a:rPr lang="en-GB" altLang="en-US" sz="1100">
                <a:solidFill>
                  <a:srgbClr val="606060"/>
                </a:solidFill>
              </a:rPr>
            </a:br>
            <a:r>
              <a:rPr lang="en-GB" altLang="en-US" sz="1100">
                <a:solidFill>
                  <a:srgbClr val="606060"/>
                </a:solidFill>
              </a:rPr>
              <a:t>3. Khatri B </a:t>
            </a:r>
            <a:r>
              <a:rPr lang="en-GB" altLang="en-US" sz="1100" i="1">
                <a:solidFill>
                  <a:srgbClr val="606060"/>
                </a:solidFill>
              </a:rPr>
              <a:t>et al</a:t>
            </a:r>
            <a:r>
              <a:rPr lang="en-GB" altLang="en-US" sz="1100">
                <a:solidFill>
                  <a:srgbClr val="606060"/>
                </a:solidFill>
              </a:rPr>
              <a:t>. Oral 218 presented at </a:t>
            </a:r>
            <a:r>
              <a:rPr lang="en-GB" altLang="en-US" sz="1100" i="1">
                <a:solidFill>
                  <a:srgbClr val="606060"/>
                </a:solidFill>
              </a:rPr>
              <a:t>ENS</a:t>
            </a:r>
            <a:r>
              <a:rPr lang="en-GB" altLang="en-US" sz="1100">
                <a:solidFill>
                  <a:srgbClr val="606060"/>
                </a:solidFill>
              </a:rPr>
              <a:t> 2012. Reproduced with kind permission from B Khatri; 4. Kappos L </a:t>
            </a:r>
            <a:r>
              <a:rPr lang="en-GB" altLang="en-US" sz="1100" i="1">
                <a:solidFill>
                  <a:srgbClr val="606060"/>
                </a:solidFill>
              </a:rPr>
              <a:t>et al</a:t>
            </a:r>
            <a:r>
              <a:rPr lang="en-GB" altLang="en-US" sz="1100">
                <a:solidFill>
                  <a:srgbClr val="606060"/>
                </a:solidFill>
              </a:rPr>
              <a:t>. Poster P1052 presented at </a:t>
            </a:r>
            <a:r>
              <a:rPr lang="en-GB" altLang="en-US" sz="1100" i="1">
                <a:solidFill>
                  <a:srgbClr val="606060"/>
                </a:solidFill>
              </a:rPr>
              <a:t>ECTRIMS</a:t>
            </a:r>
            <a:r>
              <a:rPr lang="en-GB" altLang="en-US" sz="1100">
                <a:solidFill>
                  <a:srgbClr val="606060"/>
                </a:solidFill>
              </a:rPr>
              <a:t> 2013. Reproduced with kind permission from L Kappos</a:t>
            </a:r>
          </a:p>
        </p:txBody>
      </p:sp>
      <p:sp>
        <p:nvSpPr>
          <p:cNvPr id="39" name="Title 2"/>
          <p:cNvSpPr>
            <a:spLocks noGrp="1"/>
          </p:cNvSpPr>
          <p:nvPr>
            <p:ph type="title" idx="4294967295"/>
          </p:nvPr>
        </p:nvSpPr>
        <p:spPr>
          <a:xfrm>
            <a:off x="0" y="11113"/>
            <a:ext cx="8016875" cy="684212"/>
          </a:xfrm>
        </p:spPr>
        <p:txBody>
          <a:bodyPr/>
          <a:lstStyle/>
          <a:p>
            <a:r>
              <a:rPr lang="el-GR" sz="1800" dirty="0" smtClean="0">
                <a:solidFill>
                  <a:schemeClr val="tx1"/>
                </a:solidFill>
              </a:rPr>
              <a:t>Η </a:t>
            </a:r>
            <a:r>
              <a:rPr lang="el-GR" sz="1800" dirty="0" err="1" smtClean="0">
                <a:solidFill>
                  <a:schemeClr val="tx1"/>
                </a:solidFill>
              </a:rPr>
              <a:t>φιν</a:t>
            </a:r>
            <a:r>
              <a:rPr lang="el-GR" sz="1800" dirty="0" err="1">
                <a:solidFill>
                  <a:schemeClr val="tx1"/>
                </a:solidFill>
              </a:rPr>
              <a:t>γ</a:t>
            </a:r>
            <a:r>
              <a:rPr lang="el-GR" sz="1800" dirty="0" err="1" smtClean="0">
                <a:solidFill>
                  <a:schemeClr val="tx1"/>
                </a:solidFill>
              </a:rPr>
              <a:t>κολιμόδη</a:t>
            </a:r>
            <a:r>
              <a:rPr lang="el-GR" sz="1800" dirty="0" smtClean="0">
                <a:solidFill>
                  <a:schemeClr val="tx1"/>
                </a:solidFill>
              </a:rPr>
              <a:t> είναι η μόνη θεραπεία που μειώνει σημαντικά τον ετήσιο ρυθμών υποτροπών σε σύγκριση με την </a:t>
            </a:r>
            <a:r>
              <a:rPr lang="en-GB" sz="1800" dirty="0" smtClean="0">
                <a:solidFill>
                  <a:schemeClr val="tx1"/>
                </a:solidFill>
              </a:rPr>
              <a:t>IFN </a:t>
            </a:r>
            <a:r>
              <a:rPr lang="en-US" sz="1800" dirty="0">
                <a:solidFill>
                  <a:schemeClr val="tx1"/>
                </a:solidFill>
              </a:rPr>
              <a:t>β</a:t>
            </a:r>
            <a:r>
              <a:rPr lang="en-GB" sz="1800" dirty="0" smtClean="0">
                <a:solidFill>
                  <a:schemeClr val="tx1"/>
                </a:solidFill>
              </a:rPr>
              <a:t>-1a</a:t>
            </a:r>
            <a:endParaRPr lang="en-GB" sz="1800" dirty="0">
              <a:solidFill>
                <a:schemeClr val="tx1"/>
              </a:solidFill>
            </a:endParaRPr>
          </a:p>
        </p:txBody>
      </p:sp>
      <p:sp>
        <p:nvSpPr>
          <p:cNvPr id="41" name="Rounded Rectangle 40"/>
          <p:cNvSpPr/>
          <p:nvPr/>
        </p:nvSpPr>
        <p:spPr>
          <a:xfrm>
            <a:off x="87313" y="586631"/>
            <a:ext cx="5886449" cy="5523657"/>
          </a:xfrm>
          <a:prstGeom prst="round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686674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34775612"/>
              </p:ext>
            </p:extLst>
          </p:nvPr>
        </p:nvGraphicFramePr>
        <p:xfrm>
          <a:off x="1187624" y="1340768"/>
          <a:ext cx="660605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23190" y="268822"/>
            <a:ext cx="8103507" cy="338554"/>
          </a:xfrm>
          <a:prstGeom prst="rect">
            <a:avLst/>
          </a:prstGeom>
        </p:spPr>
        <p:txBody>
          <a:bodyPr wrap="square">
            <a:spAutoFit/>
          </a:bodyPr>
          <a:lstStyle/>
          <a:p>
            <a:r>
              <a:rPr lang="el-GR" sz="1600" b="1" dirty="0" smtClean="0">
                <a:solidFill>
                  <a:schemeClr val="tx1">
                    <a:lumMod val="85000"/>
                    <a:lumOff val="15000"/>
                  </a:schemeClr>
                </a:solidFill>
                <a:latin typeface="Arial" pitchFamily="34" charset="0"/>
                <a:cs typeface="Arial" pitchFamily="34" charset="0"/>
              </a:rPr>
              <a:t>Τα τέσσερα κριτήρια της αποτελεσματικής θεραπείας</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2292274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ounded Rectangle 183"/>
          <p:cNvSpPr/>
          <p:nvPr/>
        </p:nvSpPr>
        <p:spPr bwMode="auto">
          <a:xfrm>
            <a:off x="5949951" y="1582738"/>
            <a:ext cx="2806700" cy="4291012"/>
          </a:xfrm>
          <a:prstGeom prst="roundRect">
            <a:avLst>
              <a:gd name="adj" fmla="val 8920"/>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192" name="Rounded Rectangle 191"/>
          <p:cNvSpPr/>
          <p:nvPr/>
        </p:nvSpPr>
        <p:spPr bwMode="auto">
          <a:xfrm>
            <a:off x="328614" y="1600200"/>
            <a:ext cx="2806700" cy="4291013"/>
          </a:xfrm>
          <a:prstGeom prst="roundRect">
            <a:avLst>
              <a:gd name="adj" fmla="val 8920"/>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5129" name="TextBox 262"/>
          <p:cNvSpPr txBox="1">
            <a:spLocks noChangeArrowheads="1"/>
          </p:cNvSpPr>
          <p:nvPr/>
        </p:nvSpPr>
        <p:spPr bwMode="auto">
          <a:xfrm>
            <a:off x="6026150" y="4886325"/>
            <a:ext cx="266223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A50021"/>
              </a:buClr>
              <a:buFont typeface="Arial" charset="0"/>
              <a:buChar char="•"/>
            </a:pPr>
            <a:r>
              <a:rPr lang="el-GR" altLang="en-US" sz="1200" b="1" dirty="0" smtClean="0">
                <a:solidFill>
                  <a:srgbClr val="000000"/>
                </a:solidFill>
              </a:rPr>
              <a:t>Η μειωμένη δραστηριότητα στην </a:t>
            </a:r>
            <a:r>
              <a:rPr lang="en-US" altLang="en-US" sz="1200" b="1" dirty="0" smtClean="0">
                <a:solidFill>
                  <a:srgbClr val="000000"/>
                </a:solidFill>
              </a:rPr>
              <a:t>MRI</a:t>
            </a:r>
            <a:r>
              <a:rPr lang="el-GR" altLang="en-US" sz="1200" b="1" dirty="0" smtClean="0">
                <a:solidFill>
                  <a:srgbClr val="000000"/>
                </a:solidFill>
              </a:rPr>
              <a:t> διατηρείται για πάνω από 4 χρόνια</a:t>
            </a:r>
            <a:endParaRPr lang="en-GB" altLang="en-US" sz="1200" b="1" dirty="0">
              <a:solidFill>
                <a:srgbClr val="000000"/>
              </a:solidFill>
            </a:endParaRPr>
          </a:p>
        </p:txBody>
      </p:sp>
      <p:sp>
        <p:nvSpPr>
          <p:cNvPr id="5130" name="TextBox 1990"/>
          <p:cNvSpPr txBox="1">
            <a:spLocks noChangeArrowheads="1"/>
          </p:cNvSpPr>
          <p:nvPr/>
        </p:nvSpPr>
        <p:spPr bwMode="auto">
          <a:xfrm>
            <a:off x="392113" y="4886325"/>
            <a:ext cx="26638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A50021"/>
              </a:buClr>
              <a:buFont typeface="Arial" charset="0"/>
              <a:buChar char="•"/>
            </a:pPr>
            <a:r>
              <a:rPr lang="el-GR" altLang="en-US" sz="1200" b="1" dirty="0" smtClean="0">
                <a:solidFill>
                  <a:srgbClr val="000000"/>
                </a:solidFill>
              </a:rPr>
              <a:t>55</a:t>
            </a:r>
            <a:r>
              <a:rPr lang="en-GB" altLang="en-US" sz="1200" b="1" dirty="0" smtClean="0">
                <a:solidFill>
                  <a:srgbClr val="000000"/>
                </a:solidFill>
              </a:rPr>
              <a:t>% </a:t>
            </a:r>
            <a:r>
              <a:rPr lang="el-GR" altLang="en-US" sz="1200" b="1" dirty="0" smtClean="0">
                <a:solidFill>
                  <a:srgbClr val="000000"/>
                </a:solidFill>
              </a:rPr>
              <a:t>μείωση των </a:t>
            </a:r>
            <a:r>
              <a:rPr lang="en-GB" altLang="en-US" sz="1200" b="1" dirty="0" err="1" smtClean="0">
                <a:solidFill>
                  <a:srgbClr val="000000"/>
                </a:solidFill>
              </a:rPr>
              <a:t>Gd</a:t>
            </a:r>
            <a:r>
              <a:rPr lang="en-GB" altLang="en-US" sz="1200" b="1" baseline="30000" dirty="0">
                <a:solidFill>
                  <a:srgbClr val="000000"/>
                </a:solidFill>
              </a:rPr>
              <a:t>+</a:t>
            </a:r>
            <a:r>
              <a:rPr lang="en-GB" altLang="en-US" sz="1200" b="1" dirty="0">
                <a:solidFill>
                  <a:srgbClr val="000000"/>
                </a:solidFill>
              </a:rPr>
              <a:t/>
            </a:r>
            <a:br>
              <a:rPr lang="en-GB" altLang="en-US" sz="1200" b="1" dirty="0">
                <a:solidFill>
                  <a:srgbClr val="000000"/>
                </a:solidFill>
              </a:rPr>
            </a:br>
            <a:r>
              <a:rPr lang="el-GR" altLang="en-US" sz="1200" b="1" dirty="0" smtClean="0">
                <a:solidFill>
                  <a:srgbClr val="000000"/>
                </a:solidFill>
              </a:rPr>
              <a:t>βλαβών έναντι της </a:t>
            </a:r>
            <a:r>
              <a:rPr lang="en-GB" sz="1200" b="1" dirty="0">
                <a:solidFill>
                  <a:srgbClr val="000000"/>
                </a:solidFill>
              </a:rPr>
              <a:t>IFN</a:t>
            </a:r>
            <a:r>
              <a:rPr lang="el-GR" sz="1200" b="1" dirty="0">
                <a:solidFill>
                  <a:srgbClr val="000000"/>
                </a:solidFill>
              </a:rPr>
              <a:t>β</a:t>
            </a:r>
            <a:r>
              <a:rPr lang="en-GB" sz="1200" b="1" dirty="0">
                <a:solidFill>
                  <a:srgbClr val="000000"/>
                </a:solidFill>
              </a:rPr>
              <a:t>-1a IM</a:t>
            </a:r>
            <a:endParaRPr lang="en-GB" altLang="en-US" sz="1200" b="1" dirty="0">
              <a:solidFill>
                <a:srgbClr val="000000"/>
              </a:solidFill>
            </a:endParaRPr>
          </a:p>
        </p:txBody>
      </p:sp>
      <p:graphicFrame>
        <p:nvGraphicFramePr>
          <p:cNvPr id="5122" name="Object 229"/>
          <p:cNvGraphicFramePr>
            <a:graphicFrameLocks noChangeAspect="1"/>
          </p:cNvGraphicFramePr>
          <p:nvPr>
            <p:extLst>
              <p:ext uri="{D42A27DB-BD31-4B8C-83A1-F6EECF244321}">
                <p14:modId xmlns:p14="http://schemas.microsoft.com/office/powerpoint/2010/main" val="3965450733"/>
              </p:ext>
            </p:extLst>
          </p:nvPr>
        </p:nvGraphicFramePr>
        <p:xfrm>
          <a:off x="457200" y="2103438"/>
          <a:ext cx="2454275" cy="2759075"/>
        </p:xfrm>
        <a:graphic>
          <a:graphicData uri="http://schemas.openxmlformats.org/presentationml/2006/ole">
            <mc:AlternateContent xmlns:mc="http://schemas.openxmlformats.org/markup-compatibility/2006">
              <mc:Choice xmlns:v="urn:schemas-microsoft-com:vml" Requires="v">
                <p:oleObj spid="_x0000_s6203" name="Worksheet" r:id="rId5" imgW="2447841" imgH="2762349" progId="Excel.Sheet.8">
                  <p:embed/>
                </p:oleObj>
              </mc:Choice>
              <mc:Fallback>
                <p:oleObj name="Worksheet" r:id="rId5" imgW="2447841" imgH="2762349" progId="Excel.Sheet.8">
                  <p:embed/>
                  <p:pic>
                    <p:nvPicPr>
                      <p:cNvPr id="0" name=""/>
                      <p:cNvPicPr>
                        <a:picLocks noChangeAspect="1" noChangeArrowheads="1"/>
                      </p:cNvPicPr>
                      <p:nvPr/>
                    </p:nvPicPr>
                    <p:blipFill>
                      <a:blip r:embed="rId6"/>
                      <a:srcRect/>
                      <a:stretch>
                        <a:fillRect/>
                      </a:stretch>
                    </p:blipFill>
                    <p:spPr bwMode="auto">
                      <a:xfrm>
                        <a:off x="457200" y="2103438"/>
                        <a:ext cx="2454275" cy="27590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132" name="Text Box 50"/>
          <p:cNvSpPr txBox="1">
            <a:spLocks noChangeArrowheads="1"/>
          </p:cNvSpPr>
          <p:nvPr/>
        </p:nvSpPr>
        <p:spPr bwMode="auto">
          <a:xfrm rot="-5400000">
            <a:off x="-446881" y="3163094"/>
            <a:ext cx="1863725"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000">
                <a:solidFill>
                  <a:srgbClr val="000000"/>
                </a:solidFill>
                <a:ea typeface="ヒラギノ角ゴ Pro W3" pitchFamily="1" charset="-128"/>
              </a:rPr>
              <a:t>Mean Gd</a:t>
            </a:r>
            <a:r>
              <a:rPr lang="en-GB" altLang="en-US" sz="1000" baseline="30000">
                <a:solidFill>
                  <a:srgbClr val="000000"/>
                </a:solidFill>
                <a:ea typeface="ヒラギノ角ゴ Pro W3" pitchFamily="1" charset="-128"/>
              </a:rPr>
              <a:t>+</a:t>
            </a:r>
            <a:r>
              <a:rPr lang="en-GB" altLang="en-US" sz="1000">
                <a:solidFill>
                  <a:srgbClr val="000000"/>
                </a:solidFill>
                <a:ea typeface="ヒラギノ角ゴ Pro W3" pitchFamily="1" charset="-128"/>
              </a:rPr>
              <a:t> T</a:t>
            </a:r>
            <a:r>
              <a:rPr lang="en-GB" altLang="en-US" sz="1000" baseline="-25000">
                <a:solidFill>
                  <a:srgbClr val="000000"/>
                </a:solidFill>
                <a:ea typeface="ヒラギノ角ゴ Pro W3" pitchFamily="1" charset="-128"/>
              </a:rPr>
              <a:t>1</a:t>
            </a:r>
            <a:r>
              <a:rPr lang="en-GB" altLang="en-US" sz="1000">
                <a:solidFill>
                  <a:srgbClr val="000000"/>
                </a:solidFill>
                <a:ea typeface="ヒラギノ角ゴ Pro W3" pitchFamily="1" charset="-128"/>
              </a:rPr>
              <a:t> lesion number</a:t>
            </a:r>
          </a:p>
        </p:txBody>
      </p:sp>
      <p:sp>
        <p:nvSpPr>
          <p:cNvPr id="5133" name="AutoShape 56"/>
          <p:cNvSpPr>
            <a:spLocks noChangeArrowheads="1"/>
          </p:cNvSpPr>
          <p:nvPr/>
        </p:nvSpPr>
        <p:spPr bwMode="auto">
          <a:xfrm rot="5400000">
            <a:off x="2017668" y="3139236"/>
            <a:ext cx="622390" cy="3238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000000"/>
              </a:solidFill>
            </a:endParaRPr>
          </a:p>
        </p:txBody>
      </p:sp>
      <p:sp>
        <p:nvSpPr>
          <p:cNvPr id="5134" name="AutoShape 40"/>
          <p:cNvSpPr>
            <a:spLocks noChangeArrowheads="1"/>
          </p:cNvSpPr>
          <p:nvPr/>
        </p:nvSpPr>
        <p:spPr bwMode="auto">
          <a:xfrm>
            <a:off x="1933575" y="2283897"/>
            <a:ext cx="809625" cy="578882"/>
          </a:xfrm>
          <a:prstGeom prst="roundRect">
            <a:avLst>
              <a:gd name="adj" fmla="val 16667"/>
            </a:avLst>
          </a:prstGeom>
          <a:solidFill>
            <a:srgbClr val="FFFFFF"/>
          </a:solidFill>
          <a:ln w="19050">
            <a:solidFill>
              <a:srgbClr val="969696"/>
            </a:solidFill>
            <a:round/>
            <a:headEnd/>
            <a:tailEnd/>
          </a:ln>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GB" altLang="en-US" sz="1200" b="1" dirty="0" smtClean="0">
                <a:solidFill>
                  <a:srgbClr val="000000"/>
                </a:solidFill>
                <a:ea typeface="Arial Unicode MS" pitchFamily="34" charset="-128"/>
                <a:cs typeface="Arial Unicode MS" pitchFamily="34" charset="-128"/>
              </a:rPr>
              <a:t>-</a:t>
            </a:r>
            <a:r>
              <a:rPr lang="el-GR" altLang="en-US" sz="1200" b="1" dirty="0" smtClean="0">
                <a:solidFill>
                  <a:srgbClr val="000000"/>
                </a:solidFill>
                <a:ea typeface="Arial Unicode MS" pitchFamily="34" charset="-128"/>
                <a:cs typeface="Arial Unicode MS" pitchFamily="34" charset="-128"/>
              </a:rPr>
              <a:t>55</a:t>
            </a:r>
            <a:r>
              <a:rPr lang="en-GB" altLang="en-US" sz="1200" b="1" dirty="0" smtClean="0">
                <a:solidFill>
                  <a:srgbClr val="000000"/>
                </a:solidFill>
                <a:ea typeface="Arial Unicode MS" pitchFamily="34" charset="-128"/>
                <a:cs typeface="Arial Unicode MS" pitchFamily="34" charset="-128"/>
              </a:rPr>
              <a:t>%</a:t>
            </a:r>
            <a:r>
              <a:rPr lang="en-GB" altLang="en-US" sz="1000" b="1" dirty="0" smtClean="0">
                <a:solidFill>
                  <a:srgbClr val="000000"/>
                </a:solidFill>
                <a:ea typeface="Arial Unicode MS" pitchFamily="34" charset="-128"/>
                <a:cs typeface="Arial Unicode MS" pitchFamily="34" charset="-128"/>
              </a:rPr>
              <a:t> </a:t>
            </a:r>
            <a:r>
              <a:rPr lang="en-GB" altLang="en-US" sz="1100" b="1" dirty="0">
                <a:solidFill>
                  <a:srgbClr val="000000"/>
                </a:solidFill>
                <a:ea typeface="Arial Unicode MS" pitchFamily="34" charset="-128"/>
                <a:cs typeface="Arial Unicode MS" pitchFamily="34" charset="-128"/>
              </a:rPr>
              <a:t>vs IFN</a:t>
            </a:r>
            <a:r>
              <a:rPr lang="el-GR" altLang="en-US" sz="1100" b="1" dirty="0">
                <a:solidFill>
                  <a:srgbClr val="000000"/>
                </a:solidFill>
                <a:ea typeface="Arial Unicode MS" pitchFamily="34" charset="-128"/>
                <a:cs typeface="Arial Unicode MS" pitchFamily="34" charset="-128"/>
              </a:rPr>
              <a:t>β</a:t>
            </a:r>
            <a:r>
              <a:rPr lang="en-GB" altLang="en-US" sz="1100" b="1" dirty="0">
                <a:solidFill>
                  <a:srgbClr val="000000"/>
                </a:solidFill>
                <a:ea typeface="Arial Unicode MS" pitchFamily="34" charset="-128"/>
                <a:cs typeface="Arial Unicode MS" pitchFamily="34" charset="-128"/>
              </a:rPr>
              <a:t>-1a IM</a:t>
            </a:r>
          </a:p>
          <a:p>
            <a:pPr algn="ctr"/>
            <a:r>
              <a:rPr lang="en-GB" altLang="en-US" sz="1100" b="1" dirty="0">
                <a:solidFill>
                  <a:srgbClr val="000000"/>
                </a:solidFill>
                <a:ea typeface="Arial Unicode MS" pitchFamily="34" charset="-128"/>
                <a:cs typeface="Arial Unicode MS" pitchFamily="34" charset="-128"/>
              </a:rPr>
              <a:t> p&lt;0.001</a:t>
            </a:r>
          </a:p>
        </p:txBody>
      </p:sp>
      <p:sp>
        <p:nvSpPr>
          <p:cNvPr id="2000" name="Watermark Phase III CORE"/>
          <p:cNvSpPr/>
          <p:nvPr/>
        </p:nvSpPr>
        <p:spPr>
          <a:xfrm>
            <a:off x="8255316" y="0"/>
            <a:ext cx="688659" cy="297180"/>
          </a:xfrm>
          <a:prstGeom prst="rect">
            <a:avLst/>
          </a:prstGeom>
          <a:gradFill rotWithShape="1">
            <a:gsLst>
              <a:gs pos="0">
                <a:srgbClr val="F45007">
                  <a:tint val="74000"/>
                </a:srgbClr>
              </a:gs>
              <a:gs pos="49000">
                <a:srgbClr val="F45007">
                  <a:tint val="96000"/>
                  <a:shade val="84000"/>
                  <a:satMod val="110000"/>
                </a:srgbClr>
              </a:gs>
              <a:gs pos="49100">
                <a:srgbClr val="F45007">
                  <a:shade val="55000"/>
                  <a:satMod val="150000"/>
                </a:srgbClr>
              </a:gs>
              <a:gs pos="92000">
                <a:srgbClr val="F45007">
                  <a:tint val="98000"/>
                  <a:shade val="90000"/>
                  <a:satMod val="128000"/>
                </a:srgbClr>
              </a:gs>
              <a:gs pos="100000">
                <a:srgbClr val="F45007">
                  <a:tint val="90000"/>
                  <a:shade val="97000"/>
                  <a:satMod val="128000"/>
                </a:srgbClr>
              </a:gs>
            </a:gsLst>
            <a:lin ang="5400000" scaled="1"/>
          </a:gradFill>
          <a:ln>
            <a:noFill/>
          </a:ln>
          <a:effectLst>
            <a:outerShdw blurRad="39000" dist="25400" dir="5400000" rotWithShape="0">
              <a:srgbClr val="F45007">
                <a:shade val="33000"/>
                <a:alpha val="83000"/>
              </a:srgbClr>
            </a:outerShdw>
          </a:effectLst>
          <a:scene3d>
            <a:camera prst="orthographicFront" fov="0">
              <a:rot lat="0" lon="0" rev="0"/>
            </a:camera>
            <a:lightRig rig="contrasting" dir="t">
              <a:rot lat="0" lon="0" rev="1500000"/>
            </a:lightRig>
          </a:scene3d>
          <a:sp3d extrusionH="127000" prstMaterial="powder">
            <a:bevelT w="50800" h="63500"/>
          </a:sp3d>
        </p:spPr>
        <p:txBody>
          <a:bodyPr lIns="36000" tIns="72000" rIns="36000" bIns="72000" anchor="ctr"/>
          <a:lstStyle/>
          <a:p>
            <a:pPr algn="ctr">
              <a:defRPr/>
            </a:pPr>
            <a:r>
              <a:rPr lang="el-GR" sz="1000" b="1" kern="0" dirty="0" smtClean="0">
                <a:solidFill>
                  <a:sysClr val="window" lastClr="FFFFFF"/>
                </a:solidFill>
                <a:effectLst>
                  <a:outerShdw blurRad="50800" dist="38100" dir="5400000" algn="t" rotWithShape="0">
                    <a:prstClr val="black">
                      <a:alpha val="40000"/>
                    </a:prstClr>
                  </a:outerShdw>
                </a:effectLst>
                <a:latin typeface="Calibri"/>
                <a:cs typeface="Arial" pitchFamily="34" charset="0"/>
              </a:rPr>
              <a:t>Βλάβες στην </a:t>
            </a:r>
            <a:r>
              <a:rPr lang="en-US" sz="1000" b="1" kern="0" dirty="0" smtClean="0">
                <a:solidFill>
                  <a:sysClr val="window" lastClr="FFFFFF"/>
                </a:solidFill>
                <a:effectLst>
                  <a:outerShdw blurRad="50800" dist="38100" dir="5400000" algn="t" rotWithShape="0">
                    <a:prstClr val="black">
                      <a:alpha val="40000"/>
                    </a:prstClr>
                  </a:outerShdw>
                </a:effectLst>
                <a:latin typeface="Calibri"/>
                <a:cs typeface="Arial" pitchFamily="34" charset="0"/>
              </a:rPr>
              <a:t>MRI</a:t>
            </a:r>
            <a:endParaRPr lang="en-GB" sz="1000" b="1" kern="0" dirty="0">
              <a:solidFill>
                <a:sysClr val="window" lastClr="FFFFFF"/>
              </a:solidFill>
              <a:effectLst>
                <a:outerShdw blurRad="50800" dist="38100" dir="5400000" algn="t" rotWithShape="0">
                  <a:prstClr val="black">
                    <a:alpha val="40000"/>
                  </a:prstClr>
                </a:outerShdw>
              </a:effectLst>
              <a:latin typeface="Calibri"/>
              <a:cs typeface="Arial" pitchFamily="34" charset="0"/>
            </a:endParaRPr>
          </a:p>
        </p:txBody>
      </p:sp>
      <p:sp>
        <p:nvSpPr>
          <p:cNvPr id="30" name="Rounded Rectangle 29"/>
          <p:cNvSpPr/>
          <p:nvPr/>
        </p:nvSpPr>
        <p:spPr bwMode="auto">
          <a:xfrm>
            <a:off x="3138489" y="1606550"/>
            <a:ext cx="2806700" cy="4291013"/>
          </a:xfrm>
          <a:prstGeom prst="roundRect">
            <a:avLst>
              <a:gd name="adj" fmla="val 8920"/>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5141" name="Text Box 219"/>
          <p:cNvSpPr txBox="1">
            <a:spLocks noChangeArrowheads="1"/>
          </p:cNvSpPr>
          <p:nvPr/>
        </p:nvSpPr>
        <p:spPr bwMode="auto">
          <a:xfrm>
            <a:off x="608013" y="6205538"/>
            <a:ext cx="8275637"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GB" altLang="en-US" sz="600">
                <a:solidFill>
                  <a:srgbClr val="606060"/>
                </a:solidFill>
              </a:rPr>
              <a:t>1. From </a:t>
            </a:r>
            <a:r>
              <a:rPr lang="en-GB" altLang="en-US" sz="600" i="1">
                <a:solidFill>
                  <a:srgbClr val="606060"/>
                </a:solidFill>
              </a:rPr>
              <a:t>N Engl J Med</a:t>
            </a:r>
            <a:r>
              <a:rPr lang="en-GB" altLang="en-US" sz="600">
                <a:solidFill>
                  <a:srgbClr val="606060"/>
                </a:solidFill>
              </a:rPr>
              <a:t>; Kappos L </a:t>
            </a:r>
            <a:r>
              <a:rPr lang="en-GB" altLang="en-US" sz="600" i="1">
                <a:solidFill>
                  <a:srgbClr val="606060"/>
                </a:solidFill>
              </a:rPr>
              <a:t>et al.</a:t>
            </a:r>
            <a:r>
              <a:rPr lang="en-GB" altLang="en-US" sz="600">
                <a:solidFill>
                  <a:srgbClr val="606060"/>
                </a:solidFill>
              </a:rPr>
              <a:t> A Placebo-Controlled Trial of Oral Fingolimod in Relapsing Multiple Sclerosis, 362: 387–401. Copyright © (2010) Massachusetts Medical Society. Reproduced with permission from Massachusetts Medical Society; 2. From </a:t>
            </a:r>
            <a:r>
              <a:rPr lang="en-GB" altLang="en-US" sz="600" i="1">
                <a:solidFill>
                  <a:srgbClr val="606060"/>
                </a:solidFill>
              </a:rPr>
              <a:t>N Engl J Med</a:t>
            </a:r>
            <a:r>
              <a:rPr lang="en-GB" altLang="en-US" sz="600">
                <a:solidFill>
                  <a:srgbClr val="606060"/>
                </a:solidFill>
              </a:rPr>
              <a:t>; Cohen JA </a:t>
            </a:r>
            <a:r>
              <a:rPr lang="en-GB" altLang="en-US" sz="600" i="1">
                <a:solidFill>
                  <a:srgbClr val="606060"/>
                </a:solidFill>
              </a:rPr>
              <a:t>et al. </a:t>
            </a:r>
            <a:r>
              <a:rPr lang="en-GB" altLang="en-US" sz="600">
                <a:solidFill>
                  <a:srgbClr val="606060"/>
                </a:solidFill>
              </a:rPr>
              <a:t>Oral Fingolimod or Intramuscular Interferon for Relapsing Multiple Sclerosis, 362: 402–415. Copyright © (2010) Massachusetts Medical Society. Reproduced with permission from Massachusetts Medical Society; 3. Cohen JA </a:t>
            </a:r>
            <a:r>
              <a:rPr lang="en-GB" altLang="en-US" sz="600" i="1">
                <a:solidFill>
                  <a:srgbClr val="606060"/>
                </a:solidFill>
              </a:rPr>
              <a:t>et al. J Neurol </a:t>
            </a:r>
            <a:r>
              <a:rPr lang="en-GB" altLang="en-US" sz="600">
                <a:solidFill>
                  <a:srgbClr val="606060"/>
                </a:solidFill>
              </a:rPr>
              <a:t>2013; 4. Reproduced from </a:t>
            </a:r>
            <a:r>
              <a:rPr lang="en-GB" altLang="en-US" sz="600" i="1">
                <a:solidFill>
                  <a:srgbClr val="606060"/>
                </a:solidFill>
              </a:rPr>
              <a:t>Lancet Neurol. </a:t>
            </a:r>
            <a:r>
              <a:rPr lang="en-GB" altLang="en-US" sz="600">
                <a:solidFill>
                  <a:srgbClr val="606060"/>
                </a:solidFill>
              </a:rPr>
              <a:t>10(6). Khatri B, Barkhof F, Comi G, Hartung HP, Kappos L, Montalban X, Pelletier J, Stites T, Wu S, Holdbrook F, Zhang-Auberson L, Francis G, Cohen JA; TRANSFORMS Study Group. Comparison of fingolimod with interferon beta-1a in relapsing-remitting multiple sclerosis: a randomised extension of the TRANSFORMS study. pp520-9. ©2011. With permission from Elsevier; 5. Kappos L </a:t>
            </a:r>
            <a:r>
              <a:rPr lang="en-GB" altLang="en-US" sz="600" i="1">
                <a:solidFill>
                  <a:srgbClr val="606060"/>
                </a:solidFill>
              </a:rPr>
              <a:t>et al. </a:t>
            </a:r>
            <a:r>
              <a:rPr lang="en-GB" altLang="en-US" sz="600">
                <a:solidFill>
                  <a:srgbClr val="606060"/>
                </a:solidFill>
              </a:rPr>
              <a:t>Oral presentation S41.004 at </a:t>
            </a:r>
            <a:r>
              <a:rPr lang="en-GB" altLang="en-US" sz="600" i="1">
                <a:solidFill>
                  <a:srgbClr val="606060"/>
                </a:solidFill>
              </a:rPr>
              <a:t>AAN</a:t>
            </a:r>
            <a:r>
              <a:rPr lang="en-GB" altLang="en-US" sz="600">
                <a:solidFill>
                  <a:srgbClr val="606060"/>
                </a:solidFill>
              </a:rPr>
              <a:t> 2012 Adapted with kind permission from L Kappos; 6. Kappos L </a:t>
            </a:r>
            <a:r>
              <a:rPr lang="en-GB" altLang="en-US" sz="600" i="1">
                <a:solidFill>
                  <a:srgbClr val="606060"/>
                </a:solidFill>
              </a:rPr>
              <a:t>et al. </a:t>
            </a:r>
            <a:r>
              <a:rPr lang="en-GB" altLang="en-US" sz="600">
                <a:solidFill>
                  <a:srgbClr val="606060"/>
                </a:solidFill>
              </a:rPr>
              <a:t>Poster P979 presented at </a:t>
            </a:r>
            <a:r>
              <a:rPr lang="en-GB" altLang="en-US" sz="600" i="1">
                <a:solidFill>
                  <a:srgbClr val="606060"/>
                </a:solidFill>
              </a:rPr>
              <a:t>ECTRIMS</a:t>
            </a:r>
            <a:r>
              <a:rPr lang="en-GB" altLang="en-US" sz="600">
                <a:solidFill>
                  <a:srgbClr val="606060"/>
                </a:solidFill>
              </a:rPr>
              <a:t> 2012. Adapted with kind permission from L Kappos</a:t>
            </a:r>
          </a:p>
        </p:txBody>
      </p:sp>
      <p:graphicFrame>
        <p:nvGraphicFramePr>
          <p:cNvPr id="5123" name="Object 30"/>
          <p:cNvGraphicFramePr>
            <a:graphicFrameLocks noChangeAspect="1"/>
          </p:cNvGraphicFramePr>
          <p:nvPr/>
        </p:nvGraphicFramePr>
        <p:xfrm>
          <a:off x="6083300" y="2065338"/>
          <a:ext cx="2582863" cy="2657475"/>
        </p:xfrm>
        <a:graphic>
          <a:graphicData uri="http://schemas.openxmlformats.org/presentationml/2006/ole">
            <mc:AlternateContent xmlns:mc="http://schemas.openxmlformats.org/markup-compatibility/2006">
              <mc:Choice xmlns:v="urn:schemas-microsoft-com:vml" Requires="v">
                <p:oleObj spid="_x0000_s6204" name="Chart" r:id="rId7" imgW="2581200" imgH="2657475" progId="Excel.Sheet.8">
                  <p:embed/>
                </p:oleObj>
              </mc:Choice>
              <mc:Fallback>
                <p:oleObj name="Chart" r:id="rId7" imgW="2581200" imgH="2657475"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83300" y="2065338"/>
                        <a:ext cx="2582863" cy="2657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143" name="Text Box 10"/>
          <p:cNvSpPr txBox="1">
            <a:spLocks noChangeArrowheads="1"/>
          </p:cNvSpPr>
          <p:nvPr/>
        </p:nvSpPr>
        <p:spPr bwMode="auto">
          <a:xfrm>
            <a:off x="6276975" y="1700213"/>
            <a:ext cx="2555875"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altLang="en-US" sz="1200" b="1" dirty="0">
                <a:solidFill>
                  <a:srgbClr val="E44C16"/>
                </a:solidFill>
              </a:rPr>
              <a:t>FREEDOMS: </a:t>
            </a:r>
            <a:r>
              <a:rPr lang="pt-BR" altLang="en-US" sz="1200" b="1" dirty="0" err="1">
                <a:solidFill>
                  <a:srgbClr val="E44C16"/>
                </a:solidFill>
              </a:rPr>
              <a:t>Continuous</a:t>
            </a:r>
            <a:r>
              <a:rPr lang="pt-BR" altLang="en-US" sz="1200" b="1" dirty="0">
                <a:solidFill>
                  <a:srgbClr val="E44C16"/>
                </a:solidFill>
              </a:rPr>
              <a:t> </a:t>
            </a:r>
            <a:br>
              <a:rPr lang="pt-BR" altLang="en-US" sz="1200" b="1" dirty="0">
                <a:solidFill>
                  <a:srgbClr val="E44C16"/>
                </a:solidFill>
              </a:rPr>
            </a:br>
            <a:r>
              <a:rPr lang="pt-BR" altLang="en-US" sz="1200" b="1" dirty="0" err="1">
                <a:solidFill>
                  <a:srgbClr val="E44C16"/>
                </a:solidFill>
              </a:rPr>
              <a:t>fingolimod</a:t>
            </a:r>
            <a:r>
              <a:rPr lang="pt-BR" altLang="en-US" sz="1200" b="1" dirty="0">
                <a:solidFill>
                  <a:srgbClr val="E44C16"/>
                </a:solidFill>
              </a:rPr>
              <a:t> 0.5 mg</a:t>
            </a:r>
            <a:r>
              <a:rPr lang="pt-BR" altLang="en-US" sz="1200" b="1" baseline="30000" dirty="0">
                <a:solidFill>
                  <a:srgbClr val="E44C16"/>
                </a:solidFill>
              </a:rPr>
              <a:t>5,6</a:t>
            </a:r>
            <a:r>
              <a:rPr lang="pt-BR" altLang="en-US" sz="1200" b="1" dirty="0">
                <a:solidFill>
                  <a:srgbClr val="E44C16"/>
                </a:solidFill>
              </a:rPr>
              <a:t/>
            </a:r>
            <a:br>
              <a:rPr lang="pt-BR" altLang="en-US" sz="1200" b="1" dirty="0">
                <a:solidFill>
                  <a:srgbClr val="E44C16"/>
                </a:solidFill>
              </a:rPr>
            </a:br>
            <a:r>
              <a:rPr lang="pt-BR" altLang="en-US" sz="1200" b="1" dirty="0">
                <a:solidFill>
                  <a:srgbClr val="E44C16"/>
                </a:solidFill>
              </a:rPr>
              <a:t>(n = 171)</a:t>
            </a:r>
            <a:endParaRPr lang="en-GB" altLang="en-US" sz="1200" b="1" dirty="0">
              <a:solidFill>
                <a:srgbClr val="E44C16"/>
              </a:solidFill>
            </a:endParaRPr>
          </a:p>
        </p:txBody>
      </p:sp>
      <p:sp>
        <p:nvSpPr>
          <p:cNvPr id="5144" name="Text Box 50"/>
          <p:cNvSpPr txBox="1">
            <a:spLocks noChangeArrowheads="1"/>
          </p:cNvSpPr>
          <p:nvPr/>
        </p:nvSpPr>
        <p:spPr bwMode="auto">
          <a:xfrm rot="-5400000">
            <a:off x="5068888" y="3300413"/>
            <a:ext cx="2192337" cy="24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000">
                <a:solidFill>
                  <a:srgbClr val="000000"/>
                </a:solidFill>
                <a:ea typeface="ヒラギノ角ゴ Pro W3" pitchFamily="1" charset="-128"/>
              </a:rPr>
              <a:t>Patients free from Gd+ lesions (%)</a:t>
            </a:r>
          </a:p>
        </p:txBody>
      </p:sp>
      <p:sp>
        <p:nvSpPr>
          <p:cNvPr id="5145" name="Text Box 57"/>
          <p:cNvSpPr txBox="1">
            <a:spLocks noChangeAspect="1" noChangeArrowheads="1"/>
          </p:cNvSpPr>
          <p:nvPr/>
        </p:nvSpPr>
        <p:spPr bwMode="auto">
          <a:xfrm>
            <a:off x="7419975" y="4325938"/>
            <a:ext cx="12065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1000">
                <a:solidFill>
                  <a:srgbClr val="000000"/>
                </a:solidFill>
                <a:ea typeface="MS PGothic" pitchFamily="34" charset="-128"/>
              </a:rPr>
              <a:t>Year</a:t>
            </a:r>
            <a:br>
              <a:rPr lang="en-GB" altLang="en-US" sz="1000">
                <a:solidFill>
                  <a:srgbClr val="000000"/>
                </a:solidFill>
                <a:ea typeface="MS PGothic" pitchFamily="34" charset="-128"/>
              </a:rPr>
            </a:br>
            <a:r>
              <a:rPr lang="en-GB" altLang="en-US" sz="1000">
                <a:solidFill>
                  <a:srgbClr val="000000"/>
                </a:solidFill>
                <a:ea typeface="MS PGothic" pitchFamily="34" charset="-128"/>
              </a:rPr>
              <a:t>2–4</a:t>
            </a:r>
          </a:p>
          <a:p>
            <a:pPr algn="ctr" eaLnBrk="1" hangingPunct="1">
              <a:buFont typeface="Symbol" pitchFamily="18" charset="2"/>
              <a:buNone/>
            </a:pPr>
            <a:r>
              <a:rPr lang="en-GB" altLang="en-US" sz="1000">
                <a:solidFill>
                  <a:srgbClr val="000000"/>
                </a:solidFill>
                <a:ea typeface="MS PGothic" pitchFamily="34" charset="-128"/>
              </a:rPr>
              <a:t>(n = 171)</a:t>
            </a:r>
          </a:p>
        </p:txBody>
      </p:sp>
      <p:sp>
        <p:nvSpPr>
          <p:cNvPr id="5146" name="Text Box 57"/>
          <p:cNvSpPr txBox="1">
            <a:spLocks noChangeAspect="1" noChangeArrowheads="1"/>
          </p:cNvSpPr>
          <p:nvPr/>
        </p:nvSpPr>
        <p:spPr bwMode="auto">
          <a:xfrm>
            <a:off x="6629400" y="4325938"/>
            <a:ext cx="7699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1000">
                <a:solidFill>
                  <a:srgbClr val="000000"/>
                </a:solidFill>
                <a:ea typeface="MS PGothic" pitchFamily="34" charset="-128"/>
              </a:rPr>
              <a:t>Year</a:t>
            </a:r>
            <a:br>
              <a:rPr lang="en-GB" altLang="en-US" sz="1000">
                <a:solidFill>
                  <a:srgbClr val="000000"/>
                </a:solidFill>
                <a:ea typeface="MS PGothic" pitchFamily="34" charset="-128"/>
              </a:rPr>
            </a:br>
            <a:r>
              <a:rPr lang="en-GB" altLang="en-US" sz="1000">
                <a:solidFill>
                  <a:srgbClr val="000000"/>
                </a:solidFill>
                <a:ea typeface="MS PGothic" pitchFamily="34" charset="-128"/>
              </a:rPr>
              <a:t>0–2</a:t>
            </a:r>
          </a:p>
          <a:p>
            <a:pPr algn="ctr" eaLnBrk="1" hangingPunct="1">
              <a:buFont typeface="Symbol" pitchFamily="18" charset="2"/>
              <a:buNone/>
            </a:pPr>
            <a:r>
              <a:rPr lang="en-GB" altLang="en-US" sz="1000">
                <a:solidFill>
                  <a:srgbClr val="000000"/>
                </a:solidFill>
                <a:ea typeface="MS PGothic" pitchFamily="34" charset="-128"/>
              </a:rPr>
              <a:t>(n = 171)</a:t>
            </a:r>
          </a:p>
        </p:txBody>
      </p:sp>
      <p:sp>
        <p:nvSpPr>
          <p:cNvPr id="55" name="Right Arrow 54"/>
          <p:cNvSpPr/>
          <p:nvPr/>
        </p:nvSpPr>
        <p:spPr>
          <a:xfrm>
            <a:off x="7243763" y="3432175"/>
            <a:ext cx="623887" cy="285750"/>
          </a:xfrm>
          <a:prstGeom prst="rightArrow">
            <a:avLst>
              <a:gd name="adj1" fmla="val 50000"/>
              <a:gd name="adj2" fmla="val 21418"/>
            </a:avLst>
          </a:prstGeom>
          <a:solidFill>
            <a:srgbClr val="E44C1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900" b="1" dirty="0">
                <a:solidFill>
                  <a:srgbClr val="FFFFFF"/>
                </a:solidFill>
              </a:rPr>
              <a:t>continue</a:t>
            </a:r>
          </a:p>
        </p:txBody>
      </p:sp>
      <p:sp>
        <p:nvSpPr>
          <p:cNvPr id="5148" name="TextBox 1"/>
          <p:cNvSpPr txBox="1">
            <a:spLocks noChangeArrowheads="1"/>
          </p:cNvSpPr>
          <p:nvPr/>
        </p:nvSpPr>
        <p:spPr bwMode="auto">
          <a:xfrm>
            <a:off x="7345363" y="2503488"/>
            <a:ext cx="379412"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00" b="1">
                <a:solidFill>
                  <a:srgbClr val="000000"/>
                </a:solidFill>
              </a:rPr>
              <a:t>p=NS</a:t>
            </a:r>
            <a:r>
              <a:rPr lang="en-US" altLang="en-US" sz="1000" b="1" baseline="30000">
                <a:solidFill>
                  <a:srgbClr val="000000"/>
                </a:solidFill>
              </a:rPr>
              <a:t>§</a:t>
            </a:r>
          </a:p>
        </p:txBody>
      </p:sp>
      <p:grpSp>
        <p:nvGrpSpPr>
          <p:cNvPr id="5149" name="Group 60"/>
          <p:cNvGrpSpPr>
            <a:grpSpLocks noChangeAspect="1"/>
          </p:cNvGrpSpPr>
          <p:nvPr/>
        </p:nvGrpSpPr>
        <p:grpSpPr bwMode="auto">
          <a:xfrm>
            <a:off x="3286125" y="1770247"/>
            <a:ext cx="2547937" cy="2979549"/>
            <a:chOff x="2520919" y="1027938"/>
            <a:chExt cx="4269194" cy="3303410"/>
          </a:xfrm>
        </p:grpSpPr>
        <p:graphicFrame>
          <p:nvGraphicFramePr>
            <p:cNvPr id="5125" name="Object 2"/>
            <p:cNvGraphicFramePr>
              <a:graphicFrameLocks noChangeAspect="1"/>
            </p:cNvGraphicFramePr>
            <p:nvPr>
              <p:extLst>
                <p:ext uri="{D42A27DB-BD31-4B8C-83A1-F6EECF244321}">
                  <p14:modId xmlns:p14="http://schemas.microsoft.com/office/powerpoint/2010/main" val="84376971"/>
                </p:ext>
              </p:extLst>
            </p:nvPr>
          </p:nvGraphicFramePr>
          <p:xfrm>
            <a:off x="2520919" y="2073205"/>
            <a:ext cx="4269194" cy="2089181"/>
          </p:xfrm>
          <a:graphic>
            <a:graphicData uri="http://schemas.openxmlformats.org/presentationml/2006/ole">
              <mc:AlternateContent xmlns:mc="http://schemas.openxmlformats.org/markup-compatibility/2006">
                <mc:Choice xmlns:v="urn:schemas-microsoft-com:vml" Requires="v">
                  <p:oleObj spid="_x0000_s6205" name="Worksheet" r:id="rId10" imgW="4238608" imgH="2076355" progId="Excel.Sheet.8">
                    <p:embed/>
                  </p:oleObj>
                </mc:Choice>
                <mc:Fallback>
                  <p:oleObj name="Worksheet" r:id="rId10" imgW="4238608" imgH="2076355" progId="Excel.Sheet.8">
                    <p:embed/>
                    <p:pic>
                      <p:nvPicPr>
                        <p:cNvPr id="0" name=""/>
                        <p:cNvPicPr>
                          <a:picLocks noChangeAspect="1" noChangeArrowheads="1"/>
                        </p:cNvPicPr>
                        <p:nvPr/>
                      </p:nvPicPr>
                      <p:blipFill>
                        <a:blip r:embed="rId11"/>
                        <a:srcRect/>
                        <a:stretch>
                          <a:fillRect/>
                        </a:stretch>
                      </p:blipFill>
                      <p:spPr bwMode="auto">
                        <a:xfrm>
                          <a:off x="2520919" y="2073205"/>
                          <a:ext cx="4269194" cy="208918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161" name="Text Box 10"/>
            <p:cNvSpPr txBox="1">
              <a:spLocks noChangeArrowheads="1"/>
            </p:cNvSpPr>
            <p:nvPr/>
          </p:nvSpPr>
          <p:spPr bwMode="auto">
            <a:xfrm>
              <a:off x="3040904" y="1027938"/>
              <a:ext cx="3217078" cy="5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100" b="1" dirty="0">
                  <a:solidFill>
                    <a:srgbClr val="E44C16"/>
                  </a:solidFill>
                </a:rPr>
                <a:t>TRANSFORMS extension</a:t>
              </a:r>
              <a:r>
                <a:rPr lang="en-GB" altLang="en-US" sz="1100" b="1" baseline="30000" dirty="0">
                  <a:solidFill>
                    <a:srgbClr val="E44C16"/>
                  </a:solidFill>
                </a:rPr>
                <a:t>4</a:t>
              </a:r>
              <a:r>
                <a:rPr lang="en-GB" altLang="en-US" sz="600" b="1" dirty="0">
                  <a:solidFill>
                    <a:srgbClr val="E44C16"/>
                  </a:solidFill>
                  <a:ea typeface="ヒラギノ角ゴ Pro W3" pitchFamily="1" charset="-128"/>
                </a:rPr>
                <a:t/>
              </a:r>
              <a:br>
                <a:rPr lang="en-GB" altLang="en-US" sz="600" b="1" dirty="0">
                  <a:solidFill>
                    <a:srgbClr val="E44C16"/>
                  </a:solidFill>
                  <a:ea typeface="ヒラギノ角ゴ Pro W3" pitchFamily="1" charset="-128"/>
                </a:rPr>
              </a:br>
              <a:r>
                <a:rPr lang="en-GB" altLang="en-US" sz="700" dirty="0">
                  <a:solidFill>
                    <a:srgbClr val="E44C16"/>
                  </a:solidFill>
                  <a:ea typeface="ヒラギノ角ゴ Pro W3" pitchFamily="1" charset="-128"/>
                </a:rPr>
                <a:t>Core phase (Year 0-1) vs extension phase (Year 1-EOS)</a:t>
              </a:r>
              <a:endParaRPr lang="en-GB" altLang="en-US" sz="600" dirty="0">
                <a:solidFill>
                  <a:srgbClr val="E44C16"/>
                </a:solidFill>
                <a:ea typeface="ヒラギノ角ゴ Pro W3" pitchFamily="1" charset="-128"/>
              </a:endParaRPr>
            </a:p>
          </p:txBody>
        </p:sp>
        <p:sp>
          <p:nvSpPr>
            <p:cNvPr id="5162" name="Text Box 50"/>
            <p:cNvSpPr txBox="1">
              <a:spLocks noChangeArrowheads="1"/>
            </p:cNvSpPr>
            <p:nvPr/>
          </p:nvSpPr>
          <p:spPr bwMode="auto">
            <a:xfrm rot="-5400000">
              <a:off x="1620002" y="2877161"/>
              <a:ext cx="2492473" cy="368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700">
                  <a:solidFill>
                    <a:srgbClr val="000000"/>
                  </a:solidFill>
                  <a:ea typeface="ヒラギノ角ゴ Pro W3" pitchFamily="1" charset="-128"/>
                </a:rPr>
                <a:t>Mean Gd</a:t>
              </a:r>
              <a:r>
                <a:rPr lang="en-GB" altLang="en-US" sz="700" baseline="30000">
                  <a:solidFill>
                    <a:srgbClr val="000000"/>
                  </a:solidFill>
                  <a:ea typeface="ヒラギノ角ゴ Pro W3" pitchFamily="1" charset="-128"/>
                </a:rPr>
                <a:t>+</a:t>
              </a:r>
              <a:r>
                <a:rPr lang="en-GB" altLang="en-US" sz="700">
                  <a:solidFill>
                    <a:srgbClr val="000000"/>
                  </a:solidFill>
                  <a:ea typeface="ヒラギノ角ゴ Pro W3" pitchFamily="1" charset="-128"/>
                </a:rPr>
                <a:t> T</a:t>
              </a:r>
              <a:r>
                <a:rPr lang="en-GB" altLang="en-US" sz="700" baseline="-25000">
                  <a:solidFill>
                    <a:srgbClr val="000000"/>
                  </a:solidFill>
                  <a:ea typeface="ヒラギノ角ゴ Pro W3" pitchFamily="1" charset="-128"/>
                </a:rPr>
                <a:t>1</a:t>
              </a:r>
              <a:r>
                <a:rPr lang="en-GB" altLang="en-US" sz="700">
                  <a:solidFill>
                    <a:srgbClr val="000000"/>
                  </a:solidFill>
                  <a:ea typeface="ヒラギノ角ゴ Pro W3" pitchFamily="1" charset="-128"/>
                </a:rPr>
                <a:t> lesion number</a:t>
              </a:r>
            </a:p>
          </p:txBody>
        </p:sp>
        <p:sp>
          <p:nvSpPr>
            <p:cNvPr id="5163" name="Text Box 57"/>
            <p:cNvSpPr txBox="1">
              <a:spLocks noChangeAspect="1" noChangeArrowheads="1"/>
            </p:cNvSpPr>
            <p:nvPr/>
          </p:nvSpPr>
          <p:spPr bwMode="auto">
            <a:xfrm>
              <a:off x="4783113" y="3921872"/>
              <a:ext cx="1682071" cy="409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800">
                  <a:solidFill>
                    <a:srgbClr val="000000"/>
                  </a:solidFill>
                </a:rPr>
                <a:t>Year 1-EOS</a:t>
              </a:r>
            </a:p>
            <a:p>
              <a:pPr algn="ctr" eaLnBrk="1" hangingPunct="1">
                <a:buFont typeface="Symbol" pitchFamily="18" charset="2"/>
                <a:buNone/>
              </a:pPr>
              <a:r>
                <a:rPr lang="en-GB" altLang="en-US" sz="800">
                  <a:solidFill>
                    <a:srgbClr val="000000"/>
                  </a:solidFill>
                </a:rPr>
                <a:t>Fingolimod 0.5 mg</a:t>
              </a:r>
            </a:p>
            <a:p>
              <a:pPr algn="ctr" eaLnBrk="1" hangingPunct="1">
                <a:buFont typeface="Symbol" pitchFamily="18" charset="2"/>
                <a:buNone/>
              </a:pPr>
              <a:r>
                <a:rPr lang="en-GB" altLang="en-US" sz="800">
                  <a:solidFill>
                    <a:srgbClr val="000000"/>
                  </a:solidFill>
                </a:rPr>
                <a:t>(n = 124)</a:t>
              </a:r>
            </a:p>
          </p:txBody>
        </p:sp>
        <p:sp>
          <p:nvSpPr>
            <p:cNvPr id="5164" name="Text Box 57"/>
            <p:cNvSpPr txBox="1">
              <a:spLocks noChangeAspect="1" noChangeArrowheads="1"/>
            </p:cNvSpPr>
            <p:nvPr/>
          </p:nvSpPr>
          <p:spPr bwMode="auto">
            <a:xfrm>
              <a:off x="3510415" y="3918839"/>
              <a:ext cx="1073426" cy="409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pt-BR" altLang="en-US" sz="800" dirty="0" err="1">
                  <a:solidFill>
                    <a:srgbClr val="000000"/>
                  </a:solidFill>
                  <a:ea typeface="MS PGothic" pitchFamily="34" charset="-128"/>
                </a:rPr>
                <a:t>Year</a:t>
              </a:r>
              <a:r>
                <a:rPr lang="pt-BR" altLang="en-US" sz="800" dirty="0">
                  <a:solidFill>
                    <a:srgbClr val="000000"/>
                  </a:solidFill>
                  <a:ea typeface="MS PGothic" pitchFamily="34" charset="-128"/>
                </a:rPr>
                <a:t> 0–1</a:t>
              </a:r>
            </a:p>
            <a:p>
              <a:pPr algn="ctr" eaLnBrk="1" hangingPunct="1">
                <a:buFont typeface="Symbol" pitchFamily="18" charset="2"/>
                <a:buNone/>
              </a:pPr>
              <a:r>
                <a:rPr lang="pt-BR" altLang="en-US" sz="800" dirty="0">
                  <a:solidFill>
                    <a:srgbClr val="000000"/>
                  </a:solidFill>
                  <a:ea typeface="MS PGothic" pitchFamily="34" charset="-128"/>
                </a:rPr>
                <a:t>IFNβ-1a IM</a:t>
              </a:r>
              <a:br>
                <a:rPr lang="pt-BR" altLang="en-US" sz="800" dirty="0">
                  <a:solidFill>
                    <a:srgbClr val="000000"/>
                  </a:solidFill>
                  <a:ea typeface="MS PGothic" pitchFamily="34" charset="-128"/>
                </a:rPr>
              </a:br>
              <a:r>
                <a:rPr lang="pt-BR" altLang="en-US" sz="800" dirty="0">
                  <a:solidFill>
                    <a:srgbClr val="000000"/>
                  </a:solidFill>
                  <a:ea typeface="MS PGothic" pitchFamily="34" charset="-128"/>
                </a:rPr>
                <a:t>(n = 124)</a:t>
              </a:r>
            </a:p>
          </p:txBody>
        </p:sp>
        <p:sp>
          <p:nvSpPr>
            <p:cNvPr id="5165" name="AutoShape 40"/>
            <p:cNvSpPr>
              <a:spLocks noChangeAspect="1" noChangeArrowheads="1"/>
            </p:cNvSpPr>
            <p:nvPr/>
          </p:nvSpPr>
          <p:spPr bwMode="auto">
            <a:xfrm>
              <a:off x="5060569" y="2239222"/>
              <a:ext cx="1311828" cy="684307"/>
            </a:xfrm>
            <a:prstGeom prst="roundRect">
              <a:avLst>
                <a:gd name="adj" fmla="val 16667"/>
              </a:avLst>
            </a:prstGeom>
            <a:solidFill>
              <a:srgbClr val="FFFFFF"/>
            </a:solidFill>
            <a:ln w="19050">
              <a:solidFill>
                <a:srgbClr val="969696"/>
              </a:solidFill>
              <a:round/>
              <a:headEnd/>
              <a:tailEnd/>
            </a:ln>
          </p:spPr>
          <p:txBody>
            <a:bodyPr lIns="36000" tIns="0" rIns="3600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r>
                <a:rPr lang="en-GB" altLang="en-US" sz="1000" b="1" dirty="0">
                  <a:solidFill>
                    <a:srgbClr val="000000"/>
                  </a:solidFill>
                  <a:ea typeface="Arial Unicode MS" pitchFamily="34" charset="-128"/>
                  <a:cs typeface="Arial Unicode MS" pitchFamily="34" charset="-128"/>
                </a:rPr>
                <a:t>-80%</a:t>
              </a:r>
              <a:br>
                <a:rPr lang="en-GB" altLang="en-US" sz="1000" b="1" dirty="0">
                  <a:solidFill>
                    <a:srgbClr val="000000"/>
                  </a:solidFill>
                  <a:ea typeface="Arial Unicode MS" pitchFamily="34" charset="-128"/>
                  <a:cs typeface="Arial Unicode MS" pitchFamily="34" charset="-128"/>
                </a:rPr>
              </a:br>
              <a:r>
                <a:rPr lang="en-GB" altLang="en-US" sz="1000" b="1" dirty="0">
                  <a:solidFill>
                    <a:srgbClr val="000000"/>
                  </a:solidFill>
                  <a:ea typeface="Arial Unicode MS" pitchFamily="34" charset="-128"/>
                  <a:cs typeface="Arial Unicode MS" pitchFamily="34" charset="-128"/>
                </a:rPr>
                <a:t>vs IFN</a:t>
              </a:r>
              <a:r>
                <a:rPr lang="el-GR" altLang="en-US" sz="1000" b="1" dirty="0">
                  <a:solidFill>
                    <a:srgbClr val="000000"/>
                  </a:solidFill>
                  <a:ea typeface="Arial Unicode MS" pitchFamily="34" charset="-128"/>
                  <a:cs typeface="Arial Unicode MS" pitchFamily="34" charset="-128"/>
                </a:rPr>
                <a:t>β</a:t>
              </a:r>
              <a:r>
                <a:rPr lang="en-GB" altLang="en-US" sz="1000" b="1" dirty="0">
                  <a:solidFill>
                    <a:srgbClr val="000000"/>
                  </a:solidFill>
                  <a:ea typeface="Arial Unicode MS" pitchFamily="34" charset="-128"/>
                  <a:cs typeface="Arial Unicode MS" pitchFamily="34" charset="-128"/>
                </a:rPr>
                <a:t>-1a IM</a:t>
              </a:r>
              <a:br>
                <a:rPr lang="en-GB" altLang="en-US" sz="1000" b="1" dirty="0">
                  <a:solidFill>
                    <a:srgbClr val="000000"/>
                  </a:solidFill>
                  <a:ea typeface="Arial Unicode MS" pitchFamily="34" charset="-128"/>
                  <a:cs typeface="Arial Unicode MS" pitchFamily="34" charset="-128"/>
                </a:rPr>
              </a:br>
              <a:r>
                <a:rPr lang="en-GB" altLang="en-US" sz="1000" b="1" dirty="0">
                  <a:solidFill>
                    <a:srgbClr val="000000"/>
                  </a:solidFill>
                  <a:ea typeface="Arial Unicode MS" pitchFamily="34" charset="-128"/>
                  <a:cs typeface="Arial Unicode MS" pitchFamily="34" charset="-128"/>
                </a:rPr>
                <a:t>p&lt;0.002</a:t>
              </a:r>
              <a:r>
                <a:rPr lang="en-GB" altLang="en-US" sz="700" b="1" baseline="30000" dirty="0">
                  <a:solidFill>
                    <a:srgbClr val="000000"/>
                  </a:solidFill>
                  <a:ea typeface="ヒラギノ角ゴ Pro W3" pitchFamily="1" charset="-128"/>
                </a:rPr>
                <a:t>‡</a:t>
              </a:r>
            </a:p>
          </p:txBody>
        </p:sp>
        <p:sp>
          <p:nvSpPr>
            <p:cNvPr id="69" name="Right Arrow 68"/>
            <p:cNvSpPr/>
            <p:nvPr/>
          </p:nvSpPr>
          <p:spPr>
            <a:xfrm>
              <a:off x="4649443" y="3520496"/>
              <a:ext cx="624689" cy="393291"/>
            </a:xfrm>
            <a:prstGeom prst="rightArrow">
              <a:avLst>
                <a:gd name="adj1" fmla="val 50000"/>
                <a:gd name="adj2" fmla="val 39912"/>
              </a:avLst>
            </a:prstGeom>
            <a:solidFill>
              <a:schemeClr val="tx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700" b="1" dirty="0">
                  <a:solidFill>
                    <a:srgbClr val="FFFFFF"/>
                  </a:solidFill>
                </a:rPr>
                <a:t>switch</a:t>
              </a:r>
            </a:p>
          </p:txBody>
        </p:sp>
      </p:grpSp>
      <p:sp>
        <p:nvSpPr>
          <p:cNvPr id="5150" name="AutoShape 25"/>
          <p:cNvSpPr>
            <a:spLocks noChangeArrowheads="1"/>
          </p:cNvSpPr>
          <p:nvPr/>
        </p:nvSpPr>
        <p:spPr bwMode="auto">
          <a:xfrm rot="5400000">
            <a:off x="4947932" y="3643011"/>
            <a:ext cx="511176" cy="28000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49 h 21600"/>
              <a:gd name="T14" fmla="*/ 18528 w 21600"/>
              <a:gd name="T15" fmla="*/ 16151 h 21600"/>
            </a:gdLst>
            <a:ahLst/>
            <a:cxnLst>
              <a:cxn ang="T8">
                <a:pos x="T0" y="T1"/>
              </a:cxn>
              <a:cxn ang="T9">
                <a:pos x="T2" y="T3"/>
              </a:cxn>
              <a:cxn ang="T10">
                <a:pos x="T4" y="T5"/>
              </a:cxn>
              <a:cxn ang="T11">
                <a:pos x="T6" y="T7"/>
              </a:cxn>
            </a:cxnLst>
            <a:rect l="T12" t="T13" r="T14" b="T15"/>
            <a:pathLst>
              <a:path w="21600" h="21600">
                <a:moveTo>
                  <a:pt x="15400" y="0"/>
                </a:moveTo>
                <a:lnTo>
                  <a:pt x="15400" y="5449"/>
                </a:lnTo>
                <a:lnTo>
                  <a:pt x="3375" y="5449"/>
                </a:lnTo>
                <a:lnTo>
                  <a:pt x="3375" y="16151"/>
                </a:lnTo>
                <a:lnTo>
                  <a:pt x="15400" y="16151"/>
                </a:lnTo>
                <a:lnTo>
                  <a:pt x="15400" y="21600"/>
                </a:lnTo>
                <a:lnTo>
                  <a:pt x="21600" y="10800"/>
                </a:lnTo>
                <a:lnTo>
                  <a:pt x="15400" y="0"/>
                </a:lnTo>
                <a:close/>
              </a:path>
              <a:path w="21600" h="21600">
                <a:moveTo>
                  <a:pt x="1350" y="5449"/>
                </a:moveTo>
                <a:lnTo>
                  <a:pt x="1350" y="16151"/>
                </a:lnTo>
                <a:lnTo>
                  <a:pt x="2700" y="16151"/>
                </a:lnTo>
                <a:lnTo>
                  <a:pt x="2700" y="5449"/>
                </a:lnTo>
                <a:lnTo>
                  <a:pt x="1350" y="5449"/>
                </a:lnTo>
                <a:close/>
              </a:path>
              <a:path w="21600" h="21600">
                <a:moveTo>
                  <a:pt x="0" y="5449"/>
                </a:moveTo>
                <a:lnTo>
                  <a:pt x="0" y="16151"/>
                </a:lnTo>
                <a:lnTo>
                  <a:pt x="675" y="16151"/>
                </a:lnTo>
                <a:lnTo>
                  <a:pt x="675" y="5449"/>
                </a:lnTo>
                <a:lnTo>
                  <a:pt x="0" y="5449"/>
                </a:lnTo>
                <a:close/>
              </a:path>
            </a:pathLst>
          </a:custGeom>
          <a:solidFill>
            <a:schemeClr val="accent1"/>
          </a:solidFill>
          <a:ln>
            <a:noFill/>
          </a:ln>
          <a:extLst>
            <a:ext uri="{91240B29-F687-4f45-9708-019B960494DF}">
              <a14:hiddenLine xmlns:a14="http://schemas.microsoft.com/office/drawing/2010/main" xmlns="" w="6350">
                <a:solidFill>
                  <a:srgbClr val="000000"/>
                </a:solidFill>
                <a:miter lim="800000"/>
                <a:headEnd/>
                <a:tailEnd/>
              </a14:hiddenLine>
            </a:ext>
          </a:extLst>
        </p:spPr>
        <p:txBody>
          <a:bodyPr rot="10800000" vert="eaVert" wrap="none" anchor="ctr"/>
          <a:lstStyle/>
          <a:p>
            <a:endParaRPr lang="en-US">
              <a:solidFill>
                <a:srgbClr val="000000"/>
              </a:solidFill>
            </a:endParaRPr>
          </a:p>
        </p:txBody>
      </p:sp>
      <p:sp>
        <p:nvSpPr>
          <p:cNvPr id="5151" name="TextBox 31"/>
          <p:cNvSpPr txBox="1">
            <a:spLocks noChangeArrowheads="1"/>
          </p:cNvSpPr>
          <p:nvPr/>
        </p:nvSpPr>
        <p:spPr bwMode="auto">
          <a:xfrm>
            <a:off x="3194844" y="4939285"/>
            <a:ext cx="27305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A50021"/>
              </a:buClr>
              <a:buFont typeface="Arial" charset="0"/>
              <a:buChar char="•"/>
            </a:pPr>
            <a:r>
              <a:rPr lang="en-GB" altLang="en-US" sz="1200" b="1" dirty="0">
                <a:solidFill>
                  <a:srgbClr val="000000"/>
                </a:solidFill>
              </a:rPr>
              <a:t>80% </a:t>
            </a:r>
            <a:r>
              <a:rPr lang="el-GR" altLang="en-US" sz="1200" b="1" dirty="0" smtClean="0">
                <a:solidFill>
                  <a:srgbClr val="000000"/>
                </a:solidFill>
              </a:rPr>
              <a:t>μείωση των </a:t>
            </a:r>
            <a:r>
              <a:rPr lang="en-GB" altLang="en-US" sz="1200" b="1" dirty="0" err="1" smtClean="0">
                <a:solidFill>
                  <a:srgbClr val="000000"/>
                </a:solidFill>
              </a:rPr>
              <a:t>Gd</a:t>
            </a:r>
            <a:r>
              <a:rPr lang="en-GB" altLang="en-US" sz="1200" b="1" baseline="30000" dirty="0">
                <a:solidFill>
                  <a:srgbClr val="000000"/>
                </a:solidFill>
              </a:rPr>
              <a:t>+</a:t>
            </a:r>
            <a:r>
              <a:rPr lang="en-GB" altLang="en-US" sz="1200" b="1" dirty="0">
                <a:solidFill>
                  <a:srgbClr val="000000"/>
                </a:solidFill>
              </a:rPr>
              <a:t> T</a:t>
            </a:r>
            <a:r>
              <a:rPr lang="en-GB" altLang="en-US" sz="1200" b="1" baseline="-25000" dirty="0">
                <a:solidFill>
                  <a:srgbClr val="000000"/>
                </a:solidFill>
              </a:rPr>
              <a:t>1</a:t>
            </a:r>
            <a:r>
              <a:rPr lang="en-GB" altLang="en-US" sz="1200" b="1" dirty="0">
                <a:solidFill>
                  <a:srgbClr val="000000"/>
                </a:solidFill>
              </a:rPr>
              <a:t> </a:t>
            </a:r>
            <a:r>
              <a:rPr lang="el-GR" altLang="en-US" sz="1200" b="1" dirty="0" smtClean="0">
                <a:solidFill>
                  <a:srgbClr val="000000"/>
                </a:solidFill>
              </a:rPr>
              <a:t>βλαβών</a:t>
            </a:r>
            <a:r>
              <a:rPr lang="en-GB" altLang="en-US" sz="1200" b="1" dirty="0" smtClean="0">
                <a:solidFill>
                  <a:srgbClr val="000000"/>
                </a:solidFill>
              </a:rPr>
              <a:t> </a:t>
            </a:r>
            <a:r>
              <a:rPr lang="en-GB" altLang="en-US" sz="1200" b="1" dirty="0">
                <a:solidFill>
                  <a:srgbClr val="000000"/>
                </a:solidFill>
              </a:rPr>
              <a:t/>
            </a:r>
            <a:br>
              <a:rPr lang="en-GB" altLang="en-US" sz="1200" b="1" dirty="0">
                <a:solidFill>
                  <a:srgbClr val="000000"/>
                </a:solidFill>
              </a:rPr>
            </a:br>
            <a:r>
              <a:rPr lang="el-GR" altLang="en-US" sz="1200" b="1" dirty="0" smtClean="0">
                <a:solidFill>
                  <a:srgbClr val="000000"/>
                </a:solidFill>
              </a:rPr>
              <a:t>έναντι</a:t>
            </a:r>
            <a:r>
              <a:rPr lang="en-GB" altLang="en-US" sz="1200" b="1" dirty="0" smtClean="0">
                <a:solidFill>
                  <a:srgbClr val="000000"/>
                </a:solidFill>
              </a:rPr>
              <a:t> </a:t>
            </a:r>
            <a:r>
              <a:rPr lang="en-GB" altLang="en-US" sz="1200" b="1" dirty="0">
                <a:solidFill>
                  <a:srgbClr val="000000"/>
                </a:solidFill>
              </a:rPr>
              <a:t>IFN</a:t>
            </a:r>
            <a:r>
              <a:rPr lang="el-GR" altLang="en-US" sz="1200" b="1" dirty="0">
                <a:solidFill>
                  <a:srgbClr val="000000"/>
                </a:solidFill>
              </a:rPr>
              <a:t>β</a:t>
            </a:r>
            <a:r>
              <a:rPr lang="en-GB" altLang="en-US" sz="1200" b="1" dirty="0">
                <a:solidFill>
                  <a:srgbClr val="000000"/>
                </a:solidFill>
              </a:rPr>
              <a:t>-1a IM</a:t>
            </a:r>
            <a:endParaRPr lang="en-GB" altLang="en-US" sz="1200" dirty="0">
              <a:solidFill>
                <a:srgbClr val="000000"/>
              </a:solidFill>
            </a:endParaRPr>
          </a:p>
        </p:txBody>
      </p:sp>
      <p:sp>
        <p:nvSpPr>
          <p:cNvPr id="51" name="Rounded Rectangle 50"/>
          <p:cNvSpPr/>
          <p:nvPr/>
        </p:nvSpPr>
        <p:spPr>
          <a:xfrm>
            <a:off x="5969000" y="1084263"/>
            <a:ext cx="2805113" cy="55562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1400" b="1" dirty="0" smtClean="0">
                <a:solidFill>
                  <a:srgbClr val="000000"/>
                </a:solidFill>
              </a:rPr>
              <a:t>Μακροχρόνια αποτελέσματα</a:t>
            </a:r>
            <a:endParaRPr lang="en-GB" sz="1400" b="1" dirty="0">
              <a:solidFill>
                <a:srgbClr val="000000"/>
              </a:solidFill>
            </a:endParaRPr>
          </a:p>
        </p:txBody>
      </p:sp>
      <p:sp>
        <p:nvSpPr>
          <p:cNvPr id="52" name="Rounded Rectangle 51"/>
          <p:cNvSpPr/>
          <p:nvPr/>
        </p:nvSpPr>
        <p:spPr>
          <a:xfrm>
            <a:off x="347663" y="1076325"/>
            <a:ext cx="2805112" cy="55562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1400" b="1" dirty="0" smtClean="0">
                <a:solidFill>
                  <a:srgbClr val="000000"/>
                </a:solidFill>
              </a:rPr>
              <a:t>Υψηλή αποτελεσματικότητα</a:t>
            </a:r>
            <a:endParaRPr lang="en-GB" sz="1400" b="1" dirty="0">
              <a:solidFill>
                <a:srgbClr val="000000"/>
              </a:solidFill>
            </a:endParaRPr>
          </a:p>
        </p:txBody>
      </p:sp>
      <p:sp>
        <p:nvSpPr>
          <p:cNvPr id="53" name="Rounded Rectangle 52"/>
          <p:cNvSpPr/>
          <p:nvPr/>
        </p:nvSpPr>
        <p:spPr>
          <a:xfrm>
            <a:off x="3157538" y="1082675"/>
            <a:ext cx="2805112" cy="55562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1400" b="1" dirty="0" smtClean="0">
                <a:solidFill>
                  <a:srgbClr val="000000"/>
                </a:solidFill>
              </a:rPr>
              <a:t>Οφέλη έγκαιρης αλλαγής</a:t>
            </a:r>
            <a:endParaRPr lang="en-GB" sz="1400" b="1" dirty="0">
              <a:solidFill>
                <a:srgbClr val="000000"/>
              </a:solidFill>
            </a:endParaRPr>
          </a:p>
        </p:txBody>
      </p:sp>
      <p:sp>
        <p:nvSpPr>
          <p:cNvPr id="56" name="Rectangle 2"/>
          <p:cNvSpPr txBox="1">
            <a:spLocks noChangeArrowheads="1"/>
          </p:cNvSpPr>
          <p:nvPr/>
        </p:nvSpPr>
        <p:spPr bwMode="gray">
          <a:xfrm>
            <a:off x="436760" y="-2332"/>
            <a:ext cx="8025953" cy="68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pitchFamily="34" charset="0"/>
              </a:defRPr>
            </a:lvl2pPr>
            <a:lvl3pPr algn="l" rtl="0" eaLnBrk="0" fontAlgn="base" hangingPunct="0">
              <a:spcBef>
                <a:spcPct val="0"/>
              </a:spcBef>
              <a:spcAft>
                <a:spcPct val="0"/>
              </a:spcAft>
              <a:defRPr sz="2000" b="1">
                <a:solidFill>
                  <a:schemeClr val="bg1"/>
                </a:solidFill>
                <a:latin typeface="Arial" pitchFamily="34" charset="0"/>
              </a:defRPr>
            </a:lvl3pPr>
            <a:lvl4pPr algn="l" rtl="0" eaLnBrk="0" fontAlgn="base" hangingPunct="0">
              <a:spcBef>
                <a:spcPct val="0"/>
              </a:spcBef>
              <a:spcAft>
                <a:spcPct val="0"/>
              </a:spcAft>
              <a:defRPr sz="2000" b="1">
                <a:solidFill>
                  <a:schemeClr val="bg1"/>
                </a:solidFill>
                <a:latin typeface="Arial" pitchFamily="34" charset="0"/>
              </a:defRPr>
            </a:lvl4pPr>
            <a:lvl5pPr algn="l" rtl="0" eaLnBrk="0" fontAlgn="base" hangingPunct="0">
              <a:spcBef>
                <a:spcPct val="0"/>
              </a:spcBef>
              <a:spcAft>
                <a:spcPct val="0"/>
              </a:spcAft>
              <a:defRPr sz="2000" b="1">
                <a:solidFill>
                  <a:schemeClr val="bg1"/>
                </a:solidFill>
                <a:latin typeface="Arial" pitchFamily="34" charset="0"/>
              </a:defRPr>
            </a:lvl5pPr>
            <a:lvl6pPr marL="457200" algn="l" rtl="0" fontAlgn="base">
              <a:spcBef>
                <a:spcPct val="0"/>
              </a:spcBef>
              <a:spcAft>
                <a:spcPct val="0"/>
              </a:spcAft>
              <a:defRPr sz="2000">
                <a:solidFill>
                  <a:schemeClr val="bg1"/>
                </a:solidFill>
                <a:latin typeface="Arial" pitchFamily="34" charset="0"/>
              </a:defRPr>
            </a:lvl6pPr>
            <a:lvl7pPr marL="914400" algn="l" rtl="0" fontAlgn="base">
              <a:spcBef>
                <a:spcPct val="0"/>
              </a:spcBef>
              <a:spcAft>
                <a:spcPct val="0"/>
              </a:spcAft>
              <a:defRPr sz="2000">
                <a:solidFill>
                  <a:schemeClr val="bg1"/>
                </a:solidFill>
                <a:latin typeface="Arial" pitchFamily="34" charset="0"/>
              </a:defRPr>
            </a:lvl7pPr>
            <a:lvl8pPr marL="1371600" algn="l" rtl="0" fontAlgn="base">
              <a:spcBef>
                <a:spcPct val="0"/>
              </a:spcBef>
              <a:spcAft>
                <a:spcPct val="0"/>
              </a:spcAft>
              <a:defRPr sz="2000">
                <a:solidFill>
                  <a:schemeClr val="bg1"/>
                </a:solidFill>
                <a:latin typeface="Arial" pitchFamily="34" charset="0"/>
              </a:defRPr>
            </a:lvl8pPr>
            <a:lvl9pPr marL="1828800" algn="l" rtl="0" fontAlgn="base">
              <a:spcBef>
                <a:spcPct val="0"/>
              </a:spcBef>
              <a:spcAft>
                <a:spcPct val="0"/>
              </a:spcAft>
              <a:defRPr sz="2000">
                <a:solidFill>
                  <a:schemeClr val="bg1"/>
                </a:solidFill>
                <a:latin typeface="Arial" pitchFamily="34" charset="0"/>
              </a:defRPr>
            </a:lvl9pPr>
          </a:lstStyle>
          <a:p>
            <a:r>
              <a:rPr lang="el-GR" sz="1800" kern="0" dirty="0" smtClean="0">
                <a:solidFill>
                  <a:srgbClr val="000000"/>
                </a:solidFill>
              </a:rPr>
              <a:t>Η </a:t>
            </a:r>
            <a:r>
              <a:rPr lang="el-GR" sz="1800" kern="0" dirty="0" err="1" smtClean="0">
                <a:solidFill>
                  <a:srgbClr val="000000"/>
                </a:solidFill>
              </a:rPr>
              <a:t>φινγκολιμόδη</a:t>
            </a:r>
            <a:r>
              <a:rPr lang="el-GR" sz="1800" kern="0" dirty="0" smtClean="0">
                <a:solidFill>
                  <a:srgbClr val="000000"/>
                </a:solidFill>
              </a:rPr>
              <a:t> μείωσε σημαντικά των αριθμό των βλαβών στη μαγνητική τομογραφία έναντι της </a:t>
            </a:r>
            <a:r>
              <a:rPr lang="en-GB" sz="1800" kern="0" dirty="0" smtClean="0">
                <a:solidFill>
                  <a:srgbClr val="000000"/>
                </a:solidFill>
              </a:rPr>
              <a:t>IFN</a:t>
            </a:r>
            <a:r>
              <a:rPr lang="el-GR" sz="1800" kern="0" dirty="0" smtClean="0">
                <a:solidFill>
                  <a:srgbClr val="000000"/>
                </a:solidFill>
                <a:cs typeface="Arial" pitchFamily="34" charset="0"/>
              </a:rPr>
              <a:t>β</a:t>
            </a:r>
            <a:r>
              <a:rPr lang="en-GB" sz="1800" kern="0" dirty="0" smtClean="0">
                <a:solidFill>
                  <a:srgbClr val="000000"/>
                </a:solidFill>
                <a:cs typeface="Arial" pitchFamily="34" charset="0"/>
              </a:rPr>
              <a:t>-1a IM</a:t>
            </a:r>
            <a:endParaRPr lang="el-GR" sz="1800" kern="0" dirty="0" smtClean="0">
              <a:solidFill>
                <a:srgbClr val="000000"/>
              </a:solidFill>
              <a:cs typeface="Arial" pitchFamily="34" charset="0"/>
            </a:endParaRPr>
          </a:p>
        </p:txBody>
      </p:sp>
      <p:sp>
        <p:nvSpPr>
          <p:cNvPr id="57" name="Text Box 57"/>
          <p:cNvSpPr txBox="1">
            <a:spLocks noChangeAspect="1" noChangeArrowheads="1"/>
          </p:cNvSpPr>
          <p:nvPr/>
        </p:nvSpPr>
        <p:spPr bwMode="auto">
          <a:xfrm>
            <a:off x="904875" y="4388195"/>
            <a:ext cx="818807" cy="551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18000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800" dirty="0">
                <a:solidFill>
                  <a:srgbClr val="000000"/>
                </a:solidFill>
                <a:ea typeface="MS PGothic" pitchFamily="34" charset="-128"/>
              </a:rPr>
              <a:t>Year 0-1 IFN</a:t>
            </a:r>
            <a:r>
              <a:rPr lang="el-GR" altLang="en-US" sz="800" dirty="0">
                <a:solidFill>
                  <a:srgbClr val="000000"/>
                </a:solidFill>
                <a:ea typeface="MS PGothic" pitchFamily="34" charset="-128"/>
              </a:rPr>
              <a:t>β</a:t>
            </a:r>
            <a:r>
              <a:rPr lang="en-GB" altLang="en-US" sz="800" dirty="0">
                <a:solidFill>
                  <a:srgbClr val="000000"/>
                </a:solidFill>
                <a:ea typeface="MS PGothic" pitchFamily="34" charset="-128"/>
              </a:rPr>
              <a:t>-1a IM</a:t>
            </a:r>
            <a:br>
              <a:rPr lang="en-GB" altLang="en-US" sz="800" dirty="0">
                <a:solidFill>
                  <a:srgbClr val="000000"/>
                </a:solidFill>
                <a:ea typeface="MS PGothic" pitchFamily="34" charset="-128"/>
              </a:rPr>
            </a:br>
            <a:r>
              <a:rPr lang="en-GB" altLang="en-US" sz="800" dirty="0">
                <a:solidFill>
                  <a:srgbClr val="000000"/>
                </a:solidFill>
                <a:ea typeface="MS PGothic" pitchFamily="34" charset="-128"/>
              </a:rPr>
              <a:t>(n = 354)</a:t>
            </a:r>
          </a:p>
        </p:txBody>
      </p:sp>
      <p:sp>
        <p:nvSpPr>
          <p:cNvPr id="58" name="Text Box 57"/>
          <p:cNvSpPr txBox="1">
            <a:spLocks noChangeAspect="1" noChangeArrowheads="1"/>
          </p:cNvSpPr>
          <p:nvPr/>
        </p:nvSpPr>
        <p:spPr bwMode="auto">
          <a:xfrm>
            <a:off x="1972711" y="4388195"/>
            <a:ext cx="959952" cy="551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18000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800">
                <a:solidFill>
                  <a:srgbClr val="000000"/>
                </a:solidFill>
                <a:ea typeface="MS PGothic" pitchFamily="34" charset="-128"/>
              </a:rPr>
              <a:t>Year 0-1</a:t>
            </a:r>
            <a:br>
              <a:rPr lang="en-GB" altLang="en-US" sz="800">
                <a:solidFill>
                  <a:srgbClr val="000000"/>
                </a:solidFill>
                <a:ea typeface="MS PGothic" pitchFamily="34" charset="-128"/>
              </a:rPr>
            </a:br>
            <a:r>
              <a:rPr lang="en-GB" altLang="en-US" sz="800">
                <a:solidFill>
                  <a:srgbClr val="000000"/>
                </a:solidFill>
                <a:ea typeface="MS PGothic" pitchFamily="34" charset="-128"/>
              </a:rPr>
              <a:t>Fingolimod 0.5 mg</a:t>
            </a:r>
          </a:p>
          <a:p>
            <a:pPr algn="ctr" eaLnBrk="1" hangingPunct="1">
              <a:buFont typeface="Symbol" pitchFamily="18" charset="2"/>
              <a:buNone/>
            </a:pPr>
            <a:r>
              <a:rPr lang="en-GB" altLang="en-US" sz="800">
                <a:solidFill>
                  <a:srgbClr val="000000"/>
                </a:solidFill>
                <a:ea typeface="MS PGothic" pitchFamily="34" charset="-128"/>
              </a:rPr>
              <a:t>(n=374)</a:t>
            </a:r>
          </a:p>
        </p:txBody>
      </p:sp>
      <p:sp>
        <p:nvSpPr>
          <p:cNvPr id="59" name="Text Box 10"/>
          <p:cNvSpPr txBox="1">
            <a:spLocks noChangeArrowheads="1"/>
          </p:cNvSpPr>
          <p:nvPr/>
        </p:nvSpPr>
        <p:spPr bwMode="auto">
          <a:xfrm>
            <a:off x="850277" y="1770247"/>
            <a:ext cx="2082385" cy="3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100" b="1" dirty="0" smtClean="0">
                <a:solidFill>
                  <a:srgbClr val="E44C16"/>
                </a:solidFill>
              </a:rPr>
              <a:t>TRANSFORMS</a:t>
            </a:r>
            <a:r>
              <a:rPr lang="en-US" altLang="en-US" sz="1100" b="1" dirty="0" smtClean="0">
                <a:solidFill>
                  <a:srgbClr val="E44C16"/>
                </a:solidFill>
              </a:rPr>
              <a:t>:</a:t>
            </a:r>
            <a:r>
              <a:rPr lang="en-GB" altLang="en-US" sz="1100" b="1" dirty="0" smtClean="0">
                <a:solidFill>
                  <a:srgbClr val="E44C16"/>
                </a:solidFill>
              </a:rPr>
              <a:t> 1 year</a:t>
            </a:r>
            <a:r>
              <a:rPr lang="en-GB" altLang="en-US" sz="1100" b="1" baseline="30000" dirty="0" smtClean="0">
                <a:solidFill>
                  <a:srgbClr val="E44C16"/>
                </a:solidFill>
              </a:rPr>
              <a:t>2</a:t>
            </a:r>
            <a:r>
              <a:rPr lang="en-GB" altLang="en-US" sz="900" b="1" baseline="30000" dirty="0">
                <a:solidFill>
                  <a:srgbClr val="E44C16"/>
                </a:solidFill>
              </a:rPr>
              <a:t/>
            </a:r>
            <a:br>
              <a:rPr lang="en-GB" altLang="en-US" sz="900" b="1" baseline="30000" dirty="0">
                <a:solidFill>
                  <a:srgbClr val="E44C16"/>
                </a:solidFill>
              </a:rPr>
            </a:br>
            <a:r>
              <a:rPr lang="en-GB" altLang="en-US" sz="700" dirty="0">
                <a:solidFill>
                  <a:srgbClr val="E44C16"/>
                </a:solidFill>
              </a:rPr>
              <a:t>Direct comparison – not switched</a:t>
            </a:r>
            <a:endParaRPr lang="en-GB" altLang="en-US" sz="700" b="1" baseline="30000" dirty="0">
              <a:solidFill>
                <a:srgbClr val="E44C16"/>
              </a:solidFill>
            </a:endParaRPr>
          </a:p>
        </p:txBody>
      </p:sp>
    </p:spTree>
    <p:extLst>
      <p:ext uri="{BB962C8B-B14F-4D97-AF65-F5344CB8AC3E}">
        <p14:creationId xmlns:p14="http://schemas.microsoft.com/office/powerpoint/2010/main" val="544850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43501336"/>
              </p:ext>
            </p:extLst>
          </p:nvPr>
        </p:nvGraphicFramePr>
        <p:xfrm>
          <a:off x="1187624" y="1340768"/>
          <a:ext cx="660605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23190" y="268822"/>
            <a:ext cx="8103507" cy="338554"/>
          </a:xfrm>
          <a:prstGeom prst="rect">
            <a:avLst/>
          </a:prstGeom>
        </p:spPr>
        <p:txBody>
          <a:bodyPr wrap="square">
            <a:spAutoFit/>
          </a:bodyPr>
          <a:lstStyle/>
          <a:p>
            <a:r>
              <a:rPr lang="el-GR" sz="1600" b="1" dirty="0" smtClean="0">
                <a:solidFill>
                  <a:srgbClr val="FFFFFF"/>
                </a:solidFill>
                <a:latin typeface="Arial" pitchFamily="34" charset="0"/>
                <a:cs typeface="Arial" pitchFamily="34" charset="0"/>
              </a:rPr>
              <a:t>Τα τέσσερα κριτήρια της αποτελεσματικής θεραπείας</a:t>
            </a:r>
            <a:endParaRPr lang="en-US" sz="1600" dirty="0">
              <a:solidFill>
                <a:srgbClr val="FFFFFF"/>
              </a:solidFill>
            </a:endParaRPr>
          </a:p>
        </p:txBody>
      </p:sp>
    </p:spTree>
    <p:extLst>
      <p:ext uri="{BB962C8B-B14F-4D97-AF65-F5344CB8AC3E}">
        <p14:creationId xmlns:p14="http://schemas.microsoft.com/office/powerpoint/2010/main" val="370308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Footer Placeholder 3"/>
          <p:cNvSpPr>
            <a:spLocks noGrp="1"/>
          </p:cNvSpPr>
          <p:nvPr>
            <p:ph type="ftr" sz="quarter" idx="10"/>
          </p:nvPr>
        </p:nvSpPr>
        <p:spPr/>
        <p:txBody>
          <a:bodyPr/>
          <a:lstStyle/>
          <a:p>
            <a:pPr>
              <a:defRPr/>
            </a:pPr>
            <a:r>
              <a:rPr lang="en-GB" altLang="en-US" sz="1050" dirty="0" smtClean="0"/>
              <a:t>1. From </a:t>
            </a:r>
            <a:r>
              <a:rPr lang="en-GB" altLang="en-US" sz="1050" i="1" dirty="0" smtClean="0"/>
              <a:t>N </a:t>
            </a:r>
            <a:r>
              <a:rPr lang="en-GB" altLang="en-US" sz="1050" i="1" dirty="0" err="1" smtClean="0"/>
              <a:t>Engl</a:t>
            </a:r>
            <a:r>
              <a:rPr lang="en-GB" altLang="en-US" sz="1050" i="1" dirty="0" smtClean="0"/>
              <a:t> J Med</a:t>
            </a:r>
            <a:r>
              <a:rPr lang="en-GB" altLang="en-US" sz="1050" dirty="0" smtClean="0"/>
              <a:t>; </a:t>
            </a:r>
            <a:r>
              <a:rPr lang="en-GB" altLang="en-US" sz="1050" dirty="0" err="1" smtClean="0"/>
              <a:t>Kappos</a:t>
            </a:r>
            <a:r>
              <a:rPr lang="en-GB" altLang="en-US" sz="1050" dirty="0" smtClean="0"/>
              <a:t> L </a:t>
            </a:r>
            <a:r>
              <a:rPr lang="en-GB" altLang="en-US" sz="1050" i="1" dirty="0" smtClean="0"/>
              <a:t>et al. </a:t>
            </a:r>
            <a:r>
              <a:rPr lang="en-GB" altLang="en-US" sz="1050" dirty="0" smtClean="0"/>
              <a:t>A Placebo-Controlled Trial of Oral Fingolimod in Relapsing Multiple Sclerosis, 362: </a:t>
            </a:r>
            <a:br>
              <a:rPr lang="en-GB" altLang="en-US" sz="1050" dirty="0" smtClean="0"/>
            </a:br>
            <a:r>
              <a:rPr lang="en-GB" altLang="en-US" sz="1050" dirty="0" smtClean="0"/>
              <a:t>387–401. Copyright © (2010) Massachusetts Medical Society. Reproduced with permission from Massachusetts Medical Society; </a:t>
            </a:r>
            <a:br>
              <a:rPr lang="en-GB" altLang="en-US" sz="1050" dirty="0" smtClean="0"/>
            </a:br>
            <a:r>
              <a:rPr lang="en-GB" altLang="en-US" sz="1050" dirty="0" smtClean="0"/>
              <a:t>2. </a:t>
            </a:r>
            <a:r>
              <a:rPr lang="en-GB" sz="1050" dirty="0" err="1" smtClean="0"/>
              <a:t>Kappos</a:t>
            </a:r>
            <a:r>
              <a:rPr lang="en-GB" sz="1050" dirty="0" smtClean="0"/>
              <a:t> L </a:t>
            </a:r>
            <a:r>
              <a:rPr lang="en-GB" sz="1050" i="1" dirty="0" smtClean="0"/>
              <a:t>et al. </a:t>
            </a:r>
            <a:r>
              <a:rPr lang="en-GB" sz="1050" dirty="0" smtClean="0"/>
              <a:t>Poster P1052 presented at </a:t>
            </a:r>
            <a:r>
              <a:rPr lang="en-GB" sz="1050" i="1" dirty="0" smtClean="0"/>
              <a:t>ECTRIMS </a:t>
            </a:r>
            <a:r>
              <a:rPr lang="en-GB" sz="1050" dirty="0" smtClean="0"/>
              <a:t>2013. </a:t>
            </a:r>
            <a:r>
              <a:rPr lang="en-GB" altLang="en-US" sz="1050" dirty="0" smtClean="0"/>
              <a:t>Reproduced with kind permission from  L Kappos</a:t>
            </a:r>
            <a:endParaRPr lang="en-GB" sz="1050" dirty="0" smtClean="0"/>
          </a:p>
        </p:txBody>
      </p:sp>
      <p:sp>
        <p:nvSpPr>
          <p:cNvPr id="2065" name="Rectangle 2462"/>
          <p:cNvSpPr>
            <a:spLocks noGrp="1"/>
          </p:cNvSpPr>
          <p:nvPr>
            <p:ph type="title" idx="4294967295"/>
          </p:nvPr>
        </p:nvSpPr>
        <p:spPr>
          <a:xfrm>
            <a:off x="0" y="0"/>
            <a:ext cx="7589838" cy="684213"/>
          </a:xfrm>
        </p:spPr>
        <p:txBody>
          <a:bodyPr/>
          <a:lstStyle/>
          <a:p>
            <a:r>
              <a:rPr lang="el-GR" sz="1800" dirty="0">
                <a:solidFill>
                  <a:schemeClr val="tx1"/>
                </a:solidFill>
              </a:rPr>
              <a:t>Μεγαλύτερη μείωση του κινδύνου εξέλιξης αναπηρίας με </a:t>
            </a:r>
            <a:r>
              <a:rPr lang="el-GR" sz="1800" dirty="0" smtClean="0">
                <a:solidFill>
                  <a:schemeClr val="tx1"/>
                </a:solidFill>
              </a:rPr>
              <a:t>την έγκαιρη </a:t>
            </a:r>
            <a:r>
              <a:rPr lang="el-GR" sz="1800" dirty="0">
                <a:solidFill>
                  <a:schemeClr val="tx1"/>
                </a:solidFill>
              </a:rPr>
              <a:t>έναρξη θεραπείας με </a:t>
            </a:r>
            <a:r>
              <a:rPr lang="el-GR" sz="1800" dirty="0" err="1" smtClean="0">
                <a:solidFill>
                  <a:schemeClr val="tx1"/>
                </a:solidFill>
              </a:rPr>
              <a:t>Φινγκολιμόδη</a:t>
            </a:r>
            <a:endParaRPr lang="en-US" sz="1800" dirty="0" smtClean="0">
              <a:solidFill>
                <a:schemeClr val="tx1"/>
              </a:solidFill>
            </a:endParaRPr>
          </a:p>
        </p:txBody>
      </p:sp>
      <p:grpSp>
        <p:nvGrpSpPr>
          <p:cNvPr id="7173" name="Group 174"/>
          <p:cNvGrpSpPr>
            <a:grpSpLocks/>
          </p:cNvGrpSpPr>
          <p:nvPr/>
        </p:nvGrpSpPr>
        <p:grpSpPr bwMode="auto">
          <a:xfrm>
            <a:off x="4363723" y="997587"/>
            <a:ext cx="4343400" cy="4897437"/>
            <a:chOff x="5207000" y="973138"/>
            <a:chExt cx="2359660" cy="4993321"/>
          </a:xfrm>
        </p:grpSpPr>
        <p:sp>
          <p:nvSpPr>
            <p:cNvPr id="184" name="Rounded Rectangle 183"/>
            <p:cNvSpPr/>
            <p:nvPr/>
          </p:nvSpPr>
          <p:spPr>
            <a:xfrm>
              <a:off x="5214762" y="1586580"/>
              <a:ext cx="2351898" cy="4379879"/>
            </a:xfrm>
            <a:prstGeom prst="roundRect">
              <a:avLst>
                <a:gd name="adj" fmla="val 3821"/>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179" name="Rounded Rectangle 178"/>
            <p:cNvSpPr/>
            <p:nvPr/>
          </p:nvSpPr>
          <p:spPr>
            <a:xfrm>
              <a:off x="5207000" y="973138"/>
              <a:ext cx="2349311" cy="568121"/>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2000" b="1" dirty="0" smtClean="0">
                  <a:solidFill>
                    <a:srgbClr val="000000"/>
                  </a:solidFill>
                </a:rPr>
                <a:t>Μακροχρόνια οφέλη</a:t>
              </a:r>
              <a:endParaRPr lang="en-GB" sz="2000" b="1" dirty="0">
                <a:solidFill>
                  <a:srgbClr val="000000"/>
                </a:solidFill>
              </a:endParaRPr>
            </a:p>
          </p:txBody>
        </p:sp>
      </p:grpSp>
      <p:grpSp>
        <p:nvGrpSpPr>
          <p:cNvPr id="7174" name="Group 190"/>
          <p:cNvGrpSpPr>
            <a:grpSpLocks/>
          </p:cNvGrpSpPr>
          <p:nvPr/>
        </p:nvGrpSpPr>
        <p:grpSpPr bwMode="auto">
          <a:xfrm>
            <a:off x="319088" y="1000125"/>
            <a:ext cx="4092575" cy="4897438"/>
            <a:chOff x="5207000" y="973138"/>
            <a:chExt cx="2359660" cy="4993321"/>
          </a:xfrm>
        </p:grpSpPr>
        <p:sp>
          <p:nvSpPr>
            <p:cNvPr id="192" name="Rounded Rectangle 191"/>
            <p:cNvSpPr/>
            <p:nvPr/>
          </p:nvSpPr>
          <p:spPr>
            <a:xfrm>
              <a:off x="5215237" y="1586580"/>
              <a:ext cx="2351423" cy="4379879"/>
            </a:xfrm>
            <a:prstGeom prst="roundRect">
              <a:avLst>
                <a:gd name="adj" fmla="val 4250"/>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193" name="Rounded Rectangle 192"/>
            <p:cNvSpPr/>
            <p:nvPr/>
          </p:nvSpPr>
          <p:spPr>
            <a:xfrm>
              <a:off x="5207000" y="973138"/>
              <a:ext cx="2349591" cy="568122"/>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2000" b="1" dirty="0" smtClean="0">
                  <a:solidFill>
                    <a:srgbClr val="000000"/>
                  </a:solidFill>
                </a:rPr>
                <a:t>Υψηλή αποτελεσματικότητα</a:t>
              </a:r>
              <a:endParaRPr lang="en-GB" sz="2000" b="1" dirty="0">
                <a:solidFill>
                  <a:srgbClr val="000000"/>
                </a:solidFill>
              </a:endParaRPr>
            </a:p>
          </p:txBody>
        </p:sp>
      </p:grpSp>
      <p:sp>
        <p:nvSpPr>
          <p:cNvPr id="1976" name="Watermark Phase III CORE"/>
          <p:cNvSpPr/>
          <p:nvPr/>
        </p:nvSpPr>
        <p:spPr>
          <a:xfrm>
            <a:off x="8255316" y="0"/>
            <a:ext cx="688659" cy="297180"/>
          </a:xfrm>
          <a:prstGeom prst="rect">
            <a:avLst/>
          </a:prstGeom>
          <a:gradFill rotWithShape="1">
            <a:gsLst>
              <a:gs pos="0">
                <a:srgbClr val="F45007">
                  <a:tint val="74000"/>
                </a:srgbClr>
              </a:gs>
              <a:gs pos="49000">
                <a:srgbClr val="F45007">
                  <a:tint val="96000"/>
                  <a:shade val="84000"/>
                  <a:satMod val="110000"/>
                </a:srgbClr>
              </a:gs>
              <a:gs pos="49100">
                <a:srgbClr val="F45007">
                  <a:shade val="55000"/>
                  <a:satMod val="150000"/>
                </a:srgbClr>
              </a:gs>
              <a:gs pos="92000">
                <a:srgbClr val="F45007">
                  <a:tint val="98000"/>
                  <a:shade val="90000"/>
                  <a:satMod val="128000"/>
                </a:srgbClr>
              </a:gs>
              <a:gs pos="100000">
                <a:srgbClr val="F45007">
                  <a:tint val="90000"/>
                  <a:shade val="97000"/>
                  <a:satMod val="128000"/>
                </a:srgbClr>
              </a:gs>
            </a:gsLst>
            <a:lin ang="5400000" scaled="1"/>
          </a:gradFill>
          <a:ln>
            <a:noFill/>
          </a:ln>
          <a:effectLst>
            <a:outerShdw blurRad="39000" dist="25400" dir="5400000" rotWithShape="0">
              <a:srgbClr val="F45007">
                <a:shade val="33000"/>
                <a:alpha val="83000"/>
              </a:srgbClr>
            </a:outerShdw>
          </a:effectLst>
          <a:scene3d>
            <a:camera prst="orthographicFront" fov="0">
              <a:rot lat="0" lon="0" rev="0"/>
            </a:camera>
            <a:lightRig rig="contrasting" dir="t">
              <a:rot lat="0" lon="0" rev="1500000"/>
            </a:lightRig>
          </a:scene3d>
          <a:sp3d extrusionH="127000" prstMaterial="powder">
            <a:bevelT w="50800" h="63500"/>
          </a:sp3d>
        </p:spPr>
        <p:txBody>
          <a:bodyPr lIns="36000" tIns="72000" rIns="36000" bIns="72000" anchor="ctr"/>
          <a:lstStyle/>
          <a:p>
            <a:pPr algn="ctr" fontAlgn="auto">
              <a:spcBef>
                <a:spcPts val="0"/>
              </a:spcBef>
              <a:spcAft>
                <a:spcPts val="0"/>
              </a:spcAft>
              <a:defRPr/>
            </a:pPr>
            <a:r>
              <a:rPr lang="el-GR" sz="1000" b="1" kern="0" dirty="0" smtClean="0">
                <a:solidFill>
                  <a:sysClr val="window" lastClr="FFFFFF"/>
                </a:solidFill>
                <a:effectLst>
                  <a:outerShdw blurRad="50800" dist="38100" dir="5400000" algn="t" rotWithShape="0">
                    <a:prstClr val="black">
                      <a:alpha val="40000"/>
                    </a:prstClr>
                  </a:outerShdw>
                </a:effectLst>
                <a:latin typeface="Calibri"/>
                <a:cs typeface="Arial"/>
              </a:rPr>
              <a:t>Εξέλιξη της Αναπηρίας</a:t>
            </a:r>
            <a:endParaRPr lang="en-GB" sz="1000" b="1" kern="0" dirty="0">
              <a:solidFill>
                <a:sysClr val="window" lastClr="FFFFFF"/>
              </a:solidFill>
              <a:effectLst>
                <a:outerShdw blurRad="50800" dist="38100" dir="5400000" algn="t" rotWithShape="0">
                  <a:prstClr val="black">
                    <a:alpha val="40000"/>
                  </a:prstClr>
                </a:outerShdw>
              </a:effectLst>
              <a:latin typeface="Calibri"/>
              <a:cs typeface="Arial"/>
            </a:endParaRPr>
          </a:p>
        </p:txBody>
      </p:sp>
      <p:sp>
        <p:nvSpPr>
          <p:cNvPr id="7185" name="TextBox 1982"/>
          <p:cNvSpPr txBox="1">
            <a:spLocks noChangeArrowheads="1"/>
          </p:cNvSpPr>
          <p:nvPr/>
        </p:nvSpPr>
        <p:spPr bwMode="auto">
          <a:xfrm>
            <a:off x="4549775" y="5424784"/>
            <a:ext cx="4125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A50021"/>
              </a:buClr>
              <a:buFont typeface="Arial" charset="0"/>
              <a:buChar char="•"/>
            </a:pPr>
            <a:r>
              <a:rPr lang="el-GR" altLang="en-US" sz="1200" b="1" dirty="0" smtClean="0">
                <a:solidFill>
                  <a:srgbClr val="000000"/>
                </a:solidFill>
              </a:rPr>
              <a:t>Η </a:t>
            </a:r>
            <a:r>
              <a:rPr lang="en-GB" altLang="en-US" sz="1200" b="1" dirty="0" smtClean="0">
                <a:solidFill>
                  <a:srgbClr val="000000"/>
                </a:solidFill>
              </a:rPr>
              <a:t>EDSS </a:t>
            </a:r>
            <a:r>
              <a:rPr lang="el-GR" altLang="en-US" sz="1200" b="1" dirty="0" smtClean="0">
                <a:solidFill>
                  <a:srgbClr val="000000"/>
                </a:solidFill>
              </a:rPr>
              <a:t>παρέμεινε σταθερή για πάνω από 5 χρόνια</a:t>
            </a:r>
            <a:endParaRPr lang="en-GB" altLang="en-US" sz="1200" b="1" dirty="0">
              <a:solidFill>
                <a:srgbClr val="000000"/>
              </a:solidFill>
            </a:endParaRPr>
          </a:p>
        </p:txBody>
      </p:sp>
      <p:grpSp>
        <p:nvGrpSpPr>
          <p:cNvPr id="7186" name="Group 259"/>
          <p:cNvGrpSpPr>
            <a:grpSpLocks noChangeAspect="1"/>
          </p:cNvGrpSpPr>
          <p:nvPr/>
        </p:nvGrpSpPr>
        <p:grpSpPr bwMode="auto">
          <a:xfrm>
            <a:off x="4468976" y="1903413"/>
            <a:ext cx="4665499" cy="3055937"/>
            <a:chOff x="4613795" y="957184"/>
            <a:chExt cx="4733502" cy="4348707"/>
          </a:xfrm>
        </p:grpSpPr>
        <p:sp>
          <p:nvSpPr>
            <p:cNvPr id="7192" name="TextBox 10"/>
            <p:cNvSpPr txBox="1">
              <a:spLocks noChangeArrowheads="1"/>
            </p:cNvSpPr>
            <p:nvPr/>
          </p:nvSpPr>
          <p:spPr bwMode="auto">
            <a:xfrm>
              <a:off x="4724401" y="957184"/>
              <a:ext cx="4419602" cy="394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200" b="1" dirty="0">
                  <a:solidFill>
                    <a:srgbClr val="E44C16"/>
                  </a:solidFill>
                </a:rPr>
                <a:t>LONGTERMS: </a:t>
              </a:r>
              <a:r>
                <a:rPr lang="el-GR" altLang="en-US" sz="1200" b="1" dirty="0" smtClean="0">
                  <a:solidFill>
                    <a:srgbClr val="E44C16"/>
                  </a:solidFill>
                </a:rPr>
                <a:t>5-ετή αποτελέσματα</a:t>
              </a:r>
              <a:r>
                <a:rPr lang="en-GB" altLang="en-US" sz="1200" b="1" baseline="30000" dirty="0" smtClean="0">
                  <a:solidFill>
                    <a:srgbClr val="E44C16"/>
                  </a:solidFill>
                </a:rPr>
                <a:t>†2</a:t>
              </a:r>
              <a:endParaRPr lang="en-GB" altLang="en-US" sz="1200" b="1" baseline="30000" dirty="0">
                <a:solidFill>
                  <a:srgbClr val="E44C16"/>
                </a:solidFill>
              </a:endParaRPr>
            </a:p>
          </p:txBody>
        </p:sp>
        <p:sp>
          <p:nvSpPr>
            <p:cNvPr id="28" name="Rectangle 27"/>
            <p:cNvSpPr/>
            <p:nvPr/>
          </p:nvSpPr>
          <p:spPr>
            <a:xfrm>
              <a:off x="5175742" y="4682388"/>
              <a:ext cx="3767285" cy="327566"/>
            </a:xfrm>
            <a:prstGeom prst="rect">
              <a:avLst/>
            </a:prstGeom>
          </p:spPr>
          <p:txBody>
            <a:bodyPr>
              <a:spAutoFit/>
            </a:bodyPr>
            <a:lstStyle/>
            <a:p>
              <a:pPr>
                <a:tabLst>
                  <a:tab pos="61913" algn="ctr"/>
                  <a:tab pos="222250" algn="ctr"/>
                  <a:tab pos="390525" algn="ctr"/>
                  <a:tab pos="565150" algn="ctr"/>
                  <a:tab pos="731838" algn="ctr"/>
                  <a:tab pos="903288" algn="ctr"/>
                  <a:tab pos="1074738" algn="ctr"/>
                  <a:tab pos="1243013" algn="ctr"/>
                  <a:tab pos="1412875" algn="ctr"/>
                  <a:tab pos="1581150" algn="ctr"/>
                  <a:tab pos="1752600" algn="ctr"/>
                  <a:tab pos="1922463" algn="ctr"/>
                  <a:tab pos="2093913" algn="ctr"/>
                  <a:tab pos="2262188" algn="ctr"/>
                  <a:tab pos="2422525" algn="ctr"/>
                  <a:tab pos="2593975" algn="ctr"/>
                  <a:tab pos="2765425" algn="ctr"/>
                  <a:tab pos="2932113" algn="ctr"/>
                  <a:tab pos="3105150" algn="ctr"/>
                </a:tabLst>
                <a:defRPr/>
              </a:pPr>
              <a:r>
                <a:rPr lang="en-GB" sz="900" kern="0" dirty="0">
                  <a:solidFill>
                    <a:srgbClr val="000000"/>
                  </a:solidFill>
                  <a:latin typeface="Arial" pitchFamily="34" charset="0"/>
                  <a:cs typeface="Arial" pitchFamily="34" charset="0"/>
                </a:rPr>
                <a:t>	 0   3   6    9	  12	 15 18	 21 	24 27 30 33	  36 39 	42	 45  48 51 54 57 60</a:t>
              </a:r>
            </a:p>
          </p:txBody>
        </p:sp>
        <p:sp>
          <p:nvSpPr>
            <p:cNvPr id="29" name="Rectangle 28"/>
            <p:cNvSpPr/>
            <p:nvPr/>
          </p:nvSpPr>
          <p:spPr>
            <a:xfrm>
              <a:off x="4880996" y="3259175"/>
              <a:ext cx="436483" cy="395338"/>
            </a:xfrm>
            <a:prstGeom prst="rect">
              <a:avLst/>
            </a:prstGeom>
          </p:spPr>
          <p:txBody>
            <a:bodyPr wrap="none">
              <a:spAutoFit/>
            </a:bodyPr>
            <a:lstStyle/>
            <a:p>
              <a:pPr algn="r">
                <a:defRPr/>
              </a:pPr>
              <a:r>
                <a:rPr lang="en-GB" sz="1200" kern="0" dirty="0">
                  <a:solidFill>
                    <a:srgbClr val="000000"/>
                  </a:solidFill>
                  <a:latin typeface="Arial" pitchFamily="34" charset="0"/>
                  <a:cs typeface="Arial" pitchFamily="34" charset="0"/>
                </a:rPr>
                <a:t>2.0</a:t>
              </a:r>
            </a:p>
          </p:txBody>
        </p:sp>
        <p:sp>
          <p:nvSpPr>
            <p:cNvPr id="30" name="Rectangle 29"/>
            <p:cNvSpPr/>
            <p:nvPr/>
          </p:nvSpPr>
          <p:spPr>
            <a:xfrm>
              <a:off x="4880996" y="3550595"/>
              <a:ext cx="436483" cy="393078"/>
            </a:xfrm>
            <a:prstGeom prst="rect">
              <a:avLst/>
            </a:prstGeom>
          </p:spPr>
          <p:txBody>
            <a:bodyPr wrap="none">
              <a:spAutoFit/>
            </a:bodyPr>
            <a:lstStyle/>
            <a:p>
              <a:pPr algn="r">
                <a:defRPr/>
              </a:pPr>
              <a:r>
                <a:rPr lang="en-GB" sz="1200" kern="0" dirty="0">
                  <a:solidFill>
                    <a:srgbClr val="000000"/>
                  </a:solidFill>
                  <a:latin typeface="Arial" pitchFamily="34" charset="0"/>
                  <a:cs typeface="Arial" pitchFamily="34" charset="0"/>
                </a:rPr>
                <a:t>1.5</a:t>
              </a:r>
            </a:p>
          </p:txBody>
        </p:sp>
        <p:sp>
          <p:nvSpPr>
            <p:cNvPr id="31" name="Rectangle 30"/>
            <p:cNvSpPr/>
            <p:nvPr/>
          </p:nvSpPr>
          <p:spPr>
            <a:xfrm>
              <a:off x="4880996" y="3842014"/>
              <a:ext cx="436483" cy="393078"/>
            </a:xfrm>
            <a:prstGeom prst="rect">
              <a:avLst/>
            </a:prstGeom>
          </p:spPr>
          <p:txBody>
            <a:bodyPr wrap="none">
              <a:spAutoFit/>
            </a:bodyPr>
            <a:lstStyle/>
            <a:p>
              <a:pPr algn="r">
                <a:defRPr/>
              </a:pPr>
              <a:r>
                <a:rPr lang="en-GB" sz="1200" kern="0" dirty="0">
                  <a:solidFill>
                    <a:srgbClr val="000000"/>
                  </a:solidFill>
                  <a:latin typeface="Arial" pitchFamily="34" charset="0"/>
                  <a:cs typeface="Arial" pitchFamily="34" charset="0"/>
                </a:rPr>
                <a:t>1.0</a:t>
              </a:r>
            </a:p>
          </p:txBody>
        </p:sp>
        <p:sp>
          <p:nvSpPr>
            <p:cNvPr id="32" name="Rectangle 31"/>
            <p:cNvSpPr/>
            <p:nvPr/>
          </p:nvSpPr>
          <p:spPr>
            <a:xfrm>
              <a:off x="4880996" y="4131175"/>
              <a:ext cx="436483" cy="395338"/>
            </a:xfrm>
            <a:prstGeom prst="rect">
              <a:avLst/>
            </a:prstGeom>
          </p:spPr>
          <p:txBody>
            <a:bodyPr wrap="none">
              <a:spAutoFit/>
            </a:bodyPr>
            <a:lstStyle/>
            <a:p>
              <a:pPr algn="r">
                <a:defRPr/>
              </a:pPr>
              <a:r>
                <a:rPr lang="en-GB" sz="1200" kern="0" dirty="0">
                  <a:solidFill>
                    <a:srgbClr val="000000"/>
                  </a:solidFill>
                  <a:latin typeface="Arial" pitchFamily="34" charset="0"/>
                  <a:cs typeface="Arial" pitchFamily="34" charset="0"/>
                </a:rPr>
                <a:t>0.5</a:t>
              </a:r>
            </a:p>
          </p:txBody>
        </p:sp>
        <p:sp>
          <p:nvSpPr>
            <p:cNvPr id="33" name="Rectangle 32"/>
            <p:cNvSpPr/>
            <p:nvPr/>
          </p:nvSpPr>
          <p:spPr>
            <a:xfrm>
              <a:off x="5021121" y="4456481"/>
              <a:ext cx="296358" cy="393078"/>
            </a:xfrm>
            <a:prstGeom prst="rect">
              <a:avLst/>
            </a:prstGeom>
          </p:spPr>
          <p:txBody>
            <a:bodyPr wrap="none">
              <a:spAutoFit/>
            </a:bodyPr>
            <a:lstStyle/>
            <a:p>
              <a:pPr algn="r">
                <a:defRPr/>
              </a:pPr>
              <a:r>
                <a:rPr lang="en-GB" sz="1200" kern="0" dirty="0">
                  <a:solidFill>
                    <a:srgbClr val="000000"/>
                  </a:solidFill>
                  <a:latin typeface="Arial" pitchFamily="34" charset="0"/>
                  <a:cs typeface="Arial" pitchFamily="34" charset="0"/>
                </a:rPr>
                <a:t>0</a:t>
              </a:r>
              <a:endParaRPr lang="en-GB" sz="1400" kern="0" dirty="0">
                <a:solidFill>
                  <a:srgbClr val="000000"/>
                </a:solidFill>
                <a:latin typeface="Arial" pitchFamily="34" charset="0"/>
                <a:cs typeface="Arial" pitchFamily="34" charset="0"/>
              </a:endParaRPr>
            </a:p>
          </p:txBody>
        </p:sp>
        <p:sp>
          <p:nvSpPr>
            <p:cNvPr id="34" name="Rectangle 33"/>
            <p:cNvSpPr/>
            <p:nvPr/>
          </p:nvSpPr>
          <p:spPr>
            <a:xfrm rot="16200000">
              <a:off x="3406879" y="3155830"/>
              <a:ext cx="2679256" cy="265423"/>
            </a:xfrm>
            <a:prstGeom prst="rect">
              <a:avLst/>
            </a:prstGeom>
          </p:spPr>
          <p:txBody>
            <a:bodyPr>
              <a:spAutoFit/>
            </a:bodyPr>
            <a:lstStyle/>
            <a:p>
              <a:pPr algn="ctr">
                <a:defRPr/>
              </a:pPr>
              <a:r>
                <a:rPr lang="el-GR" sz="1100" b="1" kern="0" dirty="0" smtClean="0">
                  <a:solidFill>
                    <a:srgbClr val="000000"/>
                  </a:solidFill>
                  <a:latin typeface="Arial" pitchFamily="34" charset="0"/>
                  <a:cs typeface="Arial" pitchFamily="34" charset="0"/>
                </a:rPr>
                <a:t>Μέση</a:t>
              </a:r>
              <a:r>
                <a:rPr lang="en-GB" sz="1100" b="1" kern="0" dirty="0" smtClean="0">
                  <a:solidFill>
                    <a:srgbClr val="000000"/>
                  </a:solidFill>
                  <a:latin typeface="Arial" pitchFamily="34" charset="0"/>
                  <a:cs typeface="Arial" pitchFamily="34" charset="0"/>
                </a:rPr>
                <a:t> EDSS </a:t>
              </a:r>
              <a:r>
                <a:rPr lang="en-GB" sz="1100" b="1" kern="0" dirty="0">
                  <a:solidFill>
                    <a:srgbClr val="000000"/>
                  </a:solidFill>
                  <a:latin typeface="Arial" pitchFamily="34" charset="0"/>
                  <a:cs typeface="Arial" pitchFamily="34" charset="0"/>
                </a:rPr>
                <a:t>(SD)</a:t>
              </a:r>
            </a:p>
          </p:txBody>
        </p:sp>
        <p:sp>
          <p:nvSpPr>
            <p:cNvPr id="35" name="Rectangle 34"/>
            <p:cNvSpPr/>
            <p:nvPr/>
          </p:nvSpPr>
          <p:spPr>
            <a:xfrm>
              <a:off x="4880996" y="2100273"/>
              <a:ext cx="436483" cy="393078"/>
            </a:xfrm>
            <a:prstGeom prst="rect">
              <a:avLst/>
            </a:prstGeom>
          </p:spPr>
          <p:txBody>
            <a:bodyPr wrap="none">
              <a:spAutoFit/>
            </a:bodyPr>
            <a:lstStyle/>
            <a:p>
              <a:pPr algn="r">
                <a:defRPr/>
              </a:pPr>
              <a:r>
                <a:rPr lang="en-GB" sz="1200" kern="0" dirty="0">
                  <a:solidFill>
                    <a:srgbClr val="000000"/>
                  </a:solidFill>
                  <a:latin typeface="Arial" pitchFamily="34" charset="0"/>
                  <a:cs typeface="Arial" pitchFamily="34" charset="0"/>
                </a:rPr>
                <a:t>4.0</a:t>
              </a:r>
            </a:p>
          </p:txBody>
        </p:sp>
        <p:sp>
          <p:nvSpPr>
            <p:cNvPr id="36" name="Rectangle 35"/>
            <p:cNvSpPr/>
            <p:nvPr/>
          </p:nvSpPr>
          <p:spPr>
            <a:xfrm>
              <a:off x="4880996" y="2389434"/>
              <a:ext cx="436483" cy="395336"/>
            </a:xfrm>
            <a:prstGeom prst="rect">
              <a:avLst/>
            </a:prstGeom>
          </p:spPr>
          <p:txBody>
            <a:bodyPr wrap="none">
              <a:spAutoFit/>
            </a:bodyPr>
            <a:lstStyle/>
            <a:p>
              <a:pPr algn="r">
                <a:defRPr/>
              </a:pPr>
              <a:r>
                <a:rPr lang="en-GB" sz="1200" kern="0" dirty="0">
                  <a:solidFill>
                    <a:srgbClr val="000000"/>
                  </a:solidFill>
                  <a:latin typeface="Arial" pitchFamily="34" charset="0"/>
                  <a:cs typeface="Arial" pitchFamily="34" charset="0"/>
                </a:rPr>
                <a:t>3.5</a:t>
              </a:r>
            </a:p>
          </p:txBody>
        </p:sp>
        <p:sp>
          <p:nvSpPr>
            <p:cNvPr id="37" name="Rectangle 36"/>
            <p:cNvSpPr/>
            <p:nvPr/>
          </p:nvSpPr>
          <p:spPr>
            <a:xfrm>
              <a:off x="4880996" y="2678595"/>
              <a:ext cx="436483" cy="395336"/>
            </a:xfrm>
            <a:prstGeom prst="rect">
              <a:avLst/>
            </a:prstGeom>
          </p:spPr>
          <p:txBody>
            <a:bodyPr wrap="none">
              <a:spAutoFit/>
            </a:bodyPr>
            <a:lstStyle/>
            <a:p>
              <a:pPr algn="r">
                <a:defRPr/>
              </a:pPr>
              <a:r>
                <a:rPr lang="en-GB" sz="1200" kern="0" dirty="0">
                  <a:solidFill>
                    <a:srgbClr val="000000"/>
                  </a:solidFill>
                  <a:latin typeface="Arial" pitchFamily="34" charset="0"/>
                  <a:cs typeface="Arial" pitchFamily="34" charset="0"/>
                </a:rPr>
                <a:t>3.0</a:t>
              </a:r>
            </a:p>
          </p:txBody>
        </p:sp>
        <p:sp>
          <p:nvSpPr>
            <p:cNvPr id="38" name="Rectangle 37"/>
            <p:cNvSpPr/>
            <p:nvPr/>
          </p:nvSpPr>
          <p:spPr>
            <a:xfrm>
              <a:off x="4880996" y="2970014"/>
              <a:ext cx="436483" cy="393078"/>
            </a:xfrm>
            <a:prstGeom prst="rect">
              <a:avLst/>
            </a:prstGeom>
          </p:spPr>
          <p:txBody>
            <a:bodyPr wrap="none">
              <a:spAutoFit/>
            </a:bodyPr>
            <a:lstStyle/>
            <a:p>
              <a:pPr algn="r">
                <a:defRPr/>
              </a:pPr>
              <a:r>
                <a:rPr lang="en-GB" sz="1200" kern="0" dirty="0">
                  <a:solidFill>
                    <a:srgbClr val="000000"/>
                  </a:solidFill>
                  <a:latin typeface="Arial" pitchFamily="34" charset="0"/>
                  <a:cs typeface="Arial" pitchFamily="34" charset="0"/>
                </a:rPr>
                <a:t>2.5</a:t>
              </a:r>
            </a:p>
          </p:txBody>
        </p:sp>
        <p:sp>
          <p:nvSpPr>
            <p:cNvPr id="39" name="Rectangle 38"/>
            <p:cNvSpPr/>
            <p:nvPr/>
          </p:nvSpPr>
          <p:spPr>
            <a:xfrm>
              <a:off x="4880996" y="1808852"/>
              <a:ext cx="436483" cy="395338"/>
            </a:xfrm>
            <a:prstGeom prst="rect">
              <a:avLst/>
            </a:prstGeom>
          </p:spPr>
          <p:txBody>
            <a:bodyPr wrap="none">
              <a:spAutoFit/>
            </a:bodyPr>
            <a:lstStyle/>
            <a:p>
              <a:pPr algn="r">
                <a:defRPr/>
              </a:pPr>
              <a:r>
                <a:rPr lang="en-GB" sz="1200" kern="0" dirty="0">
                  <a:solidFill>
                    <a:srgbClr val="000000"/>
                  </a:solidFill>
                  <a:latin typeface="Arial" pitchFamily="34" charset="0"/>
                  <a:cs typeface="Arial" pitchFamily="34" charset="0"/>
                </a:rPr>
                <a:t>4.5</a:t>
              </a:r>
            </a:p>
          </p:txBody>
        </p:sp>
        <p:sp>
          <p:nvSpPr>
            <p:cNvPr id="40" name="Rectangle 39"/>
            <p:cNvSpPr/>
            <p:nvPr/>
          </p:nvSpPr>
          <p:spPr>
            <a:xfrm>
              <a:off x="5360966" y="4912813"/>
              <a:ext cx="3382342" cy="393078"/>
            </a:xfrm>
            <a:prstGeom prst="rect">
              <a:avLst/>
            </a:prstGeom>
          </p:spPr>
          <p:txBody>
            <a:bodyPr>
              <a:spAutoFit/>
            </a:bodyPr>
            <a:lstStyle/>
            <a:p>
              <a:pPr algn="ctr">
                <a:defRPr/>
              </a:pPr>
              <a:r>
                <a:rPr lang="en-GB" sz="1200" kern="0" dirty="0">
                  <a:solidFill>
                    <a:srgbClr val="000000"/>
                  </a:solidFill>
                  <a:latin typeface="Arial" pitchFamily="34" charset="0"/>
                  <a:cs typeface="Arial" pitchFamily="34" charset="0"/>
                </a:rPr>
                <a:t>Month</a:t>
              </a:r>
            </a:p>
          </p:txBody>
        </p:sp>
        <p:sp>
          <p:nvSpPr>
            <p:cNvPr id="41" name="Rectangle 40"/>
            <p:cNvSpPr/>
            <p:nvPr/>
          </p:nvSpPr>
          <p:spPr>
            <a:xfrm>
              <a:off x="5852211" y="1404480"/>
              <a:ext cx="3495086" cy="765824"/>
            </a:xfrm>
            <a:prstGeom prst="rect">
              <a:avLst/>
            </a:prstGeom>
          </p:spPr>
          <p:txBody>
            <a:bodyPr>
              <a:spAutoFit/>
            </a:bodyPr>
            <a:lstStyle/>
            <a:p>
              <a:pPr>
                <a:spcBef>
                  <a:spcPts val="600"/>
                </a:spcBef>
                <a:tabLst>
                  <a:tab pos="1524000" algn="l"/>
                </a:tabLst>
                <a:defRPr/>
              </a:pPr>
              <a:r>
                <a:rPr lang="en-GB" sz="1200" kern="0" dirty="0">
                  <a:solidFill>
                    <a:srgbClr val="000000"/>
                  </a:solidFill>
                  <a:latin typeface="Arial" pitchFamily="34" charset="0"/>
                  <a:cs typeface="Arial" pitchFamily="34" charset="0"/>
                </a:rPr>
                <a:t>FREEDOMS, core study (n = 757)</a:t>
              </a:r>
              <a:r>
                <a:rPr lang="en-GB" sz="1200" baseline="30000" dirty="0">
                  <a:solidFill>
                    <a:srgbClr val="000000"/>
                  </a:solidFill>
                  <a:latin typeface="Arial" pitchFamily="34" charset="0"/>
                  <a:cs typeface="Arial" pitchFamily="34" charset="0"/>
                </a:rPr>
                <a:t>‡</a:t>
              </a:r>
              <a:endParaRPr lang="en-GB" sz="1200" kern="0" dirty="0">
                <a:solidFill>
                  <a:srgbClr val="000000"/>
                </a:solidFill>
                <a:latin typeface="Arial" pitchFamily="34" charset="0"/>
                <a:cs typeface="Arial" pitchFamily="34" charset="0"/>
              </a:endParaRPr>
            </a:p>
            <a:p>
              <a:pPr>
                <a:spcBef>
                  <a:spcPts val="600"/>
                </a:spcBef>
                <a:tabLst>
                  <a:tab pos="1524000" algn="l"/>
                </a:tabLst>
                <a:defRPr/>
              </a:pPr>
              <a:r>
                <a:rPr lang="en-GB" sz="1200" kern="0" dirty="0">
                  <a:solidFill>
                    <a:srgbClr val="000000"/>
                  </a:solidFill>
                  <a:latin typeface="Arial" pitchFamily="34" charset="0"/>
                  <a:cs typeface="Arial" pitchFamily="34" charset="0"/>
                </a:rPr>
                <a:t>TRANSFORMS, core study (n = 698)</a:t>
              </a:r>
              <a:r>
                <a:rPr lang="en-GB" sz="1200" baseline="30000" dirty="0">
                  <a:solidFill>
                    <a:srgbClr val="000000"/>
                  </a:solidFill>
                  <a:latin typeface="Arial" pitchFamily="34" charset="0"/>
                  <a:cs typeface="Arial" pitchFamily="34" charset="0"/>
                </a:rPr>
                <a:t>‡</a:t>
              </a:r>
              <a:endParaRPr lang="en-GB" sz="1200" kern="0" dirty="0">
                <a:solidFill>
                  <a:srgbClr val="000000"/>
                </a:solidFill>
                <a:latin typeface="Arial" pitchFamily="34" charset="0"/>
                <a:cs typeface="Arial" pitchFamily="34" charset="0"/>
              </a:endParaRPr>
            </a:p>
          </p:txBody>
        </p:sp>
        <p:grpSp>
          <p:nvGrpSpPr>
            <p:cNvPr id="7207" name="Group 1230"/>
            <p:cNvGrpSpPr>
              <a:grpSpLocks/>
            </p:cNvGrpSpPr>
            <p:nvPr/>
          </p:nvGrpSpPr>
          <p:grpSpPr bwMode="auto">
            <a:xfrm>
              <a:off x="5259388" y="1981200"/>
              <a:ext cx="3540125" cy="2701925"/>
              <a:chOff x="5240619" y="2044101"/>
              <a:chExt cx="3540125" cy="2701925"/>
            </a:xfrm>
          </p:grpSpPr>
          <p:sp>
            <p:nvSpPr>
              <p:cNvPr id="7210" name="Freeform 6"/>
              <p:cNvSpPr>
                <a:spLocks/>
              </p:cNvSpPr>
              <p:nvPr/>
            </p:nvSpPr>
            <p:spPr bwMode="auto">
              <a:xfrm>
                <a:off x="5332694" y="3231551"/>
                <a:ext cx="3384550" cy="79375"/>
              </a:xfrm>
              <a:custGeom>
                <a:avLst/>
                <a:gdLst>
                  <a:gd name="T0" fmla="*/ 2147483647 w 2132"/>
                  <a:gd name="T1" fmla="*/ 0 h 50"/>
                  <a:gd name="T2" fmla="*/ 2147483647 w 2132"/>
                  <a:gd name="T3" fmla="*/ 2147483647 h 50"/>
                  <a:gd name="T4" fmla="*/ 2147483647 w 2132"/>
                  <a:gd name="T5" fmla="*/ 2147483647 h 50"/>
                  <a:gd name="T6" fmla="*/ 2147483647 w 2132"/>
                  <a:gd name="T7" fmla="*/ 2147483647 h 50"/>
                  <a:gd name="T8" fmla="*/ 2147483647 w 2132"/>
                  <a:gd name="T9" fmla="*/ 2147483647 h 50"/>
                  <a:gd name="T10" fmla="*/ 2147483647 w 2132"/>
                  <a:gd name="T11" fmla="*/ 2147483647 h 50"/>
                  <a:gd name="T12" fmla="*/ 2147483647 w 2132"/>
                  <a:gd name="T13" fmla="*/ 2147483647 h 50"/>
                  <a:gd name="T14" fmla="*/ 2147483647 w 2132"/>
                  <a:gd name="T15" fmla="*/ 2147483647 h 50"/>
                  <a:gd name="T16" fmla="*/ 2147483647 w 2132"/>
                  <a:gd name="T17" fmla="*/ 2147483647 h 50"/>
                  <a:gd name="T18" fmla="*/ 2147483647 w 2132"/>
                  <a:gd name="T19" fmla="*/ 2147483647 h 50"/>
                  <a:gd name="T20" fmla="*/ 2147483647 w 2132"/>
                  <a:gd name="T21" fmla="*/ 2147483647 h 50"/>
                  <a:gd name="T22" fmla="*/ 2147483647 w 2132"/>
                  <a:gd name="T23" fmla="*/ 2147483647 h 50"/>
                  <a:gd name="T24" fmla="*/ 2147483647 w 2132"/>
                  <a:gd name="T25" fmla="*/ 2147483647 h 50"/>
                  <a:gd name="T26" fmla="*/ 2147483647 w 2132"/>
                  <a:gd name="T27" fmla="*/ 2147483647 h 50"/>
                  <a:gd name="T28" fmla="*/ 2147483647 w 2132"/>
                  <a:gd name="T29" fmla="*/ 2147483647 h 50"/>
                  <a:gd name="T30" fmla="*/ 2147483647 w 2132"/>
                  <a:gd name="T31" fmla="*/ 2147483647 h 50"/>
                  <a:gd name="T32" fmla="*/ 2147483647 w 2132"/>
                  <a:gd name="T33" fmla="*/ 2147483647 h 50"/>
                  <a:gd name="T34" fmla="*/ 2147483647 w 2132"/>
                  <a:gd name="T35" fmla="*/ 2147483647 h 50"/>
                  <a:gd name="T36" fmla="*/ 2147483647 w 2132"/>
                  <a:gd name="T37" fmla="*/ 2147483647 h 50"/>
                  <a:gd name="T38" fmla="*/ 2147483647 w 2132"/>
                  <a:gd name="T39" fmla="*/ 2147483647 h 50"/>
                  <a:gd name="T40" fmla="*/ 0 w 2132"/>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2"/>
                  <a:gd name="T64" fmla="*/ 0 h 50"/>
                  <a:gd name="T65" fmla="*/ 2132 w 2132"/>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2" h="50">
                    <a:moveTo>
                      <a:pt x="2132" y="0"/>
                    </a:moveTo>
                    <a:lnTo>
                      <a:pt x="2026" y="32"/>
                    </a:lnTo>
                    <a:lnTo>
                      <a:pt x="1918" y="50"/>
                    </a:lnTo>
                    <a:lnTo>
                      <a:pt x="1812" y="46"/>
                    </a:lnTo>
                    <a:lnTo>
                      <a:pt x="1706" y="28"/>
                    </a:lnTo>
                    <a:lnTo>
                      <a:pt x="1600" y="22"/>
                    </a:lnTo>
                    <a:lnTo>
                      <a:pt x="1494" y="38"/>
                    </a:lnTo>
                    <a:lnTo>
                      <a:pt x="1388" y="28"/>
                    </a:lnTo>
                    <a:lnTo>
                      <a:pt x="1282" y="36"/>
                    </a:lnTo>
                    <a:lnTo>
                      <a:pt x="1176" y="18"/>
                    </a:lnTo>
                    <a:lnTo>
                      <a:pt x="1066" y="24"/>
                    </a:lnTo>
                    <a:lnTo>
                      <a:pt x="962" y="36"/>
                    </a:lnTo>
                    <a:lnTo>
                      <a:pt x="856" y="40"/>
                    </a:lnTo>
                    <a:lnTo>
                      <a:pt x="750" y="46"/>
                    </a:lnTo>
                    <a:lnTo>
                      <a:pt x="644" y="50"/>
                    </a:lnTo>
                    <a:lnTo>
                      <a:pt x="538" y="40"/>
                    </a:lnTo>
                    <a:lnTo>
                      <a:pt x="430" y="38"/>
                    </a:lnTo>
                    <a:lnTo>
                      <a:pt x="324" y="42"/>
                    </a:lnTo>
                    <a:lnTo>
                      <a:pt x="218" y="48"/>
                    </a:lnTo>
                    <a:lnTo>
                      <a:pt x="112" y="40"/>
                    </a:lnTo>
                    <a:lnTo>
                      <a:pt x="0" y="24"/>
                    </a:lnTo>
                  </a:path>
                </a:pathLst>
              </a:custGeom>
              <a:noFill/>
              <a:ln w="19050" cap="flat" cmpd="sng">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7211" name="Freeform 7"/>
              <p:cNvSpPr>
                <a:spLocks/>
              </p:cNvSpPr>
              <p:nvPr/>
            </p:nvSpPr>
            <p:spPr bwMode="auto">
              <a:xfrm>
                <a:off x="5332694" y="2044101"/>
                <a:ext cx="3384550" cy="2609850"/>
              </a:xfrm>
              <a:custGeom>
                <a:avLst/>
                <a:gdLst>
                  <a:gd name="T0" fmla="*/ 0 w 2132"/>
                  <a:gd name="T1" fmla="*/ 0 h 1644"/>
                  <a:gd name="T2" fmla="*/ 0 w 2132"/>
                  <a:gd name="T3" fmla="*/ 2147483647 h 1644"/>
                  <a:gd name="T4" fmla="*/ 2147483647 w 2132"/>
                  <a:gd name="T5" fmla="*/ 2147483647 h 1644"/>
                  <a:gd name="T6" fmla="*/ 0 60000 65536"/>
                  <a:gd name="T7" fmla="*/ 0 60000 65536"/>
                  <a:gd name="T8" fmla="*/ 0 60000 65536"/>
                  <a:gd name="T9" fmla="*/ 0 w 2132"/>
                  <a:gd name="T10" fmla="*/ 0 h 1644"/>
                  <a:gd name="T11" fmla="*/ 2132 w 2132"/>
                  <a:gd name="T12" fmla="*/ 1644 h 1644"/>
                </a:gdLst>
                <a:ahLst/>
                <a:cxnLst>
                  <a:cxn ang="T6">
                    <a:pos x="T0" y="T1"/>
                  </a:cxn>
                  <a:cxn ang="T7">
                    <a:pos x="T2" y="T3"/>
                  </a:cxn>
                  <a:cxn ang="T8">
                    <a:pos x="T4" y="T5"/>
                  </a:cxn>
                </a:cxnLst>
                <a:rect l="T9" t="T10" r="T11" b="T12"/>
                <a:pathLst>
                  <a:path w="2132" h="1644">
                    <a:moveTo>
                      <a:pt x="0" y="0"/>
                    </a:moveTo>
                    <a:lnTo>
                      <a:pt x="0" y="1644"/>
                    </a:lnTo>
                    <a:lnTo>
                      <a:pt x="2132" y="1644"/>
                    </a:lnTo>
                  </a:path>
                </a:pathLst>
              </a:custGeom>
              <a:noFill/>
              <a:ln w="19050" cap="sq" cmpd="sng">
                <a:solidFill>
                  <a:srgbClr val="231F2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7212" name="Line 8"/>
              <p:cNvSpPr>
                <a:spLocks noChangeShapeType="1"/>
              </p:cNvSpPr>
              <p:nvPr/>
            </p:nvSpPr>
            <p:spPr bwMode="auto">
              <a:xfrm>
                <a:off x="5240619" y="4653951"/>
                <a:ext cx="92075" cy="0"/>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13" name="Line 9"/>
              <p:cNvSpPr>
                <a:spLocks noChangeShapeType="1"/>
              </p:cNvSpPr>
              <p:nvPr/>
            </p:nvSpPr>
            <p:spPr bwMode="auto">
              <a:xfrm>
                <a:off x="5240619" y="4365026"/>
                <a:ext cx="92075" cy="0"/>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14" name="Line 10"/>
              <p:cNvSpPr>
                <a:spLocks noChangeShapeType="1"/>
              </p:cNvSpPr>
              <p:nvPr/>
            </p:nvSpPr>
            <p:spPr bwMode="auto">
              <a:xfrm>
                <a:off x="5240619" y="4072926"/>
                <a:ext cx="92075" cy="0"/>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15" name="Line 11"/>
              <p:cNvSpPr>
                <a:spLocks noChangeShapeType="1"/>
              </p:cNvSpPr>
              <p:nvPr/>
            </p:nvSpPr>
            <p:spPr bwMode="auto">
              <a:xfrm>
                <a:off x="5240619" y="3784001"/>
                <a:ext cx="92075" cy="0"/>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16" name="Line 12"/>
              <p:cNvSpPr>
                <a:spLocks noChangeShapeType="1"/>
              </p:cNvSpPr>
              <p:nvPr/>
            </p:nvSpPr>
            <p:spPr bwMode="auto">
              <a:xfrm>
                <a:off x="5240619" y="3495076"/>
                <a:ext cx="92075" cy="0"/>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17" name="Line 13"/>
              <p:cNvSpPr>
                <a:spLocks noChangeShapeType="1"/>
              </p:cNvSpPr>
              <p:nvPr/>
            </p:nvSpPr>
            <p:spPr bwMode="auto">
              <a:xfrm>
                <a:off x="5240619" y="3202976"/>
                <a:ext cx="92075" cy="0"/>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18" name="Line 14"/>
              <p:cNvSpPr>
                <a:spLocks noChangeShapeType="1"/>
              </p:cNvSpPr>
              <p:nvPr/>
            </p:nvSpPr>
            <p:spPr bwMode="auto">
              <a:xfrm>
                <a:off x="5240619" y="2914051"/>
                <a:ext cx="92075" cy="0"/>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19" name="Line 15"/>
              <p:cNvSpPr>
                <a:spLocks noChangeShapeType="1"/>
              </p:cNvSpPr>
              <p:nvPr/>
            </p:nvSpPr>
            <p:spPr bwMode="auto">
              <a:xfrm>
                <a:off x="5240619" y="2625126"/>
                <a:ext cx="92075" cy="0"/>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20" name="Line 16"/>
              <p:cNvSpPr>
                <a:spLocks noChangeShapeType="1"/>
              </p:cNvSpPr>
              <p:nvPr/>
            </p:nvSpPr>
            <p:spPr bwMode="auto">
              <a:xfrm>
                <a:off x="5240619" y="2333026"/>
                <a:ext cx="92075" cy="0"/>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21" name="Line 17"/>
              <p:cNvSpPr>
                <a:spLocks noChangeShapeType="1"/>
              </p:cNvSpPr>
              <p:nvPr/>
            </p:nvSpPr>
            <p:spPr bwMode="auto">
              <a:xfrm>
                <a:off x="5240619" y="2044101"/>
                <a:ext cx="92075" cy="0"/>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22" name="Line 18"/>
              <p:cNvSpPr>
                <a:spLocks noChangeShapeType="1"/>
              </p:cNvSpPr>
              <p:nvPr/>
            </p:nvSpPr>
            <p:spPr bwMode="auto">
              <a:xfrm>
                <a:off x="5342219" y="4653951"/>
                <a:ext cx="0" cy="92075"/>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23" name="Line 19"/>
              <p:cNvSpPr>
                <a:spLocks noChangeShapeType="1"/>
              </p:cNvSpPr>
              <p:nvPr/>
            </p:nvSpPr>
            <p:spPr bwMode="auto">
              <a:xfrm>
                <a:off x="5510494" y="4653951"/>
                <a:ext cx="0" cy="92075"/>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24" name="Line 20"/>
              <p:cNvSpPr>
                <a:spLocks noChangeShapeType="1"/>
              </p:cNvSpPr>
              <p:nvPr/>
            </p:nvSpPr>
            <p:spPr bwMode="auto">
              <a:xfrm>
                <a:off x="5678769" y="4653951"/>
                <a:ext cx="0" cy="92075"/>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25" name="Line 21"/>
              <p:cNvSpPr>
                <a:spLocks noChangeShapeType="1"/>
              </p:cNvSpPr>
              <p:nvPr/>
            </p:nvSpPr>
            <p:spPr bwMode="auto">
              <a:xfrm>
                <a:off x="5847044" y="4653951"/>
                <a:ext cx="0" cy="92075"/>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26" name="Line 22"/>
              <p:cNvSpPr>
                <a:spLocks noChangeShapeType="1"/>
              </p:cNvSpPr>
              <p:nvPr/>
            </p:nvSpPr>
            <p:spPr bwMode="auto">
              <a:xfrm>
                <a:off x="6015319" y="4653951"/>
                <a:ext cx="0" cy="92075"/>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27" name="Line 23"/>
              <p:cNvSpPr>
                <a:spLocks noChangeShapeType="1"/>
              </p:cNvSpPr>
              <p:nvPr/>
            </p:nvSpPr>
            <p:spPr bwMode="auto">
              <a:xfrm>
                <a:off x="6186769" y="4653951"/>
                <a:ext cx="0" cy="92075"/>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28" name="Line 24"/>
              <p:cNvSpPr>
                <a:spLocks noChangeShapeType="1"/>
              </p:cNvSpPr>
              <p:nvPr/>
            </p:nvSpPr>
            <p:spPr bwMode="auto">
              <a:xfrm>
                <a:off x="6355044" y="4653951"/>
                <a:ext cx="0" cy="92075"/>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29" name="Line 25"/>
              <p:cNvSpPr>
                <a:spLocks noChangeShapeType="1"/>
              </p:cNvSpPr>
              <p:nvPr/>
            </p:nvSpPr>
            <p:spPr bwMode="auto">
              <a:xfrm>
                <a:off x="6523319" y="4653951"/>
                <a:ext cx="0" cy="92075"/>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30" name="Line 26"/>
              <p:cNvSpPr>
                <a:spLocks noChangeShapeType="1"/>
              </p:cNvSpPr>
              <p:nvPr/>
            </p:nvSpPr>
            <p:spPr bwMode="auto">
              <a:xfrm>
                <a:off x="6691594" y="4653951"/>
                <a:ext cx="0" cy="92075"/>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31" name="Line 27"/>
              <p:cNvSpPr>
                <a:spLocks noChangeShapeType="1"/>
              </p:cNvSpPr>
              <p:nvPr/>
            </p:nvSpPr>
            <p:spPr bwMode="auto">
              <a:xfrm>
                <a:off x="6859869" y="4653951"/>
                <a:ext cx="0" cy="92075"/>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32" name="Line 28"/>
              <p:cNvSpPr>
                <a:spLocks noChangeShapeType="1"/>
              </p:cNvSpPr>
              <p:nvPr/>
            </p:nvSpPr>
            <p:spPr bwMode="auto">
              <a:xfrm>
                <a:off x="7028144" y="4653951"/>
                <a:ext cx="0" cy="92075"/>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33" name="Line 29"/>
              <p:cNvSpPr>
                <a:spLocks noChangeShapeType="1"/>
              </p:cNvSpPr>
              <p:nvPr/>
            </p:nvSpPr>
            <p:spPr bwMode="auto">
              <a:xfrm>
                <a:off x="7196419" y="4653951"/>
                <a:ext cx="0" cy="92075"/>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34" name="Line 30"/>
              <p:cNvSpPr>
                <a:spLocks noChangeShapeType="1"/>
              </p:cNvSpPr>
              <p:nvPr/>
            </p:nvSpPr>
            <p:spPr bwMode="auto">
              <a:xfrm>
                <a:off x="7367869" y="4653951"/>
                <a:ext cx="0" cy="92075"/>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35" name="Line 31"/>
              <p:cNvSpPr>
                <a:spLocks noChangeShapeType="1"/>
              </p:cNvSpPr>
              <p:nvPr/>
            </p:nvSpPr>
            <p:spPr bwMode="auto">
              <a:xfrm>
                <a:off x="7536144" y="4653951"/>
                <a:ext cx="0" cy="92075"/>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36" name="Line 32"/>
              <p:cNvSpPr>
                <a:spLocks noChangeShapeType="1"/>
              </p:cNvSpPr>
              <p:nvPr/>
            </p:nvSpPr>
            <p:spPr bwMode="auto">
              <a:xfrm>
                <a:off x="7704419" y="4653951"/>
                <a:ext cx="0" cy="92075"/>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37" name="Line 33"/>
              <p:cNvSpPr>
                <a:spLocks noChangeShapeType="1"/>
              </p:cNvSpPr>
              <p:nvPr/>
            </p:nvSpPr>
            <p:spPr bwMode="auto">
              <a:xfrm>
                <a:off x="7872694" y="4653951"/>
                <a:ext cx="0" cy="92075"/>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38" name="Line 34"/>
              <p:cNvSpPr>
                <a:spLocks noChangeShapeType="1"/>
              </p:cNvSpPr>
              <p:nvPr/>
            </p:nvSpPr>
            <p:spPr bwMode="auto">
              <a:xfrm>
                <a:off x="8040969" y="4653951"/>
                <a:ext cx="0" cy="92075"/>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39" name="Line 35"/>
              <p:cNvSpPr>
                <a:spLocks noChangeShapeType="1"/>
              </p:cNvSpPr>
              <p:nvPr/>
            </p:nvSpPr>
            <p:spPr bwMode="auto">
              <a:xfrm>
                <a:off x="8209244" y="4653951"/>
                <a:ext cx="0" cy="92075"/>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40" name="Line 36"/>
              <p:cNvSpPr>
                <a:spLocks noChangeShapeType="1"/>
              </p:cNvSpPr>
              <p:nvPr/>
            </p:nvSpPr>
            <p:spPr bwMode="auto">
              <a:xfrm>
                <a:off x="8377519" y="4653951"/>
                <a:ext cx="0" cy="92075"/>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41" name="Line 37"/>
              <p:cNvSpPr>
                <a:spLocks noChangeShapeType="1"/>
              </p:cNvSpPr>
              <p:nvPr/>
            </p:nvSpPr>
            <p:spPr bwMode="auto">
              <a:xfrm>
                <a:off x="8548969" y="4653951"/>
                <a:ext cx="0" cy="92075"/>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42" name="Line 38"/>
              <p:cNvSpPr>
                <a:spLocks noChangeShapeType="1"/>
              </p:cNvSpPr>
              <p:nvPr/>
            </p:nvSpPr>
            <p:spPr bwMode="auto">
              <a:xfrm>
                <a:off x="8717244" y="4653951"/>
                <a:ext cx="0" cy="92075"/>
              </a:xfrm>
              <a:prstGeom prst="line">
                <a:avLst/>
              </a:prstGeom>
              <a:noFill/>
              <a:ln w="19050">
                <a:solidFill>
                  <a:srgbClr val="231F20"/>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43" name="Line 40"/>
              <p:cNvSpPr>
                <a:spLocks noChangeShapeType="1"/>
              </p:cNvSpPr>
              <p:nvPr/>
            </p:nvSpPr>
            <p:spPr bwMode="auto">
              <a:xfrm>
                <a:off x="8698194" y="2294926"/>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44" name="Line 41"/>
              <p:cNvSpPr>
                <a:spLocks noChangeShapeType="1"/>
              </p:cNvSpPr>
              <p:nvPr/>
            </p:nvSpPr>
            <p:spPr bwMode="auto">
              <a:xfrm>
                <a:off x="8698194" y="4165001"/>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45" name="Line 42"/>
              <p:cNvSpPr>
                <a:spLocks noChangeShapeType="1"/>
              </p:cNvSpPr>
              <p:nvPr/>
            </p:nvSpPr>
            <p:spPr bwMode="auto">
              <a:xfrm flipV="1">
                <a:off x="8726769" y="2294926"/>
                <a:ext cx="0" cy="1870075"/>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46" name="Rectangle 43"/>
              <p:cNvSpPr>
                <a:spLocks noChangeArrowheads="1"/>
              </p:cNvSpPr>
              <p:nvPr/>
            </p:nvSpPr>
            <p:spPr bwMode="auto">
              <a:xfrm>
                <a:off x="8685494" y="3383951"/>
                <a:ext cx="79375" cy="762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sp>
            <p:nvSpPr>
              <p:cNvPr id="7247" name="Line 44"/>
              <p:cNvSpPr>
                <a:spLocks noChangeShapeType="1"/>
              </p:cNvSpPr>
              <p:nvPr/>
            </p:nvSpPr>
            <p:spPr bwMode="auto">
              <a:xfrm>
                <a:off x="8698194" y="2507651"/>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48" name="Line 45"/>
              <p:cNvSpPr>
                <a:spLocks noChangeShapeType="1"/>
              </p:cNvSpPr>
              <p:nvPr/>
            </p:nvSpPr>
            <p:spPr bwMode="auto">
              <a:xfrm>
                <a:off x="8698194" y="4336451"/>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49" name="Line 46"/>
              <p:cNvSpPr>
                <a:spLocks noChangeShapeType="1"/>
              </p:cNvSpPr>
              <p:nvPr/>
            </p:nvSpPr>
            <p:spPr bwMode="auto">
              <a:xfrm flipV="1">
                <a:off x="8726769" y="2507651"/>
                <a:ext cx="0" cy="182880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50" name="Line 48"/>
              <p:cNvSpPr>
                <a:spLocks noChangeShapeType="1"/>
              </p:cNvSpPr>
              <p:nvPr/>
            </p:nvSpPr>
            <p:spPr bwMode="auto">
              <a:xfrm>
                <a:off x="8523569" y="2348901"/>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51" name="Line 49"/>
              <p:cNvSpPr>
                <a:spLocks noChangeShapeType="1"/>
              </p:cNvSpPr>
              <p:nvPr/>
            </p:nvSpPr>
            <p:spPr bwMode="auto">
              <a:xfrm>
                <a:off x="8523569" y="4203101"/>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52" name="Line 50"/>
              <p:cNvSpPr>
                <a:spLocks noChangeShapeType="1"/>
              </p:cNvSpPr>
              <p:nvPr/>
            </p:nvSpPr>
            <p:spPr bwMode="auto">
              <a:xfrm flipV="1">
                <a:off x="8548969" y="2348901"/>
                <a:ext cx="0" cy="1857375"/>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53" name="Rectangle 51"/>
              <p:cNvSpPr>
                <a:spLocks noChangeArrowheads="1"/>
              </p:cNvSpPr>
              <p:nvPr/>
            </p:nvSpPr>
            <p:spPr bwMode="auto">
              <a:xfrm>
                <a:off x="8510869" y="3358551"/>
                <a:ext cx="79375" cy="762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sp>
            <p:nvSpPr>
              <p:cNvPr id="7254" name="Line 52"/>
              <p:cNvSpPr>
                <a:spLocks noChangeShapeType="1"/>
              </p:cNvSpPr>
              <p:nvPr/>
            </p:nvSpPr>
            <p:spPr bwMode="auto">
              <a:xfrm>
                <a:off x="8523569" y="2507651"/>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55" name="Line 53"/>
              <p:cNvSpPr>
                <a:spLocks noChangeShapeType="1"/>
              </p:cNvSpPr>
              <p:nvPr/>
            </p:nvSpPr>
            <p:spPr bwMode="auto">
              <a:xfrm>
                <a:off x="8523569" y="4285651"/>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56" name="Line 54"/>
              <p:cNvSpPr>
                <a:spLocks noChangeShapeType="1"/>
              </p:cNvSpPr>
              <p:nvPr/>
            </p:nvSpPr>
            <p:spPr bwMode="auto">
              <a:xfrm flipV="1">
                <a:off x="8548969" y="2507651"/>
                <a:ext cx="0" cy="177800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57" name="Line 56"/>
              <p:cNvSpPr>
                <a:spLocks noChangeShapeType="1"/>
              </p:cNvSpPr>
              <p:nvPr/>
            </p:nvSpPr>
            <p:spPr bwMode="auto">
              <a:xfrm>
                <a:off x="8352119" y="2402876"/>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58" name="Line 57"/>
              <p:cNvSpPr>
                <a:spLocks noChangeShapeType="1"/>
              </p:cNvSpPr>
              <p:nvPr/>
            </p:nvSpPr>
            <p:spPr bwMode="auto">
              <a:xfrm>
                <a:off x="8352119" y="4203101"/>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59" name="Line 58"/>
              <p:cNvSpPr>
                <a:spLocks noChangeShapeType="1"/>
              </p:cNvSpPr>
              <p:nvPr/>
            </p:nvSpPr>
            <p:spPr bwMode="auto">
              <a:xfrm flipV="1">
                <a:off x="8377519" y="2402876"/>
                <a:ext cx="0" cy="1800225"/>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60" name="Rectangle 59"/>
              <p:cNvSpPr>
                <a:spLocks noChangeArrowheads="1"/>
              </p:cNvSpPr>
              <p:nvPr/>
            </p:nvSpPr>
            <p:spPr bwMode="auto">
              <a:xfrm>
                <a:off x="8339419" y="3396651"/>
                <a:ext cx="79375" cy="793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sp>
            <p:nvSpPr>
              <p:cNvPr id="7261" name="Line 60"/>
              <p:cNvSpPr>
                <a:spLocks noChangeShapeType="1"/>
              </p:cNvSpPr>
              <p:nvPr/>
            </p:nvSpPr>
            <p:spPr bwMode="auto">
              <a:xfrm>
                <a:off x="8352119" y="2520351"/>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62" name="Line 61"/>
              <p:cNvSpPr>
                <a:spLocks noChangeShapeType="1"/>
              </p:cNvSpPr>
              <p:nvPr/>
            </p:nvSpPr>
            <p:spPr bwMode="auto">
              <a:xfrm>
                <a:off x="8352119" y="4336451"/>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63" name="Line 62"/>
              <p:cNvSpPr>
                <a:spLocks noChangeShapeType="1"/>
              </p:cNvSpPr>
              <p:nvPr/>
            </p:nvSpPr>
            <p:spPr bwMode="auto">
              <a:xfrm flipV="1">
                <a:off x="8377519" y="2520351"/>
                <a:ext cx="0" cy="181610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64" name="Line 64"/>
              <p:cNvSpPr>
                <a:spLocks noChangeShapeType="1"/>
              </p:cNvSpPr>
              <p:nvPr/>
            </p:nvSpPr>
            <p:spPr bwMode="auto">
              <a:xfrm>
                <a:off x="8183844" y="2402876"/>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65" name="Line 65"/>
              <p:cNvSpPr>
                <a:spLocks noChangeShapeType="1"/>
              </p:cNvSpPr>
              <p:nvPr/>
            </p:nvSpPr>
            <p:spPr bwMode="auto">
              <a:xfrm>
                <a:off x="8183844" y="4203101"/>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66" name="Line 66"/>
              <p:cNvSpPr>
                <a:spLocks noChangeShapeType="1"/>
              </p:cNvSpPr>
              <p:nvPr/>
            </p:nvSpPr>
            <p:spPr bwMode="auto">
              <a:xfrm flipV="1">
                <a:off x="8209244" y="2402876"/>
                <a:ext cx="0" cy="180340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67" name="Rectangle 67"/>
              <p:cNvSpPr>
                <a:spLocks noChangeArrowheads="1"/>
              </p:cNvSpPr>
              <p:nvPr/>
            </p:nvSpPr>
            <p:spPr bwMode="auto">
              <a:xfrm>
                <a:off x="8171144" y="3345851"/>
                <a:ext cx="79375" cy="762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sp>
            <p:nvSpPr>
              <p:cNvPr id="7268" name="Line 68"/>
              <p:cNvSpPr>
                <a:spLocks noChangeShapeType="1"/>
              </p:cNvSpPr>
              <p:nvPr/>
            </p:nvSpPr>
            <p:spPr bwMode="auto">
              <a:xfrm>
                <a:off x="8183844" y="2491776"/>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69" name="Line 69"/>
              <p:cNvSpPr>
                <a:spLocks noChangeShapeType="1"/>
              </p:cNvSpPr>
              <p:nvPr/>
            </p:nvSpPr>
            <p:spPr bwMode="auto">
              <a:xfrm>
                <a:off x="8183844" y="4269776"/>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70" name="Line 70"/>
              <p:cNvSpPr>
                <a:spLocks noChangeShapeType="1"/>
              </p:cNvSpPr>
              <p:nvPr/>
            </p:nvSpPr>
            <p:spPr bwMode="auto">
              <a:xfrm flipV="1">
                <a:off x="8209244" y="2494951"/>
                <a:ext cx="0" cy="1774825"/>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71" name="Line 72"/>
              <p:cNvSpPr>
                <a:spLocks noChangeShapeType="1"/>
              </p:cNvSpPr>
              <p:nvPr/>
            </p:nvSpPr>
            <p:spPr bwMode="auto">
              <a:xfrm>
                <a:off x="8015569" y="2361601"/>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72" name="Line 73"/>
              <p:cNvSpPr>
                <a:spLocks noChangeShapeType="1"/>
              </p:cNvSpPr>
              <p:nvPr/>
            </p:nvSpPr>
            <p:spPr bwMode="auto">
              <a:xfrm>
                <a:off x="8015569" y="4190401"/>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73" name="Line 74"/>
              <p:cNvSpPr>
                <a:spLocks noChangeShapeType="1"/>
              </p:cNvSpPr>
              <p:nvPr/>
            </p:nvSpPr>
            <p:spPr bwMode="auto">
              <a:xfrm flipV="1">
                <a:off x="8040969" y="2361601"/>
                <a:ext cx="0" cy="182880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74" name="Rectangle 75"/>
              <p:cNvSpPr>
                <a:spLocks noChangeArrowheads="1"/>
              </p:cNvSpPr>
              <p:nvPr/>
            </p:nvSpPr>
            <p:spPr bwMode="auto">
              <a:xfrm>
                <a:off x="8002869" y="3349026"/>
                <a:ext cx="76200" cy="793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sp>
            <p:nvSpPr>
              <p:cNvPr id="7275" name="Line 76"/>
              <p:cNvSpPr>
                <a:spLocks noChangeShapeType="1"/>
              </p:cNvSpPr>
              <p:nvPr/>
            </p:nvSpPr>
            <p:spPr bwMode="auto">
              <a:xfrm>
                <a:off x="8015569" y="2482251"/>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76" name="Line 77"/>
              <p:cNvSpPr>
                <a:spLocks noChangeShapeType="1"/>
              </p:cNvSpPr>
              <p:nvPr/>
            </p:nvSpPr>
            <p:spPr bwMode="auto">
              <a:xfrm>
                <a:off x="8015569" y="4295176"/>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77" name="Line 78"/>
              <p:cNvSpPr>
                <a:spLocks noChangeShapeType="1"/>
              </p:cNvSpPr>
              <p:nvPr/>
            </p:nvSpPr>
            <p:spPr bwMode="auto">
              <a:xfrm flipV="1">
                <a:off x="8040969" y="2482251"/>
                <a:ext cx="0" cy="181610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78" name="Line 80"/>
              <p:cNvSpPr>
                <a:spLocks noChangeShapeType="1"/>
              </p:cNvSpPr>
              <p:nvPr/>
            </p:nvSpPr>
            <p:spPr bwMode="auto">
              <a:xfrm>
                <a:off x="7844119" y="2361601"/>
                <a:ext cx="57150"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79" name="Line 81"/>
              <p:cNvSpPr>
                <a:spLocks noChangeShapeType="1"/>
              </p:cNvSpPr>
              <p:nvPr/>
            </p:nvSpPr>
            <p:spPr bwMode="auto">
              <a:xfrm>
                <a:off x="7844119" y="4177701"/>
                <a:ext cx="57150"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80" name="Line 82"/>
              <p:cNvSpPr>
                <a:spLocks noChangeShapeType="1"/>
              </p:cNvSpPr>
              <p:nvPr/>
            </p:nvSpPr>
            <p:spPr bwMode="auto">
              <a:xfrm flipV="1">
                <a:off x="7872694" y="2361601"/>
                <a:ext cx="0" cy="181610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81" name="Rectangle 83"/>
              <p:cNvSpPr>
                <a:spLocks noChangeArrowheads="1"/>
              </p:cNvSpPr>
              <p:nvPr/>
            </p:nvSpPr>
            <p:spPr bwMode="auto">
              <a:xfrm>
                <a:off x="7834594" y="3349026"/>
                <a:ext cx="76200" cy="793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sp>
            <p:nvSpPr>
              <p:cNvPr id="7282" name="Line 84"/>
              <p:cNvSpPr>
                <a:spLocks noChangeShapeType="1"/>
              </p:cNvSpPr>
              <p:nvPr/>
            </p:nvSpPr>
            <p:spPr bwMode="auto">
              <a:xfrm>
                <a:off x="7844119" y="2520351"/>
                <a:ext cx="57150"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83" name="Line 85"/>
              <p:cNvSpPr>
                <a:spLocks noChangeShapeType="1"/>
              </p:cNvSpPr>
              <p:nvPr/>
            </p:nvSpPr>
            <p:spPr bwMode="auto">
              <a:xfrm>
                <a:off x="7844119" y="4257076"/>
                <a:ext cx="57150"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84" name="Line 86"/>
              <p:cNvSpPr>
                <a:spLocks noChangeShapeType="1"/>
              </p:cNvSpPr>
              <p:nvPr/>
            </p:nvSpPr>
            <p:spPr bwMode="auto">
              <a:xfrm flipV="1">
                <a:off x="7872694" y="2520351"/>
                <a:ext cx="0" cy="1736725"/>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85" name="Line 88"/>
              <p:cNvSpPr>
                <a:spLocks noChangeShapeType="1"/>
              </p:cNvSpPr>
              <p:nvPr/>
            </p:nvSpPr>
            <p:spPr bwMode="auto">
              <a:xfrm>
                <a:off x="7675844" y="2390176"/>
                <a:ext cx="57150"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86" name="Line 89"/>
              <p:cNvSpPr>
                <a:spLocks noChangeShapeType="1"/>
              </p:cNvSpPr>
              <p:nvPr/>
            </p:nvSpPr>
            <p:spPr bwMode="auto">
              <a:xfrm>
                <a:off x="7675844" y="4190401"/>
                <a:ext cx="57150"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87" name="Line 90"/>
              <p:cNvSpPr>
                <a:spLocks noChangeShapeType="1"/>
              </p:cNvSpPr>
              <p:nvPr/>
            </p:nvSpPr>
            <p:spPr bwMode="auto">
              <a:xfrm flipV="1">
                <a:off x="7704419" y="2390176"/>
                <a:ext cx="0" cy="1800225"/>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88" name="Rectangle 91"/>
              <p:cNvSpPr>
                <a:spLocks noChangeArrowheads="1"/>
              </p:cNvSpPr>
              <p:nvPr/>
            </p:nvSpPr>
            <p:spPr bwMode="auto">
              <a:xfrm>
                <a:off x="7666319" y="3364901"/>
                <a:ext cx="76200" cy="762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sp>
            <p:nvSpPr>
              <p:cNvPr id="7289" name="Line 92"/>
              <p:cNvSpPr>
                <a:spLocks noChangeShapeType="1"/>
              </p:cNvSpPr>
              <p:nvPr/>
            </p:nvSpPr>
            <p:spPr bwMode="auto">
              <a:xfrm>
                <a:off x="7675844" y="2507651"/>
                <a:ext cx="57150"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90" name="Line 93"/>
              <p:cNvSpPr>
                <a:spLocks noChangeShapeType="1"/>
              </p:cNvSpPr>
              <p:nvPr/>
            </p:nvSpPr>
            <p:spPr bwMode="auto">
              <a:xfrm>
                <a:off x="7675844" y="4295176"/>
                <a:ext cx="57150"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91" name="Line 94"/>
              <p:cNvSpPr>
                <a:spLocks noChangeShapeType="1"/>
              </p:cNvSpPr>
              <p:nvPr/>
            </p:nvSpPr>
            <p:spPr bwMode="auto">
              <a:xfrm flipV="1">
                <a:off x="7704419" y="2507651"/>
                <a:ext cx="0" cy="1787525"/>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92" name="Line 96"/>
              <p:cNvSpPr>
                <a:spLocks noChangeShapeType="1"/>
              </p:cNvSpPr>
              <p:nvPr/>
            </p:nvSpPr>
            <p:spPr bwMode="auto">
              <a:xfrm>
                <a:off x="7507569" y="2415576"/>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93" name="Line 97"/>
              <p:cNvSpPr>
                <a:spLocks noChangeShapeType="1"/>
              </p:cNvSpPr>
              <p:nvPr/>
            </p:nvSpPr>
            <p:spPr bwMode="auto">
              <a:xfrm>
                <a:off x="7507569" y="4149126"/>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94" name="Line 98"/>
              <p:cNvSpPr>
                <a:spLocks noChangeShapeType="1"/>
              </p:cNvSpPr>
              <p:nvPr/>
            </p:nvSpPr>
            <p:spPr bwMode="auto">
              <a:xfrm flipV="1">
                <a:off x="7536144" y="2415576"/>
                <a:ext cx="0" cy="1736725"/>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95" name="Rectangle 99"/>
              <p:cNvSpPr>
                <a:spLocks noChangeArrowheads="1"/>
              </p:cNvSpPr>
              <p:nvPr/>
            </p:nvSpPr>
            <p:spPr bwMode="auto">
              <a:xfrm>
                <a:off x="7494869" y="3371251"/>
                <a:ext cx="79375" cy="762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sp>
            <p:nvSpPr>
              <p:cNvPr id="7296" name="Line 100"/>
              <p:cNvSpPr>
                <a:spLocks noChangeShapeType="1"/>
              </p:cNvSpPr>
              <p:nvPr/>
            </p:nvSpPr>
            <p:spPr bwMode="auto">
              <a:xfrm>
                <a:off x="7507569" y="2507651"/>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97" name="Line 101"/>
              <p:cNvSpPr>
                <a:spLocks noChangeShapeType="1"/>
              </p:cNvSpPr>
              <p:nvPr/>
            </p:nvSpPr>
            <p:spPr bwMode="auto">
              <a:xfrm>
                <a:off x="7507569" y="4311051"/>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98" name="Line 102"/>
              <p:cNvSpPr>
                <a:spLocks noChangeShapeType="1"/>
              </p:cNvSpPr>
              <p:nvPr/>
            </p:nvSpPr>
            <p:spPr bwMode="auto">
              <a:xfrm flipV="1">
                <a:off x="7536144" y="2507651"/>
                <a:ext cx="0" cy="180340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299" name="Line 104"/>
              <p:cNvSpPr>
                <a:spLocks noChangeShapeType="1"/>
              </p:cNvSpPr>
              <p:nvPr/>
            </p:nvSpPr>
            <p:spPr bwMode="auto">
              <a:xfrm>
                <a:off x="7339294" y="2390176"/>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00" name="Line 105"/>
              <p:cNvSpPr>
                <a:spLocks noChangeShapeType="1"/>
              </p:cNvSpPr>
              <p:nvPr/>
            </p:nvSpPr>
            <p:spPr bwMode="auto">
              <a:xfrm>
                <a:off x="7339294" y="4177701"/>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01" name="Line 106"/>
              <p:cNvSpPr>
                <a:spLocks noChangeShapeType="1"/>
              </p:cNvSpPr>
              <p:nvPr/>
            </p:nvSpPr>
            <p:spPr bwMode="auto">
              <a:xfrm flipV="1">
                <a:off x="7367869" y="2390176"/>
                <a:ext cx="0" cy="1787525"/>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02" name="Rectangle 107"/>
              <p:cNvSpPr>
                <a:spLocks noChangeArrowheads="1"/>
              </p:cNvSpPr>
              <p:nvPr/>
            </p:nvSpPr>
            <p:spPr bwMode="auto">
              <a:xfrm>
                <a:off x="7326594" y="3383951"/>
                <a:ext cx="79375" cy="762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sp>
            <p:nvSpPr>
              <p:cNvPr id="7303" name="Line 108"/>
              <p:cNvSpPr>
                <a:spLocks noChangeShapeType="1"/>
              </p:cNvSpPr>
              <p:nvPr/>
            </p:nvSpPr>
            <p:spPr bwMode="auto">
              <a:xfrm>
                <a:off x="7339294" y="2574326"/>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04" name="Line 109"/>
              <p:cNvSpPr>
                <a:spLocks noChangeShapeType="1"/>
              </p:cNvSpPr>
              <p:nvPr/>
            </p:nvSpPr>
            <p:spPr bwMode="auto">
              <a:xfrm>
                <a:off x="7339294" y="4282476"/>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05" name="Line 110"/>
              <p:cNvSpPr>
                <a:spLocks noChangeShapeType="1"/>
              </p:cNvSpPr>
              <p:nvPr/>
            </p:nvSpPr>
            <p:spPr bwMode="auto">
              <a:xfrm flipV="1">
                <a:off x="7367869" y="2574326"/>
                <a:ext cx="0" cy="170815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06" name="Line 112"/>
              <p:cNvSpPr>
                <a:spLocks noChangeShapeType="1"/>
              </p:cNvSpPr>
              <p:nvPr/>
            </p:nvSpPr>
            <p:spPr bwMode="auto">
              <a:xfrm>
                <a:off x="7171019" y="2361601"/>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07" name="Line 113"/>
              <p:cNvSpPr>
                <a:spLocks noChangeShapeType="1"/>
              </p:cNvSpPr>
              <p:nvPr/>
            </p:nvSpPr>
            <p:spPr bwMode="auto">
              <a:xfrm>
                <a:off x="7171019" y="4149126"/>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08" name="Line 114"/>
              <p:cNvSpPr>
                <a:spLocks noChangeShapeType="1"/>
              </p:cNvSpPr>
              <p:nvPr/>
            </p:nvSpPr>
            <p:spPr bwMode="auto">
              <a:xfrm flipV="1">
                <a:off x="7199594" y="2361601"/>
                <a:ext cx="0" cy="179070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09" name="Rectangle 115"/>
              <p:cNvSpPr>
                <a:spLocks noChangeArrowheads="1"/>
              </p:cNvSpPr>
              <p:nvPr/>
            </p:nvSpPr>
            <p:spPr bwMode="auto">
              <a:xfrm>
                <a:off x="7158319" y="3409351"/>
                <a:ext cx="79375" cy="762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sp>
            <p:nvSpPr>
              <p:cNvPr id="7310" name="Line 116"/>
              <p:cNvSpPr>
                <a:spLocks noChangeShapeType="1"/>
              </p:cNvSpPr>
              <p:nvPr/>
            </p:nvSpPr>
            <p:spPr bwMode="auto">
              <a:xfrm>
                <a:off x="7171019" y="2628301"/>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11" name="Line 117"/>
              <p:cNvSpPr>
                <a:spLocks noChangeShapeType="1"/>
              </p:cNvSpPr>
              <p:nvPr/>
            </p:nvSpPr>
            <p:spPr bwMode="auto">
              <a:xfrm>
                <a:off x="7171019" y="4269776"/>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12" name="Line 118"/>
              <p:cNvSpPr>
                <a:spLocks noChangeShapeType="1"/>
              </p:cNvSpPr>
              <p:nvPr/>
            </p:nvSpPr>
            <p:spPr bwMode="auto">
              <a:xfrm flipV="1">
                <a:off x="7199594" y="2628301"/>
                <a:ext cx="0" cy="164465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13" name="Line 120"/>
              <p:cNvSpPr>
                <a:spLocks noChangeShapeType="1"/>
              </p:cNvSpPr>
              <p:nvPr/>
            </p:nvSpPr>
            <p:spPr bwMode="auto">
              <a:xfrm>
                <a:off x="7002744" y="2377476"/>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14" name="Line 121"/>
              <p:cNvSpPr>
                <a:spLocks noChangeShapeType="1"/>
              </p:cNvSpPr>
              <p:nvPr/>
            </p:nvSpPr>
            <p:spPr bwMode="auto">
              <a:xfrm>
                <a:off x="7002744" y="4149126"/>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15" name="Line 122"/>
              <p:cNvSpPr>
                <a:spLocks noChangeShapeType="1"/>
              </p:cNvSpPr>
              <p:nvPr/>
            </p:nvSpPr>
            <p:spPr bwMode="auto">
              <a:xfrm flipV="1">
                <a:off x="7028144" y="2377476"/>
                <a:ext cx="0" cy="1774825"/>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16" name="Rectangle 123"/>
              <p:cNvSpPr>
                <a:spLocks noChangeArrowheads="1"/>
              </p:cNvSpPr>
              <p:nvPr/>
            </p:nvSpPr>
            <p:spPr bwMode="auto">
              <a:xfrm>
                <a:off x="6990044" y="3396651"/>
                <a:ext cx="79375" cy="793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sp>
            <p:nvSpPr>
              <p:cNvPr id="7317" name="Line 124"/>
              <p:cNvSpPr>
                <a:spLocks noChangeShapeType="1"/>
              </p:cNvSpPr>
              <p:nvPr/>
            </p:nvSpPr>
            <p:spPr bwMode="auto">
              <a:xfrm>
                <a:off x="7002744" y="2602901"/>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18" name="Line 125"/>
              <p:cNvSpPr>
                <a:spLocks noChangeShapeType="1"/>
              </p:cNvSpPr>
              <p:nvPr/>
            </p:nvSpPr>
            <p:spPr bwMode="auto">
              <a:xfrm>
                <a:off x="7002744" y="4257076"/>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19" name="Line 126"/>
              <p:cNvSpPr>
                <a:spLocks noChangeShapeType="1"/>
              </p:cNvSpPr>
              <p:nvPr/>
            </p:nvSpPr>
            <p:spPr bwMode="auto">
              <a:xfrm flipV="1">
                <a:off x="7028144" y="2602901"/>
                <a:ext cx="0" cy="1654175"/>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20" name="Line 128"/>
              <p:cNvSpPr>
                <a:spLocks noChangeShapeType="1"/>
              </p:cNvSpPr>
              <p:nvPr/>
            </p:nvSpPr>
            <p:spPr bwMode="auto">
              <a:xfrm>
                <a:off x="6834469" y="2390176"/>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21" name="Line 129"/>
              <p:cNvSpPr>
                <a:spLocks noChangeShapeType="1"/>
              </p:cNvSpPr>
              <p:nvPr/>
            </p:nvSpPr>
            <p:spPr bwMode="auto">
              <a:xfrm>
                <a:off x="6834469" y="4177701"/>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22" name="Line 130"/>
              <p:cNvSpPr>
                <a:spLocks noChangeShapeType="1"/>
              </p:cNvSpPr>
              <p:nvPr/>
            </p:nvSpPr>
            <p:spPr bwMode="auto">
              <a:xfrm flipV="1">
                <a:off x="6859869" y="2390176"/>
                <a:ext cx="0" cy="1787525"/>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23" name="Rectangle 131"/>
              <p:cNvSpPr>
                <a:spLocks noChangeArrowheads="1"/>
              </p:cNvSpPr>
              <p:nvPr/>
            </p:nvSpPr>
            <p:spPr bwMode="auto">
              <a:xfrm>
                <a:off x="6821769" y="3403001"/>
                <a:ext cx="76200" cy="793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sp>
            <p:nvSpPr>
              <p:cNvPr id="7324" name="Line 132"/>
              <p:cNvSpPr>
                <a:spLocks noChangeShapeType="1"/>
              </p:cNvSpPr>
              <p:nvPr/>
            </p:nvSpPr>
            <p:spPr bwMode="auto">
              <a:xfrm>
                <a:off x="6834469" y="2628301"/>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25" name="Line 133"/>
              <p:cNvSpPr>
                <a:spLocks noChangeShapeType="1"/>
              </p:cNvSpPr>
              <p:nvPr/>
            </p:nvSpPr>
            <p:spPr bwMode="auto">
              <a:xfrm>
                <a:off x="6834469" y="4257076"/>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26" name="Line 134"/>
              <p:cNvSpPr>
                <a:spLocks noChangeShapeType="1"/>
              </p:cNvSpPr>
              <p:nvPr/>
            </p:nvSpPr>
            <p:spPr bwMode="auto">
              <a:xfrm flipV="1">
                <a:off x="6859869" y="2628301"/>
                <a:ext cx="0" cy="1628775"/>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27" name="Line 136"/>
              <p:cNvSpPr>
                <a:spLocks noChangeShapeType="1"/>
              </p:cNvSpPr>
              <p:nvPr/>
            </p:nvSpPr>
            <p:spPr bwMode="auto">
              <a:xfrm>
                <a:off x="6663019" y="2428276"/>
                <a:ext cx="57150"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28" name="Line 137"/>
              <p:cNvSpPr>
                <a:spLocks noChangeShapeType="1"/>
              </p:cNvSpPr>
              <p:nvPr/>
            </p:nvSpPr>
            <p:spPr bwMode="auto">
              <a:xfrm>
                <a:off x="6663019" y="4165001"/>
                <a:ext cx="57150"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29" name="Line 138"/>
              <p:cNvSpPr>
                <a:spLocks noChangeShapeType="1"/>
              </p:cNvSpPr>
              <p:nvPr/>
            </p:nvSpPr>
            <p:spPr bwMode="auto">
              <a:xfrm flipV="1">
                <a:off x="6691594" y="2428276"/>
                <a:ext cx="0" cy="1736725"/>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30" name="Rectangle 139"/>
              <p:cNvSpPr>
                <a:spLocks noChangeArrowheads="1"/>
              </p:cNvSpPr>
              <p:nvPr/>
            </p:nvSpPr>
            <p:spPr bwMode="auto">
              <a:xfrm>
                <a:off x="6653494" y="3409351"/>
                <a:ext cx="76200" cy="793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sp>
            <p:nvSpPr>
              <p:cNvPr id="7331" name="Line 140"/>
              <p:cNvSpPr>
                <a:spLocks noChangeShapeType="1"/>
              </p:cNvSpPr>
              <p:nvPr/>
            </p:nvSpPr>
            <p:spPr bwMode="auto">
              <a:xfrm>
                <a:off x="6663019" y="2637826"/>
                <a:ext cx="57150"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32" name="Line 141"/>
              <p:cNvSpPr>
                <a:spLocks noChangeShapeType="1"/>
              </p:cNvSpPr>
              <p:nvPr/>
            </p:nvSpPr>
            <p:spPr bwMode="auto">
              <a:xfrm>
                <a:off x="6663019" y="4257076"/>
                <a:ext cx="57150"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33" name="Line 142"/>
              <p:cNvSpPr>
                <a:spLocks noChangeShapeType="1"/>
              </p:cNvSpPr>
              <p:nvPr/>
            </p:nvSpPr>
            <p:spPr bwMode="auto">
              <a:xfrm flipV="1">
                <a:off x="6691594" y="2637826"/>
                <a:ext cx="0" cy="161925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34" name="Line 144"/>
              <p:cNvSpPr>
                <a:spLocks noChangeShapeType="1"/>
              </p:cNvSpPr>
              <p:nvPr/>
            </p:nvSpPr>
            <p:spPr bwMode="auto">
              <a:xfrm>
                <a:off x="6494744" y="2453676"/>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35" name="Line 145"/>
              <p:cNvSpPr>
                <a:spLocks noChangeShapeType="1"/>
              </p:cNvSpPr>
              <p:nvPr/>
            </p:nvSpPr>
            <p:spPr bwMode="auto">
              <a:xfrm>
                <a:off x="6494744" y="4149126"/>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36" name="Line 146"/>
              <p:cNvSpPr>
                <a:spLocks noChangeShapeType="1"/>
              </p:cNvSpPr>
              <p:nvPr/>
            </p:nvSpPr>
            <p:spPr bwMode="auto">
              <a:xfrm flipV="1">
                <a:off x="6523319" y="2453676"/>
                <a:ext cx="0" cy="1698625"/>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37" name="Rectangle 147"/>
              <p:cNvSpPr>
                <a:spLocks noChangeArrowheads="1"/>
              </p:cNvSpPr>
              <p:nvPr/>
            </p:nvSpPr>
            <p:spPr bwMode="auto">
              <a:xfrm>
                <a:off x="6485219" y="3434751"/>
                <a:ext cx="76200" cy="793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sp>
            <p:nvSpPr>
              <p:cNvPr id="7338" name="Line 148"/>
              <p:cNvSpPr>
                <a:spLocks noChangeShapeType="1"/>
              </p:cNvSpPr>
              <p:nvPr/>
            </p:nvSpPr>
            <p:spPr bwMode="auto">
              <a:xfrm>
                <a:off x="6494744" y="2666401"/>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39" name="Line 149"/>
              <p:cNvSpPr>
                <a:spLocks noChangeShapeType="1"/>
              </p:cNvSpPr>
              <p:nvPr/>
            </p:nvSpPr>
            <p:spPr bwMode="auto">
              <a:xfrm>
                <a:off x="6494744" y="4282476"/>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40" name="Line 150"/>
              <p:cNvSpPr>
                <a:spLocks noChangeShapeType="1"/>
              </p:cNvSpPr>
              <p:nvPr/>
            </p:nvSpPr>
            <p:spPr bwMode="auto">
              <a:xfrm flipV="1">
                <a:off x="6523319" y="2666401"/>
                <a:ext cx="0" cy="161925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41" name="Line 152"/>
              <p:cNvSpPr>
                <a:spLocks noChangeShapeType="1"/>
              </p:cNvSpPr>
              <p:nvPr/>
            </p:nvSpPr>
            <p:spPr bwMode="auto">
              <a:xfrm>
                <a:off x="6326469" y="2469551"/>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42" name="Line 153"/>
              <p:cNvSpPr>
                <a:spLocks noChangeShapeType="1"/>
              </p:cNvSpPr>
              <p:nvPr/>
            </p:nvSpPr>
            <p:spPr bwMode="auto">
              <a:xfrm>
                <a:off x="6326469" y="4149126"/>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43" name="Line 154"/>
              <p:cNvSpPr>
                <a:spLocks noChangeShapeType="1"/>
              </p:cNvSpPr>
              <p:nvPr/>
            </p:nvSpPr>
            <p:spPr bwMode="auto">
              <a:xfrm flipV="1">
                <a:off x="6355044" y="2469551"/>
                <a:ext cx="0" cy="168275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44" name="Rectangle 155"/>
              <p:cNvSpPr>
                <a:spLocks noChangeArrowheads="1"/>
              </p:cNvSpPr>
              <p:nvPr/>
            </p:nvSpPr>
            <p:spPr bwMode="auto">
              <a:xfrm>
                <a:off x="6313769" y="3422051"/>
                <a:ext cx="79375" cy="793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sp>
            <p:nvSpPr>
              <p:cNvPr id="7345" name="Line 156"/>
              <p:cNvSpPr>
                <a:spLocks noChangeShapeType="1"/>
              </p:cNvSpPr>
              <p:nvPr/>
            </p:nvSpPr>
            <p:spPr bwMode="auto">
              <a:xfrm>
                <a:off x="6326469" y="2666401"/>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46" name="Line 157"/>
              <p:cNvSpPr>
                <a:spLocks noChangeShapeType="1"/>
              </p:cNvSpPr>
              <p:nvPr/>
            </p:nvSpPr>
            <p:spPr bwMode="auto">
              <a:xfrm>
                <a:off x="6326469" y="4282476"/>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47" name="Line 158"/>
              <p:cNvSpPr>
                <a:spLocks noChangeShapeType="1"/>
              </p:cNvSpPr>
              <p:nvPr/>
            </p:nvSpPr>
            <p:spPr bwMode="auto">
              <a:xfrm flipV="1">
                <a:off x="6355044" y="2666401"/>
                <a:ext cx="0" cy="161925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48" name="Line 160"/>
              <p:cNvSpPr>
                <a:spLocks noChangeShapeType="1"/>
              </p:cNvSpPr>
              <p:nvPr/>
            </p:nvSpPr>
            <p:spPr bwMode="auto">
              <a:xfrm>
                <a:off x="6158194" y="2469551"/>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49" name="Line 161"/>
              <p:cNvSpPr>
                <a:spLocks noChangeShapeType="1"/>
              </p:cNvSpPr>
              <p:nvPr/>
            </p:nvSpPr>
            <p:spPr bwMode="auto">
              <a:xfrm>
                <a:off x="6158194" y="4136426"/>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50" name="Line 162"/>
              <p:cNvSpPr>
                <a:spLocks noChangeShapeType="1"/>
              </p:cNvSpPr>
              <p:nvPr/>
            </p:nvSpPr>
            <p:spPr bwMode="auto">
              <a:xfrm flipV="1">
                <a:off x="6186769" y="2469551"/>
                <a:ext cx="0" cy="1666875"/>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51" name="Rectangle 163"/>
              <p:cNvSpPr>
                <a:spLocks noChangeArrowheads="1"/>
              </p:cNvSpPr>
              <p:nvPr/>
            </p:nvSpPr>
            <p:spPr bwMode="auto">
              <a:xfrm>
                <a:off x="6145494" y="3434751"/>
                <a:ext cx="79375" cy="793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sp>
            <p:nvSpPr>
              <p:cNvPr id="7352" name="Line 164"/>
              <p:cNvSpPr>
                <a:spLocks noChangeShapeType="1"/>
              </p:cNvSpPr>
              <p:nvPr/>
            </p:nvSpPr>
            <p:spPr bwMode="auto">
              <a:xfrm>
                <a:off x="6158194" y="2704501"/>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53" name="Line 165"/>
              <p:cNvSpPr>
                <a:spLocks noChangeShapeType="1"/>
              </p:cNvSpPr>
              <p:nvPr/>
            </p:nvSpPr>
            <p:spPr bwMode="auto">
              <a:xfrm>
                <a:off x="6158194" y="4244376"/>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54" name="Line 166"/>
              <p:cNvSpPr>
                <a:spLocks noChangeShapeType="1"/>
              </p:cNvSpPr>
              <p:nvPr/>
            </p:nvSpPr>
            <p:spPr bwMode="auto">
              <a:xfrm flipV="1">
                <a:off x="6186769" y="2704501"/>
                <a:ext cx="0" cy="1539875"/>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55" name="Line 168"/>
              <p:cNvSpPr>
                <a:spLocks noChangeShapeType="1"/>
              </p:cNvSpPr>
              <p:nvPr/>
            </p:nvSpPr>
            <p:spPr bwMode="auto">
              <a:xfrm>
                <a:off x="5989919" y="2482251"/>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56" name="Line 169"/>
              <p:cNvSpPr>
                <a:spLocks noChangeShapeType="1"/>
              </p:cNvSpPr>
              <p:nvPr/>
            </p:nvSpPr>
            <p:spPr bwMode="auto">
              <a:xfrm>
                <a:off x="5989919" y="4111026"/>
                <a:ext cx="53975"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57" name="Line 170"/>
              <p:cNvSpPr>
                <a:spLocks noChangeShapeType="1"/>
              </p:cNvSpPr>
              <p:nvPr/>
            </p:nvSpPr>
            <p:spPr bwMode="auto">
              <a:xfrm flipV="1">
                <a:off x="6015319" y="2482251"/>
                <a:ext cx="0" cy="1628775"/>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58" name="Rectangle 171"/>
              <p:cNvSpPr>
                <a:spLocks noChangeArrowheads="1"/>
              </p:cNvSpPr>
              <p:nvPr/>
            </p:nvSpPr>
            <p:spPr bwMode="auto">
              <a:xfrm>
                <a:off x="5977219" y="3434751"/>
                <a:ext cx="79375" cy="793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sp>
            <p:nvSpPr>
              <p:cNvPr id="7359" name="Line 172"/>
              <p:cNvSpPr>
                <a:spLocks noChangeShapeType="1"/>
              </p:cNvSpPr>
              <p:nvPr/>
            </p:nvSpPr>
            <p:spPr bwMode="auto">
              <a:xfrm>
                <a:off x="5989919" y="2679101"/>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60" name="Line 173"/>
              <p:cNvSpPr>
                <a:spLocks noChangeShapeType="1"/>
              </p:cNvSpPr>
              <p:nvPr/>
            </p:nvSpPr>
            <p:spPr bwMode="auto">
              <a:xfrm>
                <a:off x="5989919" y="4257076"/>
                <a:ext cx="53975"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61" name="Line 174"/>
              <p:cNvSpPr>
                <a:spLocks noChangeShapeType="1"/>
              </p:cNvSpPr>
              <p:nvPr/>
            </p:nvSpPr>
            <p:spPr bwMode="auto">
              <a:xfrm flipV="1">
                <a:off x="6015319" y="2679101"/>
                <a:ext cx="0" cy="1577975"/>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62" name="Line 176"/>
              <p:cNvSpPr>
                <a:spLocks noChangeShapeType="1"/>
              </p:cNvSpPr>
              <p:nvPr/>
            </p:nvSpPr>
            <p:spPr bwMode="auto">
              <a:xfrm>
                <a:off x="5818469" y="2494951"/>
                <a:ext cx="57150"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63" name="Line 177"/>
              <p:cNvSpPr>
                <a:spLocks noChangeShapeType="1"/>
              </p:cNvSpPr>
              <p:nvPr/>
            </p:nvSpPr>
            <p:spPr bwMode="auto">
              <a:xfrm>
                <a:off x="5818469" y="4098326"/>
                <a:ext cx="57150"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64" name="Line 178"/>
              <p:cNvSpPr>
                <a:spLocks noChangeShapeType="1"/>
              </p:cNvSpPr>
              <p:nvPr/>
            </p:nvSpPr>
            <p:spPr bwMode="auto">
              <a:xfrm flipV="1">
                <a:off x="5847044" y="2494951"/>
                <a:ext cx="0" cy="1603375"/>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65" name="Rectangle 179"/>
              <p:cNvSpPr>
                <a:spLocks noChangeArrowheads="1"/>
              </p:cNvSpPr>
              <p:nvPr/>
            </p:nvSpPr>
            <p:spPr bwMode="auto">
              <a:xfrm>
                <a:off x="5808944" y="3460151"/>
                <a:ext cx="76200" cy="793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sp>
            <p:nvSpPr>
              <p:cNvPr id="7366" name="Line 180"/>
              <p:cNvSpPr>
                <a:spLocks noChangeShapeType="1"/>
              </p:cNvSpPr>
              <p:nvPr/>
            </p:nvSpPr>
            <p:spPr bwMode="auto">
              <a:xfrm>
                <a:off x="5818469" y="2733076"/>
                <a:ext cx="57150"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67" name="Line 181"/>
              <p:cNvSpPr>
                <a:spLocks noChangeShapeType="1"/>
              </p:cNvSpPr>
              <p:nvPr/>
            </p:nvSpPr>
            <p:spPr bwMode="auto">
              <a:xfrm>
                <a:off x="5818469" y="4257076"/>
                <a:ext cx="57150"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68" name="Line 182"/>
              <p:cNvSpPr>
                <a:spLocks noChangeShapeType="1"/>
              </p:cNvSpPr>
              <p:nvPr/>
            </p:nvSpPr>
            <p:spPr bwMode="auto">
              <a:xfrm flipV="1">
                <a:off x="5847044" y="2733076"/>
                <a:ext cx="0" cy="152400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69" name="Line 184"/>
              <p:cNvSpPr>
                <a:spLocks noChangeShapeType="1"/>
              </p:cNvSpPr>
              <p:nvPr/>
            </p:nvSpPr>
            <p:spPr bwMode="auto">
              <a:xfrm>
                <a:off x="5650194" y="2533051"/>
                <a:ext cx="57150"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70" name="Line 185"/>
              <p:cNvSpPr>
                <a:spLocks noChangeShapeType="1"/>
              </p:cNvSpPr>
              <p:nvPr/>
            </p:nvSpPr>
            <p:spPr bwMode="auto">
              <a:xfrm>
                <a:off x="5650194" y="4085626"/>
                <a:ext cx="57150"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71" name="Line 186"/>
              <p:cNvSpPr>
                <a:spLocks noChangeShapeType="1"/>
              </p:cNvSpPr>
              <p:nvPr/>
            </p:nvSpPr>
            <p:spPr bwMode="auto">
              <a:xfrm flipV="1">
                <a:off x="5678769" y="2533051"/>
                <a:ext cx="0" cy="1552575"/>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72" name="Rectangle 187"/>
              <p:cNvSpPr>
                <a:spLocks noChangeArrowheads="1"/>
              </p:cNvSpPr>
              <p:nvPr/>
            </p:nvSpPr>
            <p:spPr bwMode="auto">
              <a:xfrm>
                <a:off x="5640669" y="3450626"/>
                <a:ext cx="76200" cy="793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sp>
            <p:nvSpPr>
              <p:cNvPr id="7373" name="Line 188"/>
              <p:cNvSpPr>
                <a:spLocks noChangeShapeType="1"/>
              </p:cNvSpPr>
              <p:nvPr/>
            </p:nvSpPr>
            <p:spPr bwMode="auto">
              <a:xfrm>
                <a:off x="5650194" y="2745776"/>
                <a:ext cx="57150"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74" name="Line 189"/>
              <p:cNvSpPr>
                <a:spLocks noChangeShapeType="1"/>
              </p:cNvSpPr>
              <p:nvPr/>
            </p:nvSpPr>
            <p:spPr bwMode="auto">
              <a:xfrm>
                <a:off x="5650194" y="4244376"/>
                <a:ext cx="57150"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75" name="Line 190"/>
              <p:cNvSpPr>
                <a:spLocks noChangeShapeType="1"/>
              </p:cNvSpPr>
              <p:nvPr/>
            </p:nvSpPr>
            <p:spPr bwMode="auto">
              <a:xfrm flipV="1">
                <a:off x="5678769" y="2745776"/>
                <a:ext cx="0" cy="149860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76" name="Line 192"/>
              <p:cNvSpPr>
                <a:spLocks noChangeShapeType="1"/>
              </p:cNvSpPr>
              <p:nvPr/>
            </p:nvSpPr>
            <p:spPr bwMode="auto">
              <a:xfrm>
                <a:off x="5481919" y="2507651"/>
                <a:ext cx="57150"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77" name="Line 193"/>
              <p:cNvSpPr>
                <a:spLocks noChangeShapeType="1"/>
              </p:cNvSpPr>
              <p:nvPr/>
            </p:nvSpPr>
            <p:spPr bwMode="auto">
              <a:xfrm>
                <a:off x="5481919" y="4085626"/>
                <a:ext cx="57150"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78" name="Line 194"/>
              <p:cNvSpPr>
                <a:spLocks noChangeShapeType="1"/>
              </p:cNvSpPr>
              <p:nvPr/>
            </p:nvSpPr>
            <p:spPr bwMode="auto">
              <a:xfrm flipV="1">
                <a:off x="5510494" y="2507651"/>
                <a:ext cx="0" cy="1577975"/>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79" name="Rectangle 195"/>
              <p:cNvSpPr>
                <a:spLocks noChangeArrowheads="1"/>
              </p:cNvSpPr>
              <p:nvPr/>
            </p:nvSpPr>
            <p:spPr bwMode="auto">
              <a:xfrm>
                <a:off x="5472394" y="3409351"/>
                <a:ext cx="76200" cy="793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sp>
            <p:nvSpPr>
              <p:cNvPr id="7380" name="Line 196"/>
              <p:cNvSpPr>
                <a:spLocks noChangeShapeType="1"/>
              </p:cNvSpPr>
              <p:nvPr/>
            </p:nvSpPr>
            <p:spPr bwMode="auto">
              <a:xfrm>
                <a:off x="5481919" y="2704501"/>
                <a:ext cx="57150"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81" name="Line 197"/>
              <p:cNvSpPr>
                <a:spLocks noChangeShapeType="1"/>
              </p:cNvSpPr>
              <p:nvPr/>
            </p:nvSpPr>
            <p:spPr bwMode="auto">
              <a:xfrm>
                <a:off x="5481919" y="4203101"/>
                <a:ext cx="57150"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82" name="Line 198"/>
              <p:cNvSpPr>
                <a:spLocks noChangeShapeType="1"/>
              </p:cNvSpPr>
              <p:nvPr/>
            </p:nvSpPr>
            <p:spPr bwMode="auto">
              <a:xfrm flipV="1">
                <a:off x="5510494" y="2704501"/>
                <a:ext cx="0" cy="149860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83" name="Line 200"/>
              <p:cNvSpPr>
                <a:spLocks noChangeShapeType="1"/>
              </p:cNvSpPr>
              <p:nvPr/>
            </p:nvSpPr>
            <p:spPr bwMode="auto">
              <a:xfrm>
                <a:off x="5304119" y="2482251"/>
                <a:ext cx="57150"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84" name="Line 201"/>
              <p:cNvSpPr>
                <a:spLocks noChangeShapeType="1"/>
              </p:cNvSpPr>
              <p:nvPr/>
            </p:nvSpPr>
            <p:spPr bwMode="auto">
              <a:xfrm>
                <a:off x="5304119" y="4057051"/>
                <a:ext cx="57150" cy="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85" name="Line 202"/>
              <p:cNvSpPr>
                <a:spLocks noChangeShapeType="1"/>
              </p:cNvSpPr>
              <p:nvPr/>
            </p:nvSpPr>
            <p:spPr bwMode="auto">
              <a:xfrm flipV="1">
                <a:off x="5332694" y="2482251"/>
                <a:ext cx="0" cy="1574800"/>
              </a:xfrm>
              <a:prstGeom prst="line">
                <a:avLst/>
              </a:prstGeom>
              <a:noFill/>
              <a:ln w="19050">
                <a:solidFill>
                  <a:schemeClr val="accent2"/>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86" name="Rectangle 203"/>
              <p:cNvSpPr>
                <a:spLocks noChangeArrowheads="1"/>
              </p:cNvSpPr>
              <p:nvPr/>
            </p:nvSpPr>
            <p:spPr bwMode="auto">
              <a:xfrm>
                <a:off x="5294594" y="3380776"/>
                <a:ext cx="76200" cy="793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sp>
            <p:nvSpPr>
              <p:cNvPr id="7387" name="Line 204"/>
              <p:cNvSpPr>
                <a:spLocks noChangeShapeType="1"/>
              </p:cNvSpPr>
              <p:nvPr/>
            </p:nvSpPr>
            <p:spPr bwMode="auto">
              <a:xfrm>
                <a:off x="5304119" y="2666401"/>
                <a:ext cx="57150"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88" name="Line 206"/>
              <p:cNvSpPr>
                <a:spLocks noChangeShapeType="1"/>
              </p:cNvSpPr>
              <p:nvPr/>
            </p:nvSpPr>
            <p:spPr bwMode="auto">
              <a:xfrm>
                <a:off x="5304119" y="4190401"/>
                <a:ext cx="57150" cy="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89" name="Line 207"/>
              <p:cNvSpPr>
                <a:spLocks noChangeShapeType="1"/>
              </p:cNvSpPr>
              <p:nvPr/>
            </p:nvSpPr>
            <p:spPr bwMode="auto">
              <a:xfrm flipV="1">
                <a:off x="5332694" y="2666401"/>
                <a:ext cx="0" cy="1524000"/>
              </a:xfrm>
              <a:prstGeom prst="line">
                <a:avLst/>
              </a:prstGeom>
              <a:noFill/>
              <a:ln w="19050">
                <a:solidFill>
                  <a:schemeClr val="accent1"/>
                </a:solidFill>
                <a:miter lim="800000"/>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7390" name="Freeform 208"/>
              <p:cNvSpPr>
                <a:spLocks/>
              </p:cNvSpPr>
              <p:nvPr/>
            </p:nvSpPr>
            <p:spPr bwMode="auto">
              <a:xfrm>
                <a:off x="5332694" y="3380776"/>
                <a:ext cx="3394075" cy="120650"/>
              </a:xfrm>
              <a:custGeom>
                <a:avLst/>
                <a:gdLst>
                  <a:gd name="T0" fmla="*/ 0 w 2138"/>
                  <a:gd name="T1" fmla="*/ 2147483647 h 76"/>
                  <a:gd name="T2" fmla="*/ 2147483647 w 2138"/>
                  <a:gd name="T3" fmla="*/ 2147483647 h 76"/>
                  <a:gd name="T4" fmla="*/ 2147483647 w 2138"/>
                  <a:gd name="T5" fmla="*/ 2147483647 h 76"/>
                  <a:gd name="T6" fmla="*/ 2147483647 w 2138"/>
                  <a:gd name="T7" fmla="*/ 2147483647 h 76"/>
                  <a:gd name="T8" fmla="*/ 2147483647 w 2138"/>
                  <a:gd name="T9" fmla="*/ 2147483647 h 76"/>
                  <a:gd name="T10" fmla="*/ 2147483647 w 2138"/>
                  <a:gd name="T11" fmla="*/ 2147483647 h 76"/>
                  <a:gd name="T12" fmla="*/ 2147483647 w 2138"/>
                  <a:gd name="T13" fmla="*/ 2147483647 h 76"/>
                  <a:gd name="T14" fmla="*/ 2147483647 w 2138"/>
                  <a:gd name="T15" fmla="*/ 2147483647 h 76"/>
                  <a:gd name="T16" fmla="*/ 2147483647 w 2138"/>
                  <a:gd name="T17" fmla="*/ 2147483647 h 76"/>
                  <a:gd name="T18" fmla="*/ 2147483647 w 2138"/>
                  <a:gd name="T19" fmla="*/ 2147483647 h 76"/>
                  <a:gd name="T20" fmla="*/ 2147483647 w 2138"/>
                  <a:gd name="T21" fmla="*/ 2147483647 h 76"/>
                  <a:gd name="T22" fmla="*/ 2147483647 w 2138"/>
                  <a:gd name="T23" fmla="*/ 2147483647 h 76"/>
                  <a:gd name="T24" fmla="*/ 2147483647 w 2138"/>
                  <a:gd name="T25" fmla="*/ 2147483647 h 76"/>
                  <a:gd name="T26" fmla="*/ 2147483647 w 2138"/>
                  <a:gd name="T27" fmla="*/ 2147483647 h 76"/>
                  <a:gd name="T28" fmla="*/ 2147483647 w 2138"/>
                  <a:gd name="T29" fmla="*/ 2147483647 h 76"/>
                  <a:gd name="T30" fmla="*/ 2147483647 w 2138"/>
                  <a:gd name="T31" fmla="*/ 2147483647 h 76"/>
                  <a:gd name="T32" fmla="*/ 2147483647 w 2138"/>
                  <a:gd name="T33" fmla="*/ 2147483647 h 76"/>
                  <a:gd name="T34" fmla="*/ 2147483647 w 2138"/>
                  <a:gd name="T35" fmla="*/ 0 h 76"/>
                  <a:gd name="T36" fmla="*/ 2147483647 w 2138"/>
                  <a:gd name="T37" fmla="*/ 2147483647 h 76"/>
                  <a:gd name="T38" fmla="*/ 2147483647 w 2138"/>
                  <a:gd name="T39" fmla="*/ 2147483647 h 76"/>
                  <a:gd name="T40" fmla="*/ 2147483647 w 2138"/>
                  <a:gd name="T41" fmla="*/ 2147483647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8"/>
                  <a:gd name="T64" fmla="*/ 0 h 76"/>
                  <a:gd name="T65" fmla="*/ 2138 w 2138"/>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8" h="76">
                    <a:moveTo>
                      <a:pt x="0" y="26"/>
                    </a:moveTo>
                    <a:lnTo>
                      <a:pt x="112" y="44"/>
                    </a:lnTo>
                    <a:lnTo>
                      <a:pt x="218" y="70"/>
                    </a:lnTo>
                    <a:lnTo>
                      <a:pt x="324" y="76"/>
                    </a:lnTo>
                    <a:lnTo>
                      <a:pt x="430" y="60"/>
                    </a:lnTo>
                    <a:lnTo>
                      <a:pt x="538" y="60"/>
                    </a:lnTo>
                    <a:lnTo>
                      <a:pt x="644" y="50"/>
                    </a:lnTo>
                    <a:lnTo>
                      <a:pt x="750" y="60"/>
                    </a:lnTo>
                    <a:lnTo>
                      <a:pt x="856" y="42"/>
                    </a:lnTo>
                    <a:lnTo>
                      <a:pt x="962" y="34"/>
                    </a:lnTo>
                    <a:lnTo>
                      <a:pt x="1068" y="34"/>
                    </a:lnTo>
                    <a:lnTo>
                      <a:pt x="1176" y="44"/>
                    </a:lnTo>
                    <a:lnTo>
                      <a:pt x="1282" y="24"/>
                    </a:lnTo>
                    <a:lnTo>
                      <a:pt x="1388" y="18"/>
                    </a:lnTo>
                    <a:lnTo>
                      <a:pt x="1494" y="14"/>
                    </a:lnTo>
                    <a:lnTo>
                      <a:pt x="1600" y="4"/>
                    </a:lnTo>
                    <a:lnTo>
                      <a:pt x="1706" y="4"/>
                    </a:lnTo>
                    <a:lnTo>
                      <a:pt x="1812" y="0"/>
                    </a:lnTo>
                    <a:lnTo>
                      <a:pt x="1918" y="30"/>
                    </a:lnTo>
                    <a:lnTo>
                      <a:pt x="2026" y="10"/>
                    </a:lnTo>
                    <a:lnTo>
                      <a:pt x="2138" y="26"/>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ndParaRPr>
              </a:p>
            </p:txBody>
          </p:sp>
          <p:sp>
            <p:nvSpPr>
              <p:cNvPr id="7391" name="Freeform 39"/>
              <p:cNvSpPr>
                <a:spLocks/>
              </p:cNvSpPr>
              <p:nvPr/>
            </p:nvSpPr>
            <p:spPr bwMode="auto">
              <a:xfrm>
                <a:off x="8669619" y="3174401"/>
                <a:ext cx="111125" cy="107950"/>
              </a:xfrm>
              <a:custGeom>
                <a:avLst/>
                <a:gdLst>
                  <a:gd name="T0" fmla="*/ 0 w 70"/>
                  <a:gd name="T1" fmla="*/ 2147483647 h 68"/>
                  <a:gd name="T2" fmla="*/ 2147483647 w 70"/>
                  <a:gd name="T3" fmla="*/ 2147483647 h 68"/>
                  <a:gd name="T4" fmla="*/ 2147483647 w 70"/>
                  <a:gd name="T5" fmla="*/ 2147483647 h 68"/>
                  <a:gd name="T6" fmla="*/ 2147483647 w 70"/>
                  <a:gd name="T7" fmla="*/ 0 h 68"/>
                  <a:gd name="T8" fmla="*/ 0 w 70"/>
                  <a:gd name="T9" fmla="*/ 2147483647 h 68"/>
                  <a:gd name="T10" fmla="*/ 0 60000 65536"/>
                  <a:gd name="T11" fmla="*/ 0 60000 65536"/>
                  <a:gd name="T12" fmla="*/ 0 60000 65536"/>
                  <a:gd name="T13" fmla="*/ 0 60000 65536"/>
                  <a:gd name="T14" fmla="*/ 0 60000 65536"/>
                  <a:gd name="T15" fmla="*/ 0 w 70"/>
                  <a:gd name="T16" fmla="*/ 0 h 68"/>
                  <a:gd name="T17" fmla="*/ 70 w 70"/>
                  <a:gd name="T18" fmla="*/ 68 h 68"/>
                </a:gdLst>
                <a:ahLst/>
                <a:cxnLst>
                  <a:cxn ang="T10">
                    <a:pos x="T0" y="T1"/>
                  </a:cxn>
                  <a:cxn ang="T11">
                    <a:pos x="T2" y="T3"/>
                  </a:cxn>
                  <a:cxn ang="T12">
                    <a:pos x="T4" y="T5"/>
                  </a:cxn>
                  <a:cxn ang="T13">
                    <a:pos x="T6" y="T7"/>
                  </a:cxn>
                  <a:cxn ang="T14">
                    <a:pos x="T8" y="T9"/>
                  </a:cxn>
                </a:cxnLst>
                <a:rect l="T15" t="T16" r="T17" b="T18"/>
                <a:pathLst>
                  <a:path w="70" h="68">
                    <a:moveTo>
                      <a:pt x="0" y="34"/>
                    </a:moveTo>
                    <a:lnTo>
                      <a:pt x="36" y="68"/>
                    </a:lnTo>
                    <a:lnTo>
                      <a:pt x="70" y="34"/>
                    </a:lnTo>
                    <a:lnTo>
                      <a:pt x="36" y="0"/>
                    </a:lnTo>
                    <a:lnTo>
                      <a:pt x="0"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7392" name="Freeform 47"/>
              <p:cNvSpPr>
                <a:spLocks/>
              </p:cNvSpPr>
              <p:nvPr/>
            </p:nvSpPr>
            <p:spPr bwMode="auto">
              <a:xfrm>
                <a:off x="8494994" y="3222026"/>
                <a:ext cx="111125" cy="111125"/>
              </a:xfrm>
              <a:custGeom>
                <a:avLst/>
                <a:gdLst>
                  <a:gd name="T0" fmla="*/ 0 w 70"/>
                  <a:gd name="T1" fmla="*/ 2147483647 h 70"/>
                  <a:gd name="T2" fmla="*/ 2147483647 w 70"/>
                  <a:gd name="T3" fmla="*/ 2147483647 h 70"/>
                  <a:gd name="T4" fmla="*/ 2147483647 w 70"/>
                  <a:gd name="T5" fmla="*/ 2147483647 h 70"/>
                  <a:gd name="T6" fmla="*/ 2147483647 w 70"/>
                  <a:gd name="T7" fmla="*/ 0 h 70"/>
                  <a:gd name="T8" fmla="*/ 0 w 70"/>
                  <a:gd name="T9" fmla="*/ 2147483647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0" y="36"/>
                    </a:moveTo>
                    <a:lnTo>
                      <a:pt x="34" y="70"/>
                    </a:lnTo>
                    <a:lnTo>
                      <a:pt x="70" y="36"/>
                    </a:lnTo>
                    <a:lnTo>
                      <a:pt x="34" y="0"/>
                    </a:lnTo>
                    <a:lnTo>
                      <a:pt x="0" y="3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7393" name="Freeform 55"/>
              <p:cNvSpPr>
                <a:spLocks/>
              </p:cNvSpPr>
              <p:nvPr/>
            </p:nvSpPr>
            <p:spPr bwMode="auto">
              <a:xfrm>
                <a:off x="8323544" y="3253776"/>
                <a:ext cx="111125" cy="111125"/>
              </a:xfrm>
              <a:custGeom>
                <a:avLst/>
                <a:gdLst>
                  <a:gd name="T0" fmla="*/ 0 w 70"/>
                  <a:gd name="T1" fmla="*/ 2147483647 h 70"/>
                  <a:gd name="T2" fmla="*/ 2147483647 w 70"/>
                  <a:gd name="T3" fmla="*/ 2147483647 h 70"/>
                  <a:gd name="T4" fmla="*/ 2147483647 w 70"/>
                  <a:gd name="T5" fmla="*/ 2147483647 h 70"/>
                  <a:gd name="T6" fmla="*/ 2147483647 w 70"/>
                  <a:gd name="T7" fmla="*/ 0 h 70"/>
                  <a:gd name="T8" fmla="*/ 0 w 70"/>
                  <a:gd name="T9" fmla="*/ 2147483647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0" y="34"/>
                    </a:moveTo>
                    <a:lnTo>
                      <a:pt x="34" y="70"/>
                    </a:lnTo>
                    <a:lnTo>
                      <a:pt x="70" y="34"/>
                    </a:lnTo>
                    <a:lnTo>
                      <a:pt x="34" y="0"/>
                    </a:lnTo>
                    <a:lnTo>
                      <a:pt x="0"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7394" name="Freeform 63"/>
              <p:cNvSpPr>
                <a:spLocks/>
              </p:cNvSpPr>
              <p:nvPr/>
            </p:nvSpPr>
            <p:spPr bwMode="auto">
              <a:xfrm>
                <a:off x="8155269" y="3250601"/>
                <a:ext cx="111125" cy="111125"/>
              </a:xfrm>
              <a:custGeom>
                <a:avLst/>
                <a:gdLst>
                  <a:gd name="T0" fmla="*/ 0 w 70"/>
                  <a:gd name="T1" fmla="*/ 2147483647 h 70"/>
                  <a:gd name="T2" fmla="*/ 2147483647 w 70"/>
                  <a:gd name="T3" fmla="*/ 2147483647 h 70"/>
                  <a:gd name="T4" fmla="*/ 2147483647 w 70"/>
                  <a:gd name="T5" fmla="*/ 2147483647 h 70"/>
                  <a:gd name="T6" fmla="*/ 2147483647 w 70"/>
                  <a:gd name="T7" fmla="*/ 0 h 70"/>
                  <a:gd name="T8" fmla="*/ 0 w 70"/>
                  <a:gd name="T9" fmla="*/ 2147483647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0" y="34"/>
                    </a:moveTo>
                    <a:lnTo>
                      <a:pt x="34" y="70"/>
                    </a:lnTo>
                    <a:lnTo>
                      <a:pt x="70" y="34"/>
                    </a:lnTo>
                    <a:lnTo>
                      <a:pt x="34" y="0"/>
                    </a:lnTo>
                    <a:lnTo>
                      <a:pt x="0"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7395" name="Freeform 71"/>
              <p:cNvSpPr>
                <a:spLocks/>
              </p:cNvSpPr>
              <p:nvPr/>
            </p:nvSpPr>
            <p:spPr bwMode="auto">
              <a:xfrm>
                <a:off x="7986994" y="3222026"/>
                <a:ext cx="111125" cy="111125"/>
              </a:xfrm>
              <a:custGeom>
                <a:avLst/>
                <a:gdLst>
                  <a:gd name="T0" fmla="*/ 0 w 70"/>
                  <a:gd name="T1" fmla="*/ 2147483647 h 70"/>
                  <a:gd name="T2" fmla="*/ 2147483647 w 70"/>
                  <a:gd name="T3" fmla="*/ 2147483647 h 70"/>
                  <a:gd name="T4" fmla="*/ 2147483647 w 70"/>
                  <a:gd name="T5" fmla="*/ 2147483647 h 70"/>
                  <a:gd name="T6" fmla="*/ 2147483647 w 70"/>
                  <a:gd name="T7" fmla="*/ 0 h 70"/>
                  <a:gd name="T8" fmla="*/ 0 w 70"/>
                  <a:gd name="T9" fmla="*/ 2147483647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0" y="34"/>
                    </a:moveTo>
                    <a:lnTo>
                      <a:pt x="34" y="70"/>
                    </a:lnTo>
                    <a:lnTo>
                      <a:pt x="70" y="34"/>
                    </a:lnTo>
                    <a:lnTo>
                      <a:pt x="34" y="0"/>
                    </a:lnTo>
                    <a:lnTo>
                      <a:pt x="0"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7396" name="Freeform 79"/>
              <p:cNvSpPr>
                <a:spLocks/>
              </p:cNvSpPr>
              <p:nvPr/>
            </p:nvSpPr>
            <p:spPr bwMode="auto">
              <a:xfrm>
                <a:off x="7818719" y="3212501"/>
                <a:ext cx="107950" cy="111125"/>
              </a:xfrm>
              <a:custGeom>
                <a:avLst/>
                <a:gdLst>
                  <a:gd name="T0" fmla="*/ 0 w 68"/>
                  <a:gd name="T1" fmla="*/ 2147483647 h 70"/>
                  <a:gd name="T2" fmla="*/ 2147483647 w 68"/>
                  <a:gd name="T3" fmla="*/ 2147483647 h 70"/>
                  <a:gd name="T4" fmla="*/ 2147483647 w 68"/>
                  <a:gd name="T5" fmla="*/ 2147483647 h 70"/>
                  <a:gd name="T6" fmla="*/ 2147483647 w 68"/>
                  <a:gd name="T7" fmla="*/ 0 h 70"/>
                  <a:gd name="T8" fmla="*/ 0 w 68"/>
                  <a:gd name="T9" fmla="*/ 2147483647 h 70"/>
                  <a:gd name="T10" fmla="*/ 0 60000 65536"/>
                  <a:gd name="T11" fmla="*/ 0 60000 65536"/>
                  <a:gd name="T12" fmla="*/ 0 60000 65536"/>
                  <a:gd name="T13" fmla="*/ 0 60000 65536"/>
                  <a:gd name="T14" fmla="*/ 0 60000 65536"/>
                  <a:gd name="T15" fmla="*/ 0 w 68"/>
                  <a:gd name="T16" fmla="*/ 0 h 70"/>
                  <a:gd name="T17" fmla="*/ 68 w 68"/>
                  <a:gd name="T18" fmla="*/ 70 h 70"/>
                </a:gdLst>
                <a:ahLst/>
                <a:cxnLst>
                  <a:cxn ang="T10">
                    <a:pos x="T0" y="T1"/>
                  </a:cxn>
                  <a:cxn ang="T11">
                    <a:pos x="T2" y="T3"/>
                  </a:cxn>
                  <a:cxn ang="T12">
                    <a:pos x="T4" y="T5"/>
                  </a:cxn>
                  <a:cxn ang="T13">
                    <a:pos x="T6" y="T7"/>
                  </a:cxn>
                  <a:cxn ang="T14">
                    <a:pos x="T8" y="T9"/>
                  </a:cxn>
                </a:cxnLst>
                <a:rect l="T15" t="T16" r="T17" b="T18"/>
                <a:pathLst>
                  <a:path w="68" h="70">
                    <a:moveTo>
                      <a:pt x="0" y="34"/>
                    </a:moveTo>
                    <a:lnTo>
                      <a:pt x="34" y="70"/>
                    </a:lnTo>
                    <a:lnTo>
                      <a:pt x="68" y="34"/>
                    </a:lnTo>
                    <a:lnTo>
                      <a:pt x="34" y="0"/>
                    </a:lnTo>
                    <a:lnTo>
                      <a:pt x="0"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7397" name="Freeform 87"/>
              <p:cNvSpPr>
                <a:spLocks/>
              </p:cNvSpPr>
              <p:nvPr/>
            </p:nvSpPr>
            <p:spPr bwMode="auto">
              <a:xfrm>
                <a:off x="7647269" y="3237901"/>
                <a:ext cx="111125" cy="111125"/>
              </a:xfrm>
              <a:custGeom>
                <a:avLst/>
                <a:gdLst>
                  <a:gd name="T0" fmla="*/ 0 w 70"/>
                  <a:gd name="T1" fmla="*/ 2147483647 h 70"/>
                  <a:gd name="T2" fmla="*/ 2147483647 w 70"/>
                  <a:gd name="T3" fmla="*/ 2147483647 h 70"/>
                  <a:gd name="T4" fmla="*/ 2147483647 w 70"/>
                  <a:gd name="T5" fmla="*/ 2147483647 h 70"/>
                  <a:gd name="T6" fmla="*/ 2147483647 w 70"/>
                  <a:gd name="T7" fmla="*/ 0 h 70"/>
                  <a:gd name="T8" fmla="*/ 0 w 70"/>
                  <a:gd name="T9" fmla="*/ 2147483647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0" y="34"/>
                    </a:moveTo>
                    <a:lnTo>
                      <a:pt x="36" y="70"/>
                    </a:lnTo>
                    <a:lnTo>
                      <a:pt x="70" y="34"/>
                    </a:lnTo>
                    <a:lnTo>
                      <a:pt x="36" y="0"/>
                    </a:lnTo>
                    <a:lnTo>
                      <a:pt x="0"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7398" name="Freeform 95"/>
              <p:cNvSpPr>
                <a:spLocks/>
              </p:cNvSpPr>
              <p:nvPr/>
            </p:nvSpPr>
            <p:spPr bwMode="auto">
              <a:xfrm>
                <a:off x="7478994" y="3222026"/>
                <a:ext cx="111125" cy="111125"/>
              </a:xfrm>
              <a:custGeom>
                <a:avLst/>
                <a:gdLst>
                  <a:gd name="T0" fmla="*/ 0 w 70"/>
                  <a:gd name="T1" fmla="*/ 2147483647 h 70"/>
                  <a:gd name="T2" fmla="*/ 2147483647 w 70"/>
                  <a:gd name="T3" fmla="*/ 2147483647 h 70"/>
                  <a:gd name="T4" fmla="*/ 2147483647 w 70"/>
                  <a:gd name="T5" fmla="*/ 2147483647 h 70"/>
                  <a:gd name="T6" fmla="*/ 2147483647 w 70"/>
                  <a:gd name="T7" fmla="*/ 0 h 70"/>
                  <a:gd name="T8" fmla="*/ 0 w 70"/>
                  <a:gd name="T9" fmla="*/ 2147483647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0" y="34"/>
                    </a:moveTo>
                    <a:lnTo>
                      <a:pt x="36" y="70"/>
                    </a:lnTo>
                    <a:lnTo>
                      <a:pt x="70" y="34"/>
                    </a:lnTo>
                    <a:lnTo>
                      <a:pt x="36" y="0"/>
                    </a:lnTo>
                    <a:lnTo>
                      <a:pt x="0"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7399" name="Freeform 103"/>
              <p:cNvSpPr>
                <a:spLocks/>
              </p:cNvSpPr>
              <p:nvPr/>
            </p:nvSpPr>
            <p:spPr bwMode="auto">
              <a:xfrm>
                <a:off x="7310719" y="3234726"/>
                <a:ext cx="111125" cy="111125"/>
              </a:xfrm>
              <a:custGeom>
                <a:avLst/>
                <a:gdLst>
                  <a:gd name="T0" fmla="*/ 0 w 70"/>
                  <a:gd name="T1" fmla="*/ 2147483647 h 70"/>
                  <a:gd name="T2" fmla="*/ 2147483647 w 70"/>
                  <a:gd name="T3" fmla="*/ 2147483647 h 70"/>
                  <a:gd name="T4" fmla="*/ 2147483647 w 70"/>
                  <a:gd name="T5" fmla="*/ 2147483647 h 70"/>
                  <a:gd name="T6" fmla="*/ 2147483647 w 70"/>
                  <a:gd name="T7" fmla="*/ 0 h 70"/>
                  <a:gd name="T8" fmla="*/ 0 w 70"/>
                  <a:gd name="T9" fmla="*/ 2147483647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0" y="34"/>
                    </a:moveTo>
                    <a:lnTo>
                      <a:pt x="36" y="70"/>
                    </a:lnTo>
                    <a:lnTo>
                      <a:pt x="70" y="34"/>
                    </a:lnTo>
                    <a:lnTo>
                      <a:pt x="36" y="0"/>
                    </a:lnTo>
                    <a:lnTo>
                      <a:pt x="0"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7400" name="Freeform 111"/>
              <p:cNvSpPr>
                <a:spLocks/>
              </p:cNvSpPr>
              <p:nvPr/>
            </p:nvSpPr>
            <p:spPr bwMode="auto">
              <a:xfrm>
                <a:off x="7142444" y="3206151"/>
                <a:ext cx="111125" cy="111125"/>
              </a:xfrm>
              <a:custGeom>
                <a:avLst/>
                <a:gdLst>
                  <a:gd name="T0" fmla="*/ 0 w 70"/>
                  <a:gd name="T1" fmla="*/ 2147483647 h 70"/>
                  <a:gd name="T2" fmla="*/ 2147483647 w 70"/>
                  <a:gd name="T3" fmla="*/ 2147483647 h 70"/>
                  <a:gd name="T4" fmla="*/ 2147483647 w 70"/>
                  <a:gd name="T5" fmla="*/ 2147483647 h 70"/>
                  <a:gd name="T6" fmla="*/ 2147483647 w 70"/>
                  <a:gd name="T7" fmla="*/ 0 h 70"/>
                  <a:gd name="T8" fmla="*/ 0 w 70"/>
                  <a:gd name="T9" fmla="*/ 2147483647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0" y="34"/>
                    </a:moveTo>
                    <a:lnTo>
                      <a:pt x="36" y="70"/>
                    </a:lnTo>
                    <a:lnTo>
                      <a:pt x="70" y="34"/>
                    </a:lnTo>
                    <a:lnTo>
                      <a:pt x="36" y="0"/>
                    </a:lnTo>
                    <a:lnTo>
                      <a:pt x="0"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7401" name="Freeform 119"/>
              <p:cNvSpPr>
                <a:spLocks/>
              </p:cNvSpPr>
              <p:nvPr/>
            </p:nvSpPr>
            <p:spPr bwMode="auto">
              <a:xfrm>
                <a:off x="6974169" y="3215676"/>
                <a:ext cx="111125" cy="107950"/>
              </a:xfrm>
              <a:custGeom>
                <a:avLst/>
                <a:gdLst>
                  <a:gd name="T0" fmla="*/ 0 w 70"/>
                  <a:gd name="T1" fmla="*/ 2147483647 h 68"/>
                  <a:gd name="T2" fmla="*/ 2147483647 w 70"/>
                  <a:gd name="T3" fmla="*/ 2147483647 h 68"/>
                  <a:gd name="T4" fmla="*/ 2147483647 w 70"/>
                  <a:gd name="T5" fmla="*/ 2147483647 h 68"/>
                  <a:gd name="T6" fmla="*/ 2147483647 w 70"/>
                  <a:gd name="T7" fmla="*/ 0 h 68"/>
                  <a:gd name="T8" fmla="*/ 0 w 70"/>
                  <a:gd name="T9" fmla="*/ 2147483647 h 68"/>
                  <a:gd name="T10" fmla="*/ 0 60000 65536"/>
                  <a:gd name="T11" fmla="*/ 0 60000 65536"/>
                  <a:gd name="T12" fmla="*/ 0 60000 65536"/>
                  <a:gd name="T13" fmla="*/ 0 60000 65536"/>
                  <a:gd name="T14" fmla="*/ 0 60000 65536"/>
                  <a:gd name="T15" fmla="*/ 0 w 70"/>
                  <a:gd name="T16" fmla="*/ 0 h 68"/>
                  <a:gd name="T17" fmla="*/ 70 w 70"/>
                  <a:gd name="T18" fmla="*/ 68 h 68"/>
                </a:gdLst>
                <a:ahLst/>
                <a:cxnLst>
                  <a:cxn ang="T10">
                    <a:pos x="T0" y="T1"/>
                  </a:cxn>
                  <a:cxn ang="T11">
                    <a:pos x="T2" y="T3"/>
                  </a:cxn>
                  <a:cxn ang="T12">
                    <a:pos x="T4" y="T5"/>
                  </a:cxn>
                  <a:cxn ang="T13">
                    <a:pos x="T6" y="T7"/>
                  </a:cxn>
                  <a:cxn ang="T14">
                    <a:pos x="T8" y="T9"/>
                  </a:cxn>
                </a:cxnLst>
                <a:rect l="T15" t="T16" r="T17" b="T18"/>
                <a:pathLst>
                  <a:path w="70" h="68">
                    <a:moveTo>
                      <a:pt x="0" y="34"/>
                    </a:moveTo>
                    <a:lnTo>
                      <a:pt x="34" y="68"/>
                    </a:lnTo>
                    <a:lnTo>
                      <a:pt x="70" y="34"/>
                    </a:lnTo>
                    <a:lnTo>
                      <a:pt x="34" y="0"/>
                    </a:lnTo>
                    <a:lnTo>
                      <a:pt x="0"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7402" name="Freeform 127"/>
              <p:cNvSpPr>
                <a:spLocks/>
              </p:cNvSpPr>
              <p:nvPr/>
            </p:nvSpPr>
            <p:spPr bwMode="auto">
              <a:xfrm>
                <a:off x="6805894" y="3234726"/>
                <a:ext cx="111125" cy="111125"/>
              </a:xfrm>
              <a:custGeom>
                <a:avLst/>
                <a:gdLst>
                  <a:gd name="T0" fmla="*/ 0 w 70"/>
                  <a:gd name="T1" fmla="*/ 2147483647 h 70"/>
                  <a:gd name="T2" fmla="*/ 2147483647 w 70"/>
                  <a:gd name="T3" fmla="*/ 2147483647 h 70"/>
                  <a:gd name="T4" fmla="*/ 2147483647 w 70"/>
                  <a:gd name="T5" fmla="*/ 2147483647 h 70"/>
                  <a:gd name="T6" fmla="*/ 2147483647 w 70"/>
                  <a:gd name="T7" fmla="*/ 0 h 70"/>
                  <a:gd name="T8" fmla="*/ 0 w 70"/>
                  <a:gd name="T9" fmla="*/ 2147483647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0" y="36"/>
                    </a:moveTo>
                    <a:lnTo>
                      <a:pt x="34" y="70"/>
                    </a:lnTo>
                    <a:lnTo>
                      <a:pt x="70" y="36"/>
                    </a:lnTo>
                    <a:lnTo>
                      <a:pt x="34" y="0"/>
                    </a:lnTo>
                    <a:lnTo>
                      <a:pt x="0" y="3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7403" name="Freeform 135"/>
              <p:cNvSpPr>
                <a:spLocks/>
              </p:cNvSpPr>
              <p:nvPr/>
            </p:nvSpPr>
            <p:spPr bwMode="auto">
              <a:xfrm>
                <a:off x="6637619" y="3237901"/>
                <a:ext cx="107950" cy="111125"/>
              </a:xfrm>
              <a:custGeom>
                <a:avLst/>
                <a:gdLst>
                  <a:gd name="T0" fmla="*/ 0 w 68"/>
                  <a:gd name="T1" fmla="*/ 2147483647 h 70"/>
                  <a:gd name="T2" fmla="*/ 2147483647 w 68"/>
                  <a:gd name="T3" fmla="*/ 2147483647 h 70"/>
                  <a:gd name="T4" fmla="*/ 2147483647 w 68"/>
                  <a:gd name="T5" fmla="*/ 2147483647 h 70"/>
                  <a:gd name="T6" fmla="*/ 2147483647 w 68"/>
                  <a:gd name="T7" fmla="*/ 0 h 70"/>
                  <a:gd name="T8" fmla="*/ 0 w 68"/>
                  <a:gd name="T9" fmla="*/ 2147483647 h 70"/>
                  <a:gd name="T10" fmla="*/ 0 60000 65536"/>
                  <a:gd name="T11" fmla="*/ 0 60000 65536"/>
                  <a:gd name="T12" fmla="*/ 0 60000 65536"/>
                  <a:gd name="T13" fmla="*/ 0 60000 65536"/>
                  <a:gd name="T14" fmla="*/ 0 60000 65536"/>
                  <a:gd name="T15" fmla="*/ 0 w 68"/>
                  <a:gd name="T16" fmla="*/ 0 h 70"/>
                  <a:gd name="T17" fmla="*/ 68 w 68"/>
                  <a:gd name="T18" fmla="*/ 70 h 70"/>
                </a:gdLst>
                <a:ahLst/>
                <a:cxnLst>
                  <a:cxn ang="T10">
                    <a:pos x="T0" y="T1"/>
                  </a:cxn>
                  <a:cxn ang="T11">
                    <a:pos x="T2" y="T3"/>
                  </a:cxn>
                  <a:cxn ang="T12">
                    <a:pos x="T4" y="T5"/>
                  </a:cxn>
                  <a:cxn ang="T13">
                    <a:pos x="T6" y="T7"/>
                  </a:cxn>
                  <a:cxn ang="T14">
                    <a:pos x="T8" y="T9"/>
                  </a:cxn>
                </a:cxnLst>
                <a:rect l="T15" t="T16" r="T17" b="T18"/>
                <a:pathLst>
                  <a:path w="68" h="70">
                    <a:moveTo>
                      <a:pt x="0" y="36"/>
                    </a:moveTo>
                    <a:lnTo>
                      <a:pt x="34" y="70"/>
                    </a:lnTo>
                    <a:lnTo>
                      <a:pt x="68" y="36"/>
                    </a:lnTo>
                    <a:lnTo>
                      <a:pt x="34" y="0"/>
                    </a:lnTo>
                    <a:lnTo>
                      <a:pt x="0" y="3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7404" name="Freeform 143"/>
              <p:cNvSpPr>
                <a:spLocks/>
              </p:cNvSpPr>
              <p:nvPr/>
            </p:nvSpPr>
            <p:spPr bwMode="auto">
              <a:xfrm>
                <a:off x="6466169" y="3244251"/>
                <a:ext cx="111125" cy="111125"/>
              </a:xfrm>
              <a:custGeom>
                <a:avLst/>
                <a:gdLst>
                  <a:gd name="T0" fmla="*/ 0 w 70"/>
                  <a:gd name="T1" fmla="*/ 2147483647 h 70"/>
                  <a:gd name="T2" fmla="*/ 2147483647 w 70"/>
                  <a:gd name="T3" fmla="*/ 2147483647 h 70"/>
                  <a:gd name="T4" fmla="*/ 2147483647 w 70"/>
                  <a:gd name="T5" fmla="*/ 2147483647 h 70"/>
                  <a:gd name="T6" fmla="*/ 2147483647 w 70"/>
                  <a:gd name="T7" fmla="*/ 0 h 70"/>
                  <a:gd name="T8" fmla="*/ 0 w 70"/>
                  <a:gd name="T9" fmla="*/ 2147483647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0" y="36"/>
                    </a:moveTo>
                    <a:lnTo>
                      <a:pt x="36" y="70"/>
                    </a:lnTo>
                    <a:lnTo>
                      <a:pt x="70" y="36"/>
                    </a:lnTo>
                    <a:lnTo>
                      <a:pt x="36" y="0"/>
                    </a:lnTo>
                    <a:lnTo>
                      <a:pt x="0" y="3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7405" name="Freeform 151"/>
              <p:cNvSpPr>
                <a:spLocks/>
              </p:cNvSpPr>
              <p:nvPr/>
            </p:nvSpPr>
            <p:spPr bwMode="auto">
              <a:xfrm>
                <a:off x="6297894" y="3256951"/>
                <a:ext cx="111125" cy="111125"/>
              </a:xfrm>
              <a:custGeom>
                <a:avLst/>
                <a:gdLst>
                  <a:gd name="T0" fmla="*/ 0 w 70"/>
                  <a:gd name="T1" fmla="*/ 2147483647 h 70"/>
                  <a:gd name="T2" fmla="*/ 2147483647 w 70"/>
                  <a:gd name="T3" fmla="*/ 2147483647 h 70"/>
                  <a:gd name="T4" fmla="*/ 2147483647 w 70"/>
                  <a:gd name="T5" fmla="*/ 2147483647 h 70"/>
                  <a:gd name="T6" fmla="*/ 2147483647 w 70"/>
                  <a:gd name="T7" fmla="*/ 0 h 70"/>
                  <a:gd name="T8" fmla="*/ 0 w 70"/>
                  <a:gd name="T9" fmla="*/ 2147483647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0" y="34"/>
                    </a:moveTo>
                    <a:lnTo>
                      <a:pt x="36" y="70"/>
                    </a:lnTo>
                    <a:lnTo>
                      <a:pt x="70" y="34"/>
                    </a:lnTo>
                    <a:lnTo>
                      <a:pt x="36" y="0"/>
                    </a:lnTo>
                    <a:lnTo>
                      <a:pt x="0"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7406" name="Freeform 159"/>
              <p:cNvSpPr>
                <a:spLocks/>
              </p:cNvSpPr>
              <p:nvPr/>
            </p:nvSpPr>
            <p:spPr bwMode="auto">
              <a:xfrm>
                <a:off x="6129619" y="3237901"/>
                <a:ext cx="111125" cy="111125"/>
              </a:xfrm>
              <a:custGeom>
                <a:avLst/>
                <a:gdLst>
                  <a:gd name="T0" fmla="*/ 0 w 70"/>
                  <a:gd name="T1" fmla="*/ 2147483647 h 70"/>
                  <a:gd name="T2" fmla="*/ 2147483647 w 70"/>
                  <a:gd name="T3" fmla="*/ 2147483647 h 70"/>
                  <a:gd name="T4" fmla="*/ 2147483647 w 70"/>
                  <a:gd name="T5" fmla="*/ 2147483647 h 70"/>
                  <a:gd name="T6" fmla="*/ 2147483647 w 70"/>
                  <a:gd name="T7" fmla="*/ 0 h 70"/>
                  <a:gd name="T8" fmla="*/ 0 w 70"/>
                  <a:gd name="T9" fmla="*/ 2147483647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0" y="36"/>
                    </a:moveTo>
                    <a:lnTo>
                      <a:pt x="36" y="70"/>
                    </a:lnTo>
                    <a:lnTo>
                      <a:pt x="70" y="36"/>
                    </a:lnTo>
                    <a:lnTo>
                      <a:pt x="36" y="0"/>
                    </a:lnTo>
                    <a:lnTo>
                      <a:pt x="0" y="3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7407" name="Freeform 167"/>
              <p:cNvSpPr>
                <a:spLocks/>
              </p:cNvSpPr>
              <p:nvPr/>
            </p:nvSpPr>
            <p:spPr bwMode="auto">
              <a:xfrm>
                <a:off x="5961344" y="3237901"/>
                <a:ext cx="111125" cy="107950"/>
              </a:xfrm>
              <a:custGeom>
                <a:avLst/>
                <a:gdLst>
                  <a:gd name="T0" fmla="*/ 0 w 70"/>
                  <a:gd name="T1" fmla="*/ 2147483647 h 68"/>
                  <a:gd name="T2" fmla="*/ 2147483647 w 70"/>
                  <a:gd name="T3" fmla="*/ 2147483647 h 68"/>
                  <a:gd name="T4" fmla="*/ 2147483647 w 70"/>
                  <a:gd name="T5" fmla="*/ 2147483647 h 68"/>
                  <a:gd name="T6" fmla="*/ 2147483647 w 70"/>
                  <a:gd name="T7" fmla="*/ 0 h 68"/>
                  <a:gd name="T8" fmla="*/ 0 w 70"/>
                  <a:gd name="T9" fmla="*/ 2147483647 h 68"/>
                  <a:gd name="T10" fmla="*/ 0 60000 65536"/>
                  <a:gd name="T11" fmla="*/ 0 60000 65536"/>
                  <a:gd name="T12" fmla="*/ 0 60000 65536"/>
                  <a:gd name="T13" fmla="*/ 0 60000 65536"/>
                  <a:gd name="T14" fmla="*/ 0 60000 65536"/>
                  <a:gd name="T15" fmla="*/ 0 w 70"/>
                  <a:gd name="T16" fmla="*/ 0 h 68"/>
                  <a:gd name="T17" fmla="*/ 70 w 70"/>
                  <a:gd name="T18" fmla="*/ 68 h 68"/>
                </a:gdLst>
                <a:ahLst/>
                <a:cxnLst>
                  <a:cxn ang="T10">
                    <a:pos x="T0" y="T1"/>
                  </a:cxn>
                  <a:cxn ang="T11">
                    <a:pos x="T2" y="T3"/>
                  </a:cxn>
                  <a:cxn ang="T12">
                    <a:pos x="T4" y="T5"/>
                  </a:cxn>
                  <a:cxn ang="T13">
                    <a:pos x="T6" y="T7"/>
                  </a:cxn>
                  <a:cxn ang="T14">
                    <a:pos x="T8" y="T9"/>
                  </a:cxn>
                </a:cxnLst>
                <a:rect l="T15" t="T16" r="T17" b="T18"/>
                <a:pathLst>
                  <a:path w="70" h="68">
                    <a:moveTo>
                      <a:pt x="0" y="34"/>
                    </a:moveTo>
                    <a:lnTo>
                      <a:pt x="34" y="68"/>
                    </a:lnTo>
                    <a:lnTo>
                      <a:pt x="70" y="34"/>
                    </a:lnTo>
                    <a:lnTo>
                      <a:pt x="34" y="0"/>
                    </a:lnTo>
                    <a:lnTo>
                      <a:pt x="0"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7408" name="Freeform 175"/>
              <p:cNvSpPr>
                <a:spLocks/>
              </p:cNvSpPr>
              <p:nvPr/>
            </p:nvSpPr>
            <p:spPr bwMode="auto">
              <a:xfrm>
                <a:off x="5793069" y="3244251"/>
                <a:ext cx="107950" cy="111125"/>
              </a:xfrm>
              <a:custGeom>
                <a:avLst/>
                <a:gdLst>
                  <a:gd name="T0" fmla="*/ 0 w 68"/>
                  <a:gd name="T1" fmla="*/ 2147483647 h 70"/>
                  <a:gd name="T2" fmla="*/ 2147483647 w 68"/>
                  <a:gd name="T3" fmla="*/ 2147483647 h 70"/>
                  <a:gd name="T4" fmla="*/ 2147483647 w 68"/>
                  <a:gd name="T5" fmla="*/ 2147483647 h 70"/>
                  <a:gd name="T6" fmla="*/ 2147483647 w 68"/>
                  <a:gd name="T7" fmla="*/ 0 h 70"/>
                  <a:gd name="T8" fmla="*/ 0 w 68"/>
                  <a:gd name="T9" fmla="*/ 2147483647 h 70"/>
                  <a:gd name="T10" fmla="*/ 0 60000 65536"/>
                  <a:gd name="T11" fmla="*/ 0 60000 65536"/>
                  <a:gd name="T12" fmla="*/ 0 60000 65536"/>
                  <a:gd name="T13" fmla="*/ 0 60000 65536"/>
                  <a:gd name="T14" fmla="*/ 0 60000 65536"/>
                  <a:gd name="T15" fmla="*/ 0 w 68"/>
                  <a:gd name="T16" fmla="*/ 0 h 70"/>
                  <a:gd name="T17" fmla="*/ 68 w 68"/>
                  <a:gd name="T18" fmla="*/ 70 h 70"/>
                </a:gdLst>
                <a:ahLst/>
                <a:cxnLst>
                  <a:cxn ang="T10">
                    <a:pos x="T0" y="T1"/>
                  </a:cxn>
                  <a:cxn ang="T11">
                    <a:pos x="T2" y="T3"/>
                  </a:cxn>
                  <a:cxn ang="T12">
                    <a:pos x="T4" y="T5"/>
                  </a:cxn>
                  <a:cxn ang="T13">
                    <a:pos x="T6" y="T7"/>
                  </a:cxn>
                  <a:cxn ang="T14">
                    <a:pos x="T8" y="T9"/>
                  </a:cxn>
                </a:cxnLst>
                <a:rect l="T15" t="T16" r="T17" b="T18"/>
                <a:pathLst>
                  <a:path w="68" h="70">
                    <a:moveTo>
                      <a:pt x="0" y="36"/>
                    </a:moveTo>
                    <a:lnTo>
                      <a:pt x="34" y="70"/>
                    </a:lnTo>
                    <a:lnTo>
                      <a:pt x="68" y="36"/>
                    </a:lnTo>
                    <a:lnTo>
                      <a:pt x="34" y="0"/>
                    </a:lnTo>
                    <a:lnTo>
                      <a:pt x="0" y="3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7409" name="Freeform 183"/>
              <p:cNvSpPr>
                <a:spLocks/>
              </p:cNvSpPr>
              <p:nvPr/>
            </p:nvSpPr>
            <p:spPr bwMode="auto">
              <a:xfrm>
                <a:off x="5624794" y="3250601"/>
                <a:ext cx="111125" cy="111125"/>
              </a:xfrm>
              <a:custGeom>
                <a:avLst/>
                <a:gdLst>
                  <a:gd name="T0" fmla="*/ 0 w 70"/>
                  <a:gd name="T1" fmla="*/ 2147483647 h 70"/>
                  <a:gd name="T2" fmla="*/ 2147483647 w 70"/>
                  <a:gd name="T3" fmla="*/ 2147483647 h 70"/>
                  <a:gd name="T4" fmla="*/ 2147483647 w 70"/>
                  <a:gd name="T5" fmla="*/ 2147483647 h 70"/>
                  <a:gd name="T6" fmla="*/ 2147483647 w 70"/>
                  <a:gd name="T7" fmla="*/ 0 h 70"/>
                  <a:gd name="T8" fmla="*/ 0 w 70"/>
                  <a:gd name="T9" fmla="*/ 2147483647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0" y="36"/>
                    </a:moveTo>
                    <a:lnTo>
                      <a:pt x="34" y="70"/>
                    </a:lnTo>
                    <a:lnTo>
                      <a:pt x="70" y="36"/>
                    </a:lnTo>
                    <a:lnTo>
                      <a:pt x="34" y="0"/>
                    </a:lnTo>
                    <a:lnTo>
                      <a:pt x="0" y="3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7410" name="Freeform 191"/>
              <p:cNvSpPr>
                <a:spLocks/>
              </p:cNvSpPr>
              <p:nvPr/>
            </p:nvSpPr>
            <p:spPr bwMode="auto">
              <a:xfrm>
                <a:off x="5456519" y="3234726"/>
                <a:ext cx="107950" cy="111125"/>
              </a:xfrm>
              <a:custGeom>
                <a:avLst/>
                <a:gdLst>
                  <a:gd name="T0" fmla="*/ 0 w 68"/>
                  <a:gd name="T1" fmla="*/ 2147483647 h 70"/>
                  <a:gd name="T2" fmla="*/ 2147483647 w 68"/>
                  <a:gd name="T3" fmla="*/ 2147483647 h 70"/>
                  <a:gd name="T4" fmla="*/ 2147483647 w 68"/>
                  <a:gd name="T5" fmla="*/ 2147483647 h 70"/>
                  <a:gd name="T6" fmla="*/ 2147483647 w 68"/>
                  <a:gd name="T7" fmla="*/ 0 h 70"/>
                  <a:gd name="T8" fmla="*/ 0 w 68"/>
                  <a:gd name="T9" fmla="*/ 2147483647 h 70"/>
                  <a:gd name="T10" fmla="*/ 0 60000 65536"/>
                  <a:gd name="T11" fmla="*/ 0 60000 65536"/>
                  <a:gd name="T12" fmla="*/ 0 60000 65536"/>
                  <a:gd name="T13" fmla="*/ 0 60000 65536"/>
                  <a:gd name="T14" fmla="*/ 0 60000 65536"/>
                  <a:gd name="T15" fmla="*/ 0 w 68"/>
                  <a:gd name="T16" fmla="*/ 0 h 70"/>
                  <a:gd name="T17" fmla="*/ 68 w 68"/>
                  <a:gd name="T18" fmla="*/ 70 h 70"/>
                </a:gdLst>
                <a:ahLst/>
                <a:cxnLst>
                  <a:cxn ang="T10">
                    <a:pos x="T0" y="T1"/>
                  </a:cxn>
                  <a:cxn ang="T11">
                    <a:pos x="T2" y="T3"/>
                  </a:cxn>
                  <a:cxn ang="T12">
                    <a:pos x="T4" y="T5"/>
                  </a:cxn>
                  <a:cxn ang="T13">
                    <a:pos x="T6" y="T7"/>
                  </a:cxn>
                  <a:cxn ang="T14">
                    <a:pos x="T8" y="T9"/>
                  </a:cxn>
                </a:cxnLst>
                <a:rect l="T15" t="T16" r="T17" b="T18"/>
                <a:pathLst>
                  <a:path w="68" h="70">
                    <a:moveTo>
                      <a:pt x="0" y="36"/>
                    </a:moveTo>
                    <a:lnTo>
                      <a:pt x="34" y="70"/>
                    </a:lnTo>
                    <a:lnTo>
                      <a:pt x="68" y="36"/>
                    </a:lnTo>
                    <a:lnTo>
                      <a:pt x="34" y="0"/>
                    </a:lnTo>
                    <a:lnTo>
                      <a:pt x="0" y="3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7411" name="Freeform 199"/>
              <p:cNvSpPr>
                <a:spLocks/>
              </p:cNvSpPr>
              <p:nvPr/>
            </p:nvSpPr>
            <p:spPr bwMode="auto">
              <a:xfrm>
                <a:off x="5275544" y="3215676"/>
                <a:ext cx="111125" cy="111125"/>
              </a:xfrm>
              <a:custGeom>
                <a:avLst/>
                <a:gdLst>
                  <a:gd name="T0" fmla="*/ 0 w 70"/>
                  <a:gd name="T1" fmla="*/ 2147483647 h 70"/>
                  <a:gd name="T2" fmla="*/ 2147483647 w 70"/>
                  <a:gd name="T3" fmla="*/ 2147483647 h 70"/>
                  <a:gd name="T4" fmla="*/ 2147483647 w 70"/>
                  <a:gd name="T5" fmla="*/ 2147483647 h 70"/>
                  <a:gd name="T6" fmla="*/ 2147483647 w 70"/>
                  <a:gd name="T7" fmla="*/ 0 h 70"/>
                  <a:gd name="T8" fmla="*/ 0 w 70"/>
                  <a:gd name="T9" fmla="*/ 2147483647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0" y="34"/>
                    </a:moveTo>
                    <a:lnTo>
                      <a:pt x="36" y="70"/>
                    </a:lnTo>
                    <a:lnTo>
                      <a:pt x="70" y="34"/>
                    </a:lnTo>
                    <a:lnTo>
                      <a:pt x="36" y="0"/>
                    </a:lnTo>
                    <a:lnTo>
                      <a:pt x="0"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grpSp>
        <p:sp>
          <p:nvSpPr>
            <p:cNvPr id="7208" name="Freeform 111"/>
            <p:cNvSpPr>
              <a:spLocks/>
            </p:cNvSpPr>
            <p:nvPr/>
          </p:nvSpPr>
          <p:spPr bwMode="auto">
            <a:xfrm>
              <a:off x="5773738" y="1517650"/>
              <a:ext cx="111125" cy="111126"/>
            </a:xfrm>
            <a:custGeom>
              <a:avLst/>
              <a:gdLst>
                <a:gd name="T0" fmla="*/ 0 w 70"/>
                <a:gd name="T1" fmla="*/ 2147483647 h 70"/>
                <a:gd name="T2" fmla="*/ 2147483647 w 70"/>
                <a:gd name="T3" fmla="*/ 2147483647 h 70"/>
                <a:gd name="T4" fmla="*/ 2147483647 w 70"/>
                <a:gd name="T5" fmla="*/ 2147483647 h 70"/>
                <a:gd name="T6" fmla="*/ 2147483647 w 70"/>
                <a:gd name="T7" fmla="*/ 0 h 70"/>
                <a:gd name="T8" fmla="*/ 0 w 70"/>
                <a:gd name="T9" fmla="*/ 2147483647 h 70"/>
                <a:gd name="T10" fmla="*/ 0 60000 65536"/>
                <a:gd name="T11" fmla="*/ 0 60000 65536"/>
                <a:gd name="T12" fmla="*/ 0 60000 65536"/>
                <a:gd name="T13" fmla="*/ 0 60000 65536"/>
                <a:gd name="T14" fmla="*/ 0 60000 65536"/>
                <a:gd name="T15" fmla="*/ 0 w 70"/>
                <a:gd name="T16" fmla="*/ 0 h 70"/>
                <a:gd name="T17" fmla="*/ 70 w 70"/>
                <a:gd name="T18" fmla="*/ 70 h 70"/>
              </a:gdLst>
              <a:ahLst/>
              <a:cxnLst>
                <a:cxn ang="T10">
                  <a:pos x="T0" y="T1"/>
                </a:cxn>
                <a:cxn ang="T11">
                  <a:pos x="T2" y="T3"/>
                </a:cxn>
                <a:cxn ang="T12">
                  <a:pos x="T4" y="T5"/>
                </a:cxn>
                <a:cxn ang="T13">
                  <a:pos x="T6" y="T7"/>
                </a:cxn>
                <a:cxn ang="T14">
                  <a:pos x="T8" y="T9"/>
                </a:cxn>
              </a:cxnLst>
              <a:rect l="T15" t="T16" r="T17" b="T18"/>
              <a:pathLst>
                <a:path w="70" h="70">
                  <a:moveTo>
                    <a:pt x="0" y="34"/>
                  </a:moveTo>
                  <a:lnTo>
                    <a:pt x="36" y="70"/>
                  </a:lnTo>
                  <a:lnTo>
                    <a:pt x="70" y="34"/>
                  </a:lnTo>
                  <a:lnTo>
                    <a:pt x="36" y="0"/>
                  </a:lnTo>
                  <a:lnTo>
                    <a:pt x="0" y="3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000000"/>
                </a:solidFill>
              </a:endParaRPr>
            </a:p>
          </p:txBody>
        </p:sp>
        <p:sp>
          <p:nvSpPr>
            <p:cNvPr id="7209" name="Rectangle 115"/>
            <p:cNvSpPr>
              <a:spLocks noChangeArrowheads="1"/>
            </p:cNvSpPr>
            <p:nvPr/>
          </p:nvSpPr>
          <p:spPr bwMode="auto">
            <a:xfrm>
              <a:off x="5789613" y="1926491"/>
              <a:ext cx="79375" cy="762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sz="2800">
                <a:solidFill>
                  <a:srgbClr val="000000"/>
                </a:solidFill>
              </a:endParaRPr>
            </a:p>
          </p:txBody>
        </p:sp>
      </p:grpSp>
      <p:sp>
        <p:nvSpPr>
          <p:cNvPr id="243" name="Rectangle 242"/>
          <p:cNvSpPr/>
          <p:nvPr/>
        </p:nvSpPr>
        <p:spPr bwMode="auto">
          <a:xfrm>
            <a:off x="4986338" y="4856163"/>
            <a:ext cx="3829050" cy="192087"/>
          </a:xfrm>
          <a:prstGeom prst="rect">
            <a:avLst/>
          </a:prstGeom>
        </p:spPr>
        <p:txBody>
          <a:bodyPr>
            <a:spAutoFit/>
          </a:bodyPr>
          <a:lstStyle/>
          <a:p>
            <a:pPr>
              <a:tabLst>
                <a:tab pos="61913" algn="ctr"/>
                <a:tab pos="222250" algn="ctr"/>
                <a:tab pos="390525" algn="ctr"/>
                <a:tab pos="565150" algn="ctr"/>
                <a:tab pos="731838" algn="ctr"/>
                <a:tab pos="903288" algn="ctr"/>
                <a:tab pos="1074738" algn="ctr"/>
                <a:tab pos="1243013" algn="ctr"/>
                <a:tab pos="1412875" algn="ctr"/>
                <a:tab pos="1581150" algn="ctr"/>
                <a:tab pos="1752600" algn="ctr"/>
                <a:tab pos="1922463" algn="ctr"/>
                <a:tab pos="2093913" algn="ctr"/>
                <a:tab pos="2262188" algn="ctr"/>
                <a:tab pos="2422525" algn="ctr"/>
                <a:tab pos="2593975" algn="ctr"/>
                <a:tab pos="2765425" algn="ctr"/>
                <a:tab pos="2932113" algn="ctr"/>
                <a:tab pos="3105150" algn="ctr"/>
              </a:tabLst>
              <a:defRPr/>
            </a:pPr>
            <a:r>
              <a:rPr lang="en-GB" sz="650" kern="0" dirty="0">
                <a:solidFill>
                  <a:srgbClr val="000000"/>
                </a:solidFill>
                <a:latin typeface="Arial" pitchFamily="34" charset="0"/>
                <a:cs typeface="Arial" pitchFamily="34" charset="0"/>
              </a:rPr>
              <a:t>	 757  747 750 749  751 750  746 744 742 677 721 716  667 597 558  526 496 479 489 478 362</a:t>
            </a:r>
          </a:p>
        </p:txBody>
      </p:sp>
      <p:sp>
        <p:nvSpPr>
          <p:cNvPr id="244" name="Rectangle 243"/>
          <p:cNvSpPr/>
          <p:nvPr/>
        </p:nvSpPr>
        <p:spPr bwMode="auto">
          <a:xfrm>
            <a:off x="5005388" y="5057775"/>
            <a:ext cx="3827462" cy="192088"/>
          </a:xfrm>
          <a:prstGeom prst="rect">
            <a:avLst/>
          </a:prstGeom>
        </p:spPr>
        <p:txBody>
          <a:bodyPr>
            <a:spAutoFit/>
          </a:bodyPr>
          <a:lstStyle/>
          <a:p>
            <a:pPr>
              <a:tabLst>
                <a:tab pos="61913" algn="ctr"/>
                <a:tab pos="222250" algn="ctr"/>
                <a:tab pos="390525" algn="ctr"/>
                <a:tab pos="565150" algn="ctr"/>
                <a:tab pos="731838" algn="ctr"/>
                <a:tab pos="903288" algn="ctr"/>
                <a:tab pos="1074738" algn="ctr"/>
                <a:tab pos="1243013" algn="ctr"/>
                <a:tab pos="1412875" algn="ctr"/>
                <a:tab pos="1581150" algn="ctr"/>
                <a:tab pos="1752600" algn="ctr"/>
                <a:tab pos="1922463" algn="ctr"/>
                <a:tab pos="2093913" algn="ctr"/>
                <a:tab pos="2262188" algn="ctr"/>
                <a:tab pos="2422525" algn="ctr"/>
                <a:tab pos="2593975" algn="ctr"/>
                <a:tab pos="2765425" algn="ctr"/>
                <a:tab pos="2932113" algn="ctr"/>
                <a:tab pos="3105150" algn="ctr"/>
              </a:tabLst>
              <a:defRPr/>
            </a:pPr>
            <a:r>
              <a:rPr lang="en-GB" sz="650" kern="0" dirty="0">
                <a:solidFill>
                  <a:srgbClr val="000000"/>
                </a:solidFill>
                <a:latin typeface="Arial" pitchFamily="34" charset="0"/>
                <a:cs typeface="Arial" pitchFamily="34" charset="0"/>
              </a:rPr>
              <a:t>698  670 682  681  686 652  681 666 674 660 666 661  643 646 618  584 507 448 412 330 160</a:t>
            </a:r>
          </a:p>
        </p:txBody>
      </p:sp>
      <p:sp>
        <p:nvSpPr>
          <p:cNvPr id="7190" name="TextBox 244"/>
          <p:cNvSpPr txBox="1">
            <a:spLocks noChangeArrowheads="1"/>
          </p:cNvSpPr>
          <p:nvPr/>
        </p:nvSpPr>
        <p:spPr bwMode="auto">
          <a:xfrm>
            <a:off x="4498975" y="4730750"/>
            <a:ext cx="9271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700" dirty="0">
                <a:solidFill>
                  <a:srgbClr val="000000"/>
                </a:solidFill>
              </a:rPr>
              <a:t>FREEDOMS cohort n</a:t>
            </a:r>
            <a:r>
              <a:rPr lang="en-GB" altLang="en-US" sz="700" baseline="30000" dirty="0">
                <a:solidFill>
                  <a:srgbClr val="000000"/>
                </a:solidFill>
              </a:rPr>
              <a:t>§ </a:t>
            </a:r>
            <a:r>
              <a:rPr lang="en-GB" altLang="en-US" sz="700" dirty="0">
                <a:solidFill>
                  <a:srgbClr val="000000"/>
                </a:solidFill>
              </a:rPr>
              <a:t>=</a:t>
            </a:r>
          </a:p>
        </p:txBody>
      </p:sp>
      <p:sp>
        <p:nvSpPr>
          <p:cNvPr id="7191" name="TextBox 245"/>
          <p:cNvSpPr txBox="1">
            <a:spLocks noChangeArrowheads="1"/>
          </p:cNvSpPr>
          <p:nvPr/>
        </p:nvSpPr>
        <p:spPr bwMode="auto">
          <a:xfrm>
            <a:off x="4502150" y="4956175"/>
            <a:ext cx="9271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700" dirty="0">
                <a:solidFill>
                  <a:srgbClr val="000000"/>
                </a:solidFill>
              </a:rPr>
              <a:t>TRANSFORMS cohort n</a:t>
            </a:r>
            <a:r>
              <a:rPr lang="en-GB" altLang="en-US" sz="700" baseline="30000" dirty="0">
                <a:solidFill>
                  <a:srgbClr val="000000"/>
                </a:solidFill>
              </a:rPr>
              <a:t>§ </a:t>
            </a:r>
            <a:r>
              <a:rPr lang="en-GB" altLang="en-US" sz="700" dirty="0">
                <a:solidFill>
                  <a:srgbClr val="000000"/>
                </a:solidFill>
              </a:rPr>
              <a:t>=</a:t>
            </a:r>
          </a:p>
        </p:txBody>
      </p:sp>
      <p:grpSp>
        <p:nvGrpSpPr>
          <p:cNvPr id="246" name="Group 245"/>
          <p:cNvGrpSpPr>
            <a:grpSpLocks noChangeAspect="1"/>
          </p:cNvGrpSpPr>
          <p:nvPr/>
        </p:nvGrpSpPr>
        <p:grpSpPr>
          <a:xfrm>
            <a:off x="347180" y="2006869"/>
            <a:ext cx="3845219" cy="3299295"/>
            <a:chOff x="252618" y="289756"/>
            <a:chExt cx="7963675" cy="7172383"/>
          </a:xfrm>
        </p:grpSpPr>
        <p:cxnSp>
          <p:nvCxnSpPr>
            <p:cNvPr id="247" name="Straight Connector 246"/>
            <p:cNvCxnSpPr/>
            <p:nvPr/>
          </p:nvCxnSpPr>
          <p:spPr>
            <a:xfrm flipV="1">
              <a:off x="3755539" y="1709241"/>
              <a:ext cx="0" cy="367304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8" name="Text Box 89"/>
            <p:cNvSpPr txBox="1">
              <a:spLocks noChangeArrowheads="1"/>
            </p:cNvSpPr>
            <p:nvPr/>
          </p:nvSpPr>
          <p:spPr bwMode="auto">
            <a:xfrm rot="16200000">
              <a:off x="-2092613" y="3120610"/>
              <a:ext cx="5359541" cy="669080"/>
            </a:xfrm>
            <a:prstGeom prst="rect">
              <a:avLst/>
            </a:prstGeom>
            <a:noFill/>
            <a:ln w="9525">
              <a:noFill/>
              <a:miter lim="800000"/>
              <a:headEnd/>
              <a:tailEnd/>
            </a:ln>
          </p:spPr>
          <p:txBody>
            <a:bodyPr wrap="square" lIns="0" tIns="0" rIns="0" bIns="0">
              <a:spAutoFit/>
            </a:bodyPr>
            <a:lstStyle/>
            <a:p>
              <a:pPr algn="ctr"/>
              <a:r>
                <a:rPr lang="el-GR" sz="1000" b="1" dirty="0" smtClean="0">
                  <a:solidFill>
                    <a:srgbClr val="000000"/>
                  </a:solidFill>
                  <a:latin typeface="Arial"/>
                  <a:cs typeface="Arial" charset="0"/>
                </a:rPr>
                <a:t>Ασθενείς χωρίς επιβεβαιωμένη εξέλιξη της </a:t>
              </a:r>
              <a:r>
                <a:rPr lang="en-US" sz="1000" b="1" dirty="0" smtClean="0">
                  <a:solidFill>
                    <a:srgbClr val="000000"/>
                  </a:solidFill>
                  <a:latin typeface="Arial"/>
                  <a:cs typeface="Arial" charset="0"/>
                </a:rPr>
                <a:t>EDSS</a:t>
              </a:r>
              <a:r>
                <a:rPr lang="el-GR" sz="1000" b="1" dirty="0" smtClean="0">
                  <a:solidFill>
                    <a:srgbClr val="000000"/>
                  </a:solidFill>
                  <a:latin typeface="Arial"/>
                  <a:cs typeface="Arial" charset="0"/>
                </a:rPr>
                <a:t> μετά από 3 μήνες</a:t>
              </a:r>
              <a:r>
                <a:rPr lang="en-US" sz="1000" b="1" dirty="0" smtClean="0">
                  <a:solidFill>
                    <a:srgbClr val="000000"/>
                  </a:solidFill>
                  <a:latin typeface="Arial"/>
                  <a:cs typeface="Arial" charset="0"/>
                </a:rPr>
                <a:t> (%) </a:t>
              </a:r>
              <a:endParaRPr lang="en-US" sz="1000" b="1" dirty="0">
                <a:solidFill>
                  <a:srgbClr val="000000"/>
                </a:solidFill>
                <a:latin typeface="Arial"/>
                <a:cs typeface="Arial" charset="0"/>
              </a:endParaRPr>
            </a:p>
          </p:txBody>
        </p:sp>
        <p:grpSp>
          <p:nvGrpSpPr>
            <p:cNvPr id="249" name="Group 248"/>
            <p:cNvGrpSpPr/>
            <p:nvPr/>
          </p:nvGrpSpPr>
          <p:grpSpPr>
            <a:xfrm>
              <a:off x="3722500" y="3856601"/>
              <a:ext cx="3268520" cy="794550"/>
              <a:chOff x="4249491" y="4036188"/>
              <a:chExt cx="3751323" cy="662144"/>
            </a:xfrm>
          </p:grpSpPr>
          <p:sp>
            <p:nvSpPr>
              <p:cNvPr id="845" name="Freeform 6"/>
              <p:cNvSpPr>
                <a:spLocks/>
              </p:cNvSpPr>
              <p:nvPr/>
            </p:nvSpPr>
            <p:spPr bwMode="auto">
              <a:xfrm>
                <a:off x="4306687" y="4039751"/>
                <a:ext cx="3682716" cy="605668"/>
              </a:xfrm>
              <a:custGeom>
                <a:avLst/>
                <a:gdLst>
                  <a:gd name="T0" fmla="*/ 0 w 2582"/>
                  <a:gd name="T1" fmla="*/ 10 h 340"/>
                  <a:gd name="T2" fmla="*/ 10 w 2582"/>
                  <a:gd name="T3" fmla="*/ 10 h 340"/>
                  <a:gd name="T4" fmla="*/ 220 w 2582"/>
                  <a:gd name="T5" fmla="*/ 22 h 340"/>
                  <a:gd name="T6" fmla="*/ 220 w 2582"/>
                  <a:gd name="T7" fmla="*/ 34 h 340"/>
                  <a:gd name="T8" fmla="*/ 236 w 2582"/>
                  <a:gd name="T9" fmla="*/ 50 h 340"/>
                  <a:gd name="T10" fmla="*/ 270 w 2582"/>
                  <a:gd name="T11" fmla="*/ 50 h 340"/>
                  <a:gd name="T12" fmla="*/ 300 w 2582"/>
                  <a:gd name="T13" fmla="*/ 74 h 340"/>
                  <a:gd name="T14" fmla="*/ 300 w 2582"/>
                  <a:gd name="T15" fmla="*/ 84 h 340"/>
                  <a:gd name="T16" fmla="*/ 446 w 2582"/>
                  <a:gd name="T17" fmla="*/ 102 h 340"/>
                  <a:gd name="T18" fmla="*/ 542 w 2582"/>
                  <a:gd name="T19" fmla="*/ 102 h 340"/>
                  <a:gd name="T20" fmla="*/ 566 w 2582"/>
                  <a:gd name="T21" fmla="*/ 118 h 340"/>
                  <a:gd name="T22" fmla="*/ 566 w 2582"/>
                  <a:gd name="T23" fmla="*/ 130 h 340"/>
                  <a:gd name="T24" fmla="*/ 634 w 2582"/>
                  <a:gd name="T25" fmla="*/ 142 h 340"/>
                  <a:gd name="T26" fmla="*/ 650 w 2582"/>
                  <a:gd name="T27" fmla="*/ 142 h 340"/>
                  <a:gd name="T28" fmla="*/ 656 w 2582"/>
                  <a:gd name="T29" fmla="*/ 152 h 340"/>
                  <a:gd name="T30" fmla="*/ 656 w 2582"/>
                  <a:gd name="T31" fmla="*/ 182 h 340"/>
                  <a:gd name="T32" fmla="*/ 736 w 2582"/>
                  <a:gd name="T33" fmla="*/ 182 h 340"/>
                  <a:gd name="T34" fmla="*/ 746 w 2582"/>
                  <a:gd name="T35" fmla="*/ 192 h 340"/>
                  <a:gd name="T36" fmla="*/ 746 w 2582"/>
                  <a:gd name="T37" fmla="*/ 204 h 340"/>
                  <a:gd name="T38" fmla="*/ 798 w 2582"/>
                  <a:gd name="T39" fmla="*/ 220 h 340"/>
                  <a:gd name="T40" fmla="*/ 878 w 2582"/>
                  <a:gd name="T41" fmla="*/ 220 h 340"/>
                  <a:gd name="T42" fmla="*/ 878 w 2582"/>
                  <a:gd name="T43" fmla="*/ 250 h 340"/>
                  <a:gd name="T44" fmla="*/ 940 w 2582"/>
                  <a:gd name="T45" fmla="*/ 266 h 340"/>
                  <a:gd name="T46" fmla="*/ 1150 w 2582"/>
                  <a:gd name="T47" fmla="*/ 266 h 340"/>
                  <a:gd name="T48" fmla="*/ 1150 w 2582"/>
                  <a:gd name="T49" fmla="*/ 288 h 340"/>
                  <a:gd name="T50" fmla="*/ 1308 w 2582"/>
                  <a:gd name="T51" fmla="*/ 306 h 340"/>
                  <a:gd name="T52" fmla="*/ 1382 w 2582"/>
                  <a:gd name="T53" fmla="*/ 306 h 340"/>
                  <a:gd name="T54" fmla="*/ 1648 w 2582"/>
                  <a:gd name="T55" fmla="*/ 318 h 340"/>
                  <a:gd name="T56" fmla="*/ 1648 w 2582"/>
                  <a:gd name="T57" fmla="*/ 340 h 340"/>
                  <a:gd name="T58" fmla="*/ 2582 w 2582"/>
                  <a:gd name="T59" fmla="*/ 340 h 340"/>
                  <a:gd name="T60" fmla="*/ 1648 w 2582"/>
                  <a:gd name="T61" fmla="*/ 340 h 340"/>
                  <a:gd name="T62" fmla="*/ 1382 w 2582"/>
                  <a:gd name="T63" fmla="*/ 318 h 340"/>
                  <a:gd name="T64" fmla="*/ 1382 w 2582"/>
                  <a:gd name="T65" fmla="*/ 306 h 340"/>
                  <a:gd name="T66" fmla="*/ 1308 w 2582"/>
                  <a:gd name="T67" fmla="*/ 288 h 340"/>
                  <a:gd name="T68" fmla="*/ 1150 w 2582"/>
                  <a:gd name="T69" fmla="*/ 288 h 340"/>
                  <a:gd name="T70" fmla="*/ 1150 w 2582"/>
                  <a:gd name="T71" fmla="*/ 266 h 340"/>
                  <a:gd name="T72" fmla="*/ 940 w 2582"/>
                  <a:gd name="T73" fmla="*/ 250 h 340"/>
                  <a:gd name="T74" fmla="*/ 878 w 2582"/>
                  <a:gd name="T75" fmla="*/ 250 h 340"/>
                  <a:gd name="T76" fmla="*/ 878 w 2582"/>
                  <a:gd name="T77" fmla="*/ 220 h 340"/>
                  <a:gd name="T78" fmla="*/ 798 w 2582"/>
                  <a:gd name="T79" fmla="*/ 204 h 340"/>
                  <a:gd name="T80" fmla="*/ 746 w 2582"/>
                  <a:gd name="T81" fmla="*/ 204 h 340"/>
                  <a:gd name="T82" fmla="*/ 736 w 2582"/>
                  <a:gd name="T83" fmla="*/ 192 h 340"/>
                  <a:gd name="T84" fmla="*/ 736 w 2582"/>
                  <a:gd name="T85" fmla="*/ 182 h 340"/>
                  <a:gd name="T86" fmla="*/ 656 w 2582"/>
                  <a:gd name="T87" fmla="*/ 170 h 340"/>
                  <a:gd name="T88" fmla="*/ 650 w 2582"/>
                  <a:gd name="T89" fmla="*/ 152 h 340"/>
                  <a:gd name="T90" fmla="*/ 650 w 2582"/>
                  <a:gd name="T91" fmla="*/ 142 h 340"/>
                  <a:gd name="T92" fmla="*/ 634 w 2582"/>
                  <a:gd name="T93" fmla="*/ 130 h 340"/>
                  <a:gd name="T94" fmla="*/ 566 w 2582"/>
                  <a:gd name="T95" fmla="*/ 130 h 340"/>
                  <a:gd name="T96" fmla="*/ 542 w 2582"/>
                  <a:gd name="T97" fmla="*/ 118 h 340"/>
                  <a:gd name="T98" fmla="*/ 542 w 2582"/>
                  <a:gd name="T99" fmla="*/ 102 h 340"/>
                  <a:gd name="T100" fmla="*/ 446 w 2582"/>
                  <a:gd name="T101" fmla="*/ 90 h 340"/>
                  <a:gd name="T102" fmla="*/ 300 w 2582"/>
                  <a:gd name="T103" fmla="*/ 90 h 340"/>
                  <a:gd name="T104" fmla="*/ 270 w 2582"/>
                  <a:gd name="T105" fmla="*/ 78 h 340"/>
                  <a:gd name="T106" fmla="*/ 270 w 2582"/>
                  <a:gd name="T107" fmla="*/ 50 h 340"/>
                  <a:gd name="T108" fmla="*/ 236 w 2582"/>
                  <a:gd name="T109" fmla="*/ 34 h 340"/>
                  <a:gd name="T110" fmla="*/ 220 w 2582"/>
                  <a:gd name="T111" fmla="*/ 34 h 340"/>
                  <a:gd name="T112" fmla="*/ 10 w 2582"/>
                  <a:gd name="T113" fmla="*/ 22 h 340"/>
                  <a:gd name="T114" fmla="*/ 10 w 2582"/>
                  <a:gd name="T115" fmla="*/ 10 h 340"/>
                  <a:gd name="T116" fmla="*/ 0 w 2582"/>
                  <a:gd name="T11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82" h="340">
                    <a:moveTo>
                      <a:pt x="0" y="0"/>
                    </a:moveTo>
                    <a:lnTo>
                      <a:pt x="0" y="0"/>
                    </a:lnTo>
                    <a:lnTo>
                      <a:pt x="0" y="10"/>
                    </a:lnTo>
                    <a:lnTo>
                      <a:pt x="0" y="10"/>
                    </a:lnTo>
                    <a:lnTo>
                      <a:pt x="10" y="10"/>
                    </a:lnTo>
                    <a:lnTo>
                      <a:pt x="10" y="10"/>
                    </a:lnTo>
                    <a:lnTo>
                      <a:pt x="10" y="22"/>
                    </a:lnTo>
                    <a:lnTo>
                      <a:pt x="10" y="22"/>
                    </a:lnTo>
                    <a:lnTo>
                      <a:pt x="220" y="22"/>
                    </a:lnTo>
                    <a:lnTo>
                      <a:pt x="220" y="22"/>
                    </a:lnTo>
                    <a:lnTo>
                      <a:pt x="220" y="34"/>
                    </a:lnTo>
                    <a:lnTo>
                      <a:pt x="220" y="34"/>
                    </a:lnTo>
                    <a:lnTo>
                      <a:pt x="236" y="34"/>
                    </a:lnTo>
                    <a:lnTo>
                      <a:pt x="236" y="34"/>
                    </a:lnTo>
                    <a:lnTo>
                      <a:pt x="236" y="50"/>
                    </a:lnTo>
                    <a:lnTo>
                      <a:pt x="236" y="50"/>
                    </a:lnTo>
                    <a:lnTo>
                      <a:pt x="270" y="50"/>
                    </a:lnTo>
                    <a:lnTo>
                      <a:pt x="270" y="50"/>
                    </a:lnTo>
                    <a:lnTo>
                      <a:pt x="270" y="78"/>
                    </a:lnTo>
                    <a:lnTo>
                      <a:pt x="270" y="74"/>
                    </a:lnTo>
                    <a:lnTo>
                      <a:pt x="300" y="74"/>
                    </a:lnTo>
                    <a:lnTo>
                      <a:pt x="300" y="78"/>
                    </a:lnTo>
                    <a:lnTo>
                      <a:pt x="300" y="90"/>
                    </a:lnTo>
                    <a:lnTo>
                      <a:pt x="300" y="84"/>
                    </a:lnTo>
                    <a:lnTo>
                      <a:pt x="446" y="84"/>
                    </a:lnTo>
                    <a:lnTo>
                      <a:pt x="446" y="90"/>
                    </a:lnTo>
                    <a:lnTo>
                      <a:pt x="446" y="102"/>
                    </a:lnTo>
                    <a:lnTo>
                      <a:pt x="446" y="102"/>
                    </a:lnTo>
                    <a:lnTo>
                      <a:pt x="542" y="102"/>
                    </a:lnTo>
                    <a:lnTo>
                      <a:pt x="542" y="102"/>
                    </a:lnTo>
                    <a:lnTo>
                      <a:pt x="542" y="118"/>
                    </a:lnTo>
                    <a:lnTo>
                      <a:pt x="542" y="118"/>
                    </a:lnTo>
                    <a:lnTo>
                      <a:pt x="566" y="118"/>
                    </a:lnTo>
                    <a:lnTo>
                      <a:pt x="566" y="118"/>
                    </a:lnTo>
                    <a:lnTo>
                      <a:pt x="566" y="130"/>
                    </a:lnTo>
                    <a:lnTo>
                      <a:pt x="566" y="130"/>
                    </a:lnTo>
                    <a:lnTo>
                      <a:pt x="634" y="130"/>
                    </a:lnTo>
                    <a:lnTo>
                      <a:pt x="634" y="130"/>
                    </a:lnTo>
                    <a:lnTo>
                      <a:pt x="634" y="142"/>
                    </a:lnTo>
                    <a:lnTo>
                      <a:pt x="634" y="142"/>
                    </a:lnTo>
                    <a:lnTo>
                      <a:pt x="650" y="142"/>
                    </a:lnTo>
                    <a:lnTo>
                      <a:pt x="650" y="142"/>
                    </a:lnTo>
                    <a:lnTo>
                      <a:pt x="650" y="152"/>
                    </a:lnTo>
                    <a:lnTo>
                      <a:pt x="650" y="152"/>
                    </a:lnTo>
                    <a:lnTo>
                      <a:pt x="656" y="152"/>
                    </a:lnTo>
                    <a:lnTo>
                      <a:pt x="656" y="152"/>
                    </a:lnTo>
                    <a:lnTo>
                      <a:pt x="656" y="170"/>
                    </a:lnTo>
                    <a:lnTo>
                      <a:pt x="656" y="182"/>
                    </a:lnTo>
                    <a:lnTo>
                      <a:pt x="656" y="182"/>
                    </a:lnTo>
                    <a:lnTo>
                      <a:pt x="736" y="182"/>
                    </a:lnTo>
                    <a:lnTo>
                      <a:pt x="736" y="182"/>
                    </a:lnTo>
                    <a:lnTo>
                      <a:pt x="736" y="192"/>
                    </a:lnTo>
                    <a:lnTo>
                      <a:pt x="736" y="192"/>
                    </a:lnTo>
                    <a:lnTo>
                      <a:pt x="746" y="192"/>
                    </a:lnTo>
                    <a:lnTo>
                      <a:pt x="746" y="192"/>
                    </a:lnTo>
                    <a:lnTo>
                      <a:pt x="746" y="204"/>
                    </a:lnTo>
                    <a:lnTo>
                      <a:pt x="746" y="204"/>
                    </a:lnTo>
                    <a:lnTo>
                      <a:pt x="798" y="204"/>
                    </a:lnTo>
                    <a:lnTo>
                      <a:pt x="798" y="204"/>
                    </a:lnTo>
                    <a:lnTo>
                      <a:pt x="798" y="220"/>
                    </a:lnTo>
                    <a:lnTo>
                      <a:pt x="798" y="220"/>
                    </a:lnTo>
                    <a:lnTo>
                      <a:pt x="878" y="220"/>
                    </a:lnTo>
                    <a:lnTo>
                      <a:pt x="878" y="220"/>
                    </a:lnTo>
                    <a:lnTo>
                      <a:pt x="878" y="238"/>
                    </a:lnTo>
                    <a:lnTo>
                      <a:pt x="878" y="250"/>
                    </a:lnTo>
                    <a:lnTo>
                      <a:pt x="878" y="250"/>
                    </a:lnTo>
                    <a:lnTo>
                      <a:pt x="940" y="250"/>
                    </a:lnTo>
                    <a:lnTo>
                      <a:pt x="940" y="250"/>
                    </a:lnTo>
                    <a:lnTo>
                      <a:pt x="940" y="266"/>
                    </a:lnTo>
                    <a:lnTo>
                      <a:pt x="940" y="266"/>
                    </a:lnTo>
                    <a:lnTo>
                      <a:pt x="1150" y="266"/>
                    </a:lnTo>
                    <a:lnTo>
                      <a:pt x="1150" y="266"/>
                    </a:lnTo>
                    <a:lnTo>
                      <a:pt x="1150" y="278"/>
                    </a:lnTo>
                    <a:lnTo>
                      <a:pt x="1150" y="288"/>
                    </a:lnTo>
                    <a:lnTo>
                      <a:pt x="1150" y="288"/>
                    </a:lnTo>
                    <a:lnTo>
                      <a:pt x="1308" y="288"/>
                    </a:lnTo>
                    <a:lnTo>
                      <a:pt x="1308" y="288"/>
                    </a:lnTo>
                    <a:lnTo>
                      <a:pt x="1308" y="306"/>
                    </a:lnTo>
                    <a:lnTo>
                      <a:pt x="1308" y="306"/>
                    </a:lnTo>
                    <a:lnTo>
                      <a:pt x="1382" y="306"/>
                    </a:lnTo>
                    <a:lnTo>
                      <a:pt x="1382" y="306"/>
                    </a:lnTo>
                    <a:lnTo>
                      <a:pt x="1382" y="318"/>
                    </a:lnTo>
                    <a:lnTo>
                      <a:pt x="1382" y="318"/>
                    </a:lnTo>
                    <a:lnTo>
                      <a:pt x="1648" y="318"/>
                    </a:lnTo>
                    <a:lnTo>
                      <a:pt x="1654" y="318"/>
                    </a:lnTo>
                    <a:lnTo>
                      <a:pt x="1654" y="340"/>
                    </a:lnTo>
                    <a:lnTo>
                      <a:pt x="1648" y="340"/>
                    </a:lnTo>
                    <a:lnTo>
                      <a:pt x="2576" y="340"/>
                    </a:lnTo>
                    <a:lnTo>
                      <a:pt x="2582" y="340"/>
                    </a:lnTo>
                    <a:lnTo>
                      <a:pt x="2582" y="340"/>
                    </a:lnTo>
                    <a:lnTo>
                      <a:pt x="2576" y="340"/>
                    </a:lnTo>
                    <a:lnTo>
                      <a:pt x="1648" y="340"/>
                    </a:lnTo>
                    <a:lnTo>
                      <a:pt x="1648" y="340"/>
                    </a:lnTo>
                    <a:lnTo>
                      <a:pt x="1648" y="318"/>
                    </a:lnTo>
                    <a:lnTo>
                      <a:pt x="1648" y="318"/>
                    </a:lnTo>
                    <a:lnTo>
                      <a:pt x="1382" y="318"/>
                    </a:lnTo>
                    <a:lnTo>
                      <a:pt x="1382" y="318"/>
                    </a:lnTo>
                    <a:lnTo>
                      <a:pt x="1382" y="306"/>
                    </a:lnTo>
                    <a:lnTo>
                      <a:pt x="1382" y="306"/>
                    </a:lnTo>
                    <a:lnTo>
                      <a:pt x="1308" y="306"/>
                    </a:lnTo>
                    <a:lnTo>
                      <a:pt x="1308" y="306"/>
                    </a:lnTo>
                    <a:lnTo>
                      <a:pt x="1308" y="288"/>
                    </a:lnTo>
                    <a:lnTo>
                      <a:pt x="1308" y="288"/>
                    </a:lnTo>
                    <a:lnTo>
                      <a:pt x="1150" y="288"/>
                    </a:lnTo>
                    <a:lnTo>
                      <a:pt x="1150" y="288"/>
                    </a:lnTo>
                    <a:lnTo>
                      <a:pt x="1150" y="278"/>
                    </a:lnTo>
                    <a:lnTo>
                      <a:pt x="1150" y="266"/>
                    </a:lnTo>
                    <a:lnTo>
                      <a:pt x="1150" y="266"/>
                    </a:lnTo>
                    <a:lnTo>
                      <a:pt x="940" y="266"/>
                    </a:lnTo>
                    <a:lnTo>
                      <a:pt x="940" y="266"/>
                    </a:lnTo>
                    <a:lnTo>
                      <a:pt x="940" y="250"/>
                    </a:lnTo>
                    <a:lnTo>
                      <a:pt x="940" y="250"/>
                    </a:lnTo>
                    <a:lnTo>
                      <a:pt x="878" y="250"/>
                    </a:lnTo>
                    <a:lnTo>
                      <a:pt x="878" y="250"/>
                    </a:lnTo>
                    <a:lnTo>
                      <a:pt x="878" y="238"/>
                    </a:lnTo>
                    <a:lnTo>
                      <a:pt x="878" y="220"/>
                    </a:lnTo>
                    <a:lnTo>
                      <a:pt x="878" y="220"/>
                    </a:lnTo>
                    <a:lnTo>
                      <a:pt x="798" y="220"/>
                    </a:lnTo>
                    <a:lnTo>
                      <a:pt x="798" y="220"/>
                    </a:lnTo>
                    <a:lnTo>
                      <a:pt x="798" y="204"/>
                    </a:lnTo>
                    <a:lnTo>
                      <a:pt x="798" y="204"/>
                    </a:lnTo>
                    <a:lnTo>
                      <a:pt x="746" y="204"/>
                    </a:lnTo>
                    <a:lnTo>
                      <a:pt x="746" y="204"/>
                    </a:lnTo>
                    <a:lnTo>
                      <a:pt x="746" y="192"/>
                    </a:lnTo>
                    <a:lnTo>
                      <a:pt x="746" y="192"/>
                    </a:lnTo>
                    <a:lnTo>
                      <a:pt x="736" y="192"/>
                    </a:lnTo>
                    <a:lnTo>
                      <a:pt x="736" y="192"/>
                    </a:lnTo>
                    <a:lnTo>
                      <a:pt x="736" y="182"/>
                    </a:lnTo>
                    <a:lnTo>
                      <a:pt x="736" y="182"/>
                    </a:lnTo>
                    <a:lnTo>
                      <a:pt x="656" y="182"/>
                    </a:lnTo>
                    <a:lnTo>
                      <a:pt x="656" y="182"/>
                    </a:lnTo>
                    <a:lnTo>
                      <a:pt x="656" y="170"/>
                    </a:lnTo>
                    <a:lnTo>
                      <a:pt x="656" y="152"/>
                    </a:lnTo>
                    <a:lnTo>
                      <a:pt x="656" y="152"/>
                    </a:lnTo>
                    <a:lnTo>
                      <a:pt x="650" y="152"/>
                    </a:lnTo>
                    <a:lnTo>
                      <a:pt x="650" y="152"/>
                    </a:lnTo>
                    <a:lnTo>
                      <a:pt x="650" y="142"/>
                    </a:lnTo>
                    <a:lnTo>
                      <a:pt x="650" y="142"/>
                    </a:lnTo>
                    <a:lnTo>
                      <a:pt x="634" y="142"/>
                    </a:lnTo>
                    <a:lnTo>
                      <a:pt x="634" y="142"/>
                    </a:lnTo>
                    <a:lnTo>
                      <a:pt x="634" y="130"/>
                    </a:lnTo>
                    <a:lnTo>
                      <a:pt x="634" y="130"/>
                    </a:lnTo>
                    <a:lnTo>
                      <a:pt x="566" y="130"/>
                    </a:lnTo>
                    <a:lnTo>
                      <a:pt x="566" y="130"/>
                    </a:lnTo>
                    <a:lnTo>
                      <a:pt x="566" y="118"/>
                    </a:lnTo>
                    <a:lnTo>
                      <a:pt x="566" y="118"/>
                    </a:lnTo>
                    <a:lnTo>
                      <a:pt x="542" y="118"/>
                    </a:lnTo>
                    <a:lnTo>
                      <a:pt x="542" y="118"/>
                    </a:lnTo>
                    <a:lnTo>
                      <a:pt x="542" y="102"/>
                    </a:lnTo>
                    <a:lnTo>
                      <a:pt x="542" y="102"/>
                    </a:lnTo>
                    <a:lnTo>
                      <a:pt x="446" y="102"/>
                    </a:lnTo>
                    <a:lnTo>
                      <a:pt x="446" y="102"/>
                    </a:lnTo>
                    <a:lnTo>
                      <a:pt x="446" y="90"/>
                    </a:lnTo>
                    <a:lnTo>
                      <a:pt x="446" y="90"/>
                    </a:lnTo>
                    <a:lnTo>
                      <a:pt x="300" y="90"/>
                    </a:lnTo>
                    <a:lnTo>
                      <a:pt x="300" y="90"/>
                    </a:lnTo>
                    <a:lnTo>
                      <a:pt x="300" y="78"/>
                    </a:lnTo>
                    <a:lnTo>
                      <a:pt x="300" y="78"/>
                    </a:lnTo>
                    <a:lnTo>
                      <a:pt x="270" y="78"/>
                    </a:lnTo>
                    <a:lnTo>
                      <a:pt x="270" y="78"/>
                    </a:lnTo>
                    <a:lnTo>
                      <a:pt x="270" y="50"/>
                    </a:lnTo>
                    <a:lnTo>
                      <a:pt x="270" y="50"/>
                    </a:lnTo>
                    <a:lnTo>
                      <a:pt x="236" y="50"/>
                    </a:lnTo>
                    <a:lnTo>
                      <a:pt x="236" y="50"/>
                    </a:lnTo>
                    <a:lnTo>
                      <a:pt x="236" y="34"/>
                    </a:lnTo>
                    <a:lnTo>
                      <a:pt x="236" y="34"/>
                    </a:lnTo>
                    <a:lnTo>
                      <a:pt x="220" y="34"/>
                    </a:lnTo>
                    <a:lnTo>
                      <a:pt x="220" y="34"/>
                    </a:lnTo>
                    <a:lnTo>
                      <a:pt x="220" y="22"/>
                    </a:lnTo>
                    <a:lnTo>
                      <a:pt x="220" y="22"/>
                    </a:lnTo>
                    <a:lnTo>
                      <a:pt x="10" y="22"/>
                    </a:lnTo>
                    <a:lnTo>
                      <a:pt x="10" y="22"/>
                    </a:lnTo>
                    <a:lnTo>
                      <a:pt x="10" y="10"/>
                    </a:lnTo>
                    <a:lnTo>
                      <a:pt x="10" y="10"/>
                    </a:lnTo>
                    <a:lnTo>
                      <a:pt x="0" y="10"/>
                    </a:lnTo>
                    <a:lnTo>
                      <a:pt x="0" y="10"/>
                    </a:lnTo>
                    <a:lnTo>
                      <a:pt x="0" y="0"/>
                    </a:lnTo>
                    <a:lnTo>
                      <a:pt x="0" y="0"/>
                    </a:lnTo>
                  </a:path>
                </a:pathLst>
              </a:custGeom>
              <a:solidFill>
                <a:schemeClr val="accent2">
                  <a:lumMod val="60000"/>
                  <a:lumOff val="40000"/>
                </a:schemeClr>
              </a:solidFill>
              <a:ln w="28575">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grpSp>
            <p:nvGrpSpPr>
              <p:cNvPr id="846" name="Group 845"/>
              <p:cNvGrpSpPr/>
              <p:nvPr/>
            </p:nvGrpSpPr>
            <p:grpSpPr>
              <a:xfrm>
                <a:off x="4292424" y="4039751"/>
                <a:ext cx="3696979" cy="605668"/>
                <a:chOff x="4102100" y="3130550"/>
                <a:chExt cx="4114800" cy="539750"/>
              </a:xfrm>
              <a:solidFill>
                <a:schemeClr val="accent2">
                  <a:lumMod val="60000"/>
                  <a:lumOff val="40000"/>
                </a:schemeClr>
              </a:solidFill>
            </p:grpSpPr>
            <p:sp>
              <p:nvSpPr>
                <p:cNvPr id="2062" name="Freeform 5"/>
                <p:cNvSpPr>
                  <a:spLocks/>
                </p:cNvSpPr>
                <p:nvPr/>
              </p:nvSpPr>
              <p:spPr bwMode="auto">
                <a:xfrm>
                  <a:off x="4117975" y="3130550"/>
                  <a:ext cx="4098925" cy="539750"/>
                </a:xfrm>
                <a:custGeom>
                  <a:avLst/>
                  <a:gdLst>
                    <a:gd name="T0" fmla="*/ 0 w 2582"/>
                    <a:gd name="T1" fmla="*/ 10 h 340"/>
                    <a:gd name="T2" fmla="*/ 10 w 2582"/>
                    <a:gd name="T3" fmla="*/ 10 h 340"/>
                    <a:gd name="T4" fmla="*/ 220 w 2582"/>
                    <a:gd name="T5" fmla="*/ 22 h 340"/>
                    <a:gd name="T6" fmla="*/ 220 w 2582"/>
                    <a:gd name="T7" fmla="*/ 34 h 340"/>
                    <a:gd name="T8" fmla="*/ 236 w 2582"/>
                    <a:gd name="T9" fmla="*/ 50 h 340"/>
                    <a:gd name="T10" fmla="*/ 270 w 2582"/>
                    <a:gd name="T11" fmla="*/ 50 h 340"/>
                    <a:gd name="T12" fmla="*/ 300 w 2582"/>
                    <a:gd name="T13" fmla="*/ 74 h 340"/>
                    <a:gd name="T14" fmla="*/ 300 w 2582"/>
                    <a:gd name="T15" fmla="*/ 84 h 340"/>
                    <a:gd name="T16" fmla="*/ 446 w 2582"/>
                    <a:gd name="T17" fmla="*/ 102 h 340"/>
                    <a:gd name="T18" fmla="*/ 542 w 2582"/>
                    <a:gd name="T19" fmla="*/ 102 h 340"/>
                    <a:gd name="T20" fmla="*/ 566 w 2582"/>
                    <a:gd name="T21" fmla="*/ 118 h 340"/>
                    <a:gd name="T22" fmla="*/ 566 w 2582"/>
                    <a:gd name="T23" fmla="*/ 130 h 340"/>
                    <a:gd name="T24" fmla="*/ 634 w 2582"/>
                    <a:gd name="T25" fmla="*/ 142 h 340"/>
                    <a:gd name="T26" fmla="*/ 650 w 2582"/>
                    <a:gd name="T27" fmla="*/ 142 h 340"/>
                    <a:gd name="T28" fmla="*/ 656 w 2582"/>
                    <a:gd name="T29" fmla="*/ 152 h 340"/>
                    <a:gd name="T30" fmla="*/ 656 w 2582"/>
                    <a:gd name="T31" fmla="*/ 182 h 340"/>
                    <a:gd name="T32" fmla="*/ 736 w 2582"/>
                    <a:gd name="T33" fmla="*/ 182 h 340"/>
                    <a:gd name="T34" fmla="*/ 746 w 2582"/>
                    <a:gd name="T35" fmla="*/ 192 h 340"/>
                    <a:gd name="T36" fmla="*/ 746 w 2582"/>
                    <a:gd name="T37" fmla="*/ 204 h 340"/>
                    <a:gd name="T38" fmla="*/ 798 w 2582"/>
                    <a:gd name="T39" fmla="*/ 220 h 340"/>
                    <a:gd name="T40" fmla="*/ 878 w 2582"/>
                    <a:gd name="T41" fmla="*/ 220 h 340"/>
                    <a:gd name="T42" fmla="*/ 878 w 2582"/>
                    <a:gd name="T43" fmla="*/ 250 h 340"/>
                    <a:gd name="T44" fmla="*/ 940 w 2582"/>
                    <a:gd name="T45" fmla="*/ 266 h 340"/>
                    <a:gd name="T46" fmla="*/ 1150 w 2582"/>
                    <a:gd name="T47" fmla="*/ 266 h 340"/>
                    <a:gd name="T48" fmla="*/ 1150 w 2582"/>
                    <a:gd name="T49" fmla="*/ 288 h 340"/>
                    <a:gd name="T50" fmla="*/ 1308 w 2582"/>
                    <a:gd name="T51" fmla="*/ 306 h 340"/>
                    <a:gd name="T52" fmla="*/ 1382 w 2582"/>
                    <a:gd name="T53" fmla="*/ 306 h 340"/>
                    <a:gd name="T54" fmla="*/ 1648 w 2582"/>
                    <a:gd name="T55" fmla="*/ 318 h 340"/>
                    <a:gd name="T56" fmla="*/ 1648 w 2582"/>
                    <a:gd name="T57" fmla="*/ 340 h 340"/>
                    <a:gd name="T58" fmla="*/ 2582 w 2582"/>
                    <a:gd name="T59" fmla="*/ 340 h 340"/>
                    <a:gd name="T60" fmla="*/ 1648 w 2582"/>
                    <a:gd name="T61" fmla="*/ 340 h 340"/>
                    <a:gd name="T62" fmla="*/ 1382 w 2582"/>
                    <a:gd name="T63" fmla="*/ 318 h 340"/>
                    <a:gd name="T64" fmla="*/ 1382 w 2582"/>
                    <a:gd name="T65" fmla="*/ 306 h 340"/>
                    <a:gd name="T66" fmla="*/ 1308 w 2582"/>
                    <a:gd name="T67" fmla="*/ 288 h 340"/>
                    <a:gd name="T68" fmla="*/ 1150 w 2582"/>
                    <a:gd name="T69" fmla="*/ 288 h 340"/>
                    <a:gd name="T70" fmla="*/ 1150 w 2582"/>
                    <a:gd name="T71" fmla="*/ 266 h 340"/>
                    <a:gd name="T72" fmla="*/ 940 w 2582"/>
                    <a:gd name="T73" fmla="*/ 250 h 340"/>
                    <a:gd name="T74" fmla="*/ 878 w 2582"/>
                    <a:gd name="T75" fmla="*/ 250 h 340"/>
                    <a:gd name="T76" fmla="*/ 878 w 2582"/>
                    <a:gd name="T77" fmla="*/ 220 h 340"/>
                    <a:gd name="T78" fmla="*/ 798 w 2582"/>
                    <a:gd name="T79" fmla="*/ 204 h 340"/>
                    <a:gd name="T80" fmla="*/ 746 w 2582"/>
                    <a:gd name="T81" fmla="*/ 204 h 340"/>
                    <a:gd name="T82" fmla="*/ 736 w 2582"/>
                    <a:gd name="T83" fmla="*/ 192 h 340"/>
                    <a:gd name="T84" fmla="*/ 736 w 2582"/>
                    <a:gd name="T85" fmla="*/ 182 h 340"/>
                    <a:gd name="T86" fmla="*/ 656 w 2582"/>
                    <a:gd name="T87" fmla="*/ 170 h 340"/>
                    <a:gd name="T88" fmla="*/ 650 w 2582"/>
                    <a:gd name="T89" fmla="*/ 152 h 340"/>
                    <a:gd name="T90" fmla="*/ 650 w 2582"/>
                    <a:gd name="T91" fmla="*/ 142 h 340"/>
                    <a:gd name="T92" fmla="*/ 634 w 2582"/>
                    <a:gd name="T93" fmla="*/ 130 h 340"/>
                    <a:gd name="T94" fmla="*/ 566 w 2582"/>
                    <a:gd name="T95" fmla="*/ 130 h 340"/>
                    <a:gd name="T96" fmla="*/ 542 w 2582"/>
                    <a:gd name="T97" fmla="*/ 118 h 340"/>
                    <a:gd name="T98" fmla="*/ 542 w 2582"/>
                    <a:gd name="T99" fmla="*/ 102 h 340"/>
                    <a:gd name="T100" fmla="*/ 446 w 2582"/>
                    <a:gd name="T101" fmla="*/ 90 h 340"/>
                    <a:gd name="T102" fmla="*/ 300 w 2582"/>
                    <a:gd name="T103" fmla="*/ 90 h 340"/>
                    <a:gd name="T104" fmla="*/ 270 w 2582"/>
                    <a:gd name="T105" fmla="*/ 78 h 340"/>
                    <a:gd name="T106" fmla="*/ 270 w 2582"/>
                    <a:gd name="T107" fmla="*/ 50 h 340"/>
                    <a:gd name="T108" fmla="*/ 236 w 2582"/>
                    <a:gd name="T109" fmla="*/ 34 h 340"/>
                    <a:gd name="T110" fmla="*/ 220 w 2582"/>
                    <a:gd name="T111" fmla="*/ 34 h 340"/>
                    <a:gd name="T112" fmla="*/ 10 w 2582"/>
                    <a:gd name="T113" fmla="*/ 22 h 340"/>
                    <a:gd name="T114" fmla="*/ 10 w 2582"/>
                    <a:gd name="T115" fmla="*/ 10 h 340"/>
                    <a:gd name="T116" fmla="*/ 0 w 2582"/>
                    <a:gd name="T11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82" h="340">
                      <a:moveTo>
                        <a:pt x="0" y="0"/>
                      </a:moveTo>
                      <a:lnTo>
                        <a:pt x="0" y="0"/>
                      </a:lnTo>
                      <a:lnTo>
                        <a:pt x="0" y="10"/>
                      </a:lnTo>
                      <a:lnTo>
                        <a:pt x="0" y="10"/>
                      </a:lnTo>
                      <a:lnTo>
                        <a:pt x="10" y="10"/>
                      </a:lnTo>
                      <a:lnTo>
                        <a:pt x="10" y="10"/>
                      </a:lnTo>
                      <a:lnTo>
                        <a:pt x="10" y="22"/>
                      </a:lnTo>
                      <a:lnTo>
                        <a:pt x="10" y="22"/>
                      </a:lnTo>
                      <a:lnTo>
                        <a:pt x="220" y="22"/>
                      </a:lnTo>
                      <a:lnTo>
                        <a:pt x="220" y="22"/>
                      </a:lnTo>
                      <a:lnTo>
                        <a:pt x="220" y="34"/>
                      </a:lnTo>
                      <a:lnTo>
                        <a:pt x="220" y="34"/>
                      </a:lnTo>
                      <a:lnTo>
                        <a:pt x="236" y="34"/>
                      </a:lnTo>
                      <a:lnTo>
                        <a:pt x="236" y="34"/>
                      </a:lnTo>
                      <a:lnTo>
                        <a:pt x="236" y="50"/>
                      </a:lnTo>
                      <a:lnTo>
                        <a:pt x="236" y="50"/>
                      </a:lnTo>
                      <a:lnTo>
                        <a:pt x="270" y="50"/>
                      </a:lnTo>
                      <a:lnTo>
                        <a:pt x="270" y="50"/>
                      </a:lnTo>
                      <a:lnTo>
                        <a:pt x="270" y="78"/>
                      </a:lnTo>
                      <a:lnTo>
                        <a:pt x="270" y="74"/>
                      </a:lnTo>
                      <a:lnTo>
                        <a:pt x="300" y="74"/>
                      </a:lnTo>
                      <a:lnTo>
                        <a:pt x="300" y="78"/>
                      </a:lnTo>
                      <a:lnTo>
                        <a:pt x="300" y="90"/>
                      </a:lnTo>
                      <a:lnTo>
                        <a:pt x="300" y="84"/>
                      </a:lnTo>
                      <a:lnTo>
                        <a:pt x="446" y="84"/>
                      </a:lnTo>
                      <a:lnTo>
                        <a:pt x="446" y="90"/>
                      </a:lnTo>
                      <a:lnTo>
                        <a:pt x="446" y="102"/>
                      </a:lnTo>
                      <a:lnTo>
                        <a:pt x="446" y="102"/>
                      </a:lnTo>
                      <a:lnTo>
                        <a:pt x="542" y="102"/>
                      </a:lnTo>
                      <a:lnTo>
                        <a:pt x="542" y="102"/>
                      </a:lnTo>
                      <a:lnTo>
                        <a:pt x="542" y="118"/>
                      </a:lnTo>
                      <a:lnTo>
                        <a:pt x="542" y="118"/>
                      </a:lnTo>
                      <a:lnTo>
                        <a:pt x="566" y="118"/>
                      </a:lnTo>
                      <a:lnTo>
                        <a:pt x="566" y="118"/>
                      </a:lnTo>
                      <a:lnTo>
                        <a:pt x="566" y="130"/>
                      </a:lnTo>
                      <a:lnTo>
                        <a:pt x="566" y="130"/>
                      </a:lnTo>
                      <a:lnTo>
                        <a:pt x="634" y="130"/>
                      </a:lnTo>
                      <a:lnTo>
                        <a:pt x="634" y="130"/>
                      </a:lnTo>
                      <a:lnTo>
                        <a:pt x="634" y="142"/>
                      </a:lnTo>
                      <a:lnTo>
                        <a:pt x="634" y="142"/>
                      </a:lnTo>
                      <a:lnTo>
                        <a:pt x="650" y="142"/>
                      </a:lnTo>
                      <a:lnTo>
                        <a:pt x="650" y="142"/>
                      </a:lnTo>
                      <a:lnTo>
                        <a:pt x="650" y="152"/>
                      </a:lnTo>
                      <a:lnTo>
                        <a:pt x="650" y="152"/>
                      </a:lnTo>
                      <a:lnTo>
                        <a:pt x="656" y="152"/>
                      </a:lnTo>
                      <a:lnTo>
                        <a:pt x="656" y="152"/>
                      </a:lnTo>
                      <a:lnTo>
                        <a:pt x="656" y="170"/>
                      </a:lnTo>
                      <a:lnTo>
                        <a:pt x="656" y="182"/>
                      </a:lnTo>
                      <a:lnTo>
                        <a:pt x="656" y="182"/>
                      </a:lnTo>
                      <a:lnTo>
                        <a:pt x="736" y="182"/>
                      </a:lnTo>
                      <a:lnTo>
                        <a:pt x="736" y="182"/>
                      </a:lnTo>
                      <a:lnTo>
                        <a:pt x="736" y="192"/>
                      </a:lnTo>
                      <a:lnTo>
                        <a:pt x="736" y="192"/>
                      </a:lnTo>
                      <a:lnTo>
                        <a:pt x="746" y="192"/>
                      </a:lnTo>
                      <a:lnTo>
                        <a:pt x="746" y="192"/>
                      </a:lnTo>
                      <a:lnTo>
                        <a:pt x="746" y="204"/>
                      </a:lnTo>
                      <a:lnTo>
                        <a:pt x="746" y="204"/>
                      </a:lnTo>
                      <a:lnTo>
                        <a:pt x="798" y="204"/>
                      </a:lnTo>
                      <a:lnTo>
                        <a:pt x="798" y="204"/>
                      </a:lnTo>
                      <a:lnTo>
                        <a:pt x="798" y="220"/>
                      </a:lnTo>
                      <a:lnTo>
                        <a:pt x="798" y="220"/>
                      </a:lnTo>
                      <a:lnTo>
                        <a:pt x="878" y="220"/>
                      </a:lnTo>
                      <a:lnTo>
                        <a:pt x="878" y="220"/>
                      </a:lnTo>
                      <a:lnTo>
                        <a:pt x="878" y="238"/>
                      </a:lnTo>
                      <a:lnTo>
                        <a:pt x="878" y="250"/>
                      </a:lnTo>
                      <a:lnTo>
                        <a:pt x="878" y="250"/>
                      </a:lnTo>
                      <a:lnTo>
                        <a:pt x="940" y="250"/>
                      </a:lnTo>
                      <a:lnTo>
                        <a:pt x="940" y="250"/>
                      </a:lnTo>
                      <a:lnTo>
                        <a:pt x="940" y="266"/>
                      </a:lnTo>
                      <a:lnTo>
                        <a:pt x="940" y="266"/>
                      </a:lnTo>
                      <a:lnTo>
                        <a:pt x="1150" y="266"/>
                      </a:lnTo>
                      <a:lnTo>
                        <a:pt x="1150" y="266"/>
                      </a:lnTo>
                      <a:lnTo>
                        <a:pt x="1150" y="278"/>
                      </a:lnTo>
                      <a:lnTo>
                        <a:pt x="1150" y="288"/>
                      </a:lnTo>
                      <a:lnTo>
                        <a:pt x="1150" y="288"/>
                      </a:lnTo>
                      <a:lnTo>
                        <a:pt x="1308" y="288"/>
                      </a:lnTo>
                      <a:lnTo>
                        <a:pt x="1308" y="288"/>
                      </a:lnTo>
                      <a:lnTo>
                        <a:pt x="1308" y="306"/>
                      </a:lnTo>
                      <a:lnTo>
                        <a:pt x="1308" y="306"/>
                      </a:lnTo>
                      <a:lnTo>
                        <a:pt x="1382" y="306"/>
                      </a:lnTo>
                      <a:lnTo>
                        <a:pt x="1382" y="306"/>
                      </a:lnTo>
                      <a:lnTo>
                        <a:pt x="1382" y="318"/>
                      </a:lnTo>
                      <a:lnTo>
                        <a:pt x="1382" y="318"/>
                      </a:lnTo>
                      <a:lnTo>
                        <a:pt x="1648" y="318"/>
                      </a:lnTo>
                      <a:lnTo>
                        <a:pt x="1654" y="318"/>
                      </a:lnTo>
                      <a:lnTo>
                        <a:pt x="1654" y="340"/>
                      </a:lnTo>
                      <a:lnTo>
                        <a:pt x="1648" y="340"/>
                      </a:lnTo>
                      <a:lnTo>
                        <a:pt x="2576" y="340"/>
                      </a:lnTo>
                      <a:lnTo>
                        <a:pt x="2582" y="340"/>
                      </a:lnTo>
                      <a:lnTo>
                        <a:pt x="2582" y="340"/>
                      </a:lnTo>
                      <a:lnTo>
                        <a:pt x="2576" y="340"/>
                      </a:lnTo>
                      <a:lnTo>
                        <a:pt x="1648" y="340"/>
                      </a:lnTo>
                      <a:lnTo>
                        <a:pt x="1648" y="340"/>
                      </a:lnTo>
                      <a:lnTo>
                        <a:pt x="1648" y="318"/>
                      </a:lnTo>
                      <a:lnTo>
                        <a:pt x="1648" y="318"/>
                      </a:lnTo>
                      <a:lnTo>
                        <a:pt x="1382" y="318"/>
                      </a:lnTo>
                      <a:lnTo>
                        <a:pt x="1382" y="318"/>
                      </a:lnTo>
                      <a:lnTo>
                        <a:pt x="1382" y="306"/>
                      </a:lnTo>
                      <a:lnTo>
                        <a:pt x="1382" y="306"/>
                      </a:lnTo>
                      <a:lnTo>
                        <a:pt x="1308" y="306"/>
                      </a:lnTo>
                      <a:lnTo>
                        <a:pt x="1308" y="306"/>
                      </a:lnTo>
                      <a:lnTo>
                        <a:pt x="1308" y="288"/>
                      </a:lnTo>
                      <a:lnTo>
                        <a:pt x="1308" y="288"/>
                      </a:lnTo>
                      <a:lnTo>
                        <a:pt x="1150" y="288"/>
                      </a:lnTo>
                      <a:lnTo>
                        <a:pt x="1150" y="288"/>
                      </a:lnTo>
                      <a:lnTo>
                        <a:pt x="1150" y="278"/>
                      </a:lnTo>
                      <a:lnTo>
                        <a:pt x="1150" y="266"/>
                      </a:lnTo>
                      <a:lnTo>
                        <a:pt x="1150" y="266"/>
                      </a:lnTo>
                      <a:lnTo>
                        <a:pt x="940" y="266"/>
                      </a:lnTo>
                      <a:lnTo>
                        <a:pt x="940" y="266"/>
                      </a:lnTo>
                      <a:lnTo>
                        <a:pt x="940" y="250"/>
                      </a:lnTo>
                      <a:lnTo>
                        <a:pt x="940" y="250"/>
                      </a:lnTo>
                      <a:lnTo>
                        <a:pt x="878" y="250"/>
                      </a:lnTo>
                      <a:lnTo>
                        <a:pt x="878" y="250"/>
                      </a:lnTo>
                      <a:lnTo>
                        <a:pt x="878" y="238"/>
                      </a:lnTo>
                      <a:lnTo>
                        <a:pt x="878" y="220"/>
                      </a:lnTo>
                      <a:lnTo>
                        <a:pt x="878" y="220"/>
                      </a:lnTo>
                      <a:lnTo>
                        <a:pt x="798" y="220"/>
                      </a:lnTo>
                      <a:lnTo>
                        <a:pt x="798" y="220"/>
                      </a:lnTo>
                      <a:lnTo>
                        <a:pt x="798" y="204"/>
                      </a:lnTo>
                      <a:lnTo>
                        <a:pt x="798" y="204"/>
                      </a:lnTo>
                      <a:lnTo>
                        <a:pt x="746" y="204"/>
                      </a:lnTo>
                      <a:lnTo>
                        <a:pt x="746" y="204"/>
                      </a:lnTo>
                      <a:lnTo>
                        <a:pt x="746" y="192"/>
                      </a:lnTo>
                      <a:lnTo>
                        <a:pt x="746" y="192"/>
                      </a:lnTo>
                      <a:lnTo>
                        <a:pt x="736" y="192"/>
                      </a:lnTo>
                      <a:lnTo>
                        <a:pt x="736" y="192"/>
                      </a:lnTo>
                      <a:lnTo>
                        <a:pt x="736" y="182"/>
                      </a:lnTo>
                      <a:lnTo>
                        <a:pt x="736" y="182"/>
                      </a:lnTo>
                      <a:lnTo>
                        <a:pt x="656" y="182"/>
                      </a:lnTo>
                      <a:lnTo>
                        <a:pt x="656" y="182"/>
                      </a:lnTo>
                      <a:lnTo>
                        <a:pt x="656" y="170"/>
                      </a:lnTo>
                      <a:lnTo>
                        <a:pt x="656" y="152"/>
                      </a:lnTo>
                      <a:lnTo>
                        <a:pt x="656" y="152"/>
                      </a:lnTo>
                      <a:lnTo>
                        <a:pt x="650" y="152"/>
                      </a:lnTo>
                      <a:lnTo>
                        <a:pt x="650" y="152"/>
                      </a:lnTo>
                      <a:lnTo>
                        <a:pt x="650" y="142"/>
                      </a:lnTo>
                      <a:lnTo>
                        <a:pt x="650" y="142"/>
                      </a:lnTo>
                      <a:lnTo>
                        <a:pt x="634" y="142"/>
                      </a:lnTo>
                      <a:lnTo>
                        <a:pt x="634" y="142"/>
                      </a:lnTo>
                      <a:lnTo>
                        <a:pt x="634" y="130"/>
                      </a:lnTo>
                      <a:lnTo>
                        <a:pt x="634" y="130"/>
                      </a:lnTo>
                      <a:lnTo>
                        <a:pt x="566" y="130"/>
                      </a:lnTo>
                      <a:lnTo>
                        <a:pt x="566" y="130"/>
                      </a:lnTo>
                      <a:lnTo>
                        <a:pt x="566" y="118"/>
                      </a:lnTo>
                      <a:lnTo>
                        <a:pt x="566" y="118"/>
                      </a:lnTo>
                      <a:lnTo>
                        <a:pt x="542" y="118"/>
                      </a:lnTo>
                      <a:lnTo>
                        <a:pt x="542" y="118"/>
                      </a:lnTo>
                      <a:lnTo>
                        <a:pt x="542" y="102"/>
                      </a:lnTo>
                      <a:lnTo>
                        <a:pt x="542" y="102"/>
                      </a:lnTo>
                      <a:lnTo>
                        <a:pt x="446" y="102"/>
                      </a:lnTo>
                      <a:lnTo>
                        <a:pt x="446" y="102"/>
                      </a:lnTo>
                      <a:lnTo>
                        <a:pt x="446" y="90"/>
                      </a:lnTo>
                      <a:lnTo>
                        <a:pt x="446" y="90"/>
                      </a:lnTo>
                      <a:lnTo>
                        <a:pt x="300" y="90"/>
                      </a:lnTo>
                      <a:lnTo>
                        <a:pt x="300" y="90"/>
                      </a:lnTo>
                      <a:lnTo>
                        <a:pt x="300" y="78"/>
                      </a:lnTo>
                      <a:lnTo>
                        <a:pt x="300" y="78"/>
                      </a:lnTo>
                      <a:lnTo>
                        <a:pt x="270" y="78"/>
                      </a:lnTo>
                      <a:lnTo>
                        <a:pt x="270" y="78"/>
                      </a:lnTo>
                      <a:lnTo>
                        <a:pt x="270" y="50"/>
                      </a:lnTo>
                      <a:lnTo>
                        <a:pt x="270" y="50"/>
                      </a:lnTo>
                      <a:lnTo>
                        <a:pt x="236" y="50"/>
                      </a:lnTo>
                      <a:lnTo>
                        <a:pt x="236" y="50"/>
                      </a:lnTo>
                      <a:lnTo>
                        <a:pt x="236" y="34"/>
                      </a:lnTo>
                      <a:lnTo>
                        <a:pt x="236" y="34"/>
                      </a:lnTo>
                      <a:lnTo>
                        <a:pt x="220" y="34"/>
                      </a:lnTo>
                      <a:lnTo>
                        <a:pt x="220" y="34"/>
                      </a:lnTo>
                      <a:lnTo>
                        <a:pt x="220" y="22"/>
                      </a:lnTo>
                      <a:lnTo>
                        <a:pt x="220" y="22"/>
                      </a:lnTo>
                      <a:lnTo>
                        <a:pt x="10" y="22"/>
                      </a:lnTo>
                      <a:lnTo>
                        <a:pt x="10" y="22"/>
                      </a:lnTo>
                      <a:lnTo>
                        <a:pt x="10" y="10"/>
                      </a:lnTo>
                      <a:lnTo>
                        <a:pt x="10" y="10"/>
                      </a:lnTo>
                      <a:lnTo>
                        <a:pt x="0" y="10"/>
                      </a:lnTo>
                      <a:lnTo>
                        <a:pt x="0" y="10"/>
                      </a:lnTo>
                      <a:lnTo>
                        <a:pt x="0" y="0"/>
                      </a:lnTo>
                      <a:lnTo>
                        <a:pt x="0" y="0"/>
                      </a:lnTo>
                      <a:close/>
                    </a:path>
                  </a:pathLst>
                </a:custGeom>
                <a:grpFill/>
                <a:ln w="9525">
                  <a:solidFill>
                    <a:schemeClr val="accent2"/>
                  </a:solidFill>
                  <a:round/>
                  <a:headEnd/>
                  <a:tailEnd/>
                </a:ln>
                <a:extLst/>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2063" name="Freeform 215"/>
                <p:cNvSpPr>
                  <a:spLocks/>
                </p:cNvSpPr>
                <p:nvPr/>
              </p:nvSpPr>
              <p:spPr bwMode="auto">
                <a:xfrm>
                  <a:off x="4102100" y="3155950"/>
                  <a:ext cx="44450" cy="15875"/>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grpSp>
          <p:grpSp>
            <p:nvGrpSpPr>
              <p:cNvPr id="847" name="Group 846"/>
              <p:cNvGrpSpPr/>
              <p:nvPr/>
            </p:nvGrpSpPr>
            <p:grpSpPr>
              <a:xfrm>
                <a:off x="4283866" y="4036188"/>
                <a:ext cx="2731072" cy="662144"/>
                <a:chOff x="4092575" y="3127375"/>
                <a:chExt cx="3039729" cy="590079"/>
              </a:xfrm>
              <a:solidFill>
                <a:schemeClr val="accent2">
                  <a:lumMod val="60000"/>
                  <a:lumOff val="40000"/>
                </a:schemeClr>
              </a:solidFill>
            </p:grpSpPr>
            <p:sp>
              <p:nvSpPr>
                <p:cNvPr id="1460" name="Freeform 206"/>
                <p:cNvSpPr>
                  <a:spLocks/>
                </p:cNvSpPr>
                <p:nvPr/>
              </p:nvSpPr>
              <p:spPr bwMode="auto">
                <a:xfrm>
                  <a:off x="4092575" y="314642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61" name="Rectangle 207"/>
                <p:cNvSpPr>
                  <a:spLocks noChangeArrowheads="1"/>
                </p:cNvSpPr>
                <p:nvPr/>
              </p:nvSpPr>
              <p:spPr bwMode="auto">
                <a:xfrm>
                  <a:off x="4121150" y="3127375"/>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62" name="Freeform 208"/>
                <p:cNvSpPr>
                  <a:spLocks/>
                </p:cNvSpPr>
                <p:nvPr/>
              </p:nvSpPr>
              <p:spPr bwMode="auto">
                <a:xfrm>
                  <a:off x="4102100" y="314642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63" name="Freeform 209"/>
                <p:cNvSpPr>
                  <a:spLocks/>
                </p:cNvSpPr>
                <p:nvPr/>
              </p:nvSpPr>
              <p:spPr bwMode="auto">
                <a:xfrm>
                  <a:off x="4102100" y="314642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64" name="Rectangle 210"/>
                <p:cNvSpPr>
                  <a:spLocks noChangeArrowheads="1"/>
                </p:cNvSpPr>
                <p:nvPr/>
              </p:nvSpPr>
              <p:spPr bwMode="auto">
                <a:xfrm>
                  <a:off x="4121150" y="3127375"/>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65" name="Freeform 211"/>
                <p:cNvSpPr>
                  <a:spLocks/>
                </p:cNvSpPr>
                <p:nvPr/>
              </p:nvSpPr>
              <p:spPr bwMode="auto">
                <a:xfrm>
                  <a:off x="4102100" y="314642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66" name="Freeform 212"/>
                <p:cNvSpPr>
                  <a:spLocks/>
                </p:cNvSpPr>
                <p:nvPr/>
              </p:nvSpPr>
              <p:spPr bwMode="auto">
                <a:xfrm>
                  <a:off x="4102100" y="314642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67" name="Rectangle 213"/>
                <p:cNvSpPr>
                  <a:spLocks noChangeArrowheads="1"/>
                </p:cNvSpPr>
                <p:nvPr/>
              </p:nvSpPr>
              <p:spPr bwMode="auto">
                <a:xfrm>
                  <a:off x="4127500" y="3155950"/>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68" name="Freeform 214"/>
                <p:cNvSpPr>
                  <a:spLocks/>
                </p:cNvSpPr>
                <p:nvPr/>
              </p:nvSpPr>
              <p:spPr bwMode="auto">
                <a:xfrm>
                  <a:off x="4102100" y="3155950"/>
                  <a:ext cx="44450" cy="15875"/>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69" name="Rectangle 216"/>
                <p:cNvSpPr>
                  <a:spLocks noChangeArrowheads="1"/>
                </p:cNvSpPr>
                <p:nvPr/>
              </p:nvSpPr>
              <p:spPr bwMode="auto">
                <a:xfrm>
                  <a:off x="4137025" y="3155950"/>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70" name="Freeform 217"/>
                <p:cNvSpPr>
                  <a:spLocks/>
                </p:cNvSpPr>
                <p:nvPr/>
              </p:nvSpPr>
              <p:spPr bwMode="auto">
                <a:xfrm>
                  <a:off x="4111625" y="3155950"/>
                  <a:ext cx="53975" cy="15875"/>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71" name="Freeform 218"/>
                <p:cNvSpPr>
                  <a:spLocks/>
                </p:cNvSpPr>
                <p:nvPr/>
              </p:nvSpPr>
              <p:spPr bwMode="auto">
                <a:xfrm>
                  <a:off x="4111625" y="3155950"/>
                  <a:ext cx="53975" cy="15875"/>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72" name="Rectangle 219"/>
                <p:cNvSpPr>
                  <a:spLocks noChangeArrowheads="1"/>
                </p:cNvSpPr>
                <p:nvPr/>
              </p:nvSpPr>
              <p:spPr bwMode="auto">
                <a:xfrm>
                  <a:off x="4137025" y="3155950"/>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73" name="Freeform 220"/>
                <p:cNvSpPr>
                  <a:spLocks/>
                </p:cNvSpPr>
                <p:nvPr/>
              </p:nvSpPr>
              <p:spPr bwMode="auto">
                <a:xfrm>
                  <a:off x="4111625" y="3155950"/>
                  <a:ext cx="53975" cy="15875"/>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74" name="Freeform 221"/>
                <p:cNvSpPr>
                  <a:spLocks/>
                </p:cNvSpPr>
                <p:nvPr/>
              </p:nvSpPr>
              <p:spPr bwMode="auto">
                <a:xfrm>
                  <a:off x="4111625" y="3155950"/>
                  <a:ext cx="53975" cy="15875"/>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75" name="Rectangle 222"/>
                <p:cNvSpPr>
                  <a:spLocks noChangeArrowheads="1"/>
                </p:cNvSpPr>
                <p:nvPr/>
              </p:nvSpPr>
              <p:spPr bwMode="auto">
                <a:xfrm>
                  <a:off x="4137025" y="3155950"/>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76" name="Freeform 223"/>
                <p:cNvSpPr>
                  <a:spLocks/>
                </p:cNvSpPr>
                <p:nvPr/>
              </p:nvSpPr>
              <p:spPr bwMode="auto">
                <a:xfrm>
                  <a:off x="4111625" y="3155950"/>
                  <a:ext cx="53975" cy="15875"/>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77" name="Freeform 224"/>
                <p:cNvSpPr>
                  <a:spLocks/>
                </p:cNvSpPr>
                <p:nvPr/>
              </p:nvSpPr>
              <p:spPr bwMode="auto">
                <a:xfrm>
                  <a:off x="4111625" y="3155950"/>
                  <a:ext cx="53975" cy="15875"/>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78" name="Rectangle 225"/>
                <p:cNvSpPr>
                  <a:spLocks noChangeArrowheads="1"/>
                </p:cNvSpPr>
                <p:nvPr/>
              </p:nvSpPr>
              <p:spPr bwMode="auto">
                <a:xfrm>
                  <a:off x="4137025" y="3155950"/>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79" name="Freeform 226"/>
                <p:cNvSpPr>
                  <a:spLocks/>
                </p:cNvSpPr>
                <p:nvPr/>
              </p:nvSpPr>
              <p:spPr bwMode="auto">
                <a:xfrm>
                  <a:off x="4111625" y="3155950"/>
                  <a:ext cx="53975" cy="15875"/>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80" name="Freeform 227"/>
                <p:cNvSpPr>
                  <a:spLocks/>
                </p:cNvSpPr>
                <p:nvPr/>
              </p:nvSpPr>
              <p:spPr bwMode="auto">
                <a:xfrm>
                  <a:off x="4111625" y="3155950"/>
                  <a:ext cx="53975" cy="15875"/>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81" name="Rectangle 228"/>
                <p:cNvSpPr>
                  <a:spLocks noChangeArrowheads="1"/>
                </p:cNvSpPr>
                <p:nvPr/>
              </p:nvSpPr>
              <p:spPr bwMode="auto">
                <a:xfrm>
                  <a:off x="4165600" y="3155950"/>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82" name="Freeform 229"/>
                <p:cNvSpPr>
                  <a:spLocks/>
                </p:cNvSpPr>
                <p:nvPr/>
              </p:nvSpPr>
              <p:spPr bwMode="auto">
                <a:xfrm>
                  <a:off x="4137025" y="3155950"/>
                  <a:ext cx="53975" cy="15875"/>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83" name="Freeform 230"/>
                <p:cNvSpPr>
                  <a:spLocks/>
                </p:cNvSpPr>
                <p:nvPr/>
              </p:nvSpPr>
              <p:spPr bwMode="auto">
                <a:xfrm>
                  <a:off x="4137025" y="3155950"/>
                  <a:ext cx="53975" cy="15875"/>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84" name="Rectangle 231"/>
                <p:cNvSpPr>
                  <a:spLocks noChangeArrowheads="1"/>
                </p:cNvSpPr>
                <p:nvPr/>
              </p:nvSpPr>
              <p:spPr bwMode="auto">
                <a:xfrm>
                  <a:off x="4191000" y="3155950"/>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85" name="Freeform 232"/>
                <p:cNvSpPr>
                  <a:spLocks/>
                </p:cNvSpPr>
                <p:nvPr/>
              </p:nvSpPr>
              <p:spPr bwMode="auto">
                <a:xfrm>
                  <a:off x="4165600" y="3155950"/>
                  <a:ext cx="53975" cy="15875"/>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86" name="Freeform 233"/>
                <p:cNvSpPr>
                  <a:spLocks/>
                </p:cNvSpPr>
                <p:nvPr/>
              </p:nvSpPr>
              <p:spPr bwMode="auto">
                <a:xfrm>
                  <a:off x="4165600" y="3155950"/>
                  <a:ext cx="53975" cy="15875"/>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87" name="Rectangle 234"/>
                <p:cNvSpPr>
                  <a:spLocks noChangeArrowheads="1"/>
                </p:cNvSpPr>
                <p:nvPr/>
              </p:nvSpPr>
              <p:spPr bwMode="auto">
                <a:xfrm>
                  <a:off x="4191000" y="3155950"/>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88" name="Freeform 235"/>
                <p:cNvSpPr>
                  <a:spLocks/>
                </p:cNvSpPr>
                <p:nvPr/>
              </p:nvSpPr>
              <p:spPr bwMode="auto">
                <a:xfrm>
                  <a:off x="4165600" y="3155950"/>
                  <a:ext cx="53975" cy="15875"/>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89" name="Freeform 236"/>
                <p:cNvSpPr>
                  <a:spLocks/>
                </p:cNvSpPr>
                <p:nvPr/>
              </p:nvSpPr>
              <p:spPr bwMode="auto">
                <a:xfrm>
                  <a:off x="4165600" y="3155950"/>
                  <a:ext cx="53975" cy="15875"/>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90" name="Rectangle 237"/>
                <p:cNvSpPr>
                  <a:spLocks noChangeArrowheads="1"/>
                </p:cNvSpPr>
                <p:nvPr/>
              </p:nvSpPr>
              <p:spPr bwMode="auto">
                <a:xfrm>
                  <a:off x="4219575" y="3155950"/>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91" name="Freeform 238"/>
                <p:cNvSpPr>
                  <a:spLocks/>
                </p:cNvSpPr>
                <p:nvPr/>
              </p:nvSpPr>
              <p:spPr bwMode="auto">
                <a:xfrm>
                  <a:off x="4191000" y="3155950"/>
                  <a:ext cx="53975" cy="15875"/>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92" name="Freeform 239"/>
                <p:cNvSpPr>
                  <a:spLocks/>
                </p:cNvSpPr>
                <p:nvPr/>
              </p:nvSpPr>
              <p:spPr bwMode="auto">
                <a:xfrm>
                  <a:off x="4191000" y="3155950"/>
                  <a:ext cx="53975" cy="15875"/>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93" name="Rectangle 240"/>
                <p:cNvSpPr>
                  <a:spLocks noChangeArrowheads="1"/>
                </p:cNvSpPr>
                <p:nvPr/>
              </p:nvSpPr>
              <p:spPr bwMode="auto">
                <a:xfrm>
                  <a:off x="4244975" y="3155950"/>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94" name="Freeform 241"/>
                <p:cNvSpPr>
                  <a:spLocks/>
                </p:cNvSpPr>
                <p:nvPr/>
              </p:nvSpPr>
              <p:spPr bwMode="auto">
                <a:xfrm>
                  <a:off x="4219575" y="3155950"/>
                  <a:ext cx="53975" cy="15875"/>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95" name="Freeform 242"/>
                <p:cNvSpPr>
                  <a:spLocks/>
                </p:cNvSpPr>
                <p:nvPr/>
              </p:nvSpPr>
              <p:spPr bwMode="auto">
                <a:xfrm>
                  <a:off x="4219575" y="3155950"/>
                  <a:ext cx="53975" cy="15875"/>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96" name="Rectangle 243"/>
                <p:cNvSpPr>
                  <a:spLocks noChangeArrowheads="1"/>
                </p:cNvSpPr>
                <p:nvPr/>
              </p:nvSpPr>
              <p:spPr bwMode="auto">
                <a:xfrm>
                  <a:off x="4273550" y="3155950"/>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97" name="Freeform 244"/>
                <p:cNvSpPr>
                  <a:spLocks/>
                </p:cNvSpPr>
                <p:nvPr/>
              </p:nvSpPr>
              <p:spPr bwMode="auto">
                <a:xfrm>
                  <a:off x="4244975" y="3155950"/>
                  <a:ext cx="53975" cy="15875"/>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98" name="Freeform 245"/>
                <p:cNvSpPr>
                  <a:spLocks/>
                </p:cNvSpPr>
                <p:nvPr/>
              </p:nvSpPr>
              <p:spPr bwMode="auto">
                <a:xfrm>
                  <a:off x="4244975" y="3155950"/>
                  <a:ext cx="53975" cy="15875"/>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499" name="Rectangle 246"/>
                <p:cNvSpPr>
                  <a:spLocks noChangeArrowheads="1"/>
                </p:cNvSpPr>
                <p:nvPr/>
              </p:nvSpPr>
              <p:spPr bwMode="auto">
                <a:xfrm>
                  <a:off x="4298950" y="3155950"/>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00" name="Freeform 247"/>
                <p:cNvSpPr>
                  <a:spLocks/>
                </p:cNvSpPr>
                <p:nvPr/>
              </p:nvSpPr>
              <p:spPr bwMode="auto">
                <a:xfrm>
                  <a:off x="4273550" y="3155950"/>
                  <a:ext cx="44450" cy="15875"/>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01" name="Freeform 248"/>
                <p:cNvSpPr>
                  <a:spLocks/>
                </p:cNvSpPr>
                <p:nvPr/>
              </p:nvSpPr>
              <p:spPr bwMode="auto">
                <a:xfrm>
                  <a:off x="4273550" y="3155950"/>
                  <a:ext cx="44450" cy="15875"/>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02" name="Rectangle 249"/>
                <p:cNvSpPr>
                  <a:spLocks noChangeArrowheads="1"/>
                </p:cNvSpPr>
                <p:nvPr/>
              </p:nvSpPr>
              <p:spPr bwMode="auto">
                <a:xfrm>
                  <a:off x="4406900" y="3155950"/>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03" name="Freeform 250"/>
                <p:cNvSpPr>
                  <a:spLocks/>
                </p:cNvSpPr>
                <p:nvPr/>
              </p:nvSpPr>
              <p:spPr bwMode="auto">
                <a:xfrm>
                  <a:off x="4381500" y="3155950"/>
                  <a:ext cx="44450" cy="15875"/>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04" name="Freeform 251"/>
                <p:cNvSpPr>
                  <a:spLocks/>
                </p:cNvSpPr>
                <p:nvPr/>
              </p:nvSpPr>
              <p:spPr bwMode="auto">
                <a:xfrm>
                  <a:off x="4381500" y="3155950"/>
                  <a:ext cx="44450" cy="15875"/>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05" name="Rectangle 252"/>
                <p:cNvSpPr>
                  <a:spLocks noChangeArrowheads="1"/>
                </p:cNvSpPr>
                <p:nvPr/>
              </p:nvSpPr>
              <p:spPr bwMode="auto">
                <a:xfrm>
                  <a:off x="4460875" y="3155950"/>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06" name="Freeform 253"/>
                <p:cNvSpPr>
                  <a:spLocks/>
                </p:cNvSpPr>
                <p:nvPr/>
              </p:nvSpPr>
              <p:spPr bwMode="auto">
                <a:xfrm>
                  <a:off x="4435475" y="3155950"/>
                  <a:ext cx="53975" cy="15875"/>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07" name="Freeform 254"/>
                <p:cNvSpPr>
                  <a:spLocks/>
                </p:cNvSpPr>
                <p:nvPr/>
              </p:nvSpPr>
              <p:spPr bwMode="auto">
                <a:xfrm>
                  <a:off x="4435475" y="3155950"/>
                  <a:ext cx="53975" cy="15875"/>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08" name="Rectangle 255"/>
                <p:cNvSpPr>
                  <a:spLocks noChangeArrowheads="1"/>
                </p:cNvSpPr>
                <p:nvPr/>
              </p:nvSpPr>
              <p:spPr bwMode="auto">
                <a:xfrm>
                  <a:off x="4460875" y="3171825"/>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09" name="Freeform 256"/>
                <p:cNvSpPr>
                  <a:spLocks/>
                </p:cNvSpPr>
                <p:nvPr/>
              </p:nvSpPr>
              <p:spPr bwMode="auto">
                <a:xfrm>
                  <a:off x="4445000" y="3171825"/>
                  <a:ext cx="44450" cy="28575"/>
                </a:xfrm>
                <a:custGeom>
                  <a:avLst/>
                  <a:gdLst>
                    <a:gd name="T0" fmla="*/ 0 w 28"/>
                    <a:gd name="T1" fmla="*/ 18 h 18"/>
                    <a:gd name="T2" fmla="*/ 28 w 28"/>
                    <a:gd name="T3" fmla="*/ 0 h 18"/>
                    <a:gd name="T4" fmla="*/ 28 w 28"/>
                    <a:gd name="T5" fmla="*/ 0 h 18"/>
                    <a:gd name="T6" fmla="*/ 0 w 28"/>
                    <a:gd name="T7" fmla="*/ 18 h 18"/>
                    <a:gd name="T8" fmla="*/ 0 w 28"/>
                    <a:gd name="T9" fmla="*/ 18 h 18"/>
                  </a:gdLst>
                  <a:ahLst/>
                  <a:cxnLst>
                    <a:cxn ang="0">
                      <a:pos x="T0" y="T1"/>
                    </a:cxn>
                    <a:cxn ang="0">
                      <a:pos x="T2" y="T3"/>
                    </a:cxn>
                    <a:cxn ang="0">
                      <a:pos x="T4" y="T5"/>
                    </a:cxn>
                    <a:cxn ang="0">
                      <a:pos x="T6" y="T7"/>
                    </a:cxn>
                    <a:cxn ang="0">
                      <a:pos x="T8" y="T9"/>
                    </a:cxn>
                  </a:cxnLst>
                  <a:rect l="0" t="0" r="r" b="b"/>
                  <a:pathLst>
                    <a:path w="28" h="18">
                      <a:moveTo>
                        <a:pt x="0" y="18"/>
                      </a:moveTo>
                      <a:lnTo>
                        <a:pt x="28" y="0"/>
                      </a:lnTo>
                      <a:lnTo>
                        <a:pt x="28" y="0"/>
                      </a:lnTo>
                      <a:lnTo>
                        <a:pt x="0" y="18"/>
                      </a:lnTo>
                      <a:lnTo>
                        <a:pt x="0" y="18"/>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10" name="Freeform 257"/>
                <p:cNvSpPr>
                  <a:spLocks/>
                </p:cNvSpPr>
                <p:nvPr/>
              </p:nvSpPr>
              <p:spPr bwMode="auto">
                <a:xfrm>
                  <a:off x="4445000" y="3171825"/>
                  <a:ext cx="44450" cy="28575"/>
                </a:xfrm>
                <a:custGeom>
                  <a:avLst/>
                  <a:gdLst>
                    <a:gd name="T0" fmla="*/ 28 w 28"/>
                    <a:gd name="T1" fmla="*/ 18 h 18"/>
                    <a:gd name="T2" fmla="*/ 0 w 28"/>
                    <a:gd name="T3" fmla="*/ 0 h 18"/>
                    <a:gd name="T4" fmla="*/ 0 w 28"/>
                    <a:gd name="T5" fmla="*/ 0 h 18"/>
                    <a:gd name="T6" fmla="*/ 28 w 28"/>
                    <a:gd name="T7" fmla="*/ 18 h 18"/>
                    <a:gd name="T8" fmla="*/ 28 w 28"/>
                    <a:gd name="T9" fmla="*/ 18 h 18"/>
                  </a:gdLst>
                  <a:ahLst/>
                  <a:cxnLst>
                    <a:cxn ang="0">
                      <a:pos x="T0" y="T1"/>
                    </a:cxn>
                    <a:cxn ang="0">
                      <a:pos x="T2" y="T3"/>
                    </a:cxn>
                    <a:cxn ang="0">
                      <a:pos x="T4" y="T5"/>
                    </a:cxn>
                    <a:cxn ang="0">
                      <a:pos x="T6" y="T7"/>
                    </a:cxn>
                    <a:cxn ang="0">
                      <a:pos x="T8" y="T9"/>
                    </a:cxn>
                  </a:cxnLst>
                  <a:rect l="0" t="0" r="r" b="b"/>
                  <a:pathLst>
                    <a:path w="28" h="18">
                      <a:moveTo>
                        <a:pt x="28" y="18"/>
                      </a:moveTo>
                      <a:lnTo>
                        <a:pt x="0" y="0"/>
                      </a:lnTo>
                      <a:lnTo>
                        <a:pt x="0" y="0"/>
                      </a:lnTo>
                      <a:lnTo>
                        <a:pt x="28" y="18"/>
                      </a:lnTo>
                      <a:lnTo>
                        <a:pt x="28" y="18"/>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11" name="Rectangle 258"/>
                <p:cNvSpPr>
                  <a:spLocks noChangeArrowheads="1"/>
                </p:cNvSpPr>
                <p:nvPr/>
              </p:nvSpPr>
              <p:spPr bwMode="auto">
                <a:xfrm>
                  <a:off x="4479925" y="3171825"/>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12" name="Freeform 259"/>
                <p:cNvSpPr>
                  <a:spLocks/>
                </p:cNvSpPr>
                <p:nvPr/>
              </p:nvSpPr>
              <p:spPr bwMode="auto">
                <a:xfrm>
                  <a:off x="4451350" y="3171825"/>
                  <a:ext cx="47625" cy="28575"/>
                </a:xfrm>
                <a:custGeom>
                  <a:avLst/>
                  <a:gdLst>
                    <a:gd name="T0" fmla="*/ 0 w 30"/>
                    <a:gd name="T1" fmla="*/ 18 h 18"/>
                    <a:gd name="T2" fmla="*/ 30 w 30"/>
                    <a:gd name="T3" fmla="*/ 0 h 18"/>
                    <a:gd name="T4" fmla="*/ 30 w 30"/>
                    <a:gd name="T5" fmla="*/ 0 h 18"/>
                    <a:gd name="T6" fmla="*/ 0 w 30"/>
                    <a:gd name="T7" fmla="*/ 18 h 18"/>
                    <a:gd name="T8" fmla="*/ 0 w 30"/>
                    <a:gd name="T9" fmla="*/ 18 h 18"/>
                  </a:gdLst>
                  <a:ahLst/>
                  <a:cxnLst>
                    <a:cxn ang="0">
                      <a:pos x="T0" y="T1"/>
                    </a:cxn>
                    <a:cxn ang="0">
                      <a:pos x="T2" y="T3"/>
                    </a:cxn>
                    <a:cxn ang="0">
                      <a:pos x="T4" y="T5"/>
                    </a:cxn>
                    <a:cxn ang="0">
                      <a:pos x="T6" y="T7"/>
                    </a:cxn>
                    <a:cxn ang="0">
                      <a:pos x="T8" y="T9"/>
                    </a:cxn>
                  </a:cxnLst>
                  <a:rect l="0" t="0" r="r" b="b"/>
                  <a:pathLst>
                    <a:path w="30" h="18">
                      <a:moveTo>
                        <a:pt x="0" y="18"/>
                      </a:moveTo>
                      <a:lnTo>
                        <a:pt x="30" y="0"/>
                      </a:lnTo>
                      <a:lnTo>
                        <a:pt x="30" y="0"/>
                      </a:lnTo>
                      <a:lnTo>
                        <a:pt x="0" y="18"/>
                      </a:lnTo>
                      <a:lnTo>
                        <a:pt x="0" y="18"/>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13" name="Freeform 260"/>
                <p:cNvSpPr>
                  <a:spLocks/>
                </p:cNvSpPr>
                <p:nvPr/>
              </p:nvSpPr>
              <p:spPr bwMode="auto">
                <a:xfrm>
                  <a:off x="4451350" y="3171825"/>
                  <a:ext cx="47625" cy="28575"/>
                </a:xfrm>
                <a:custGeom>
                  <a:avLst/>
                  <a:gdLst>
                    <a:gd name="T0" fmla="*/ 30 w 30"/>
                    <a:gd name="T1" fmla="*/ 18 h 18"/>
                    <a:gd name="T2" fmla="*/ 0 w 30"/>
                    <a:gd name="T3" fmla="*/ 0 h 18"/>
                    <a:gd name="T4" fmla="*/ 0 w 30"/>
                    <a:gd name="T5" fmla="*/ 0 h 18"/>
                    <a:gd name="T6" fmla="*/ 30 w 30"/>
                    <a:gd name="T7" fmla="*/ 18 h 18"/>
                    <a:gd name="T8" fmla="*/ 30 w 30"/>
                    <a:gd name="T9" fmla="*/ 18 h 18"/>
                  </a:gdLst>
                  <a:ahLst/>
                  <a:cxnLst>
                    <a:cxn ang="0">
                      <a:pos x="T0" y="T1"/>
                    </a:cxn>
                    <a:cxn ang="0">
                      <a:pos x="T2" y="T3"/>
                    </a:cxn>
                    <a:cxn ang="0">
                      <a:pos x="T4" y="T5"/>
                    </a:cxn>
                    <a:cxn ang="0">
                      <a:pos x="T6" y="T7"/>
                    </a:cxn>
                    <a:cxn ang="0">
                      <a:pos x="T8" y="T9"/>
                    </a:cxn>
                  </a:cxnLst>
                  <a:rect l="0" t="0" r="r" b="b"/>
                  <a:pathLst>
                    <a:path w="30" h="18">
                      <a:moveTo>
                        <a:pt x="30" y="18"/>
                      </a:moveTo>
                      <a:lnTo>
                        <a:pt x="0" y="0"/>
                      </a:lnTo>
                      <a:lnTo>
                        <a:pt x="0" y="0"/>
                      </a:lnTo>
                      <a:lnTo>
                        <a:pt x="30" y="18"/>
                      </a:lnTo>
                      <a:lnTo>
                        <a:pt x="30" y="18"/>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14" name="Rectangle 261"/>
                <p:cNvSpPr>
                  <a:spLocks noChangeArrowheads="1"/>
                </p:cNvSpPr>
                <p:nvPr/>
              </p:nvSpPr>
              <p:spPr bwMode="auto">
                <a:xfrm>
                  <a:off x="4479925" y="3171825"/>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15" name="Freeform 262"/>
                <p:cNvSpPr>
                  <a:spLocks/>
                </p:cNvSpPr>
                <p:nvPr/>
              </p:nvSpPr>
              <p:spPr bwMode="auto">
                <a:xfrm>
                  <a:off x="4451350" y="3171825"/>
                  <a:ext cx="47625" cy="28575"/>
                </a:xfrm>
                <a:custGeom>
                  <a:avLst/>
                  <a:gdLst>
                    <a:gd name="T0" fmla="*/ 0 w 30"/>
                    <a:gd name="T1" fmla="*/ 18 h 18"/>
                    <a:gd name="T2" fmla="*/ 30 w 30"/>
                    <a:gd name="T3" fmla="*/ 0 h 18"/>
                    <a:gd name="T4" fmla="*/ 30 w 30"/>
                    <a:gd name="T5" fmla="*/ 0 h 18"/>
                    <a:gd name="T6" fmla="*/ 0 w 30"/>
                    <a:gd name="T7" fmla="*/ 18 h 18"/>
                    <a:gd name="T8" fmla="*/ 0 w 30"/>
                    <a:gd name="T9" fmla="*/ 18 h 18"/>
                  </a:gdLst>
                  <a:ahLst/>
                  <a:cxnLst>
                    <a:cxn ang="0">
                      <a:pos x="T0" y="T1"/>
                    </a:cxn>
                    <a:cxn ang="0">
                      <a:pos x="T2" y="T3"/>
                    </a:cxn>
                    <a:cxn ang="0">
                      <a:pos x="T4" y="T5"/>
                    </a:cxn>
                    <a:cxn ang="0">
                      <a:pos x="T6" y="T7"/>
                    </a:cxn>
                    <a:cxn ang="0">
                      <a:pos x="T8" y="T9"/>
                    </a:cxn>
                  </a:cxnLst>
                  <a:rect l="0" t="0" r="r" b="b"/>
                  <a:pathLst>
                    <a:path w="30" h="18">
                      <a:moveTo>
                        <a:pt x="0" y="18"/>
                      </a:moveTo>
                      <a:lnTo>
                        <a:pt x="30" y="0"/>
                      </a:lnTo>
                      <a:lnTo>
                        <a:pt x="30" y="0"/>
                      </a:lnTo>
                      <a:lnTo>
                        <a:pt x="0" y="18"/>
                      </a:lnTo>
                      <a:lnTo>
                        <a:pt x="0" y="18"/>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16" name="Freeform 263"/>
                <p:cNvSpPr>
                  <a:spLocks/>
                </p:cNvSpPr>
                <p:nvPr/>
              </p:nvSpPr>
              <p:spPr bwMode="auto">
                <a:xfrm>
                  <a:off x="4451350" y="3171825"/>
                  <a:ext cx="47625" cy="28575"/>
                </a:xfrm>
                <a:custGeom>
                  <a:avLst/>
                  <a:gdLst>
                    <a:gd name="T0" fmla="*/ 30 w 30"/>
                    <a:gd name="T1" fmla="*/ 18 h 18"/>
                    <a:gd name="T2" fmla="*/ 0 w 30"/>
                    <a:gd name="T3" fmla="*/ 0 h 18"/>
                    <a:gd name="T4" fmla="*/ 0 w 30"/>
                    <a:gd name="T5" fmla="*/ 0 h 18"/>
                    <a:gd name="T6" fmla="*/ 30 w 30"/>
                    <a:gd name="T7" fmla="*/ 18 h 18"/>
                    <a:gd name="T8" fmla="*/ 30 w 30"/>
                    <a:gd name="T9" fmla="*/ 18 h 18"/>
                  </a:gdLst>
                  <a:ahLst/>
                  <a:cxnLst>
                    <a:cxn ang="0">
                      <a:pos x="T0" y="T1"/>
                    </a:cxn>
                    <a:cxn ang="0">
                      <a:pos x="T2" y="T3"/>
                    </a:cxn>
                    <a:cxn ang="0">
                      <a:pos x="T4" y="T5"/>
                    </a:cxn>
                    <a:cxn ang="0">
                      <a:pos x="T6" y="T7"/>
                    </a:cxn>
                    <a:cxn ang="0">
                      <a:pos x="T8" y="T9"/>
                    </a:cxn>
                  </a:cxnLst>
                  <a:rect l="0" t="0" r="r" b="b"/>
                  <a:pathLst>
                    <a:path w="30" h="18">
                      <a:moveTo>
                        <a:pt x="30" y="18"/>
                      </a:moveTo>
                      <a:lnTo>
                        <a:pt x="0" y="0"/>
                      </a:lnTo>
                      <a:lnTo>
                        <a:pt x="0" y="0"/>
                      </a:lnTo>
                      <a:lnTo>
                        <a:pt x="30" y="18"/>
                      </a:lnTo>
                      <a:lnTo>
                        <a:pt x="30" y="18"/>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17" name="Rectangle 264"/>
                <p:cNvSpPr>
                  <a:spLocks noChangeArrowheads="1"/>
                </p:cNvSpPr>
                <p:nvPr/>
              </p:nvSpPr>
              <p:spPr bwMode="auto">
                <a:xfrm>
                  <a:off x="4498975" y="3190875"/>
                  <a:ext cx="1588" cy="4445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18" name="Freeform 265"/>
                <p:cNvSpPr>
                  <a:spLocks/>
                </p:cNvSpPr>
                <p:nvPr/>
              </p:nvSpPr>
              <p:spPr bwMode="auto">
                <a:xfrm>
                  <a:off x="4479925" y="3200400"/>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19" name="Freeform 266"/>
                <p:cNvSpPr>
                  <a:spLocks/>
                </p:cNvSpPr>
                <p:nvPr/>
              </p:nvSpPr>
              <p:spPr bwMode="auto">
                <a:xfrm>
                  <a:off x="4479925" y="3200400"/>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20" name="Rectangle 267"/>
                <p:cNvSpPr>
                  <a:spLocks noChangeArrowheads="1"/>
                </p:cNvSpPr>
                <p:nvPr/>
              </p:nvSpPr>
              <p:spPr bwMode="auto">
                <a:xfrm>
                  <a:off x="4514850" y="3190875"/>
                  <a:ext cx="1588" cy="4445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21" name="Freeform 268"/>
                <p:cNvSpPr>
                  <a:spLocks/>
                </p:cNvSpPr>
                <p:nvPr/>
              </p:nvSpPr>
              <p:spPr bwMode="auto">
                <a:xfrm>
                  <a:off x="4489450" y="3200400"/>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22" name="Freeform 269"/>
                <p:cNvSpPr>
                  <a:spLocks/>
                </p:cNvSpPr>
                <p:nvPr/>
              </p:nvSpPr>
              <p:spPr bwMode="auto">
                <a:xfrm>
                  <a:off x="4489450" y="3200400"/>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23" name="Rectangle 270"/>
                <p:cNvSpPr>
                  <a:spLocks noChangeArrowheads="1"/>
                </p:cNvSpPr>
                <p:nvPr/>
              </p:nvSpPr>
              <p:spPr bwMode="auto">
                <a:xfrm>
                  <a:off x="4587875" y="3235325"/>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24" name="Freeform 271"/>
                <p:cNvSpPr>
                  <a:spLocks/>
                </p:cNvSpPr>
                <p:nvPr/>
              </p:nvSpPr>
              <p:spPr bwMode="auto">
                <a:xfrm>
                  <a:off x="4559300" y="3235325"/>
                  <a:ext cx="47625" cy="28575"/>
                </a:xfrm>
                <a:custGeom>
                  <a:avLst/>
                  <a:gdLst>
                    <a:gd name="T0" fmla="*/ 0 w 30"/>
                    <a:gd name="T1" fmla="*/ 18 h 18"/>
                    <a:gd name="T2" fmla="*/ 30 w 30"/>
                    <a:gd name="T3" fmla="*/ 6 h 18"/>
                    <a:gd name="T4" fmla="*/ 30 w 30"/>
                    <a:gd name="T5" fmla="*/ 0 h 18"/>
                    <a:gd name="T6" fmla="*/ 0 w 30"/>
                    <a:gd name="T7" fmla="*/ 12 h 18"/>
                    <a:gd name="T8" fmla="*/ 0 w 30"/>
                    <a:gd name="T9" fmla="*/ 18 h 18"/>
                  </a:gdLst>
                  <a:ahLst/>
                  <a:cxnLst>
                    <a:cxn ang="0">
                      <a:pos x="T0" y="T1"/>
                    </a:cxn>
                    <a:cxn ang="0">
                      <a:pos x="T2" y="T3"/>
                    </a:cxn>
                    <a:cxn ang="0">
                      <a:pos x="T4" y="T5"/>
                    </a:cxn>
                    <a:cxn ang="0">
                      <a:pos x="T6" y="T7"/>
                    </a:cxn>
                    <a:cxn ang="0">
                      <a:pos x="T8" y="T9"/>
                    </a:cxn>
                  </a:cxnLst>
                  <a:rect l="0" t="0" r="r" b="b"/>
                  <a:pathLst>
                    <a:path w="30" h="18">
                      <a:moveTo>
                        <a:pt x="0" y="18"/>
                      </a:moveTo>
                      <a:lnTo>
                        <a:pt x="30" y="6"/>
                      </a:lnTo>
                      <a:lnTo>
                        <a:pt x="30" y="0"/>
                      </a:lnTo>
                      <a:lnTo>
                        <a:pt x="0" y="12"/>
                      </a:lnTo>
                      <a:lnTo>
                        <a:pt x="0" y="18"/>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25" name="Freeform 272"/>
                <p:cNvSpPr>
                  <a:spLocks/>
                </p:cNvSpPr>
                <p:nvPr/>
              </p:nvSpPr>
              <p:spPr bwMode="auto">
                <a:xfrm>
                  <a:off x="4559300" y="3235325"/>
                  <a:ext cx="47625" cy="28575"/>
                </a:xfrm>
                <a:custGeom>
                  <a:avLst/>
                  <a:gdLst>
                    <a:gd name="T0" fmla="*/ 30 w 30"/>
                    <a:gd name="T1" fmla="*/ 18 h 18"/>
                    <a:gd name="T2" fmla="*/ 0 w 30"/>
                    <a:gd name="T3" fmla="*/ 6 h 18"/>
                    <a:gd name="T4" fmla="*/ 0 w 30"/>
                    <a:gd name="T5" fmla="*/ 0 h 18"/>
                    <a:gd name="T6" fmla="*/ 30 w 30"/>
                    <a:gd name="T7" fmla="*/ 12 h 18"/>
                    <a:gd name="T8" fmla="*/ 30 w 30"/>
                    <a:gd name="T9" fmla="*/ 18 h 18"/>
                  </a:gdLst>
                  <a:ahLst/>
                  <a:cxnLst>
                    <a:cxn ang="0">
                      <a:pos x="T0" y="T1"/>
                    </a:cxn>
                    <a:cxn ang="0">
                      <a:pos x="T2" y="T3"/>
                    </a:cxn>
                    <a:cxn ang="0">
                      <a:pos x="T4" y="T5"/>
                    </a:cxn>
                    <a:cxn ang="0">
                      <a:pos x="T6" y="T7"/>
                    </a:cxn>
                    <a:cxn ang="0">
                      <a:pos x="T8" y="T9"/>
                    </a:cxn>
                  </a:cxnLst>
                  <a:rect l="0" t="0" r="r" b="b"/>
                  <a:pathLst>
                    <a:path w="30" h="18">
                      <a:moveTo>
                        <a:pt x="30" y="18"/>
                      </a:moveTo>
                      <a:lnTo>
                        <a:pt x="0" y="6"/>
                      </a:lnTo>
                      <a:lnTo>
                        <a:pt x="0" y="0"/>
                      </a:lnTo>
                      <a:lnTo>
                        <a:pt x="30" y="12"/>
                      </a:lnTo>
                      <a:lnTo>
                        <a:pt x="30" y="18"/>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26" name="Rectangle 273"/>
                <p:cNvSpPr>
                  <a:spLocks noChangeArrowheads="1"/>
                </p:cNvSpPr>
                <p:nvPr/>
              </p:nvSpPr>
              <p:spPr bwMode="auto">
                <a:xfrm>
                  <a:off x="4676775" y="3263900"/>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27" name="Freeform 274"/>
                <p:cNvSpPr>
                  <a:spLocks/>
                </p:cNvSpPr>
                <p:nvPr/>
              </p:nvSpPr>
              <p:spPr bwMode="auto">
                <a:xfrm>
                  <a:off x="4651375" y="3254375"/>
                  <a:ext cx="44450" cy="25400"/>
                </a:xfrm>
                <a:custGeom>
                  <a:avLst/>
                  <a:gdLst>
                    <a:gd name="T0" fmla="*/ 0 w 28"/>
                    <a:gd name="T1" fmla="*/ 16 h 16"/>
                    <a:gd name="T2" fmla="*/ 28 w 28"/>
                    <a:gd name="T3" fmla="*/ 6 h 16"/>
                    <a:gd name="T4" fmla="*/ 28 w 28"/>
                    <a:gd name="T5" fmla="*/ 0 h 16"/>
                    <a:gd name="T6" fmla="*/ 0 w 28"/>
                    <a:gd name="T7" fmla="*/ 12 h 16"/>
                    <a:gd name="T8" fmla="*/ 0 w 28"/>
                    <a:gd name="T9" fmla="*/ 16 h 16"/>
                  </a:gdLst>
                  <a:ahLst/>
                  <a:cxnLst>
                    <a:cxn ang="0">
                      <a:pos x="T0" y="T1"/>
                    </a:cxn>
                    <a:cxn ang="0">
                      <a:pos x="T2" y="T3"/>
                    </a:cxn>
                    <a:cxn ang="0">
                      <a:pos x="T4" y="T5"/>
                    </a:cxn>
                    <a:cxn ang="0">
                      <a:pos x="T6" y="T7"/>
                    </a:cxn>
                    <a:cxn ang="0">
                      <a:pos x="T8" y="T9"/>
                    </a:cxn>
                  </a:cxnLst>
                  <a:rect l="0" t="0" r="r" b="b"/>
                  <a:pathLst>
                    <a:path w="28" h="16">
                      <a:moveTo>
                        <a:pt x="0" y="16"/>
                      </a:moveTo>
                      <a:lnTo>
                        <a:pt x="28" y="6"/>
                      </a:lnTo>
                      <a:lnTo>
                        <a:pt x="28" y="0"/>
                      </a:lnTo>
                      <a:lnTo>
                        <a:pt x="0" y="12"/>
                      </a:lnTo>
                      <a:lnTo>
                        <a:pt x="0"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28" name="Freeform 275"/>
                <p:cNvSpPr>
                  <a:spLocks/>
                </p:cNvSpPr>
                <p:nvPr/>
              </p:nvSpPr>
              <p:spPr bwMode="auto">
                <a:xfrm>
                  <a:off x="4651375" y="3254375"/>
                  <a:ext cx="44450" cy="25400"/>
                </a:xfrm>
                <a:custGeom>
                  <a:avLst/>
                  <a:gdLst>
                    <a:gd name="T0" fmla="*/ 28 w 28"/>
                    <a:gd name="T1" fmla="*/ 16 h 16"/>
                    <a:gd name="T2" fmla="*/ 0 w 28"/>
                    <a:gd name="T3" fmla="*/ 6 h 16"/>
                    <a:gd name="T4" fmla="*/ 0 w 28"/>
                    <a:gd name="T5" fmla="*/ 0 h 16"/>
                    <a:gd name="T6" fmla="*/ 28 w 28"/>
                    <a:gd name="T7" fmla="*/ 12 h 16"/>
                    <a:gd name="T8" fmla="*/ 28 w 28"/>
                    <a:gd name="T9" fmla="*/ 16 h 16"/>
                  </a:gdLst>
                  <a:ahLst/>
                  <a:cxnLst>
                    <a:cxn ang="0">
                      <a:pos x="T0" y="T1"/>
                    </a:cxn>
                    <a:cxn ang="0">
                      <a:pos x="T2" y="T3"/>
                    </a:cxn>
                    <a:cxn ang="0">
                      <a:pos x="T4" y="T5"/>
                    </a:cxn>
                    <a:cxn ang="0">
                      <a:pos x="T6" y="T7"/>
                    </a:cxn>
                    <a:cxn ang="0">
                      <a:pos x="T8" y="T9"/>
                    </a:cxn>
                  </a:cxnLst>
                  <a:rect l="0" t="0" r="r" b="b"/>
                  <a:pathLst>
                    <a:path w="28" h="16">
                      <a:moveTo>
                        <a:pt x="28" y="16"/>
                      </a:moveTo>
                      <a:lnTo>
                        <a:pt x="0" y="6"/>
                      </a:lnTo>
                      <a:lnTo>
                        <a:pt x="0" y="0"/>
                      </a:lnTo>
                      <a:lnTo>
                        <a:pt x="28" y="12"/>
                      </a:lnTo>
                      <a:lnTo>
                        <a:pt x="28"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29" name="Rectangle 276"/>
                <p:cNvSpPr>
                  <a:spLocks noChangeArrowheads="1"/>
                </p:cNvSpPr>
                <p:nvPr/>
              </p:nvSpPr>
              <p:spPr bwMode="auto">
                <a:xfrm>
                  <a:off x="4759325" y="3263900"/>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30" name="Freeform 277"/>
                <p:cNvSpPr>
                  <a:spLocks/>
                </p:cNvSpPr>
                <p:nvPr/>
              </p:nvSpPr>
              <p:spPr bwMode="auto">
                <a:xfrm>
                  <a:off x="4730750" y="3254375"/>
                  <a:ext cx="44450" cy="25400"/>
                </a:xfrm>
                <a:custGeom>
                  <a:avLst/>
                  <a:gdLst>
                    <a:gd name="T0" fmla="*/ 0 w 28"/>
                    <a:gd name="T1" fmla="*/ 16 h 16"/>
                    <a:gd name="T2" fmla="*/ 28 w 28"/>
                    <a:gd name="T3" fmla="*/ 6 h 16"/>
                    <a:gd name="T4" fmla="*/ 28 w 28"/>
                    <a:gd name="T5" fmla="*/ 0 h 16"/>
                    <a:gd name="T6" fmla="*/ 0 w 28"/>
                    <a:gd name="T7" fmla="*/ 12 h 16"/>
                    <a:gd name="T8" fmla="*/ 0 w 28"/>
                    <a:gd name="T9" fmla="*/ 16 h 16"/>
                  </a:gdLst>
                  <a:ahLst/>
                  <a:cxnLst>
                    <a:cxn ang="0">
                      <a:pos x="T0" y="T1"/>
                    </a:cxn>
                    <a:cxn ang="0">
                      <a:pos x="T2" y="T3"/>
                    </a:cxn>
                    <a:cxn ang="0">
                      <a:pos x="T4" y="T5"/>
                    </a:cxn>
                    <a:cxn ang="0">
                      <a:pos x="T6" y="T7"/>
                    </a:cxn>
                    <a:cxn ang="0">
                      <a:pos x="T8" y="T9"/>
                    </a:cxn>
                  </a:cxnLst>
                  <a:rect l="0" t="0" r="r" b="b"/>
                  <a:pathLst>
                    <a:path w="28" h="16">
                      <a:moveTo>
                        <a:pt x="0" y="16"/>
                      </a:moveTo>
                      <a:lnTo>
                        <a:pt x="28" y="6"/>
                      </a:lnTo>
                      <a:lnTo>
                        <a:pt x="28" y="0"/>
                      </a:lnTo>
                      <a:lnTo>
                        <a:pt x="0" y="12"/>
                      </a:lnTo>
                      <a:lnTo>
                        <a:pt x="0"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31" name="Freeform 278"/>
                <p:cNvSpPr>
                  <a:spLocks/>
                </p:cNvSpPr>
                <p:nvPr/>
              </p:nvSpPr>
              <p:spPr bwMode="auto">
                <a:xfrm>
                  <a:off x="4730750" y="3254375"/>
                  <a:ext cx="44450" cy="25400"/>
                </a:xfrm>
                <a:custGeom>
                  <a:avLst/>
                  <a:gdLst>
                    <a:gd name="T0" fmla="*/ 28 w 28"/>
                    <a:gd name="T1" fmla="*/ 16 h 16"/>
                    <a:gd name="T2" fmla="*/ 0 w 28"/>
                    <a:gd name="T3" fmla="*/ 6 h 16"/>
                    <a:gd name="T4" fmla="*/ 0 w 28"/>
                    <a:gd name="T5" fmla="*/ 0 h 16"/>
                    <a:gd name="T6" fmla="*/ 28 w 28"/>
                    <a:gd name="T7" fmla="*/ 12 h 16"/>
                    <a:gd name="T8" fmla="*/ 28 w 28"/>
                    <a:gd name="T9" fmla="*/ 16 h 16"/>
                  </a:gdLst>
                  <a:ahLst/>
                  <a:cxnLst>
                    <a:cxn ang="0">
                      <a:pos x="T0" y="T1"/>
                    </a:cxn>
                    <a:cxn ang="0">
                      <a:pos x="T2" y="T3"/>
                    </a:cxn>
                    <a:cxn ang="0">
                      <a:pos x="T4" y="T5"/>
                    </a:cxn>
                    <a:cxn ang="0">
                      <a:pos x="T6" y="T7"/>
                    </a:cxn>
                    <a:cxn ang="0">
                      <a:pos x="T8" y="T9"/>
                    </a:cxn>
                  </a:cxnLst>
                  <a:rect l="0" t="0" r="r" b="b"/>
                  <a:pathLst>
                    <a:path w="28" h="16">
                      <a:moveTo>
                        <a:pt x="28" y="16"/>
                      </a:moveTo>
                      <a:lnTo>
                        <a:pt x="0" y="6"/>
                      </a:lnTo>
                      <a:lnTo>
                        <a:pt x="0" y="0"/>
                      </a:lnTo>
                      <a:lnTo>
                        <a:pt x="28" y="12"/>
                      </a:lnTo>
                      <a:lnTo>
                        <a:pt x="28"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32" name="Rectangle 279"/>
                <p:cNvSpPr>
                  <a:spLocks noChangeArrowheads="1"/>
                </p:cNvSpPr>
                <p:nvPr/>
              </p:nvSpPr>
              <p:spPr bwMode="auto">
                <a:xfrm>
                  <a:off x="4822825" y="3263900"/>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33" name="Freeform 280"/>
                <p:cNvSpPr>
                  <a:spLocks/>
                </p:cNvSpPr>
                <p:nvPr/>
              </p:nvSpPr>
              <p:spPr bwMode="auto">
                <a:xfrm>
                  <a:off x="4794250" y="3254375"/>
                  <a:ext cx="44450" cy="25400"/>
                </a:xfrm>
                <a:custGeom>
                  <a:avLst/>
                  <a:gdLst>
                    <a:gd name="T0" fmla="*/ 0 w 28"/>
                    <a:gd name="T1" fmla="*/ 16 h 16"/>
                    <a:gd name="T2" fmla="*/ 28 w 28"/>
                    <a:gd name="T3" fmla="*/ 6 h 16"/>
                    <a:gd name="T4" fmla="*/ 28 w 28"/>
                    <a:gd name="T5" fmla="*/ 0 h 16"/>
                    <a:gd name="T6" fmla="*/ 0 w 28"/>
                    <a:gd name="T7" fmla="*/ 12 h 16"/>
                    <a:gd name="T8" fmla="*/ 0 w 28"/>
                    <a:gd name="T9" fmla="*/ 16 h 16"/>
                  </a:gdLst>
                  <a:ahLst/>
                  <a:cxnLst>
                    <a:cxn ang="0">
                      <a:pos x="T0" y="T1"/>
                    </a:cxn>
                    <a:cxn ang="0">
                      <a:pos x="T2" y="T3"/>
                    </a:cxn>
                    <a:cxn ang="0">
                      <a:pos x="T4" y="T5"/>
                    </a:cxn>
                    <a:cxn ang="0">
                      <a:pos x="T6" y="T7"/>
                    </a:cxn>
                    <a:cxn ang="0">
                      <a:pos x="T8" y="T9"/>
                    </a:cxn>
                  </a:cxnLst>
                  <a:rect l="0" t="0" r="r" b="b"/>
                  <a:pathLst>
                    <a:path w="28" h="16">
                      <a:moveTo>
                        <a:pt x="0" y="16"/>
                      </a:moveTo>
                      <a:lnTo>
                        <a:pt x="28" y="6"/>
                      </a:lnTo>
                      <a:lnTo>
                        <a:pt x="28" y="0"/>
                      </a:lnTo>
                      <a:lnTo>
                        <a:pt x="0" y="12"/>
                      </a:lnTo>
                      <a:lnTo>
                        <a:pt x="0"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34" name="Freeform 281"/>
                <p:cNvSpPr>
                  <a:spLocks/>
                </p:cNvSpPr>
                <p:nvPr/>
              </p:nvSpPr>
              <p:spPr bwMode="auto">
                <a:xfrm>
                  <a:off x="4794250" y="3254375"/>
                  <a:ext cx="44450" cy="25400"/>
                </a:xfrm>
                <a:custGeom>
                  <a:avLst/>
                  <a:gdLst>
                    <a:gd name="T0" fmla="*/ 28 w 28"/>
                    <a:gd name="T1" fmla="*/ 16 h 16"/>
                    <a:gd name="T2" fmla="*/ 0 w 28"/>
                    <a:gd name="T3" fmla="*/ 6 h 16"/>
                    <a:gd name="T4" fmla="*/ 0 w 28"/>
                    <a:gd name="T5" fmla="*/ 0 h 16"/>
                    <a:gd name="T6" fmla="*/ 28 w 28"/>
                    <a:gd name="T7" fmla="*/ 12 h 16"/>
                    <a:gd name="T8" fmla="*/ 28 w 28"/>
                    <a:gd name="T9" fmla="*/ 16 h 16"/>
                  </a:gdLst>
                  <a:ahLst/>
                  <a:cxnLst>
                    <a:cxn ang="0">
                      <a:pos x="T0" y="T1"/>
                    </a:cxn>
                    <a:cxn ang="0">
                      <a:pos x="T2" y="T3"/>
                    </a:cxn>
                    <a:cxn ang="0">
                      <a:pos x="T4" y="T5"/>
                    </a:cxn>
                    <a:cxn ang="0">
                      <a:pos x="T6" y="T7"/>
                    </a:cxn>
                    <a:cxn ang="0">
                      <a:pos x="T8" y="T9"/>
                    </a:cxn>
                  </a:cxnLst>
                  <a:rect l="0" t="0" r="r" b="b"/>
                  <a:pathLst>
                    <a:path w="28" h="16">
                      <a:moveTo>
                        <a:pt x="28" y="16"/>
                      </a:moveTo>
                      <a:lnTo>
                        <a:pt x="0" y="6"/>
                      </a:lnTo>
                      <a:lnTo>
                        <a:pt x="0" y="0"/>
                      </a:lnTo>
                      <a:lnTo>
                        <a:pt x="28" y="12"/>
                      </a:lnTo>
                      <a:lnTo>
                        <a:pt x="28"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35" name="Rectangle 282"/>
                <p:cNvSpPr>
                  <a:spLocks noChangeArrowheads="1"/>
                </p:cNvSpPr>
                <p:nvPr/>
              </p:nvSpPr>
              <p:spPr bwMode="auto">
                <a:xfrm>
                  <a:off x="4911725" y="3279775"/>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36" name="Freeform 283"/>
                <p:cNvSpPr>
                  <a:spLocks/>
                </p:cNvSpPr>
                <p:nvPr/>
              </p:nvSpPr>
              <p:spPr bwMode="auto">
                <a:xfrm>
                  <a:off x="4883150" y="3273425"/>
                  <a:ext cx="47625" cy="25400"/>
                </a:xfrm>
                <a:custGeom>
                  <a:avLst/>
                  <a:gdLst>
                    <a:gd name="T0" fmla="*/ 0 w 30"/>
                    <a:gd name="T1" fmla="*/ 16 h 16"/>
                    <a:gd name="T2" fmla="*/ 30 w 30"/>
                    <a:gd name="T3" fmla="*/ 4 h 16"/>
                    <a:gd name="T4" fmla="*/ 30 w 30"/>
                    <a:gd name="T5" fmla="*/ 0 h 16"/>
                    <a:gd name="T6" fmla="*/ 0 w 30"/>
                    <a:gd name="T7" fmla="*/ 16 h 16"/>
                    <a:gd name="T8" fmla="*/ 0 w 30"/>
                    <a:gd name="T9" fmla="*/ 16 h 16"/>
                  </a:gdLst>
                  <a:ahLst/>
                  <a:cxnLst>
                    <a:cxn ang="0">
                      <a:pos x="T0" y="T1"/>
                    </a:cxn>
                    <a:cxn ang="0">
                      <a:pos x="T2" y="T3"/>
                    </a:cxn>
                    <a:cxn ang="0">
                      <a:pos x="T4" y="T5"/>
                    </a:cxn>
                    <a:cxn ang="0">
                      <a:pos x="T6" y="T7"/>
                    </a:cxn>
                    <a:cxn ang="0">
                      <a:pos x="T8" y="T9"/>
                    </a:cxn>
                  </a:cxnLst>
                  <a:rect l="0" t="0" r="r" b="b"/>
                  <a:pathLst>
                    <a:path w="30" h="16">
                      <a:moveTo>
                        <a:pt x="0" y="16"/>
                      </a:moveTo>
                      <a:lnTo>
                        <a:pt x="30" y="4"/>
                      </a:lnTo>
                      <a:lnTo>
                        <a:pt x="30" y="0"/>
                      </a:lnTo>
                      <a:lnTo>
                        <a:pt x="0" y="16"/>
                      </a:lnTo>
                      <a:lnTo>
                        <a:pt x="0"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37" name="Freeform 284"/>
                <p:cNvSpPr>
                  <a:spLocks/>
                </p:cNvSpPr>
                <p:nvPr/>
              </p:nvSpPr>
              <p:spPr bwMode="auto">
                <a:xfrm>
                  <a:off x="4883150" y="3273425"/>
                  <a:ext cx="47625" cy="25400"/>
                </a:xfrm>
                <a:custGeom>
                  <a:avLst/>
                  <a:gdLst>
                    <a:gd name="T0" fmla="*/ 30 w 30"/>
                    <a:gd name="T1" fmla="*/ 16 h 16"/>
                    <a:gd name="T2" fmla="*/ 0 w 30"/>
                    <a:gd name="T3" fmla="*/ 4 h 16"/>
                    <a:gd name="T4" fmla="*/ 0 w 30"/>
                    <a:gd name="T5" fmla="*/ 0 h 16"/>
                    <a:gd name="T6" fmla="*/ 30 w 30"/>
                    <a:gd name="T7" fmla="*/ 16 h 16"/>
                    <a:gd name="T8" fmla="*/ 30 w 30"/>
                    <a:gd name="T9" fmla="*/ 16 h 16"/>
                  </a:gdLst>
                  <a:ahLst/>
                  <a:cxnLst>
                    <a:cxn ang="0">
                      <a:pos x="T0" y="T1"/>
                    </a:cxn>
                    <a:cxn ang="0">
                      <a:pos x="T2" y="T3"/>
                    </a:cxn>
                    <a:cxn ang="0">
                      <a:pos x="T4" y="T5"/>
                    </a:cxn>
                    <a:cxn ang="0">
                      <a:pos x="T6" y="T7"/>
                    </a:cxn>
                    <a:cxn ang="0">
                      <a:pos x="T8" y="T9"/>
                    </a:cxn>
                  </a:cxnLst>
                  <a:rect l="0" t="0" r="r" b="b"/>
                  <a:pathLst>
                    <a:path w="30" h="16">
                      <a:moveTo>
                        <a:pt x="30" y="16"/>
                      </a:moveTo>
                      <a:lnTo>
                        <a:pt x="0" y="4"/>
                      </a:lnTo>
                      <a:lnTo>
                        <a:pt x="0" y="0"/>
                      </a:lnTo>
                      <a:lnTo>
                        <a:pt x="30" y="16"/>
                      </a:lnTo>
                      <a:lnTo>
                        <a:pt x="30"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38" name="Rectangle 285"/>
                <p:cNvSpPr>
                  <a:spLocks noChangeArrowheads="1"/>
                </p:cNvSpPr>
                <p:nvPr/>
              </p:nvSpPr>
              <p:spPr bwMode="auto">
                <a:xfrm>
                  <a:off x="5083175" y="3317875"/>
                  <a:ext cx="1588" cy="34925"/>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39" name="Freeform 286"/>
                <p:cNvSpPr>
                  <a:spLocks/>
                </p:cNvSpPr>
                <p:nvPr/>
              </p:nvSpPr>
              <p:spPr bwMode="auto">
                <a:xfrm>
                  <a:off x="5064125" y="3327400"/>
                  <a:ext cx="44450" cy="15875"/>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40" name="Freeform 287"/>
                <p:cNvSpPr>
                  <a:spLocks/>
                </p:cNvSpPr>
                <p:nvPr/>
              </p:nvSpPr>
              <p:spPr bwMode="auto">
                <a:xfrm>
                  <a:off x="5064125" y="3327400"/>
                  <a:ext cx="44450" cy="15875"/>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41" name="Rectangle 288"/>
                <p:cNvSpPr>
                  <a:spLocks noChangeArrowheads="1"/>
                </p:cNvSpPr>
                <p:nvPr/>
              </p:nvSpPr>
              <p:spPr bwMode="auto">
                <a:xfrm>
                  <a:off x="5099050" y="3317875"/>
                  <a:ext cx="1588" cy="34925"/>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42" name="Freeform 289"/>
                <p:cNvSpPr>
                  <a:spLocks/>
                </p:cNvSpPr>
                <p:nvPr/>
              </p:nvSpPr>
              <p:spPr bwMode="auto">
                <a:xfrm>
                  <a:off x="5073650" y="3327400"/>
                  <a:ext cx="53975" cy="15875"/>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43" name="Freeform 290"/>
                <p:cNvSpPr>
                  <a:spLocks/>
                </p:cNvSpPr>
                <p:nvPr/>
              </p:nvSpPr>
              <p:spPr bwMode="auto">
                <a:xfrm>
                  <a:off x="5073650" y="3327400"/>
                  <a:ext cx="53975" cy="15875"/>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44" name="Rectangle 291"/>
                <p:cNvSpPr>
                  <a:spLocks noChangeArrowheads="1"/>
                </p:cNvSpPr>
                <p:nvPr/>
              </p:nvSpPr>
              <p:spPr bwMode="auto">
                <a:xfrm>
                  <a:off x="5162550" y="33972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45" name="Freeform 292"/>
                <p:cNvSpPr>
                  <a:spLocks/>
                </p:cNvSpPr>
                <p:nvPr/>
              </p:nvSpPr>
              <p:spPr bwMode="auto">
                <a:xfrm>
                  <a:off x="5137150" y="340677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46" name="Freeform 293"/>
                <p:cNvSpPr>
                  <a:spLocks/>
                </p:cNvSpPr>
                <p:nvPr/>
              </p:nvSpPr>
              <p:spPr bwMode="auto">
                <a:xfrm>
                  <a:off x="5137150" y="340677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47" name="Rectangle 294"/>
                <p:cNvSpPr>
                  <a:spLocks noChangeArrowheads="1"/>
                </p:cNvSpPr>
                <p:nvPr/>
              </p:nvSpPr>
              <p:spPr bwMode="auto">
                <a:xfrm>
                  <a:off x="5334000" y="344170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48" name="Freeform 295"/>
                <p:cNvSpPr>
                  <a:spLocks/>
                </p:cNvSpPr>
                <p:nvPr/>
              </p:nvSpPr>
              <p:spPr bwMode="auto">
                <a:xfrm>
                  <a:off x="5308600" y="3441700"/>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49" name="Freeform 296"/>
                <p:cNvSpPr>
                  <a:spLocks/>
                </p:cNvSpPr>
                <p:nvPr/>
              </p:nvSpPr>
              <p:spPr bwMode="auto">
                <a:xfrm>
                  <a:off x="5308600" y="3441700"/>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50" name="Rectangle 297"/>
                <p:cNvSpPr>
                  <a:spLocks noChangeArrowheads="1"/>
                </p:cNvSpPr>
                <p:nvPr/>
              </p:nvSpPr>
              <p:spPr bwMode="auto">
                <a:xfrm>
                  <a:off x="5387975" y="3460750"/>
                  <a:ext cx="1588" cy="4445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51" name="Freeform 298"/>
                <p:cNvSpPr>
                  <a:spLocks/>
                </p:cNvSpPr>
                <p:nvPr/>
              </p:nvSpPr>
              <p:spPr bwMode="auto">
                <a:xfrm>
                  <a:off x="5362575" y="3479800"/>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52" name="Freeform 299"/>
                <p:cNvSpPr>
                  <a:spLocks/>
                </p:cNvSpPr>
                <p:nvPr/>
              </p:nvSpPr>
              <p:spPr bwMode="auto">
                <a:xfrm>
                  <a:off x="5362575" y="3479800"/>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53" name="Rectangle 300"/>
                <p:cNvSpPr>
                  <a:spLocks noChangeArrowheads="1"/>
                </p:cNvSpPr>
                <p:nvPr/>
              </p:nvSpPr>
              <p:spPr bwMode="auto">
                <a:xfrm>
                  <a:off x="5486400" y="3460750"/>
                  <a:ext cx="1588" cy="4445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54" name="Freeform 301"/>
                <p:cNvSpPr>
                  <a:spLocks/>
                </p:cNvSpPr>
                <p:nvPr/>
              </p:nvSpPr>
              <p:spPr bwMode="auto">
                <a:xfrm>
                  <a:off x="5461000" y="3479800"/>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55" name="Freeform 302"/>
                <p:cNvSpPr>
                  <a:spLocks/>
                </p:cNvSpPr>
                <p:nvPr/>
              </p:nvSpPr>
              <p:spPr bwMode="auto">
                <a:xfrm>
                  <a:off x="5461000" y="3479800"/>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56" name="Rectangle 303"/>
                <p:cNvSpPr>
                  <a:spLocks noChangeArrowheads="1"/>
                </p:cNvSpPr>
                <p:nvPr/>
              </p:nvSpPr>
              <p:spPr bwMode="auto">
                <a:xfrm>
                  <a:off x="5622925" y="3524250"/>
                  <a:ext cx="1588" cy="4445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57" name="Freeform 304"/>
                <p:cNvSpPr>
                  <a:spLocks/>
                </p:cNvSpPr>
                <p:nvPr/>
              </p:nvSpPr>
              <p:spPr bwMode="auto">
                <a:xfrm>
                  <a:off x="5594350" y="3533775"/>
                  <a:ext cx="44450" cy="25400"/>
                </a:xfrm>
                <a:custGeom>
                  <a:avLst/>
                  <a:gdLst>
                    <a:gd name="T0" fmla="*/ 0 w 28"/>
                    <a:gd name="T1" fmla="*/ 16 h 16"/>
                    <a:gd name="T2" fmla="*/ 28 w 28"/>
                    <a:gd name="T3" fmla="*/ 0 h 16"/>
                    <a:gd name="T4" fmla="*/ 28 w 28"/>
                    <a:gd name="T5" fmla="*/ 0 h 16"/>
                    <a:gd name="T6" fmla="*/ 0 w 28"/>
                    <a:gd name="T7" fmla="*/ 16 h 16"/>
                    <a:gd name="T8" fmla="*/ 0 w 28"/>
                    <a:gd name="T9" fmla="*/ 16 h 16"/>
                  </a:gdLst>
                  <a:ahLst/>
                  <a:cxnLst>
                    <a:cxn ang="0">
                      <a:pos x="T0" y="T1"/>
                    </a:cxn>
                    <a:cxn ang="0">
                      <a:pos x="T2" y="T3"/>
                    </a:cxn>
                    <a:cxn ang="0">
                      <a:pos x="T4" y="T5"/>
                    </a:cxn>
                    <a:cxn ang="0">
                      <a:pos x="T6" y="T7"/>
                    </a:cxn>
                    <a:cxn ang="0">
                      <a:pos x="T8" y="T9"/>
                    </a:cxn>
                  </a:cxnLst>
                  <a:rect l="0" t="0" r="r" b="b"/>
                  <a:pathLst>
                    <a:path w="28" h="16">
                      <a:moveTo>
                        <a:pt x="0" y="16"/>
                      </a:moveTo>
                      <a:lnTo>
                        <a:pt x="28" y="0"/>
                      </a:lnTo>
                      <a:lnTo>
                        <a:pt x="28" y="0"/>
                      </a:lnTo>
                      <a:lnTo>
                        <a:pt x="0" y="16"/>
                      </a:lnTo>
                      <a:lnTo>
                        <a:pt x="0"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58" name="Freeform 305"/>
                <p:cNvSpPr>
                  <a:spLocks/>
                </p:cNvSpPr>
                <p:nvPr/>
              </p:nvSpPr>
              <p:spPr bwMode="auto">
                <a:xfrm>
                  <a:off x="5594350" y="3533775"/>
                  <a:ext cx="44450" cy="25400"/>
                </a:xfrm>
                <a:custGeom>
                  <a:avLst/>
                  <a:gdLst>
                    <a:gd name="T0" fmla="*/ 28 w 28"/>
                    <a:gd name="T1" fmla="*/ 16 h 16"/>
                    <a:gd name="T2" fmla="*/ 0 w 28"/>
                    <a:gd name="T3" fmla="*/ 0 h 16"/>
                    <a:gd name="T4" fmla="*/ 0 w 28"/>
                    <a:gd name="T5" fmla="*/ 0 h 16"/>
                    <a:gd name="T6" fmla="*/ 28 w 28"/>
                    <a:gd name="T7" fmla="*/ 16 h 16"/>
                    <a:gd name="T8" fmla="*/ 28 w 28"/>
                    <a:gd name="T9" fmla="*/ 16 h 16"/>
                  </a:gdLst>
                  <a:ahLst/>
                  <a:cxnLst>
                    <a:cxn ang="0">
                      <a:pos x="T0" y="T1"/>
                    </a:cxn>
                    <a:cxn ang="0">
                      <a:pos x="T2" y="T3"/>
                    </a:cxn>
                    <a:cxn ang="0">
                      <a:pos x="T4" y="T5"/>
                    </a:cxn>
                    <a:cxn ang="0">
                      <a:pos x="T6" y="T7"/>
                    </a:cxn>
                    <a:cxn ang="0">
                      <a:pos x="T8" y="T9"/>
                    </a:cxn>
                  </a:cxnLst>
                  <a:rect l="0" t="0" r="r" b="b"/>
                  <a:pathLst>
                    <a:path w="28" h="16">
                      <a:moveTo>
                        <a:pt x="28" y="16"/>
                      </a:moveTo>
                      <a:lnTo>
                        <a:pt x="0" y="0"/>
                      </a:lnTo>
                      <a:lnTo>
                        <a:pt x="0" y="0"/>
                      </a:lnTo>
                      <a:lnTo>
                        <a:pt x="28" y="16"/>
                      </a:lnTo>
                      <a:lnTo>
                        <a:pt x="28"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59" name="Rectangle 306"/>
                <p:cNvSpPr>
                  <a:spLocks noChangeArrowheads="1"/>
                </p:cNvSpPr>
                <p:nvPr/>
              </p:nvSpPr>
              <p:spPr bwMode="auto">
                <a:xfrm>
                  <a:off x="5638800" y="3524250"/>
                  <a:ext cx="1588" cy="4445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60" name="Freeform 307"/>
                <p:cNvSpPr>
                  <a:spLocks/>
                </p:cNvSpPr>
                <p:nvPr/>
              </p:nvSpPr>
              <p:spPr bwMode="auto">
                <a:xfrm>
                  <a:off x="5613400" y="3533775"/>
                  <a:ext cx="53975" cy="25400"/>
                </a:xfrm>
                <a:custGeom>
                  <a:avLst/>
                  <a:gdLst>
                    <a:gd name="T0" fmla="*/ 0 w 34"/>
                    <a:gd name="T1" fmla="*/ 16 h 16"/>
                    <a:gd name="T2" fmla="*/ 34 w 34"/>
                    <a:gd name="T3" fmla="*/ 0 h 16"/>
                    <a:gd name="T4" fmla="*/ 34 w 34"/>
                    <a:gd name="T5" fmla="*/ 0 h 16"/>
                    <a:gd name="T6" fmla="*/ 0 w 34"/>
                    <a:gd name="T7" fmla="*/ 16 h 16"/>
                    <a:gd name="T8" fmla="*/ 0 w 34"/>
                    <a:gd name="T9" fmla="*/ 16 h 16"/>
                  </a:gdLst>
                  <a:ahLst/>
                  <a:cxnLst>
                    <a:cxn ang="0">
                      <a:pos x="T0" y="T1"/>
                    </a:cxn>
                    <a:cxn ang="0">
                      <a:pos x="T2" y="T3"/>
                    </a:cxn>
                    <a:cxn ang="0">
                      <a:pos x="T4" y="T5"/>
                    </a:cxn>
                    <a:cxn ang="0">
                      <a:pos x="T6" y="T7"/>
                    </a:cxn>
                    <a:cxn ang="0">
                      <a:pos x="T8" y="T9"/>
                    </a:cxn>
                  </a:cxnLst>
                  <a:rect l="0" t="0" r="r" b="b"/>
                  <a:pathLst>
                    <a:path w="34" h="16">
                      <a:moveTo>
                        <a:pt x="0" y="16"/>
                      </a:moveTo>
                      <a:lnTo>
                        <a:pt x="34" y="0"/>
                      </a:lnTo>
                      <a:lnTo>
                        <a:pt x="34" y="0"/>
                      </a:lnTo>
                      <a:lnTo>
                        <a:pt x="0" y="16"/>
                      </a:lnTo>
                      <a:lnTo>
                        <a:pt x="0"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61" name="Freeform 308"/>
                <p:cNvSpPr>
                  <a:spLocks/>
                </p:cNvSpPr>
                <p:nvPr/>
              </p:nvSpPr>
              <p:spPr bwMode="auto">
                <a:xfrm>
                  <a:off x="5613400" y="3533775"/>
                  <a:ext cx="53975" cy="25400"/>
                </a:xfrm>
                <a:custGeom>
                  <a:avLst/>
                  <a:gdLst>
                    <a:gd name="T0" fmla="*/ 34 w 34"/>
                    <a:gd name="T1" fmla="*/ 16 h 16"/>
                    <a:gd name="T2" fmla="*/ 0 w 34"/>
                    <a:gd name="T3" fmla="*/ 0 h 16"/>
                    <a:gd name="T4" fmla="*/ 0 w 34"/>
                    <a:gd name="T5" fmla="*/ 0 h 16"/>
                    <a:gd name="T6" fmla="*/ 34 w 34"/>
                    <a:gd name="T7" fmla="*/ 16 h 16"/>
                    <a:gd name="T8" fmla="*/ 34 w 34"/>
                    <a:gd name="T9" fmla="*/ 16 h 16"/>
                  </a:gdLst>
                  <a:ahLst/>
                  <a:cxnLst>
                    <a:cxn ang="0">
                      <a:pos x="T0" y="T1"/>
                    </a:cxn>
                    <a:cxn ang="0">
                      <a:pos x="T2" y="T3"/>
                    </a:cxn>
                    <a:cxn ang="0">
                      <a:pos x="T4" y="T5"/>
                    </a:cxn>
                    <a:cxn ang="0">
                      <a:pos x="T6" y="T7"/>
                    </a:cxn>
                    <a:cxn ang="0">
                      <a:pos x="T8" y="T9"/>
                    </a:cxn>
                  </a:cxnLst>
                  <a:rect l="0" t="0" r="r" b="b"/>
                  <a:pathLst>
                    <a:path w="34" h="16">
                      <a:moveTo>
                        <a:pt x="34" y="16"/>
                      </a:moveTo>
                      <a:lnTo>
                        <a:pt x="0" y="0"/>
                      </a:lnTo>
                      <a:lnTo>
                        <a:pt x="0" y="0"/>
                      </a:lnTo>
                      <a:lnTo>
                        <a:pt x="34" y="16"/>
                      </a:lnTo>
                      <a:lnTo>
                        <a:pt x="34"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62" name="Rectangle 309"/>
                <p:cNvSpPr>
                  <a:spLocks noChangeArrowheads="1"/>
                </p:cNvSpPr>
                <p:nvPr/>
              </p:nvSpPr>
              <p:spPr bwMode="auto">
                <a:xfrm>
                  <a:off x="5711825" y="3524250"/>
                  <a:ext cx="1588" cy="4445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63" name="Freeform 310"/>
                <p:cNvSpPr>
                  <a:spLocks/>
                </p:cNvSpPr>
                <p:nvPr/>
              </p:nvSpPr>
              <p:spPr bwMode="auto">
                <a:xfrm>
                  <a:off x="5686425" y="3533775"/>
                  <a:ext cx="44450" cy="25400"/>
                </a:xfrm>
                <a:custGeom>
                  <a:avLst/>
                  <a:gdLst>
                    <a:gd name="T0" fmla="*/ 0 w 28"/>
                    <a:gd name="T1" fmla="*/ 16 h 16"/>
                    <a:gd name="T2" fmla="*/ 28 w 28"/>
                    <a:gd name="T3" fmla="*/ 0 h 16"/>
                    <a:gd name="T4" fmla="*/ 28 w 28"/>
                    <a:gd name="T5" fmla="*/ 0 h 16"/>
                    <a:gd name="T6" fmla="*/ 0 w 28"/>
                    <a:gd name="T7" fmla="*/ 16 h 16"/>
                    <a:gd name="T8" fmla="*/ 0 w 28"/>
                    <a:gd name="T9" fmla="*/ 16 h 16"/>
                  </a:gdLst>
                  <a:ahLst/>
                  <a:cxnLst>
                    <a:cxn ang="0">
                      <a:pos x="T0" y="T1"/>
                    </a:cxn>
                    <a:cxn ang="0">
                      <a:pos x="T2" y="T3"/>
                    </a:cxn>
                    <a:cxn ang="0">
                      <a:pos x="T4" y="T5"/>
                    </a:cxn>
                    <a:cxn ang="0">
                      <a:pos x="T6" y="T7"/>
                    </a:cxn>
                    <a:cxn ang="0">
                      <a:pos x="T8" y="T9"/>
                    </a:cxn>
                  </a:cxnLst>
                  <a:rect l="0" t="0" r="r" b="b"/>
                  <a:pathLst>
                    <a:path w="28" h="16">
                      <a:moveTo>
                        <a:pt x="0" y="16"/>
                      </a:moveTo>
                      <a:lnTo>
                        <a:pt x="28" y="0"/>
                      </a:lnTo>
                      <a:lnTo>
                        <a:pt x="28" y="0"/>
                      </a:lnTo>
                      <a:lnTo>
                        <a:pt x="0" y="16"/>
                      </a:lnTo>
                      <a:lnTo>
                        <a:pt x="0"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64" name="Freeform 311"/>
                <p:cNvSpPr>
                  <a:spLocks/>
                </p:cNvSpPr>
                <p:nvPr/>
              </p:nvSpPr>
              <p:spPr bwMode="auto">
                <a:xfrm>
                  <a:off x="5686425" y="3533775"/>
                  <a:ext cx="44450" cy="25400"/>
                </a:xfrm>
                <a:custGeom>
                  <a:avLst/>
                  <a:gdLst>
                    <a:gd name="T0" fmla="*/ 28 w 28"/>
                    <a:gd name="T1" fmla="*/ 16 h 16"/>
                    <a:gd name="T2" fmla="*/ 0 w 28"/>
                    <a:gd name="T3" fmla="*/ 0 h 16"/>
                    <a:gd name="T4" fmla="*/ 0 w 28"/>
                    <a:gd name="T5" fmla="*/ 0 h 16"/>
                    <a:gd name="T6" fmla="*/ 28 w 28"/>
                    <a:gd name="T7" fmla="*/ 16 h 16"/>
                    <a:gd name="T8" fmla="*/ 28 w 28"/>
                    <a:gd name="T9" fmla="*/ 16 h 16"/>
                  </a:gdLst>
                  <a:ahLst/>
                  <a:cxnLst>
                    <a:cxn ang="0">
                      <a:pos x="T0" y="T1"/>
                    </a:cxn>
                    <a:cxn ang="0">
                      <a:pos x="T2" y="T3"/>
                    </a:cxn>
                    <a:cxn ang="0">
                      <a:pos x="T4" y="T5"/>
                    </a:cxn>
                    <a:cxn ang="0">
                      <a:pos x="T6" y="T7"/>
                    </a:cxn>
                    <a:cxn ang="0">
                      <a:pos x="T8" y="T9"/>
                    </a:cxn>
                  </a:cxnLst>
                  <a:rect l="0" t="0" r="r" b="b"/>
                  <a:pathLst>
                    <a:path w="28" h="16">
                      <a:moveTo>
                        <a:pt x="28" y="16"/>
                      </a:moveTo>
                      <a:lnTo>
                        <a:pt x="0" y="0"/>
                      </a:lnTo>
                      <a:lnTo>
                        <a:pt x="0" y="0"/>
                      </a:lnTo>
                      <a:lnTo>
                        <a:pt x="28" y="16"/>
                      </a:lnTo>
                      <a:lnTo>
                        <a:pt x="28"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65" name="Rectangle 312"/>
                <p:cNvSpPr>
                  <a:spLocks noChangeArrowheads="1"/>
                </p:cNvSpPr>
                <p:nvPr/>
              </p:nvSpPr>
              <p:spPr bwMode="auto">
                <a:xfrm>
                  <a:off x="5775325" y="3524250"/>
                  <a:ext cx="1588" cy="4445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66" name="Freeform 313"/>
                <p:cNvSpPr>
                  <a:spLocks/>
                </p:cNvSpPr>
                <p:nvPr/>
              </p:nvSpPr>
              <p:spPr bwMode="auto">
                <a:xfrm>
                  <a:off x="5746750" y="3533775"/>
                  <a:ext cx="53975" cy="25400"/>
                </a:xfrm>
                <a:custGeom>
                  <a:avLst/>
                  <a:gdLst>
                    <a:gd name="T0" fmla="*/ 0 w 34"/>
                    <a:gd name="T1" fmla="*/ 16 h 16"/>
                    <a:gd name="T2" fmla="*/ 34 w 34"/>
                    <a:gd name="T3" fmla="*/ 0 h 16"/>
                    <a:gd name="T4" fmla="*/ 34 w 34"/>
                    <a:gd name="T5" fmla="*/ 0 h 16"/>
                    <a:gd name="T6" fmla="*/ 0 w 34"/>
                    <a:gd name="T7" fmla="*/ 16 h 16"/>
                    <a:gd name="T8" fmla="*/ 0 w 34"/>
                    <a:gd name="T9" fmla="*/ 16 h 16"/>
                  </a:gdLst>
                  <a:ahLst/>
                  <a:cxnLst>
                    <a:cxn ang="0">
                      <a:pos x="T0" y="T1"/>
                    </a:cxn>
                    <a:cxn ang="0">
                      <a:pos x="T2" y="T3"/>
                    </a:cxn>
                    <a:cxn ang="0">
                      <a:pos x="T4" y="T5"/>
                    </a:cxn>
                    <a:cxn ang="0">
                      <a:pos x="T6" y="T7"/>
                    </a:cxn>
                    <a:cxn ang="0">
                      <a:pos x="T8" y="T9"/>
                    </a:cxn>
                  </a:cxnLst>
                  <a:rect l="0" t="0" r="r" b="b"/>
                  <a:pathLst>
                    <a:path w="34" h="16">
                      <a:moveTo>
                        <a:pt x="0" y="16"/>
                      </a:moveTo>
                      <a:lnTo>
                        <a:pt x="34" y="0"/>
                      </a:lnTo>
                      <a:lnTo>
                        <a:pt x="34" y="0"/>
                      </a:lnTo>
                      <a:lnTo>
                        <a:pt x="0" y="16"/>
                      </a:lnTo>
                      <a:lnTo>
                        <a:pt x="0"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67" name="Freeform 314"/>
                <p:cNvSpPr>
                  <a:spLocks/>
                </p:cNvSpPr>
                <p:nvPr/>
              </p:nvSpPr>
              <p:spPr bwMode="auto">
                <a:xfrm>
                  <a:off x="5746750" y="3533775"/>
                  <a:ext cx="53975" cy="25400"/>
                </a:xfrm>
                <a:custGeom>
                  <a:avLst/>
                  <a:gdLst>
                    <a:gd name="T0" fmla="*/ 34 w 34"/>
                    <a:gd name="T1" fmla="*/ 16 h 16"/>
                    <a:gd name="T2" fmla="*/ 0 w 34"/>
                    <a:gd name="T3" fmla="*/ 0 h 16"/>
                    <a:gd name="T4" fmla="*/ 0 w 34"/>
                    <a:gd name="T5" fmla="*/ 0 h 16"/>
                    <a:gd name="T6" fmla="*/ 34 w 34"/>
                    <a:gd name="T7" fmla="*/ 16 h 16"/>
                    <a:gd name="T8" fmla="*/ 34 w 34"/>
                    <a:gd name="T9" fmla="*/ 16 h 16"/>
                  </a:gdLst>
                  <a:ahLst/>
                  <a:cxnLst>
                    <a:cxn ang="0">
                      <a:pos x="T0" y="T1"/>
                    </a:cxn>
                    <a:cxn ang="0">
                      <a:pos x="T2" y="T3"/>
                    </a:cxn>
                    <a:cxn ang="0">
                      <a:pos x="T4" y="T5"/>
                    </a:cxn>
                    <a:cxn ang="0">
                      <a:pos x="T6" y="T7"/>
                    </a:cxn>
                    <a:cxn ang="0">
                      <a:pos x="T8" y="T9"/>
                    </a:cxn>
                  </a:cxnLst>
                  <a:rect l="0" t="0" r="r" b="b"/>
                  <a:pathLst>
                    <a:path w="34" h="16">
                      <a:moveTo>
                        <a:pt x="34" y="16"/>
                      </a:moveTo>
                      <a:lnTo>
                        <a:pt x="0" y="0"/>
                      </a:lnTo>
                      <a:lnTo>
                        <a:pt x="0" y="0"/>
                      </a:lnTo>
                      <a:lnTo>
                        <a:pt x="34" y="16"/>
                      </a:lnTo>
                      <a:lnTo>
                        <a:pt x="34"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68" name="Rectangle 315"/>
                <p:cNvSpPr>
                  <a:spLocks noChangeArrowheads="1"/>
                </p:cNvSpPr>
                <p:nvPr/>
              </p:nvSpPr>
              <p:spPr bwMode="auto">
                <a:xfrm>
                  <a:off x="5800725" y="3524250"/>
                  <a:ext cx="1588" cy="4445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69" name="Freeform 316"/>
                <p:cNvSpPr>
                  <a:spLocks/>
                </p:cNvSpPr>
                <p:nvPr/>
              </p:nvSpPr>
              <p:spPr bwMode="auto">
                <a:xfrm>
                  <a:off x="5775325" y="3533775"/>
                  <a:ext cx="53975" cy="25400"/>
                </a:xfrm>
                <a:custGeom>
                  <a:avLst/>
                  <a:gdLst>
                    <a:gd name="T0" fmla="*/ 0 w 34"/>
                    <a:gd name="T1" fmla="*/ 16 h 16"/>
                    <a:gd name="T2" fmla="*/ 34 w 34"/>
                    <a:gd name="T3" fmla="*/ 0 h 16"/>
                    <a:gd name="T4" fmla="*/ 34 w 34"/>
                    <a:gd name="T5" fmla="*/ 0 h 16"/>
                    <a:gd name="T6" fmla="*/ 0 w 34"/>
                    <a:gd name="T7" fmla="*/ 16 h 16"/>
                    <a:gd name="T8" fmla="*/ 0 w 34"/>
                    <a:gd name="T9" fmla="*/ 16 h 16"/>
                  </a:gdLst>
                  <a:ahLst/>
                  <a:cxnLst>
                    <a:cxn ang="0">
                      <a:pos x="T0" y="T1"/>
                    </a:cxn>
                    <a:cxn ang="0">
                      <a:pos x="T2" y="T3"/>
                    </a:cxn>
                    <a:cxn ang="0">
                      <a:pos x="T4" y="T5"/>
                    </a:cxn>
                    <a:cxn ang="0">
                      <a:pos x="T6" y="T7"/>
                    </a:cxn>
                    <a:cxn ang="0">
                      <a:pos x="T8" y="T9"/>
                    </a:cxn>
                  </a:cxnLst>
                  <a:rect l="0" t="0" r="r" b="b"/>
                  <a:pathLst>
                    <a:path w="34" h="16">
                      <a:moveTo>
                        <a:pt x="0" y="16"/>
                      </a:moveTo>
                      <a:lnTo>
                        <a:pt x="34" y="0"/>
                      </a:lnTo>
                      <a:lnTo>
                        <a:pt x="34" y="0"/>
                      </a:lnTo>
                      <a:lnTo>
                        <a:pt x="0" y="16"/>
                      </a:lnTo>
                      <a:lnTo>
                        <a:pt x="0"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70" name="Freeform 317"/>
                <p:cNvSpPr>
                  <a:spLocks/>
                </p:cNvSpPr>
                <p:nvPr/>
              </p:nvSpPr>
              <p:spPr bwMode="auto">
                <a:xfrm>
                  <a:off x="5775325" y="3533775"/>
                  <a:ext cx="53975" cy="25400"/>
                </a:xfrm>
                <a:custGeom>
                  <a:avLst/>
                  <a:gdLst>
                    <a:gd name="T0" fmla="*/ 34 w 34"/>
                    <a:gd name="T1" fmla="*/ 16 h 16"/>
                    <a:gd name="T2" fmla="*/ 0 w 34"/>
                    <a:gd name="T3" fmla="*/ 0 h 16"/>
                    <a:gd name="T4" fmla="*/ 0 w 34"/>
                    <a:gd name="T5" fmla="*/ 0 h 16"/>
                    <a:gd name="T6" fmla="*/ 34 w 34"/>
                    <a:gd name="T7" fmla="*/ 16 h 16"/>
                    <a:gd name="T8" fmla="*/ 34 w 34"/>
                    <a:gd name="T9" fmla="*/ 16 h 16"/>
                  </a:gdLst>
                  <a:ahLst/>
                  <a:cxnLst>
                    <a:cxn ang="0">
                      <a:pos x="T0" y="T1"/>
                    </a:cxn>
                    <a:cxn ang="0">
                      <a:pos x="T2" y="T3"/>
                    </a:cxn>
                    <a:cxn ang="0">
                      <a:pos x="T4" y="T5"/>
                    </a:cxn>
                    <a:cxn ang="0">
                      <a:pos x="T6" y="T7"/>
                    </a:cxn>
                    <a:cxn ang="0">
                      <a:pos x="T8" y="T9"/>
                    </a:cxn>
                  </a:cxnLst>
                  <a:rect l="0" t="0" r="r" b="b"/>
                  <a:pathLst>
                    <a:path w="34" h="16">
                      <a:moveTo>
                        <a:pt x="34" y="16"/>
                      </a:moveTo>
                      <a:lnTo>
                        <a:pt x="0" y="0"/>
                      </a:lnTo>
                      <a:lnTo>
                        <a:pt x="0" y="0"/>
                      </a:lnTo>
                      <a:lnTo>
                        <a:pt x="34" y="16"/>
                      </a:lnTo>
                      <a:lnTo>
                        <a:pt x="34"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71" name="Rectangle 318"/>
                <p:cNvSpPr>
                  <a:spLocks noChangeArrowheads="1"/>
                </p:cNvSpPr>
                <p:nvPr/>
              </p:nvSpPr>
              <p:spPr bwMode="auto">
                <a:xfrm>
                  <a:off x="5854700" y="3524250"/>
                  <a:ext cx="1588" cy="4445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72" name="Freeform 319"/>
                <p:cNvSpPr>
                  <a:spLocks/>
                </p:cNvSpPr>
                <p:nvPr/>
              </p:nvSpPr>
              <p:spPr bwMode="auto">
                <a:xfrm>
                  <a:off x="5829300" y="3533775"/>
                  <a:ext cx="53975" cy="25400"/>
                </a:xfrm>
                <a:custGeom>
                  <a:avLst/>
                  <a:gdLst>
                    <a:gd name="T0" fmla="*/ 0 w 34"/>
                    <a:gd name="T1" fmla="*/ 16 h 16"/>
                    <a:gd name="T2" fmla="*/ 34 w 34"/>
                    <a:gd name="T3" fmla="*/ 0 h 16"/>
                    <a:gd name="T4" fmla="*/ 34 w 34"/>
                    <a:gd name="T5" fmla="*/ 0 h 16"/>
                    <a:gd name="T6" fmla="*/ 0 w 34"/>
                    <a:gd name="T7" fmla="*/ 16 h 16"/>
                    <a:gd name="T8" fmla="*/ 0 w 34"/>
                    <a:gd name="T9" fmla="*/ 16 h 16"/>
                  </a:gdLst>
                  <a:ahLst/>
                  <a:cxnLst>
                    <a:cxn ang="0">
                      <a:pos x="T0" y="T1"/>
                    </a:cxn>
                    <a:cxn ang="0">
                      <a:pos x="T2" y="T3"/>
                    </a:cxn>
                    <a:cxn ang="0">
                      <a:pos x="T4" y="T5"/>
                    </a:cxn>
                    <a:cxn ang="0">
                      <a:pos x="T6" y="T7"/>
                    </a:cxn>
                    <a:cxn ang="0">
                      <a:pos x="T8" y="T9"/>
                    </a:cxn>
                  </a:cxnLst>
                  <a:rect l="0" t="0" r="r" b="b"/>
                  <a:pathLst>
                    <a:path w="34" h="16">
                      <a:moveTo>
                        <a:pt x="0" y="16"/>
                      </a:moveTo>
                      <a:lnTo>
                        <a:pt x="34" y="0"/>
                      </a:lnTo>
                      <a:lnTo>
                        <a:pt x="34" y="0"/>
                      </a:lnTo>
                      <a:lnTo>
                        <a:pt x="0" y="16"/>
                      </a:lnTo>
                      <a:lnTo>
                        <a:pt x="0"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73" name="Freeform 320"/>
                <p:cNvSpPr>
                  <a:spLocks/>
                </p:cNvSpPr>
                <p:nvPr/>
              </p:nvSpPr>
              <p:spPr bwMode="auto">
                <a:xfrm>
                  <a:off x="5829300" y="3533775"/>
                  <a:ext cx="53975" cy="25400"/>
                </a:xfrm>
                <a:custGeom>
                  <a:avLst/>
                  <a:gdLst>
                    <a:gd name="T0" fmla="*/ 34 w 34"/>
                    <a:gd name="T1" fmla="*/ 16 h 16"/>
                    <a:gd name="T2" fmla="*/ 0 w 34"/>
                    <a:gd name="T3" fmla="*/ 0 h 16"/>
                    <a:gd name="T4" fmla="*/ 0 w 34"/>
                    <a:gd name="T5" fmla="*/ 0 h 16"/>
                    <a:gd name="T6" fmla="*/ 34 w 34"/>
                    <a:gd name="T7" fmla="*/ 16 h 16"/>
                    <a:gd name="T8" fmla="*/ 34 w 34"/>
                    <a:gd name="T9" fmla="*/ 16 h 16"/>
                  </a:gdLst>
                  <a:ahLst/>
                  <a:cxnLst>
                    <a:cxn ang="0">
                      <a:pos x="T0" y="T1"/>
                    </a:cxn>
                    <a:cxn ang="0">
                      <a:pos x="T2" y="T3"/>
                    </a:cxn>
                    <a:cxn ang="0">
                      <a:pos x="T4" y="T5"/>
                    </a:cxn>
                    <a:cxn ang="0">
                      <a:pos x="T6" y="T7"/>
                    </a:cxn>
                    <a:cxn ang="0">
                      <a:pos x="T8" y="T9"/>
                    </a:cxn>
                  </a:cxnLst>
                  <a:rect l="0" t="0" r="r" b="b"/>
                  <a:pathLst>
                    <a:path w="34" h="16">
                      <a:moveTo>
                        <a:pt x="34" y="16"/>
                      </a:moveTo>
                      <a:lnTo>
                        <a:pt x="0" y="0"/>
                      </a:lnTo>
                      <a:lnTo>
                        <a:pt x="0" y="0"/>
                      </a:lnTo>
                      <a:lnTo>
                        <a:pt x="34" y="16"/>
                      </a:lnTo>
                      <a:lnTo>
                        <a:pt x="34"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74" name="Rectangle 321"/>
                <p:cNvSpPr>
                  <a:spLocks noChangeArrowheads="1"/>
                </p:cNvSpPr>
                <p:nvPr/>
              </p:nvSpPr>
              <p:spPr bwMode="auto">
                <a:xfrm>
                  <a:off x="5883275" y="3524250"/>
                  <a:ext cx="1588" cy="4445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75" name="Freeform 322"/>
                <p:cNvSpPr>
                  <a:spLocks/>
                </p:cNvSpPr>
                <p:nvPr/>
              </p:nvSpPr>
              <p:spPr bwMode="auto">
                <a:xfrm>
                  <a:off x="5854700" y="3533775"/>
                  <a:ext cx="53975" cy="25400"/>
                </a:xfrm>
                <a:custGeom>
                  <a:avLst/>
                  <a:gdLst>
                    <a:gd name="T0" fmla="*/ 0 w 34"/>
                    <a:gd name="T1" fmla="*/ 16 h 16"/>
                    <a:gd name="T2" fmla="*/ 34 w 34"/>
                    <a:gd name="T3" fmla="*/ 0 h 16"/>
                    <a:gd name="T4" fmla="*/ 34 w 34"/>
                    <a:gd name="T5" fmla="*/ 0 h 16"/>
                    <a:gd name="T6" fmla="*/ 0 w 34"/>
                    <a:gd name="T7" fmla="*/ 16 h 16"/>
                    <a:gd name="T8" fmla="*/ 0 w 34"/>
                    <a:gd name="T9" fmla="*/ 16 h 16"/>
                  </a:gdLst>
                  <a:ahLst/>
                  <a:cxnLst>
                    <a:cxn ang="0">
                      <a:pos x="T0" y="T1"/>
                    </a:cxn>
                    <a:cxn ang="0">
                      <a:pos x="T2" y="T3"/>
                    </a:cxn>
                    <a:cxn ang="0">
                      <a:pos x="T4" y="T5"/>
                    </a:cxn>
                    <a:cxn ang="0">
                      <a:pos x="T6" y="T7"/>
                    </a:cxn>
                    <a:cxn ang="0">
                      <a:pos x="T8" y="T9"/>
                    </a:cxn>
                  </a:cxnLst>
                  <a:rect l="0" t="0" r="r" b="b"/>
                  <a:pathLst>
                    <a:path w="34" h="16">
                      <a:moveTo>
                        <a:pt x="0" y="16"/>
                      </a:moveTo>
                      <a:lnTo>
                        <a:pt x="34" y="0"/>
                      </a:lnTo>
                      <a:lnTo>
                        <a:pt x="34" y="0"/>
                      </a:lnTo>
                      <a:lnTo>
                        <a:pt x="0" y="16"/>
                      </a:lnTo>
                      <a:lnTo>
                        <a:pt x="0"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76" name="Freeform 323"/>
                <p:cNvSpPr>
                  <a:spLocks/>
                </p:cNvSpPr>
                <p:nvPr/>
              </p:nvSpPr>
              <p:spPr bwMode="auto">
                <a:xfrm>
                  <a:off x="5854700" y="3533775"/>
                  <a:ext cx="53975" cy="25400"/>
                </a:xfrm>
                <a:custGeom>
                  <a:avLst/>
                  <a:gdLst>
                    <a:gd name="T0" fmla="*/ 34 w 34"/>
                    <a:gd name="T1" fmla="*/ 16 h 16"/>
                    <a:gd name="T2" fmla="*/ 0 w 34"/>
                    <a:gd name="T3" fmla="*/ 0 h 16"/>
                    <a:gd name="T4" fmla="*/ 0 w 34"/>
                    <a:gd name="T5" fmla="*/ 0 h 16"/>
                    <a:gd name="T6" fmla="*/ 34 w 34"/>
                    <a:gd name="T7" fmla="*/ 16 h 16"/>
                    <a:gd name="T8" fmla="*/ 34 w 34"/>
                    <a:gd name="T9" fmla="*/ 16 h 16"/>
                  </a:gdLst>
                  <a:ahLst/>
                  <a:cxnLst>
                    <a:cxn ang="0">
                      <a:pos x="T0" y="T1"/>
                    </a:cxn>
                    <a:cxn ang="0">
                      <a:pos x="T2" y="T3"/>
                    </a:cxn>
                    <a:cxn ang="0">
                      <a:pos x="T4" y="T5"/>
                    </a:cxn>
                    <a:cxn ang="0">
                      <a:pos x="T6" y="T7"/>
                    </a:cxn>
                    <a:cxn ang="0">
                      <a:pos x="T8" y="T9"/>
                    </a:cxn>
                  </a:cxnLst>
                  <a:rect l="0" t="0" r="r" b="b"/>
                  <a:pathLst>
                    <a:path w="34" h="16">
                      <a:moveTo>
                        <a:pt x="34" y="16"/>
                      </a:moveTo>
                      <a:lnTo>
                        <a:pt x="0" y="0"/>
                      </a:lnTo>
                      <a:lnTo>
                        <a:pt x="0" y="0"/>
                      </a:lnTo>
                      <a:lnTo>
                        <a:pt x="34" y="16"/>
                      </a:lnTo>
                      <a:lnTo>
                        <a:pt x="34" y="16"/>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77" name="Rectangle 324"/>
                <p:cNvSpPr>
                  <a:spLocks noChangeArrowheads="1"/>
                </p:cNvSpPr>
                <p:nvPr/>
              </p:nvSpPr>
              <p:spPr bwMode="auto">
                <a:xfrm>
                  <a:off x="5962650" y="356870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78" name="Freeform 325"/>
                <p:cNvSpPr>
                  <a:spLocks/>
                </p:cNvSpPr>
                <p:nvPr/>
              </p:nvSpPr>
              <p:spPr bwMode="auto">
                <a:xfrm>
                  <a:off x="5946775" y="3578225"/>
                  <a:ext cx="44450" cy="28575"/>
                </a:xfrm>
                <a:custGeom>
                  <a:avLst/>
                  <a:gdLst>
                    <a:gd name="T0" fmla="*/ 0 w 28"/>
                    <a:gd name="T1" fmla="*/ 18 h 18"/>
                    <a:gd name="T2" fmla="*/ 28 w 28"/>
                    <a:gd name="T3" fmla="*/ 0 h 18"/>
                    <a:gd name="T4" fmla="*/ 28 w 28"/>
                    <a:gd name="T5" fmla="*/ 0 h 18"/>
                    <a:gd name="T6" fmla="*/ 0 w 28"/>
                    <a:gd name="T7" fmla="*/ 18 h 18"/>
                    <a:gd name="T8" fmla="*/ 0 w 28"/>
                    <a:gd name="T9" fmla="*/ 18 h 18"/>
                  </a:gdLst>
                  <a:ahLst/>
                  <a:cxnLst>
                    <a:cxn ang="0">
                      <a:pos x="T0" y="T1"/>
                    </a:cxn>
                    <a:cxn ang="0">
                      <a:pos x="T2" y="T3"/>
                    </a:cxn>
                    <a:cxn ang="0">
                      <a:pos x="T4" y="T5"/>
                    </a:cxn>
                    <a:cxn ang="0">
                      <a:pos x="T6" y="T7"/>
                    </a:cxn>
                    <a:cxn ang="0">
                      <a:pos x="T8" y="T9"/>
                    </a:cxn>
                  </a:cxnLst>
                  <a:rect l="0" t="0" r="r" b="b"/>
                  <a:pathLst>
                    <a:path w="28" h="18">
                      <a:moveTo>
                        <a:pt x="0" y="18"/>
                      </a:moveTo>
                      <a:lnTo>
                        <a:pt x="28" y="0"/>
                      </a:lnTo>
                      <a:lnTo>
                        <a:pt x="28" y="0"/>
                      </a:lnTo>
                      <a:lnTo>
                        <a:pt x="0" y="18"/>
                      </a:lnTo>
                      <a:lnTo>
                        <a:pt x="0" y="18"/>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79" name="Freeform 326"/>
                <p:cNvSpPr>
                  <a:spLocks/>
                </p:cNvSpPr>
                <p:nvPr/>
              </p:nvSpPr>
              <p:spPr bwMode="auto">
                <a:xfrm>
                  <a:off x="5946775" y="3578225"/>
                  <a:ext cx="44450" cy="28575"/>
                </a:xfrm>
                <a:custGeom>
                  <a:avLst/>
                  <a:gdLst>
                    <a:gd name="T0" fmla="*/ 28 w 28"/>
                    <a:gd name="T1" fmla="*/ 18 h 18"/>
                    <a:gd name="T2" fmla="*/ 0 w 28"/>
                    <a:gd name="T3" fmla="*/ 0 h 18"/>
                    <a:gd name="T4" fmla="*/ 0 w 28"/>
                    <a:gd name="T5" fmla="*/ 0 h 18"/>
                    <a:gd name="T6" fmla="*/ 28 w 28"/>
                    <a:gd name="T7" fmla="*/ 18 h 18"/>
                    <a:gd name="T8" fmla="*/ 28 w 28"/>
                    <a:gd name="T9" fmla="*/ 18 h 18"/>
                  </a:gdLst>
                  <a:ahLst/>
                  <a:cxnLst>
                    <a:cxn ang="0">
                      <a:pos x="T0" y="T1"/>
                    </a:cxn>
                    <a:cxn ang="0">
                      <a:pos x="T2" y="T3"/>
                    </a:cxn>
                    <a:cxn ang="0">
                      <a:pos x="T4" y="T5"/>
                    </a:cxn>
                    <a:cxn ang="0">
                      <a:pos x="T6" y="T7"/>
                    </a:cxn>
                    <a:cxn ang="0">
                      <a:pos x="T8" y="T9"/>
                    </a:cxn>
                  </a:cxnLst>
                  <a:rect l="0" t="0" r="r" b="b"/>
                  <a:pathLst>
                    <a:path w="28" h="18">
                      <a:moveTo>
                        <a:pt x="28" y="18"/>
                      </a:moveTo>
                      <a:lnTo>
                        <a:pt x="0" y="0"/>
                      </a:lnTo>
                      <a:lnTo>
                        <a:pt x="0" y="0"/>
                      </a:lnTo>
                      <a:lnTo>
                        <a:pt x="28" y="18"/>
                      </a:lnTo>
                      <a:lnTo>
                        <a:pt x="28" y="18"/>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80" name="Rectangle 327"/>
                <p:cNvSpPr>
                  <a:spLocks noChangeArrowheads="1"/>
                </p:cNvSpPr>
                <p:nvPr/>
              </p:nvSpPr>
              <p:spPr bwMode="auto">
                <a:xfrm>
                  <a:off x="6054725" y="356870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81" name="Freeform 328"/>
                <p:cNvSpPr>
                  <a:spLocks/>
                </p:cNvSpPr>
                <p:nvPr/>
              </p:nvSpPr>
              <p:spPr bwMode="auto">
                <a:xfrm>
                  <a:off x="6026150" y="3578225"/>
                  <a:ext cx="44450" cy="28575"/>
                </a:xfrm>
                <a:custGeom>
                  <a:avLst/>
                  <a:gdLst>
                    <a:gd name="T0" fmla="*/ 0 w 28"/>
                    <a:gd name="T1" fmla="*/ 18 h 18"/>
                    <a:gd name="T2" fmla="*/ 28 w 28"/>
                    <a:gd name="T3" fmla="*/ 0 h 18"/>
                    <a:gd name="T4" fmla="*/ 28 w 28"/>
                    <a:gd name="T5" fmla="*/ 0 h 18"/>
                    <a:gd name="T6" fmla="*/ 0 w 28"/>
                    <a:gd name="T7" fmla="*/ 18 h 18"/>
                    <a:gd name="T8" fmla="*/ 0 w 28"/>
                    <a:gd name="T9" fmla="*/ 18 h 18"/>
                  </a:gdLst>
                  <a:ahLst/>
                  <a:cxnLst>
                    <a:cxn ang="0">
                      <a:pos x="T0" y="T1"/>
                    </a:cxn>
                    <a:cxn ang="0">
                      <a:pos x="T2" y="T3"/>
                    </a:cxn>
                    <a:cxn ang="0">
                      <a:pos x="T4" y="T5"/>
                    </a:cxn>
                    <a:cxn ang="0">
                      <a:pos x="T6" y="T7"/>
                    </a:cxn>
                    <a:cxn ang="0">
                      <a:pos x="T8" y="T9"/>
                    </a:cxn>
                  </a:cxnLst>
                  <a:rect l="0" t="0" r="r" b="b"/>
                  <a:pathLst>
                    <a:path w="28" h="18">
                      <a:moveTo>
                        <a:pt x="0" y="18"/>
                      </a:moveTo>
                      <a:lnTo>
                        <a:pt x="28" y="0"/>
                      </a:lnTo>
                      <a:lnTo>
                        <a:pt x="28" y="0"/>
                      </a:lnTo>
                      <a:lnTo>
                        <a:pt x="0" y="18"/>
                      </a:lnTo>
                      <a:lnTo>
                        <a:pt x="0" y="18"/>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82" name="Freeform 329"/>
                <p:cNvSpPr>
                  <a:spLocks/>
                </p:cNvSpPr>
                <p:nvPr/>
              </p:nvSpPr>
              <p:spPr bwMode="auto">
                <a:xfrm>
                  <a:off x="6026150" y="3578225"/>
                  <a:ext cx="44450" cy="28575"/>
                </a:xfrm>
                <a:custGeom>
                  <a:avLst/>
                  <a:gdLst>
                    <a:gd name="T0" fmla="*/ 28 w 28"/>
                    <a:gd name="T1" fmla="*/ 18 h 18"/>
                    <a:gd name="T2" fmla="*/ 0 w 28"/>
                    <a:gd name="T3" fmla="*/ 0 h 18"/>
                    <a:gd name="T4" fmla="*/ 0 w 28"/>
                    <a:gd name="T5" fmla="*/ 0 h 18"/>
                    <a:gd name="T6" fmla="*/ 28 w 28"/>
                    <a:gd name="T7" fmla="*/ 18 h 18"/>
                    <a:gd name="T8" fmla="*/ 28 w 28"/>
                    <a:gd name="T9" fmla="*/ 18 h 18"/>
                  </a:gdLst>
                  <a:ahLst/>
                  <a:cxnLst>
                    <a:cxn ang="0">
                      <a:pos x="T0" y="T1"/>
                    </a:cxn>
                    <a:cxn ang="0">
                      <a:pos x="T2" y="T3"/>
                    </a:cxn>
                    <a:cxn ang="0">
                      <a:pos x="T4" y="T5"/>
                    </a:cxn>
                    <a:cxn ang="0">
                      <a:pos x="T6" y="T7"/>
                    </a:cxn>
                    <a:cxn ang="0">
                      <a:pos x="T8" y="T9"/>
                    </a:cxn>
                  </a:cxnLst>
                  <a:rect l="0" t="0" r="r" b="b"/>
                  <a:pathLst>
                    <a:path w="28" h="18">
                      <a:moveTo>
                        <a:pt x="28" y="18"/>
                      </a:moveTo>
                      <a:lnTo>
                        <a:pt x="0" y="0"/>
                      </a:lnTo>
                      <a:lnTo>
                        <a:pt x="0" y="0"/>
                      </a:lnTo>
                      <a:lnTo>
                        <a:pt x="28" y="18"/>
                      </a:lnTo>
                      <a:lnTo>
                        <a:pt x="28" y="18"/>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83" name="Rectangle 330"/>
                <p:cNvSpPr>
                  <a:spLocks noChangeArrowheads="1"/>
                </p:cNvSpPr>
                <p:nvPr/>
              </p:nvSpPr>
              <p:spPr bwMode="auto">
                <a:xfrm>
                  <a:off x="6070600" y="356870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84" name="Freeform 331"/>
                <p:cNvSpPr>
                  <a:spLocks/>
                </p:cNvSpPr>
                <p:nvPr/>
              </p:nvSpPr>
              <p:spPr bwMode="auto">
                <a:xfrm>
                  <a:off x="6045200" y="3578225"/>
                  <a:ext cx="44450" cy="28575"/>
                </a:xfrm>
                <a:custGeom>
                  <a:avLst/>
                  <a:gdLst>
                    <a:gd name="T0" fmla="*/ 0 w 28"/>
                    <a:gd name="T1" fmla="*/ 18 h 18"/>
                    <a:gd name="T2" fmla="*/ 28 w 28"/>
                    <a:gd name="T3" fmla="*/ 0 h 18"/>
                    <a:gd name="T4" fmla="*/ 28 w 28"/>
                    <a:gd name="T5" fmla="*/ 0 h 18"/>
                    <a:gd name="T6" fmla="*/ 0 w 28"/>
                    <a:gd name="T7" fmla="*/ 18 h 18"/>
                    <a:gd name="T8" fmla="*/ 0 w 28"/>
                    <a:gd name="T9" fmla="*/ 18 h 18"/>
                  </a:gdLst>
                  <a:ahLst/>
                  <a:cxnLst>
                    <a:cxn ang="0">
                      <a:pos x="T0" y="T1"/>
                    </a:cxn>
                    <a:cxn ang="0">
                      <a:pos x="T2" y="T3"/>
                    </a:cxn>
                    <a:cxn ang="0">
                      <a:pos x="T4" y="T5"/>
                    </a:cxn>
                    <a:cxn ang="0">
                      <a:pos x="T6" y="T7"/>
                    </a:cxn>
                    <a:cxn ang="0">
                      <a:pos x="T8" y="T9"/>
                    </a:cxn>
                  </a:cxnLst>
                  <a:rect l="0" t="0" r="r" b="b"/>
                  <a:pathLst>
                    <a:path w="28" h="18">
                      <a:moveTo>
                        <a:pt x="0" y="18"/>
                      </a:moveTo>
                      <a:lnTo>
                        <a:pt x="28" y="0"/>
                      </a:lnTo>
                      <a:lnTo>
                        <a:pt x="28" y="0"/>
                      </a:lnTo>
                      <a:lnTo>
                        <a:pt x="0" y="18"/>
                      </a:lnTo>
                      <a:lnTo>
                        <a:pt x="0" y="18"/>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85" name="Freeform 332"/>
                <p:cNvSpPr>
                  <a:spLocks/>
                </p:cNvSpPr>
                <p:nvPr/>
              </p:nvSpPr>
              <p:spPr bwMode="auto">
                <a:xfrm>
                  <a:off x="6045200" y="3578225"/>
                  <a:ext cx="44450" cy="28575"/>
                </a:xfrm>
                <a:custGeom>
                  <a:avLst/>
                  <a:gdLst>
                    <a:gd name="T0" fmla="*/ 28 w 28"/>
                    <a:gd name="T1" fmla="*/ 18 h 18"/>
                    <a:gd name="T2" fmla="*/ 0 w 28"/>
                    <a:gd name="T3" fmla="*/ 0 h 18"/>
                    <a:gd name="T4" fmla="*/ 0 w 28"/>
                    <a:gd name="T5" fmla="*/ 0 h 18"/>
                    <a:gd name="T6" fmla="*/ 28 w 28"/>
                    <a:gd name="T7" fmla="*/ 18 h 18"/>
                    <a:gd name="T8" fmla="*/ 28 w 28"/>
                    <a:gd name="T9" fmla="*/ 18 h 18"/>
                  </a:gdLst>
                  <a:ahLst/>
                  <a:cxnLst>
                    <a:cxn ang="0">
                      <a:pos x="T0" y="T1"/>
                    </a:cxn>
                    <a:cxn ang="0">
                      <a:pos x="T2" y="T3"/>
                    </a:cxn>
                    <a:cxn ang="0">
                      <a:pos x="T4" y="T5"/>
                    </a:cxn>
                    <a:cxn ang="0">
                      <a:pos x="T6" y="T7"/>
                    </a:cxn>
                    <a:cxn ang="0">
                      <a:pos x="T8" y="T9"/>
                    </a:cxn>
                  </a:cxnLst>
                  <a:rect l="0" t="0" r="r" b="b"/>
                  <a:pathLst>
                    <a:path w="28" h="18">
                      <a:moveTo>
                        <a:pt x="28" y="18"/>
                      </a:moveTo>
                      <a:lnTo>
                        <a:pt x="0" y="0"/>
                      </a:lnTo>
                      <a:lnTo>
                        <a:pt x="0" y="0"/>
                      </a:lnTo>
                      <a:lnTo>
                        <a:pt x="28" y="18"/>
                      </a:lnTo>
                      <a:lnTo>
                        <a:pt x="28" y="18"/>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86" name="Rectangle 333"/>
                <p:cNvSpPr>
                  <a:spLocks noChangeArrowheads="1"/>
                </p:cNvSpPr>
                <p:nvPr/>
              </p:nvSpPr>
              <p:spPr bwMode="auto">
                <a:xfrm>
                  <a:off x="6178550" y="356870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87" name="Freeform 334"/>
                <p:cNvSpPr>
                  <a:spLocks/>
                </p:cNvSpPr>
                <p:nvPr/>
              </p:nvSpPr>
              <p:spPr bwMode="auto">
                <a:xfrm>
                  <a:off x="6153150" y="3578225"/>
                  <a:ext cx="44450" cy="28575"/>
                </a:xfrm>
                <a:custGeom>
                  <a:avLst/>
                  <a:gdLst>
                    <a:gd name="T0" fmla="*/ 0 w 28"/>
                    <a:gd name="T1" fmla="*/ 18 h 18"/>
                    <a:gd name="T2" fmla="*/ 28 w 28"/>
                    <a:gd name="T3" fmla="*/ 0 h 18"/>
                    <a:gd name="T4" fmla="*/ 28 w 28"/>
                    <a:gd name="T5" fmla="*/ 0 h 18"/>
                    <a:gd name="T6" fmla="*/ 0 w 28"/>
                    <a:gd name="T7" fmla="*/ 18 h 18"/>
                    <a:gd name="T8" fmla="*/ 0 w 28"/>
                    <a:gd name="T9" fmla="*/ 18 h 18"/>
                  </a:gdLst>
                  <a:ahLst/>
                  <a:cxnLst>
                    <a:cxn ang="0">
                      <a:pos x="T0" y="T1"/>
                    </a:cxn>
                    <a:cxn ang="0">
                      <a:pos x="T2" y="T3"/>
                    </a:cxn>
                    <a:cxn ang="0">
                      <a:pos x="T4" y="T5"/>
                    </a:cxn>
                    <a:cxn ang="0">
                      <a:pos x="T6" y="T7"/>
                    </a:cxn>
                    <a:cxn ang="0">
                      <a:pos x="T8" y="T9"/>
                    </a:cxn>
                  </a:cxnLst>
                  <a:rect l="0" t="0" r="r" b="b"/>
                  <a:pathLst>
                    <a:path w="28" h="18">
                      <a:moveTo>
                        <a:pt x="0" y="18"/>
                      </a:moveTo>
                      <a:lnTo>
                        <a:pt x="28" y="0"/>
                      </a:lnTo>
                      <a:lnTo>
                        <a:pt x="28" y="0"/>
                      </a:lnTo>
                      <a:lnTo>
                        <a:pt x="0" y="18"/>
                      </a:lnTo>
                      <a:lnTo>
                        <a:pt x="0" y="18"/>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88" name="Freeform 335"/>
                <p:cNvSpPr>
                  <a:spLocks/>
                </p:cNvSpPr>
                <p:nvPr/>
              </p:nvSpPr>
              <p:spPr bwMode="auto">
                <a:xfrm>
                  <a:off x="6153150" y="3578225"/>
                  <a:ext cx="44450" cy="28575"/>
                </a:xfrm>
                <a:custGeom>
                  <a:avLst/>
                  <a:gdLst>
                    <a:gd name="T0" fmla="*/ 28 w 28"/>
                    <a:gd name="T1" fmla="*/ 18 h 18"/>
                    <a:gd name="T2" fmla="*/ 0 w 28"/>
                    <a:gd name="T3" fmla="*/ 0 h 18"/>
                    <a:gd name="T4" fmla="*/ 0 w 28"/>
                    <a:gd name="T5" fmla="*/ 0 h 18"/>
                    <a:gd name="T6" fmla="*/ 28 w 28"/>
                    <a:gd name="T7" fmla="*/ 18 h 18"/>
                    <a:gd name="T8" fmla="*/ 28 w 28"/>
                    <a:gd name="T9" fmla="*/ 18 h 18"/>
                  </a:gdLst>
                  <a:ahLst/>
                  <a:cxnLst>
                    <a:cxn ang="0">
                      <a:pos x="T0" y="T1"/>
                    </a:cxn>
                    <a:cxn ang="0">
                      <a:pos x="T2" y="T3"/>
                    </a:cxn>
                    <a:cxn ang="0">
                      <a:pos x="T4" y="T5"/>
                    </a:cxn>
                    <a:cxn ang="0">
                      <a:pos x="T6" y="T7"/>
                    </a:cxn>
                    <a:cxn ang="0">
                      <a:pos x="T8" y="T9"/>
                    </a:cxn>
                  </a:cxnLst>
                  <a:rect l="0" t="0" r="r" b="b"/>
                  <a:pathLst>
                    <a:path w="28" h="18">
                      <a:moveTo>
                        <a:pt x="28" y="18"/>
                      </a:moveTo>
                      <a:lnTo>
                        <a:pt x="0" y="0"/>
                      </a:lnTo>
                      <a:lnTo>
                        <a:pt x="0" y="0"/>
                      </a:lnTo>
                      <a:lnTo>
                        <a:pt x="28" y="18"/>
                      </a:lnTo>
                      <a:lnTo>
                        <a:pt x="28" y="18"/>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89" name="Rectangle 336"/>
                <p:cNvSpPr>
                  <a:spLocks noChangeArrowheads="1"/>
                </p:cNvSpPr>
                <p:nvPr/>
              </p:nvSpPr>
              <p:spPr bwMode="auto">
                <a:xfrm>
                  <a:off x="6178550" y="356870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90" name="Freeform 337"/>
                <p:cNvSpPr>
                  <a:spLocks/>
                </p:cNvSpPr>
                <p:nvPr/>
              </p:nvSpPr>
              <p:spPr bwMode="auto">
                <a:xfrm>
                  <a:off x="6153150" y="3578225"/>
                  <a:ext cx="44450" cy="28575"/>
                </a:xfrm>
                <a:custGeom>
                  <a:avLst/>
                  <a:gdLst>
                    <a:gd name="T0" fmla="*/ 0 w 28"/>
                    <a:gd name="T1" fmla="*/ 18 h 18"/>
                    <a:gd name="T2" fmla="*/ 28 w 28"/>
                    <a:gd name="T3" fmla="*/ 0 h 18"/>
                    <a:gd name="T4" fmla="*/ 28 w 28"/>
                    <a:gd name="T5" fmla="*/ 0 h 18"/>
                    <a:gd name="T6" fmla="*/ 0 w 28"/>
                    <a:gd name="T7" fmla="*/ 18 h 18"/>
                    <a:gd name="T8" fmla="*/ 0 w 28"/>
                    <a:gd name="T9" fmla="*/ 18 h 18"/>
                  </a:gdLst>
                  <a:ahLst/>
                  <a:cxnLst>
                    <a:cxn ang="0">
                      <a:pos x="T0" y="T1"/>
                    </a:cxn>
                    <a:cxn ang="0">
                      <a:pos x="T2" y="T3"/>
                    </a:cxn>
                    <a:cxn ang="0">
                      <a:pos x="T4" y="T5"/>
                    </a:cxn>
                    <a:cxn ang="0">
                      <a:pos x="T6" y="T7"/>
                    </a:cxn>
                    <a:cxn ang="0">
                      <a:pos x="T8" y="T9"/>
                    </a:cxn>
                  </a:cxnLst>
                  <a:rect l="0" t="0" r="r" b="b"/>
                  <a:pathLst>
                    <a:path w="28" h="18">
                      <a:moveTo>
                        <a:pt x="0" y="18"/>
                      </a:moveTo>
                      <a:lnTo>
                        <a:pt x="28" y="0"/>
                      </a:lnTo>
                      <a:lnTo>
                        <a:pt x="28" y="0"/>
                      </a:lnTo>
                      <a:lnTo>
                        <a:pt x="0" y="18"/>
                      </a:lnTo>
                      <a:lnTo>
                        <a:pt x="0" y="18"/>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91" name="Freeform 338"/>
                <p:cNvSpPr>
                  <a:spLocks/>
                </p:cNvSpPr>
                <p:nvPr/>
              </p:nvSpPr>
              <p:spPr bwMode="auto">
                <a:xfrm>
                  <a:off x="6153150" y="3578225"/>
                  <a:ext cx="44450" cy="28575"/>
                </a:xfrm>
                <a:custGeom>
                  <a:avLst/>
                  <a:gdLst>
                    <a:gd name="T0" fmla="*/ 28 w 28"/>
                    <a:gd name="T1" fmla="*/ 18 h 18"/>
                    <a:gd name="T2" fmla="*/ 0 w 28"/>
                    <a:gd name="T3" fmla="*/ 0 h 18"/>
                    <a:gd name="T4" fmla="*/ 0 w 28"/>
                    <a:gd name="T5" fmla="*/ 0 h 18"/>
                    <a:gd name="T6" fmla="*/ 28 w 28"/>
                    <a:gd name="T7" fmla="*/ 18 h 18"/>
                    <a:gd name="T8" fmla="*/ 28 w 28"/>
                    <a:gd name="T9" fmla="*/ 18 h 18"/>
                  </a:gdLst>
                  <a:ahLst/>
                  <a:cxnLst>
                    <a:cxn ang="0">
                      <a:pos x="T0" y="T1"/>
                    </a:cxn>
                    <a:cxn ang="0">
                      <a:pos x="T2" y="T3"/>
                    </a:cxn>
                    <a:cxn ang="0">
                      <a:pos x="T4" y="T5"/>
                    </a:cxn>
                    <a:cxn ang="0">
                      <a:pos x="T6" y="T7"/>
                    </a:cxn>
                    <a:cxn ang="0">
                      <a:pos x="T8" y="T9"/>
                    </a:cxn>
                  </a:cxnLst>
                  <a:rect l="0" t="0" r="r" b="b"/>
                  <a:pathLst>
                    <a:path w="28" h="18">
                      <a:moveTo>
                        <a:pt x="28" y="18"/>
                      </a:moveTo>
                      <a:lnTo>
                        <a:pt x="0" y="0"/>
                      </a:lnTo>
                      <a:lnTo>
                        <a:pt x="0" y="0"/>
                      </a:lnTo>
                      <a:lnTo>
                        <a:pt x="28" y="18"/>
                      </a:lnTo>
                      <a:lnTo>
                        <a:pt x="28" y="18"/>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92" name="Rectangle 339"/>
                <p:cNvSpPr>
                  <a:spLocks noChangeArrowheads="1"/>
                </p:cNvSpPr>
                <p:nvPr/>
              </p:nvSpPr>
              <p:spPr bwMode="auto">
                <a:xfrm>
                  <a:off x="6178550" y="356870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93" name="Freeform 340"/>
                <p:cNvSpPr>
                  <a:spLocks/>
                </p:cNvSpPr>
                <p:nvPr/>
              </p:nvSpPr>
              <p:spPr bwMode="auto">
                <a:xfrm>
                  <a:off x="6162675" y="3578225"/>
                  <a:ext cx="44450" cy="28575"/>
                </a:xfrm>
                <a:custGeom>
                  <a:avLst/>
                  <a:gdLst>
                    <a:gd name="T0" fmla="*/ 0 w 28"/>
                    <a:gd name="T1" fmla="*/ 18 h 18"/>
                    <a:gd name="T2" fmla="*/ 28 w 28"/>
                    <a:gd name="T3" fmla="*/ 0 h 18"/>
                    <a:gd name="T4" fmla="*/ 28 w 28"/>
                    <a:gd name="T5" fmla="*/ 0 h 18"/>
                    <a:gd name="T6" fmla="*/ 0 w 28"/>
                    <a:gd name="T7" fmla="*/ 18 h 18"/>
                    <a:gd name="T8" fmla="*/ 0 w 28"/>
                    <a:gd name="T9" fmla="*/ 18 h 18"/>
                  </a:gdLst>
                  <a:ahLst/>
                  <a:cxnLst>
                    <a:cxn ang="0">
                      <a:pos x="T0" y="T1"/>
                    </a:cxn>
                    <a:cxn ang="0">
                      <a:pos x="T2" y="T3"/>
                    </a:cxn>
                    <a:cxn ang="0">
                      <a:pos x="T4" y="T5"/>
                    </a:cxn>
                    <a:cxn ang="0">
                      <a:pos x="T6" y="T7"/>
                    </a:cxn>
                    <a:cxn ang="0">
                      <a:pos x="T8" y="T9"/>
                    </a:cxn>
                  </a:cxnLst>
                  <a:rect l="0" t="0" r="r" b="b"/>
                  <a:pathLst>
                    <a:path w="28" h="18">
                      <a:moveTo>
                        <a:pt x="0" y="18"/>
                      </a:moveTo>
                      <a:lnTo>
                        <a:pt x="28" y="0"/>
                      </a:lnTo>
                      <a:lnTo>
                        <a:pt x="28" y="0"/>
                      </a:lnTo>
                      <a:lnTo>
                        <a:pt x="0" y="18"/>
                      </a:lnTo>
                      <a:lnTo>
                        <a:pt x="0" y="18"/>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94" name="Freeform 341"/>
                <p:cNvSpPr>
                  <a:spLocks/>
                </p:cNvSpPr>
                <p:nvPr/>
              </p:nvSpPr>
              <p:spPr bwMode="auto">
                <a:xfrm>
                  <a:off x="6162675" y="3578225"/>
                  <a:ext cx="44450" cy="28575"/>
                </a:xfrm>
                <a:custGeom>
                  <a:avLst/>
                  <a:gdLst>
                    <a:gd name="T0" fmla="*/ 28 w 28"/>
                    <a:gd name="T1" fmla="*/ 18 h 18"/>
                    <a:gd name="T2" fmla="*/ 0 w 28"/>
                    <a:gd name="T3" fmla="*/ 0 h 18"/>
                    <a:gd name="T4" fmla="*/ 0 w 28"/>
                    <a:gd name="T5" fmla="*/ 0 h 18"/>
                    <a:gd name="T6" fmla="*/ 28 w 28"/>
                    <a:gd name="T7" fmla="*/ 18 h 18"/>
                    <a:gd name="T8" fmla="*/ 28 w 28"/>
                    <a:gd name="T9" fmla="*/ 18 h 18"/>
                  </a:gdLst>
                  <a:ahLst/>
                  <a:cxnLst>
                    <a:cxn ang="0">
                      <a:pos x="T0" y="T1"/>
                    </a:cxn>
                    <a:cxn ang="0">
                      <a:pos x="T2" y="T3"/>
                    </a:cxn>
                    <a:cxn ang="0">
                      <a:pos x="T4" y="T5"/>
                    </a:cxn>
                    <a:cxn ang="0">
                      <a:pos x="T6" y="T7"/>
                    </a:cxn>
                    <a:cxn ang="0">
                      <a:pos x="T8" y="T9"/>
                    </a:cxn>
                  </a:cxnLst>
                  <a:rect l="0" t="0" r="r" b="b"/>
                  <a:pathLst>
                    <a:path w="28" h="18">
                      <a:moveTo>
                        <a:pt x="28" y="18"/>
                      </a:moveTo>
                      <a:lnTo>
                        <a:pt x="0" y="0"/>
                      </a:lnTo>
                      <a:lnTo>
                        <a:pt x="0" y="0"/>
                      </a:lnTo>
                      <a:lnTo>
                        <a:pt x="28" y="18"/>
                      </a:lnTo>
                      <a:lnTo>
                        <a:pt x="28" y="18"/>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95" name="Rectangle 342"/>
                <p:cNvSpPr>
                  <a:spLocks noChangeArrowheads="1"/>
                </p:cNvSpPr>
                <p:nvPr/>
              </p:nvSpPr>
              <p:spPr bwMode="auto">
                <a:xfrm>
                  <a:off x="6197600" y="3597275"/>
                  <a:ext cx="1588" cy="34925"/>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96" name="Freeform 343"/>
                <p:cNvSpPr>
                  <a:spLocks/>
                </p:cNvSpPr>
                <p:nvPr/>
              </p:nvSpPr>
              <p:spPr bwMode="auto">
                <a:xfrm>
                  <a:off x="6169025" y="3606800"/>
                  <a:ext cx="47625" cy="15875"/>
                </a:xfrm>
                <a:custGeom>
                  <a:avLst/>
                  <a:gdLst>
                    <a:gd name="T0" fmla="*/ 0 w 30"/>
                    <a:gd name="T1" fmla="*/ 10 h 10"/>
                    <a:gd name="T2" fmla="*/ 30 w 30"/>
                    <a:gd name="T3" fmla="*/ 0 h 10"/>
                    <a:gd name="T4" fmla="*/ 30 w 30"/>
                    <a:gd name="T5" fmla="*/ 0 h 10"/>
                    <a:gd name="T6" fmla="*/ 0 w 30"/>
                    <a:gd name="T7" fmla="*/ 10 h 10"/>
                    <a:gd name="T8" fmla="*/ 0 w 30"/>
                    <a:gd name="T9" fmla="*/ 10 h 10"/>
                  </a:gdLst>
                  <a:ahLst/>
                  <a:cxnLst>
                    <a:cxn ang="0">
                      <a:pos x="T0" y="T1"/>
                    </a:cxn>
                    <a:cxn ang="0">
                      <a:pos x="T2" y="T3"/>
                    </a:cxn>
                    <a:cxn ang="0">
                      <a:pos x="T4" y="T5"/>
                    </a:cxn>
                    <a:cxn ang="0">
                      <a:pos x="T6" y="T7"/>
                    </a:cxn>
                    <a:cxn ang="0">
                      <a:pos x="T8" y="T9"/>
                    </a:cxn>
                  </a:cxnLst>
                  <a:rect l="0" t="0" r="r" b="b"/>
                  <a:pathLst>
                    <a:path w="30" h="10">
                      <a:moveTo>
                        <a:pt x="0" y="10"/>
                      </a:moveTo>
                      <a:lnTo>
                        <a:pt x="30" y="0"/>
                      </a:lnTo>
                      <a:lnTo>
                        <a:pt x="30"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97" name="Freeform 344"/>
                <p:cNvSpPr>
                  <a:spLocks/>
                </p:cNvSpPr>
                <p:nvPr/>
              </p:nvSpPr>
              <p:spPr bwMode="auto">
                <a:xfrm>
                  <a:off x="6169025" y="3606800"/>
                  <a:ext cx="47625" cy="15875"/>
                </a:xfrm>
                <a:custGeom>
                  <a:avLst/>
                  <a:gdLst>
                    <a:gd name="T0" fmla="*/ 30 w 30"/>
                    <a:gd name="T1" fmla="*/ 10 h 10"/>
                    <a:gd name="T2" fmla="*/ 0 w 30"/>
                    <a:gd name="T3" fmla="*/ 0 h 10"/>
                    <a:gd name="T4" fmla="*/ 0 w 30"/>
                    <a:gd name="T5" fmla="*/ 0 h 10"/>
                    <a:gd name="T6" fmla="*/ 30 w 30"/>
                    <a:gd name="T7" fmla="*/ 10 h 10"/>
                    <a:gd name="T8" fmla="*/ 30 w 30"/>
                    <a:gd name="T9" fmla="*/ 10 h 10"/>
                  </a:gdLst>
                  <a:ahLst/>
                  <a:cxnLst>
                    <a:cxn ang="0">
                      <a:pos x="T0" y="T1"/>
                    </a:cxn>
                    <a:cxn ang="0">
                      <a:pos x="T2" y="T3"/>
                    </a:cxn>
                    <a:cxn ang="0">
                      <a:pos x="T4" y="T5"/>
                    </a:cxn>
                    <a:cxn ang="0">
                      <a:pos x="T6" y="T7"/>
                    </a:cxn>
                    <a:cxn ang="0">
                      <a:pos x="T8" y="T9"/>
                    </a:cxn>
                  </a:cxnLst>
                  <a:rect l="0" t="0" r="r" b="b"/>
                  <a:pathLst>
                    <a:path w="30" h="10">
                      <a:moveTo>
                        <a:pt x="30" y="10"/>
                      </a:moveTo>
                      <a:lnTo>
                        <a:pt x="0" y="0"/>
                      </a:lnTo>
                      <a:lnTo>
                        <a:pt x="0" y="0"/>
                      </a:lnTo>
                      <a:lnTo>
                        <a:pt x="30" y="10"/>
                      </a:lnTo>
                      <a:lnTo>
                        <a:pt x="3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98" name="Rectangle 345"/>
                <p:cNvSpPr>
                  <a:spLocks noChangeArrowheads="1"/>
                </p:cNvSpPr>
                <p:nvPr/>
              </p:nvSpPr>
              <p:spPr bwMode="auto">
                <a:xfrm>
                  <a:off x="6216650" y="3597275"/>
                  <a:ext cx="1588" cy="34925"/>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599" name="Freeform 346"/>
                <p:cNvSpPr>
                  <a:spLocks/>
                </p:cNvSpPr>
                <p:nvPr/>
              </p:nvSpPr>
              <p:spPr bwMode="auto">
                <a:xfrm>
                  <a:off x="6188075" y="3606800"/>
                  <a:ext cx="44450" cy="15875"/>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00" name="Freeform 347"/>
                <p:cNvSpPr>
                  <a:spLocks/>
                </p:cNvSpPr>
                <p:nvPr/>
              </p:nvSpPr>
              <p:spPr bwMode="auto">
                <a:xfrm>
                  <a:off x="6188075" y="3606800"/>
                  <a:ext cx="44450" cy="15875"/>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01" name="Rectangle 348"/>
                <p:cNvSpPr>
                  <a:spLocks noChangeArrowheads="1"/>
                </p:cNvSpPr>
                <p:nvPr/>
              </p:nvSpPr>
              <p:spPr bwMode="auto">
                <a:xfrm>
                  <a:off x="6216650" y="3597275"/>
                  <a:ext cx="1588" cy="34925"/>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02" name="Freeform 349"/>
                <p:cNvSpPr>
                  <a:spLocks/>
                </p:cNvSpPr>
                <p:nvPr/>
              </p:nvSpPr>
              <p:spPr bwMode="auto">
                <a:xfrm>
                  <a:off x="6197600" y="3606800"/>
                  <a:ext cx="44450" cy="15875"/>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03" name="Freeform 350"/>
                <p:cNvSpPr>
                  <a:spLocks/>
                </p:cNvSpPr>
                <p:nvPr/>
              </p:nvSpPr>
              <p:spPr bwMode="auto">
                <a:xfrm>
                  <a:off x="6197600" y="3606800"/>
                  <a:ext cx="44450" cy="15875"/>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04" name="Rectangle 351"/>
                <p:cNvSpPr>
                  <a:spLocks noChangeArrowheads="1"/>
                </p:cNvSpPr>
                <p:nvPr/>
              </p:nvSpPr>
              <p:spPr bwMode="auto">
                <a:xfrm>
                  <a:off x="6223000" y="3597275"/>
                  <a:ext cx="9525" cy="34925"/>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05" name="Freeform 352"/>
                <p:cNvSpPr>
                  <a:spLocks/>
                </p:cNvSpPr>
                <p:nvPr/>
              </p:nvSpPr>
              <p:spPr bwMode="auto">
                <a:xfrm>
                  <a:off x="6207125" y="3606800"/>
                  <a:ext cx="53975" cy="15875"/>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06" name="Freeform 353"/>
                <p:cNvSpPr>
                  <a:spLocks/>
                </p:cNvSpPr>
                <p:nvPr/>
              </p:nvSpPr>
              <p:spPr bwMode="auto">
                <a:xfrm>
                  <a:off x="6207125" y="3606800"/>
                  <a:ext cx="53975" cy="15875"/>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07" name="Rectangle 354"/>
                <p:cNvSpPr>
                  <a:spLocks noChangeArrowheads="1"/>
                </p:cNvSpPr>
                <p:nvPr/>
              </p:nvSpPr>
              <p:spPr bwMode="auto">
                <a:xfrm>
                  <a:off x="6232525" y="3597275"/>
                  <a:ext cx="9525" cy="34925"/>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08" name="Freeform 355"/>
                <p:cNvSpPr>
                  <a:spLocks/>
                </p:cNvSpPr>
                <p:nvPr/>
              </p:nvSpPr>
              <p:spPr bwMode="auto">
                <a:xfrm>
                  <a:off x="6216650" y="3606800"/>
                  <a:ext cx="44450" cy="15875"/>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09" name="Freeform 356"/>
                <p:cNvSpPr>
                  <a:spLocks/>
                </p:cNvSpPr>
                <p:nvPr/>
              </p:nvSpPr>
              <p:spPr bwMode="auto">
                <a:xfrm>
                  <a:off x="6216650" y="3606800"/>
                  <a:ext cx="44450" cy="15875"/>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10" name="Rectangle 357"/>
                <p:cNvSpPr>
                  <a:spLocks noChangeArrowheads="1"/>
                </p:cNvSpPr>
                <p:nvPr/>
              </p:nvSpPr>
              <p:spPr bwMode="auto">
                <a:xfrm>
                  <a:off x="6232525" y="3597275"/>
                  <a:ext cx="9525" cy="34925"/>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11" name="Freeform 358"/>
                <p:cNvSpPr>
                  <a:spLocks/>
                </p:cNvSpPr>
                <p:nvPr/>
              </p:nvSpPr>
              <p:spPr bwMode="auto">
                <a:xfrm>
                  <a:off x="6216650" y="3606800"/>
                  <a:ext cx="44450" cy="15875"/>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12" name="Freeform 359"/>
                <p:cNvSpPr>
                  <a:spLocks/>
                </p:cNvSpPr>
                <p:nvPr/>
              </p:nvSpPr>
              <p:spPr bwMode="auto">
                <a:xfrm>
                  <a:off x="6216650" y="3606800"/>
                  <a:ext cx="44450" cy="15875"/>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13" name="Rectangle 360"/>
                <p:cNvSpPr>
                  <a:spLocks noChangeArrowheads="1"/>
                </p:cNvSpPr>
                <p:nvPr/>
              </p:nvSpPr>
              <p:spPr bwMode="auto">
                <a:xfrm>
                  <a:off x="6232525" y="3597275"/>
                  <a:ext cx="9525" cy="34925"/>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14" name="Freeform 361"/>
                <p:cNvSpPr>
                  <a:spLocks/>
                </p:cNvSpPr>
                <p:nvPr/>
              </p:nvSpPr>
              <p:spPr bwMode="auto">
                <a:xfrm>
                  <a:off x="6216650" y="3606800"/>
                  <a:ext cx="44450" cy="15875"/>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15" name="Freeform 362"/>
                <p:cNvSpPr>
                  <a:spLocks/>
                </p:cNvSpPr>
                <p:nvPr/>
              </p:nvSpPr>
              <p:spPr bwMode="auto">
                <a:xfrm>
                  <a:off x="6216650" y="3606800"/>
                  <a:ext cx="44450" cy="15875"/>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16" name="Rectangle 363"/>
                <p:cNvSpPr>
                  <a:spLocks noChangeArrowheads="1"/>
                </p:cNvSpPr>
                <p:nvPr/>
              </p:nvSpPr>
              <p:spPr bwMode="auto">
                <a:xfrm>
                  <a:off x="631507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17" name="Freeform 364"/>
                <p:cNvSpPr>
                  <a:spLocks/>
                </p:cNvSpPr>
                <p:nvPr/>
              </p:nvSpPr>
              <p:spPr bwMode="auto">
                <a:xfrm>
                  <a:off x="6286500" y="362267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18" name="Freeform 365"/>
                <p:cNvSpPr>
                  <a:spLocks/>
                </p:cNvSpPr>
                <p:nvPr/>
              </p:nvSpPr>
              <p:spPr bwMode="auto">
                <a:xfrm>
                  <a:off x="6286500" y="362267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19" name="Rectangle 366"/>
                <p:cNvSpPr>
                  <a:spLocks noChangeArrowheads="1"/>
                </p:cNvSpPr>
                <p:nvPr/>
              </p:nvSpPr>
              <p:spPr bwMode="auto">
                <a:xfrm>
                  <a:off x="6359525"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20" name="Freeform 367"/>
                <p:cNvSpPr>
                  <a:spLocks/>
                </p:cNvSpPr>
                <p:nvPr/>
              </p:nvSpPr>
              <p:spPr bwMode="auto">
                <a:xfrm>
                  <a:off x="6340475"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21" name="Freeform 368"/>
                <p:cNvSpPr>
                  <a:spLocks/>
                </p:cNvSpPr>
                <p:nvPr/>
              </p:nvSpPr>
              <p:spPr bwMode="auto">
                <a:xfrm>
                  <a:off x="6340475"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22" name="Rectangle 369"/>
                <p:cNvSpPr>
                  <a:spLocks noChangeArrowheads="1"/>
                </p:cNvSpPr>
                <p:nvPr/>
              </p:nvSpPr>
              <p:spPr bwMode="auto">
                <a:xfrm>
                  <a:off x="6359525"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23" name="Freeform 370"/>
                <p:cNvSpPr>
                  <a:spLocks/>
                </p:cNvSpPr>
                <p:nvPr/>
              </p:nvSpPr>
              <p:spPr bwMode="auto">
                <a:xfrm>
                  <a:off x="6340475" y="362267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24" name="Freeform 371"/>
                <p:cNvSpPr>
                  <a:spLocks/>
                </p:cNvSpPr>
                <p:nvPr/>
              </p:nvSpPr>
              <p:spPr bwMode="auto">
                <a:xfrm>
                  <a:off x="6340475" y="362267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25" name="Rectangle 372"/>
                <p:cNvSpPr>
                  <a:spLocks noChangeArrowheads="1"/>
                </p:cNvSpPr>
                <p:nvPr/>
              </p:nvSpPr>
              <p:spPr bwMode="auto">
                <a:xfrm>
                  <a:off x="638492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26" name="Freeform 373"/>
                <p:cNvSpPr>
                  <a:spLocks/>
                </p:cNvSpPr>
                <p:nvPr/>
              </p:nvSpPr>
              <p:spPr bwMode="auto">
                <a:xfrm>
                  <a:off x="6359525"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27" name="Freeform 374"/>
                <p:cNvSpPr>
                  <a:spLocks/>
                </p:cNvSpPr>
                <p:nvPr/>
              </p:nvSpPr>
              <p:spPr bwMode="auto">
                <a:xfrm>
                  <a:off x="6359525"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28" name="Rectangle 375"/>
                <p:cNvSpPr>
                  <a:spLocks noChangeArrowheads="1"/>
                </p:cNvSpPr>
                <p:nvPr/>
              </p:nvSpPr>
              <p:spPr bwMode="auto">
                <a:xfrm>
                  <a:off x="638492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29" name="Freeform 376"/>
                <p:cNvSpPr>
                  <a:spLocks/>
                </p:cNvSpPr>
                <p:nvPr/>
              </p:nvSpPr>
              <p:spPr bwMode="auto">
                <a:xfrm>
                  <a:off x="6359525"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30" name="Freeform 377"/>
                <p:cNvSpPr>
                  <a:spLocks/>
                </p:cNvSpPr>
                <p:nvPr/>
              </p:nvSpPr>
              <p:spPr bwMode="auto">
                <a:xfrm>
                  <a:off x="6359525"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31" name="Rectangle 378"/>
                <p:cNvSpPr>
                  <a:spLocks noChangeArrowheads="1"/>
                </p:cNvSpPr>
                <p:nvPr/>
              </p:nvSpPr>
              <p:spPr bwMode="auto">
                <a:xfrm>
                  <a:off x="6394450"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32" name="Freeform 379"/>
                <p:cNvSpPr>
                  <a:spLocks/>
                </p:cNvSpPr>
                <p:nvPr/>
              </p:nvSpPr>
              <p:spPr bwMode="auto">
                <a:xfrm>
                  <a:off x="6369050" y="3622675"/>
                  <a:ext cx="53975" cy="19050"/>
                </a:xfrm>
                <a:custGeom>
                  <a:avLst/>
                  <a:gdLst>
                    <a:gd name="T0" fmla="*/ 6 w 34"/>
                    <a:gd name="T1" fmla="*/ 12 h 12"/>
                    <a:gd name="T2" fmla="*/ 34 w 34"/>
                    <a:gd name="T3" fmla="*/ 0 h 12"/>
                    <a:gd name="T4" fmla="*/ 34 w 34"/>
                    <a:gd name="T5" fmla="*/ 0 h 12"/>
                    <a:gd name="T6" fmla="*/ 0 w 34"/>
                    <a:gd name="T7" fmla="*/ 12 h 12"/>
                    <a:gd name="T8" fmla="*/ 6 w 34"/>
                    <a:gd name="T9" fmla="*/ 12 h 12"/>
                  </a:gdLst>
                  <a:ahLst/>
                  <a:cxnLst>
                    <a:cxn ang="0">
                      <a:pos x="T0" y="T1"/>
                    </a:cxn>
                    <a:cxn ang="0">
                      <a:pos x="T2" y="T3"/>
                    </a:cxn>
                    <a:cxn ang="0">
                      <a:pos x="T4" y="T5"/>
                    </a:cxn>
                    <a:cxn ang="0">
                      <a:pos x="T6" y="T7"/>
                    </a:cxn>
                    <a:cxn ang="0">
                      <a:pos x="T8" y="T9"/>
                    </a:cxn>
                  </a:cxnLst>
                  <a:rect l="0" t="0" r="r" b="b"/>
                  <a:pathLst>
                    <a:path w="34" h="12">
                      <a:moveTo>
                        <a:pt x="6" y="12"/>
                      </a:moveTo>
                      <a:lnTo>
                        <a:pt x="34" y="0"/>
                      </a:lnTo>
                      <a:lnTo>
                        <a:pt x="34" y="0"/>
                      </a:lnTo>
                      <a:lnTo>
                        <a:pt x="0" y="12"/>
                      </a:lnTo>
                      <a:lnTo>
                        <a:pt x="6"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33" name="Freeform 380"/>
                <p:cNvSpPr>
                  <a:spLocks/>
                </p:cNvSpPr>
                <p:nvPr/>
              </p:nvSpPr>
              <p:spPr bwMode="auto">
                <a:xfrm>
                  <a:off x="6369050" y="3622675"/>
                  <a:ext cx="53975" cy="19050"/>
                </a:xfrm>
                <a:custGeom>
                  <a:avLst/>
                  <a:gdLst>
                    <a:gd name="T0" fmla="*/ 34 w 34"/>
                    <a:gd name="T1" fmla="*/ 12 h 12"/>
                    <a:gd name="T2" fmla="*/ 0 w 34"/>
                    <a:gd name="T3" fmla="*/ 0 h 12"/>
                    <a:gd name="T4" fmla="*/ 6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6" y="0"/>
                      </a:lnTo>
                      <a:lnTo>
                        <a:pt x="34" y="12"/>
                      </a:lnTo>
                      <a:lnTo>
                        <a:pt x="3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34" name="Rectangle 381"/>
                <p:cNvSpPr>
                  <a:spLocks noChangeArrowheads="1"/>
                </p:cNvSpPr>
                <p:nvPr/>
              </p:nvSpPr>
              <p:spPr bwMode="auto">
                <a:xfrm>
                  <a:off x="642302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35" name="Freeform 382"/>
                <p:cNvSpPr>
                  <a:spLocks/>
                </p:cNvSpPr>
                <p:nvPr/>
              </p:nvSpPr>
              <p:spPr bwMode="auto">
                <a:xfrm>
                  <a:off x="6394450"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36" name="Freeform 383"/>
                <p:cNvSpPr>
                  <a:spLocks/>
                </p:cNvSpPr>
                <p:nvPr/>
              </p:nvSpPr>
              <p:spPr bwMode="auto">
                <a:xfrm>
                  <a:off x="6394450"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37" name="Rectangle 384"/>
                <p:cNvSpPr>
                  <a:spLocks noChangeArrowheads="1"/>
                </p:cNvSpPr>
                <p:nvPr/>
              </p:nvSpPr>
              <p:spPr bwMode="auto">
                <a:xfrm>
                  <a:off x="642302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38" name="Freeform 385"/>
                <p:cNvSpPr>
                  <a:spLocks/>
                </p:cNvSpPr>
                <p:nvPr/>
              </p:nvSpPr>
              <p:spPr bwMode="auto">
                <a:xfrm>
                  <a:off x="6394450"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39" name="Freeform 386"/>
                <p:cNvSpPr>
                  <a:spLocks/>
                </p:cNvSpPr>
                <p:nvPr/>
              </p:nvSpPr>
              <p:spPr bwMode="auto">
                <a:xfrm>
                  <a:off x="6394450"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40" name="Rectangle 387"/>
                <p:cNvSpPr>
                  <a:spLocks noChangeArrowheads="1"/>
                </p:cNvSpPr>
                <p:nvPr/>
              </p:nvSpPr>
              <p:spPr bwMode="auto">
                <a:xfrm>
                  <a:off x="642302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41" name="Freeform 388"/>
                <p:cNvSpPr>
                  <a:spLocks/>
                </p:cNvSpPr>
                <p:nvPr/>
              </p:nvSpPr>
              <p:spPr bwMode="auto">
                <a:xfrm>
                  <a:off x="6394450" y="362267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42" name="Freeform 389"/>
                <p:cNvSpPr>
                  <a:spLocks/>
                </p:cNvSpPr>
                <p:nvPr/>
              </p:nvSpPr>
              <p:spPr bwMode="auto">
                <a:xfrm>
                  <a:off x="6394450" y="362267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43" name="Rectangle 390"/>
                <p:cNvSpPr>
                  <a:spLocks noChangeArrowheads="1"/>
                </p:cNvSpPr>
                <p:nvPr/>
              </p:nvSpPr>
              <p:spPr bwMode="auto">
                <a:xfrm>
                  <a:off x="642302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44" name="Freeform 391"/>
                <p:cNvSpPr>
                  <a:spLocks/>
                </p:cNvSpPr>
                <p:nvPr/>
              </p:nvSpPr>
              <p:spPr bwMode="auto">
                <a:xfrm>
                  <a:off x="6394450" y="362267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45" name="Freeform 392"/>
                <p:cNvSpPr>
                  <a:spLocks/>
                </p:cNvSpPr>
                <p:nvPr/>
              </p:nvSpPr>
              <p:spPr bwMode="auto">
                <a:xfrm>
                  <a:off x="6394450" y="362267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46" name="Rectangle 393"/>
                <p:cNvSpPr>
                  <a:spLocks noChangeArrowheads="1"/>
                </p:cNvSpPr>
                <p:nvPr/>
              </p:nvSpPr>
              <p:spPr bwMode="auto">
                <a:xfrm>
                  <a:off x="642302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47" name="Freeform 394"/>
                <p:cNvSpPr>
                  <a:spLocks/>
                </p:cNvSpPr>
                <p:nvPr/>
              </p:nvSpPr>
              <p:spPr bwMode="auto">
                <a:xfrm>
                  <a:off x="6394450" y="362267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48" name="Freeform 395"/>
                <p:cNvSpPr>
                  <a:spLocks/>
                </p:cNvSpPr>
                <p:nvPr/>
              </p:nvSpPr>
              <p:spPr bwMode="auto">
                <a:xfrm>
                  <a:off x="6394450" y="362267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49" name="Rectangle 396"/>
                <p:cNvSpPr>
                  <a:spLocks noChangeArrowheads="1"/>
                </p:cNvSpPr>
                <p:nvPr/>
              </p:nvSpPr>
              <p:spPr bwMode="auto">
                <a:xfrm>
                  <a:off x="644842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50" name="Freeform 397"/>
                <p:cNvSpPr>
                  <a:spLocks/>
                </p:cNvSpPr>
                <p:nvPr/>
              </p:nvSpPr>
              <p:spPr bwMode="auto">
                <a:xfrm>
                  <a:off x="6423025" y="362267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51" name="Freeform 398"/>
                <p:cNvSpPr>
                  <a:spLocks/>
                </p:cNvSpPr>
                <p:nvPr/>
              </p:nvSpPr>
              <p:spPr bwMode="auto">
                <a:xfrm>
                  <a:off x="6423025" y="362267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52" name="Rectangle 399"/>
                <p:cNvSpPr>
                  <a:spLocks noChangeArrowheads="1"/>
                </p:cNvSpPr>
                <p:nvPr/>
              </p:nvSpPr>
              <p:spPr bwMode="auto">
                <a:xfrm>
                  <a:off x="644842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53" name="Freeform 400"/>
                <p:cNvSpPr>
                  <a:spLocks/>
                </p:cNvSpPr>
                <p:nvPr/>
              </p:nvSpPr>
              <p:spPr bwMode="auto">
                <a:xfrm>
                  <a:off x="6423025" y="362267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54" name="Freeform 401"/>
                <p:cNvSpPr>
                  <a:spLocks/>
                </p:cNvSpPr>
                <p:nvPr/>
              </p:nvSpPr>
              <p:spPr bwMode="auto">
                <a:xfrm>
                  <a:off x="6423025" y="362267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55" name="Rectangle 402"/>
                <p:cNvSpPr>
                  <a:spLocks noChangeArrowheads="1"/>
                </p:cNvSpPr>
                <p:nvPr/>
              </p:nvSpPr>
              <p:spPr bwMode="auto">
                <a:xfrm>
                  <a:off x="6457950"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56" name="Freeform 403"/>
                <p:cNvSpPr>
                  <a:spLocks/>
                </p:cNvSpPr>
                <p:nvPr/>
              </p:nvSpPr>
              <p:spPr bwMode="auto">
                <a:xfrm>
                  <a:off x="6438900" y="3622675"/>
                  <a:ext cx="47625" cy="19050"/>
                </a:xfrm>
                <a:custGeom>
                  <a:avLst/>
                  <a:gdLst>
                    <a:gd name="T0" fmla="*/ 0 w 30"/>
                    <a:gd name="T1" fmla="*/ 12 h 12"/>
                    <a:gd name="T2" fmla="*/ 30 w 30"/>
                    <a:gd name="T3" fmla="*/ 0 h 12"/>
                    <a:gd name="T4" fmla="*/ 24 w 30"/>
                    <a:gd name="T5" fmla="*/ 0 h 12"/>
                    <a:gd name="T6" fmla="*/ 0 w 30"/>
                    <a:gd name="T7" fmla="*/ 12 h 12"/>
                    <a:gd name="T8" fmla="*/ 0 w 30"/>
                    <a:gd name="T9" fmla="*/ 12 h 12"/>
                  </a:gdLst>
                  <a:ahLst/>
                  <a:cxnLst>
                    <a:cxn ang="0">
                      <a:pos x="T0" y="T1"/>
                    </a:cxn>
                    <a:cxn ang="0">
                      <a:pos x="T2" y="T3"/>
                    </a:cxn>
                    <a:cxn ang="0">
                      <a:pos x="T4" y="T5"/>
                    </a:cxn>
                    <a:cxn ang="0">
                      <a:pos x="T6" y="T7"/>
                    </a:cxn>
                    <a:cxn ang="0">
                      <a:pos x="T8" y="T9"/>
                    </a:cxn>
                  </a:cxnLst>
                  <a:rect l="0" t="0" r="r" b="b"/>
                  <a:pathLst>
                    <a:path w="30" h="12">
                      <a:moveTo>
                        <a:pt x="0" y="12"/>
                      </a:moveTo>
                      <a:lnTo>
                        <a:pt x="30" y="0"/>
                      </a:lnTo>
                      <a:lnTo>
                        <a:pt x="24"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57" name="Freeform 404"/>
                <p:cNvSpPr>
                  <a:spLocks/>
                </p:cNvSpPr>
                <p:nvPr/>
              </p:nvSpPr>
              <p:spPr bwMode="auto">
                <a:xfrm>
                  <a:off x="6438900" y="3622675"/>
                  <a:ext cx="47625" cy="19050"/>
                </a:xfrm>
                <a:custGeom>
                  <a:avLst/>
                  <a:gdLst>
                    <a:gd name="T0" fmla="*/ 24 w 30"/>
                    <a:gd name="T1" fmla="*/ 12 h 12"/>
                    <a:gd name="T2" fmla="*/ 0 w 30"/>
                    <a:gd name="T3" fmla="*/ 0 h 12"/>
                    <a:gd name="T4" fmla="*/ 0 w 30"/>
                    <a:gd name="T5" fmla="*/ 0 h 12"/>
                    <a:gd name="T6" fmla="*/ 30 w 30"/>
                    <a:gd name="T7" fmla="*/ 12 h 12"/>
                    <a:gd name="T8" fmla="*/ 24 w 30"/>
                    <a:gd name="T9" fmla="*/ 12 h 12"/>
                  </a:gdLst>
                  <a:ahLst/>
                  <a:cxnLst>
                    <a:cxn ang="0">
                      <a:pos x="T0" y="T1"/>
                    </a:cxn>
                    <a:cxn ang="0">
                      <a:pos x="T2" y="T3"/>
                    </a:cxn>
                    <a:cxn ang="0">
                      <a:pos x="T4" y="T5"/>
                    </a:cxn>
                    <a:cxn ang="0">
                      <a:pos x="T6" y="T7"/>
                    </a:cxn>
                    <a:cxn ang="0">
                      <a:pos x="T8" y="T9"/>
                    </a:cxn>
                  </a:cxnLst>
                  <a:rect l="0" t="0" r="r" b="b"/>
                  <a:pathLst>
                    <a:path w="30" h="12">
                      <a:moveTo>
                        <a:pt x="24" y="12"/>
                      </a:moveTo>
                      <a:lnTo>
                        <a:pt x="0" y="0"/>
                      </a:lnTo>
                      <a:lnTo>
                        <a:pt x="0" y="0"/>
                      </a:lnTo>
                      <a:lnTo>
                        <a:pt x="30" y="12"/>
                      </a:lnTo>
                      <a:lnTo>
                        <a:pt x="2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58" name="Rectangle 405"/>
                <p:cNvSpPr>
                  <a:spLocks noChangeArrowheads="1"/>
                </p:cNvSpPr>
                <p:nvPr/>
              </p:nvSpPr>
              <p:spPr bwMode="auto">
                <a:xfrm>
                  <a:off x="6467475"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grpSp>
              <p:nvGrpSpPr>
                <p:cNvPr id="1659" name="Group 1658"/>
                <p:cNvGrpSpPr/>
                <p:nvPr/>
              </p:nvGrpSpPr>
              <p:grpSpPr>
                <a:xfrm>
                  <a:off x="6573998" y="3644161"/>
                  <a:ext cx="558306" cy="73293"/>
                  <a:chOff x="6573998" y="3644161"/>
                  <a:chExt cx="558306" cy="73293"/>
                </a:xfrm>
                <a:grpFill/>
              </p:grpSpPr>
              <p:sp>
                <p:nvSpPr>
                  <p:cNvPr id="1861" name="Line 7617"/>
                  <p:cNvSpPr>
                    <a:spLocks noChangeShapeType="1"/>
                  </p:cNvSpPr>
                  <p:nvPr/>
                </p:nvSpPr>
                <p:spPr bwMode="auto">
                  <a:xfrm>
                    <a:off x="6603229" y="3644161"/>
                    <a:ext cx="0" cy="36647"/>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62" name="Line 7618"/>
                  <p:cNvSpPr>
                    <a:spLocks noChangeShapeType="1"/>
                  </p:cNvSpPr>
                  <p:nvPr/>
                </p:nvSpPr>
                <p:spPr bwMode="auto">
                  <a:xfrm flipV="1">
                    <a:off x="6573998" y="3653323"/>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63" name="Line 7619"/>
                  <p:cNvSpPr>
                    <a:spLocks noChangeShapeType="1"/>
                  </p:cNvSpPr>
                  <p:nvPr/>
                </p:nvSpPr>
                <p:spPr bwMode="auto">
                  <a:xfrm flipH="1" flipV="1">
                    <a:off x="6573998" y="3653323"/>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64" name="Line 7620"/>
                  <p:cNvSpPr>
                    <a:spLocks noChangeShapeType="1"/>
                  </p:cNvSpPr>
                  <p:nvPr/>
                </p:nvSpPr>
                <p:spPr bwMode="auto">
                  <a:xfrm>
                    <a:off x="6611998" y="3644161"/>
                    <a:ext cx="0" cy="36647"/>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65" name="Line 7621"/>
                  <p:cNvSpPr>
                    <a:spLocks noChangeShapeType="1"/>
                  </p:cNvSpPr>
                  <p:nvPr/>
                </p:nvSpPr>
                <p:spPr bwMode="auto">
                  <a:xfrm flipV="1">
                    <a:off x="6591536" y="3653323"/>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66" name="Line 7622"/>
                  <p:cNvSpPr>
                    <a:spLocks noChangeShapeType="1"/>
                  </p:cNvSpPr>
                  <p:nvPr/>
                </p:nvSpPr>
                <p:spPr bwMode="auto">
                  <a:xfrm flipH="1" flipV="1">
                    <a:off x="6591536" y="3653323"/>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67" name="Line 7623"/>
                  <p:cNvSpPr>
                    <a:spLocks noChangeShapeType="1"/>
                  </p:cNvSpPr>
                  <p:nvPr/>
                </p:nvSpPr>
                <p:spPr bwMode="auto">
                  <a:xfrm>
                    <a:off x="6629536" y="3644161"/>
                    <a:ext cx="0" cy="36647"/>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68" name="Line 7624"/>
                  <p:cNvSpPr>
                    <a:spLocks noChangeShapeType="1"/>
                  </p:cNvSpPr>
                  <p:nvPr/>
                </p:nvSpPr>
                <p:spPr bwMode="auto">
                  <a:xfrm flipV="1">
                    <a:off x="6603229" y="3653323"/>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69" name="Line 7625"/>
                  <p:cNvSpPr>
                    <a:spLocks noChangeShapeType="1"/>
                  </p:cNvSpPr>
                  <p:nvPr/>
                </p:nvSpPr>
                <p:spPr bwMode="auto">
                  <a:xfrm flipH="1" flipV="1">
                    <a:off x="6603229" y="3653323"/>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70" name="Line 7626"/>
                  <p:cNvSpPr>
                    <a:spLocks noChangeShapeType="1"/>
                  </p:cNvSpPr>
                  <p:nvPr/>
                </p:nvSpPr>
                <p:spPr bwMode="auto">
                  <a:xfrm>
                    <a:off x="6629536" y="3644161"/>
                    <a:ext cx="0" cy="36647"/>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71" name="Line 7627"/>
                  <p:cNvSpPr>
                    <a:spLocks noChangeShapeType="1"/>
                  </p:cNvSpPr>
                  <p:nvPr/>
                </p:nvSpPr>
                <p:spPr bwMode="auto">
                  <a:xfrm flipV="1">
                    <a:off x="6603229" y="3653323"/>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72" name="Line 7628"/>
                  <p:cNvSpPr>
                    <a:spLocks noChangeShapeType="1"/>
                  </p:cNvSpPr>
                  <p:nvPr/>
                </p:nvSpPr>
                <p:spPr bwMode="auto">
                  <a:xfrm flipH="1" flipV="1">
                    <a:off x="6603229" y="3653323"/>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73" name="Line 7629"/>
                  <p:cNvSpPr>
                    <a:spLocks noChangeShapeType="1"/>
                  </p:cNvSpPr>
                  <p:nvPr/>
                </p:nvSpPr>
                <p:spPr bwMode="auto">
                  <a:xfrm>
                    <a:off x="6638305" y="3644161"/>
                    <a:ext cx="0" cy="36647"/>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74" name="Line 7630"/>
                  <p:cNvSpPr>
                    <a:spLocks noChangeShapeType="1"/>
                  </p:cNvSpPr>
                  <p:nvPr/>
                </p:nvSpPr>
                <p:spPr bwMode="auto">
                  <a:xfrm flipV="1">
                    <a:off x="6611998" y="3653323"/>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75" name="Line 7631"/>
                  <p:cNvSpPr>
                    <a:spLocks noChangeShapeType="1"/>
                  </p:cNvSpPr>
                  <p:nvPr/>
                </p:nvSpPr>
                <p:spPr bwMode="auto">
                  <a:xfrm flipH="1" flipV="1">
                    <a:off x="6611998" y="3653323"/>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76" name="Line 7632"/>
                  <p:cNvSpPr>
                    <a:spLocks noChangeShapeType="1"/>
                  </p:cNvSpPr>
                  <p:nvPr/>
                </p:nvSpPr>
                <p:spPr bwMode="auto">
                  <a:xfrm>
                    <a:off x="6647075" y="3644161"/>
                    <a:ext cx="0" cy="36647"/>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77" name="Line 7633"/>
                  <p:cNvSpPr>
                    <a:spLocks noChangeShapeType="1"/>
                  </p:cNvSpPr>
                  <p:nvPr/>
                </p:nvSpPr>
                <p:spPr bwMode="auto">
                  <a:xfrm flipV="1">
                    <a:off x="6620767" y="3653323"/>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78" name="Line 7634"/>
                  <p:cNvSpPr>
                    <a:spLocks noChangeShapeType="1"/>
                  </p:cNvSpPr>
                  <p:nvPr/>
                </p:nvSpPr>
                <p:spPr bwMode="auto">
                  <a:xfrm flipH="1" flipV="1">
                    <a:off x="6620767" y="3653323"/>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79" name="Line 7635"/>
                  <p:cNvSpPr>
                    <a:spLocks noChangeShapeType="1"/>
                  </p:cNvSpPr>
                  <p:nvPr/>
                </p:nvSpPr>
                <p:spPr bwMode="auto">
                  <a:xfrm>
                    <a:off x="6647075" y="3644161"/>
                    <a:ext cx="0" cy="36647"/>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80" name="Line 7636"/>
                  <p:cNvSpPr>
                    <a:spLocks noChangeShapeType="1"/>
                  </p:cNvSpPr>
                  <p:nvPr/>
                </p:nvSpPr>
                <p:spPr bwMode="auto">
                  <a:xfrm flipV="1">
                    <a:off x="6629536" y="3653323"/>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81" name="Line 7637"/>
                  <p:cNvSpPr>
                    <a:spLocks noChangeShapeType="1"/>
                  </p:cNvSpPr>
                  <p:nvPr/>
                </p:nvSpPr>
                <p:spPr bwMode="auto">
                  <a:xfrm flipH="1" flipV="1">
                    <a:off x="6629536" y="3653323"/>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82" name="Line 7638"/>
                  <p:cNvSpPr>
                    <a:spLocks noChangeShapeType="1"/>
                  </p:cNvSpPr>
                  <p:nvPr/>
                </p:nvSpPr>
                <p:spPr bwMode="auto">
                  <a:xfrm>
                    <a:off x="6655844" y="3644161"/>
                    <a:ext cx="0" cy="36647"/>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83" name="Line 7639"/>
                  <p:cNvSpPr>
                    <a:spLocks noChangeShapeType="1"/>
                  </p:cNvSpPr>
                  <p:nvPr/>
                </p:nvSpPr>
                <p:spPr bwMode="auto">
                  <a:xfrm flipV="1">
                    <a:off x="6629536" y="3653323"/>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84" name="Line 7640"/>
                  <p:cNvSpPr>
                    <a:spLocks noChangeShapeType="1"/>
                  </p:cNvSpPr>
                  <p:nvPr/>
                </p:nvSpPr>
                <p:spPr bwMode="auto">
                  <a:xfrm flipH="1" flipV="1">
                    <a:off x="6629536" y="3653323"/>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85" name="Line 7641"/>
                  <p:cNvSpPr>
                    <a:spLocks noChangeShapeType="1"/>
                  </p:cNvSpPr>
                  <p:nvPr/>
                </p:nvSpPr>
                <p:spPr bwMode="auto">
                  <a:xfrm>
                    <a:off x="6655844" y="3644161"/>
                    <a:ext cx="0" cy="36647"/>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86" name="Line 7642"/>
                  <p:cNvSpPr>
                    <a:spLocks noChangeShapeType="1"/>
                  </p:cNvSpPr>
                  <p:nvPr/>
                </p:nvSpPr>
                <p:spPr bwMode="auto">
                  <a:xfrm flipV="1">
                    <a:off x="6629536" y="3653323"/>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87" name="Line 7643"/>
                  <p:cNvSpPr>
                    <a:spLocks noChangeShapeType="1"/>
                  </p:cNvSpPr>
                  <p:nvPr/>
                </p:nvSpPr>
                <p:spPr bwMode="auto">
                  <a:xfrm flipH="1" flipV="1">
                    <a:off x="6629536" y="3653323"/>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88" name="Line 7644"/>
                  <p:cNvSpPr>
                    <a:spLocks noChangeShapeType="1"/>
                  </p:cNvSpPr>
                  <p:nvPr/>
                </p:nvSpPr>
                <p:spPr bwMode="auto">
                  <a:xfrm>
                    <a:off x="6682152" y="3644161"/>
                    <a:ext cx="0" cy="36647"/>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89" name="Line 7645"/>
                  <p:cNvSpPr>
                    <a:spLocks noChangeShapeType="1"/>
                  </p:cNvSpPr>
                  <p:nvPr/>
                </p:nvSpPr>
                <p:spPr bwMode="auto">
                  <a:xfrm flipV="1">
                    <a:off x="6655844" y="3653323"/>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90" name="Line 7646"/>
                  <p:cNvSpPr>
                    <a:spLocks noChangeShapeType="1"/>
                  </p:cNvSpPr>
                  <p:nvPr/>
                </p:nvSpPr>
                <p:spPr bwMode="auto">
                  <a:xfrm flipH="1" flipV="1">
                    <a:off x="6655844" y="3653323"/>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91" name="Line 7647"/>
                  <p:cNvSpPr>
                    <a:spLocks noChangeShapeType="1"/>
                  </p:cNvSpPr>
                  <p:nvPr/>
                </p:nvSpPr>
                <p:spPr bwMode="auto">
                  <a:xfrm>
                    <a:off x="6682152" y="3644161"/>
                    <a:ext cx="0" cy="36647"/>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92" name="Line 7648"/>
                  <p:cNvSpPr>
                    <a:spLocks noChangeShapeType="1"/>
                  </p:cNvSpPr>
                  <p:nvPr/>
                </p:nvSpPr>
                <p:spPr bwMode="auto">
                  <a:xfrm flipV="1">
                    <a:off x="6655844" y="3653323"/>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93" name="Line 7649"/>
                  <p:cNvSpPr>
                    <a:spLocks noChangeShapeType="1"/>
                  </p:cNvSpPr>
                  <p:nvPr/>
                </p:nvSpPr>
                <p:spPr bwMode="auto">
                  <a:xfrm flipH="1" flipV="1">
                    <a:off x="6655844" y="3653323"/>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94" name="Line 7650"/>
                  <p:cNvSpPr>
                    <a:spLocks noChangeShapeType="1"/>
                  </p:cNvSpPr>
                  <p:nvPr/>
                </p:nvSpPr>
                <p:spPr bwMode="auto">
                  <a:xfrm>
                    <a:off x="6699690"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95" name="Line 7651"/>
                  <p:cNvSpPr>
                    <a:spLocks noChangeShapeType="1"/>
                  </p:cNvSpPr>
                  <p:nvPr/>
                </p:nvSpPr>
                <p:spPr bwMode="auto">
                  <a:xfrm flipV="1">
                    <a:off x="6673382" y="3689969"/>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96" name="Line 7652"/>
                  <p:cNvSpPr>
                    <a:spLocks noChangeShapeType="1"/>
                  </p:cNvSpPr>
                  <p:nvPr/>
                </p:nvSpPr>
                <p:spPr bwMode="auto">
                  <a:xfrm flipH="1" flipV="1">
                    <a:off x="6673382" y="3689969"/>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97" name="Line 7653"/>
                  <p:cNvSpPr>
                    <a:spLocks noChangeShapeType="1"/>
                  </p:cNvSpPr>
                  <p:nvPr/>
                </p:nvSpPr>
                <p:spPr bwMode="auto">
                  <a:xfrm>
                    <a:off x="6699690"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98" name="Line 7654"/>
                  <p:cNvSpPr>
                    <a:spLocks noChangeShapeType="1"/>
                  </p:cNvSpPr>
                  <p:nvPr/>
                </p:nvSpPr>
                <p:spPr bwMode="auto">
                  <a:xfrm flipV="1">
                    <a:off x="6673382" y="3689969"/>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899" name="Line 7655"/>
                  <p:cNvSpPr>
                    <a:spLocks noChangeShapeType="1"/>
                  </p:cNvSpPr>
                  <p:nvPr/>
                </p:nvSpPr>
                <p:spPr bwMode="auto">
                  <a:xfrm flipH="1" flipV="1">
                    <a:off x="6673382" y="3689969"/>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00" name="Line 7656"/>
                  <p:cNvSpPr>
                    <a:spLocks noChangeShapeType="1"/>
                  </p:cNvSpPr>
                  <p:nvPr/>
                </p:nvSpPr>
                <p:spPr bwMode="auto">
                  <a:xfrm>
                    <a:off x="6699690"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01" name="Line 7657"/>
                  <p:cNvSpPr>
                    <a:spLocks noChangeShapeType="1"/>
                  </p:cNvSpPr>
                  <p:nvPr/>
                </p:nvSpPr>
                <p:spPr bwMode="auto">
                  <a:xfrm flipV="1">
                    <a:off x="6673382" y="3689969"/>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02" name="Line 7658"/>
                  <p:cNvSpPr>
                    <a:spLocks noChangeShapeType="1"/>
                  </p:cNvSpPr>
                  <p:nvPr/>
                </p:nvSpPr>
                <p:spPr bwMode="auto">
                  <a:xfrm flipH="1" flipV="1">
                    <a:off x="6673382" y="3689969"/>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03" name="Line 7659"/>
                  <p:cNvSpPr>
                    <a:spLocks noChangeShapeType="1"/>
                  </p:cNvSpPr>
                  <p:nvPr/>
                </p:nvSpPr>
                <p:spPr bwMode="auto">
                  <a:xfrm>
                    <a:off x="6708459"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04" name="Line 7660"/>
                  <p:cNvSpPr>
                    <a:spLocks noChangeShapeType="1"/>
                  </p:cNvSpPr>
                  <p:nvPr/>
                </p:nvSpPr>
                <p:spPr bwMode="auto">
                  <a:xfrm flipV="1">
                    <a:off x="6682152"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05" name="Line 7661"/>
                  <p:cNvSpPr>
                    <a:spLocks noChangeShapeType="1"/>
                  </p:cNvSpPr>
                  <p:nvPr/>
                </p:nvSpPr>
                <p:spPr bwMode="auto">
                  <a:xfrm flipH="1" flipV="1">
                    <a:off x="6682152"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06" name="Line 7662"/>
                  <p:cNvSpPr>
                    <a:spLocks noChangeShapeType="1"/>
                  </p:cNvSpPr>
                  <p:nvPr/>
                </p:nvSpPr>
                <p:spPr bwMode="auto">
                  <a:xfrm>
                    <a:off x="6717228"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07" name="Line 7663"/>
                  <p:cNvSpPr>
                    <a:spLocks noChangeShapeType="1"/>
                  </p:cNvSpPr>
                  <p:nvPr/>
                </p:nvSpPr>
                <p:spPr bwMode="auto">
                  <a:xfrm flipV="1">
                    <a:off x="6690921"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08" name="Line 7664"/>
                  <p:cNvSpPr>
                    <a:spLocks noChangeShapeType="1"/>
                  </p:cNvSpPr>
                  <p:nvPr/>
                </p:nvSpPr>
                <p:spPr bwMode="auto">
                  <a:xfrm flipH="1" flipV="1">
                    <a:off x="6690921"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09" name="Line 7665"/>
                  <p:cNvSpPr>
                    <a:spLocks noChangeShapeType="1"/>
                  </p:cNvSpPr>
                  <p:nvPr/>
                </p:nvSpPr>
                <p:spPr bwMode="auto">
                  <a:xfrm>
                    <a:off x="6725998"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10" name="Line 7666"/>
                  <p:cNvSpPr>
                    <a:spLocks noChangeShapeType="1"/>
                  </p:cNvSpPr>
                  <p:nvPr/>
                </p:nvSpPr>
                <p:spPr bwMode="auto">
                  <a:xfrm flipV="1">
                    <a:off x="6699690" y="3689969"/>
                    <a:ext cx="55538"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11" name="Line 7667"/>
                  <p:cNvSpPr>
                    <a:spLocks noChangeShapeType="1"/>
                  </p:cNvSpPr>
                  <p:nvPr/>
                </p:nvSpPr>
                <p:spPr bwMode="auto">
                  <a:xfrm flipH="1" flipV="1">
                    <a:off x="6699690" y="3689969"/>
                    <a:ext cx="55538"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12" name="Line 7668"/>
                  <p:cNvSpPr>
                    <a:spLocks noChangeShapeType="1"/>
                  </p:cNvSpPr>
                  <p:nvPr/>
                </p:nvSpPr>
                <p:spPr bwMode="auto">
                  <a:xfrm>
                    <a:off x="6737690"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13" name="Line 7669"/>
                  <p:cNvSpPr>
                    <a:spLocks noChangeShapeType="1"/>
                  </p:cNvSpPr>
                  <p:nvPr/>
                </p:nvSpPr>
                <p:spPr bwMode="auto">
                  <a:xfrm flipV="1">
                    <a:off x="6708459"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14" name="Line 7670"/>
                  <p:cNvSpPr>
                    <a:spLocks noChangeShapeType="1"/>
                  </p:cNvSpPr>
                  <p:nvPr/>
                </p:nvSpPr>
                <p:spPr bwMode="auto">
                  <a:xfrm flipH="1" flipV="1">
                    <a:off x="6708459"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15" name="Line 7671"/>
                  <p:cNvSpPr>
                    <a:spLocks noChangeShapeType="1"/>
                  </p:cNvSpPr>
                  <p:nvPr/>
                </p:nvSpPr>
                <p:spPr bwMode="auto">
                  <a:xfrm>
                    <a:off x="6737690"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16" name="Line 7672"/>
                  <p:cNvSpPr>
                    <a:spLocks noChangeShapeType="1"/>
                  </p:cNvSpPr>
                  <p:nvPr/>
                </p:nvSpPr>
                <p:spPr bwMode="auto">
                  <a:xfrm flipV="1">
                    <a:off x="6708459" y="3689969"/>
                    <a:ext cx="55538"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17" name="Line 7673"/>
                  <p:cNvSpPr>
                    <a:spLocks noChangeShapeType="1"/>
                  </p:cNvSpPr>
                  <p:nvPr/>
                </p:nvSpPr>
                <p:spPr bwMode="auto">
                  <a:xfrm flipH="1" flipV="1">
                    <a:off x="6708459" y="3689969"/>
                    <a:ext cx="55538"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18" name="Line 7674"/>
                  <p:cNvSpPr>
                    <a:spLocks noChangeShapeType="1"/>
                  </p:cNvSpPr>
                  <p:nvPr/>
                </p:nvSpPr>
                <p:spPr bwMode="auto">
                  <a:xfrm>
                    <a:off x="6737690"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19" name="Line 7675"/>
                  <p:cNvSpPr>
                    <a:spLocks noChangeShapeType="1"/>
                  </p:cNvSpPr>
                  <p:nvPr/>
                </p:nvSpPr>
                <p:spPr bwMode="auto">
                  <a:xfrm flipV="1">
                    <a:off x="6708459" y="3689969"/>
                    <a:ext cx="55538"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20" name="Line 7676"/>
                  <p:cNvSpPr>
                    <a:spLocks noChangeShapeType="1"/>
                  </p:cNvSpPr>
                  <p:nvPr/>
                </p:nvSpPr>
                <p:spPr bwMode="auto">
                  <a:xfrm flipH="1" flipV="1">
                    <a:off x="6708459" y="3689969"/>
                    <a:ext cx="55538"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21" name="Line 7677"/>
                  <p:cNvSpPr>
                    <a:spLocks noChangeShapeType="1"/>
                  </p:cNvSpPr>
                  <p:nvPr/>
                </p:nvSpPr>
                <p:spPr bwMode="auto">
                  <a:xfrm>
                    <a:off x="6755228"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22" name="Line 7678"/>
                  <p:cNvSpPr>
                    <a:spLocks noChangeShapeType="1"/>
                  </p:cNvSpPr>
                  <p:nvPr/>
                </p:nvSpPr>
                <p:spPr bwMode="auto">
                  <a:xfrm flipV="1">
                    <a:off x="6725998"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23" name="Line 7679"/>
                  <p:cNvSpPr>
                    <a:spLocks noChangeShapeType="1"/>
                  </p:cNvSpPr>
                  <p:nvPr/>
                </p:nvSpPr>
                <p:spPr bwMode="auto">
                  <a:xfrm flipH="1" flipV="1">
                    <a:off x="6725998"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24" name="Line 7680"/>
                  <p:cNvSpPr>
                    <a:spLocks noChangeShapeType="1"/>
                  </p:cNvSpPr>
                  <p:nvPr/>
                </p:nvSpPr>
                <p:spPr bwMode="auto">
                  <a:xfrm>
                    <a:off x="6755228"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25" name="Line 7681"/>
                  <p:cNvSpPr>
                    <a:spLocks noChangeShapeType="1"/>
                  </p:cNvSpPr>
                  <p:nvPr/>
                </p:nvSpPr>
                <p:spPr bwMode="auto">
                  <a:xfrm flipV="1">
                    <a:off x="6725998"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26" name="Line 7682"/>
                  <p:cNvSpPr>
                    <a:spLocks noChangeShapeType="1"/>
                  </p:cNvSpPr>
                  <p:nvPr/>
                </p:nvSpPr>
                <p:spPr bwMode="auto">
                  <a:xfrm flipH="1" flipV="1">
                    <a:off x="6725998"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27" name="Line 7683"/>
                  <p:cNvSpPr>
                    <a:spLocks noChangeShapeType="1"/>
                  </p:cNvSpPr>
                  <p:nvPr/>
                </p:nvSpPr>
                <p:spPr bwMode="auto">
                  <a:xfrm>
                    <a:off x="6763997"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28" name="Line 7684"/>
                  <p:cNvSpPr>
                    <a:spLocks noChangeShapeType="1"/>
                  </p:cNvSpPr>
                  <p:nvPr/>
                </p:nvSpPr>
                <p:spPr bwMode="auto">
                  <a:xfrm flipV="1">
                    <a:off x="6746459"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29" name="Line 7685"/>
                  <p:cNvSpPr>
                    <a:spLocks noChangeShapeType="1"/>
                  </p:cNvSpPr>
                  <p:nvPr/>
                </p:nvSpPr>
                <p:spPr bwMode="auto">
                  <a:xfrm flipH="1" flipV="1">
                    <a:off x="6746459"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30" name="Line 7686"/>
                  <p:cNvSpPr>
                    <a:spLocks noChangeShapeType="1"/>
                  </p:cNvSpPr>
                  <p:nvPr/>
                </p:nvSpPr>
                <p:spPr bwMode="auto">
                  <a:xfrm>
                    <a:off x="6781536"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31" name="Line 7687"/>
                  <p:cNvSpPr>
                    <a:spLocks noChangeShapeType="1"/>
                  </p:cNvSpPr>
                  <p:nvPr/>
                </p:nvSpPr>
                <p:spPr bwMode="auto">
                  <a:xfrm flipV="1">
                    <a:off x="6755228"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32" name="Line 7688"/>
                  <p:cNvSpPr>
                    <a:spLocks noChangeShapeType="1"/>
                  </p:cNvSpPr>
                  <p:nvPr/>
                </p:nvSpPr>
                <p:spPr bwMode="auto">
                  <a:xfrm flipH="1" flipV="1">
                    <a:off x="6755228"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33" name="Line 7689"/>
                  <p:cNvSpPr>
                    <a:spLocks noChangeShapeType="1"/>
                  </p:cNvSpPr>
                  <p:nvPr/>
                </p:nvSpPr>
                <p:spPr bwMode="auto">
                  <a:xfrm>
                    <a:off x="6781536"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34" name="Line 7690"/>
                  <p:cNvSpPr>
                    <a:spLocks noChangeShapeType="1"/>
                  </p:cNvSpPr>
                  <p:nvPr/>
                </p:nvSpPr>
                <p:spPr bwMode="auto">
                  <a:xfrm flipV="1">
                    <a:off x="6755228"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35" name="Line 7691"/>
                  <p:cNvSpPr>
                    <a:spLocks noChangeShapeType="1"/>
                  </p:cNvSpPr>
                  <p:nvPr/>
                </p:nvSpPr>
                <p:spPr bwMode="auto">
                  <a:xfrm flipH="1" flipV="1">
                    <a:off x="6755228"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36" name="Line 7692"/>
                  <p:cNvSpPr>
                    <a:spLocks noChangeShapeType="1"/>
                  </p:cNvSpPr>
                  <p:nvPr/>
                </p:nvSpPr>
                <p:spPr bwMode="auto">
                  <a:xfrm>
                    <a:off x="6781536"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37" name="Line 7693"/>
                  <p:cNvSpPr>
                    <a:spLocks noChangeShapeType="1"/>
                  </p:cNvSpPr>
                  <p:nvPr/>
                </p:nvSpPr>
                <p:spPr bwMode="auto">
                  <a:xfrm flipV="1">
                    <a:off x="6755228"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38" name="Line 7694"/>
                  <p:cNvSpPr>
                    <a:spLocks noChangeShapeType="1"/>
                  </p:cNvSpPr>
                  <p:nvPr/>
                </p:nvSpPr>
                <p:spPr bwMode="auto">
                  <a:xfrm flipH="1" flipV="1">
                    <a:off x="6755228"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39" name="Line 7695"/>
                  <p:cNvSpPr>
                    <a:spLocks noChangeShapeType="1"/>
                  </p:cNvSpPr>
                  <p:nvPr/>
                </p:nvSpPr>
                <p:spPr bwMode="auto">
                  <a:xfrm>
                    <a:off x="6790305"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40" name="Line 7696"/>
                  <p:cNvSpPr>
                    <a:spLocks noChangeShapeType="1"/>
                  </p:cNvSpPr>
                  <p:nvPr/>
                </p:nvSpPr>
                <p:spPr bwMode="auto">
                  <a:xfrm flipV="1">
                    <a:off x="6763997"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41" name="Line 7697"/>
                  <p:cNvSpPr>
                    <a:spLocks noChangeShapeType="1"/>
                  </p:cNvSpPr>
                  <p:nvPr/>
                </p:nvSpPr>
                <p:spPr bwMode="auto">
                  <a:xfrm flipH="1" flipV="1">
                    <a:off x="6763997"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42" name="Line 7698"/>
                  <p:cNvSpPr>
                    <a:spLocks noChangeShapeType="1"/>
                  </p:cNvSpPr>
                  <p:nvPr/>
                </p:nvSpPr>
                <p:spPr bwMode="auto">
                  <a:xfrm>
                    <a:off x="6790305"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43" name="Line 7699"/>
                  <p:cNvSpPr>
                    <a:spLocks noChangeShapeType="1"/>
                  </p:cNvSpPr>
                  <p:nvPr/>
                </p:nvSpPr>
                <p:spPr bwMode="auto">
                  <a:xfrm flipV="1">
                    <a:off x="6763997" y="3689969"/>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44" name="Line 7700"/>
                  <p:cNvSpPr>
                    <a:spLocks noChangeShapeType="1"/>
                  </p:cNvSpPr>
                  <p:nvPr/>
                </p:nvSpPr>
                <p:spPr bwMode="auto">
                  <a:xfrm flipH="1" flipV="1">
                    <a:off x="6763997" y="3689969"/>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45" name="Line 7701"/>
                  <p:cNvSpPr>
                    <a:spLocks noChangeShapeType="1"/>
                  </p:cNvSpPr>
                  <p:nvPr/>
                </p:nvSpPr>
                <p:spPr bwMode="auto">
                  <a:xfrm>
                    <a:off x="6807843"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46" name="Line 7702"/>
                  <p:cNvSpPr>
                    <a:spLocks noChangeShapeType="1"/>
                  </p:cNvSpPr>
                  <p:nvPr/>
                </p:nvSpPr>
                <p:spPr bwMode="auto">
                  <a:xfrm flipV="1">
                    <a:off x="6781536"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47" name="Line 7703"/>
                  <p:cNvSpPr>
                    <a:spLocks noChangeShapeType="1"/>
                  </p:cNvSpPr>
                  <p:nvPr/>
                </p:nvSpPr>
                <p:spPr bwMode="auto">
                  <a:xfrm flipH="1" flipV="1">
                    <a:off x="6781536"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48" name="Line 7704"/>
                  <p:cNvSpPr>
                    <a:spLocks noChangeShapeType="1"/>
                  </p:cNvSpPr>
                  <p:nvPr/>
                </p:nvSpPr>
                <p:spPr bwMode="auto">
                  <a:xfrm>
                    <a:off x="6807843"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49" name="Line 7705"/>
                  <p:cNvSpPr>
                    <a:spLocks noChangeShapeType="1"/>
                  </p:cNvSpPr>
                  <p:nvPr/>
                </p:nvSpPr>
                <p:spPr bwMode="auto">
                  <a:xfrm flipV="1">
                    <a:off x="6781536"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50" name="Line 7706"/>
                  <p:cNvSpPr>
                    <a:spLocks noChangeShapeType="1"/>
                  </p:cNvSpPr>
                  <p:nvPr/>
                </p:nvSpPr>
                <p:spPr bwMode="auto">
                  <a:xfrm flipH="1" flipV="1">
                    <a:off x="6781536"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51" name="Line 7707"/>
                  <p:cNvSpPr>
                    <a:spLocks noChangeShapeType="1"/>
                  </p:cNvSpPr>
                  <p:nvPr/>
                </p:nvSpPr>
                <p:spPr bwMode="auto">
                  <a:xfrm>
                    <a:off x="6807843"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52" name="Line 7708"/>
                  <p:cNvSpPr>
                    <a:spLocks noChangeShapeType="1"/>
                  </p:cNvSpPr>
                  <p:nvPr/>
                </p:nvSpPr>
                <p:spPr bwMode="auto">
                  <a:xfrm flipV="1">
                    <a:off x="6781536"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53" name="Line 7709"/>
                  <p:cNvSpPr>
                    <a:spLocks noChangeShapeType="1"/>
                  </p:cNvSpPr>
                  <p:nvPr/>
                </p:nvSpPr>
                <p:spPr bwMode="auto">
                  <a:xfrm flipH="1" flipV="1">
                    <a:off x="6781536"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54" name="Line 7710"/>
                  <p:cNvSpPr>
                    <a:spLocks noChangeShapeType="1"/>
                  </p:cNvSpPr>
                  <p:nvPr/>
                </p:nvSpPr>
                <p:spPr bwMode="auto">
                  <a:xfrm>
                    <a:off x="6807843"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55" name="Line 7711"/>
                  <p:cNvSpPr>
                    <a:spLocks noChangeShapeType="1"/>
                  </p:cNvSpPr>
                  <p:nvPr/>
                </p:nvSpPr>
                <p:spPr bwMode="auto">
                  <a:xfrm flipV="1">
                    <a:off x="6781536"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56" name="Line 7712"/>
                  <p:cNvSpPr>
                    <a:spLocks noChangeShapeType="1"/>
                  </p:cNvSpPr>
                  <p:nvPr/>
                </p:nvSpPr>
                <p:spPr bwMode="auto">
                  <a:xfrm flipH="1" flipV="1">
                    <a:off x="6781536"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57" name="Line 7713"/>
                  <p:cNvSpPr>
                    <a:spLocks noChangeShapeType="1"/>
                  </p:cNvSpPr>
                  <p:nvPr/>
                </p:nvSpPr>
                <p:spPr bwMode="auto">
                  <a:xfrm>
                    <a:off x="6816613"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58" name="Line 7714"/>
                  <p:cNvSpPr>
                    <a:spLocks noChangeShapeType="1"/>
                  </p:cNvSpPr>
                  <p:nvPr/>
                </p:nvSpPr>
                <p:spPr bwMode="auto">
                  <a:xfrm flipV="1">
                    <a:off x="6790305"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59" name="Line 7715"/>
                  <p:cNvSpPr>
                    <a:spLocks noChangeShapeType="1"/>
                  </p:cNvSpPr>
                  <p:nvPr/>
                </p:nvSpPr>
                <p:spPr bwMode="auto">
                  <a:xfrm flipH="1" flipV="1">
                    <a:off x="6790305"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60" name="Line 7716"/>
                  <p:cNvSpPr>
                    <a:spLocks noChangeShapeType="1"/>
                  </p:cNvSpPr>
                  <p:nvPr/>
                </p:nvSpPr>
                <p:spPr bwMode="auto">
                  <a:xfrm>
                    <a:off x="6816613"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61" name="Line 7717"/>
                  <p:cNvSpPr>
                    <a:spLocks noChangeShapeType="1"/>
                  </p:cNvSpPr>
                  <p:nvPr/>
                </p:nvSpPr>
                <p:spPr bwMode="auto">
                  <a:xfrm flipV="1">
                    <a:off x="6790305" y="3689969"/>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62" name="Line 7718"/>
                  <p:cNvSpPr>
                    <a:spLocks noChangeShapeType="1"/>
                  </p:cNvSpPr>
                  <p:nvPr/>
                </p:nvSpPr>
                <p:spPr bwMode="auto">
                  <a:xfrm flipH="1" flipV="1">
                    <a:off x="6790305" y="3689969"/>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63" name="Line 7719"/>
                  <p:cNvSpPr>
                    <a:spLocks noChangeShapeType="1"/>
                  </p:cNvSpPr>
                  <p:nvPr/>
                </p:nvSpPr>
                <p:spPr bwMode="auto">
                  <a:xfrm>
                    <a:off x="6816613"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64" name="Line 7720"/>
                  <p:cNvSpPr>
                    <a:spLocks noChangeShapeType="1"/>
                  </p:cNvSpPr>
                  <p:nvPr/>
                </p:nvSpPr>
                <p:spPr bwMode="auto">
                  <a:xfrm flipV="1">
                    <a:off x="6790305" y="3689969"/>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65" name="Line 7721"/>
                  <p:cNvSpPr>
                    <a:spLocks noChangeShapeType="1"/>
                  </p:cNvSpPr>
                  <p:nvPr/>
                </p:nvSpPr>
                <p:spPr bwMode="auto">
                  <a:xfrm flipH="1" flipV="1">
                    <a:off x="6790305" y="3689969"/>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66" name="Line 7722"/>
                  <p:cNvSpPr>
                    <a:spLocks noChangeShapeType="1"/>
                  </p:cNvSpPr>
                  <p:nvPr/>
                </p:nvSpPr>
                <p:spPr bwMode="auto">
                  <a:xfrm>
                    <a:off x="6834151"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67" name="Line 7723"/>
                  <p:cNvSpPr>
                    <a:spLocks noChangeShapeType="1"/>
                  </p:cNvSpPr>
                  <p:nvPr/>
                </p:nvSpPr>
                <p:spPr bwMode="auto">
                  <a:xfrm flipV="1">
                    <a:off x="6807843"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68" name="Line 7724"/>
                  <p:cNvSpPr>
                    <a:spLocks noChangeShapeType="1"/>
                  </p:cNvSpPr>
                  <p:nvPr/>
                </p:nvSpPr>
                <p:spPr bwMode="auto">
                  <a:xfrm flipH="1" flipV="1">
                    <a:off x="6807843"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69" name="Line 7725"/>
                  <p:cNvSpPr>
                    <a:spLocks noChangeShapeType="1"/>
                  </p:cNvSpPr>
                  <p:nvPr/>
                </p:nvSpPr>
                <p:spPr bwMode="auto">
                  <a:xfrm>
                    <a:off x="6851689"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70" name="Line 7726"/>
                  <p:cNvSpPr>
                    <a:spLocks noChangeShapeType="1"/>
                  </p:cNvSpPr>
                  <p:nvPr/>
                </p:nvSpPr>
                <p:spPr bwMode="auto">
                  <a:xfrm flipV="1">
                    <a:off x="6834151"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71" name="Line 7727"/>
                  <p:cNvSpPr>
                    <a:spLocks noChangeShapeType="1"/>
                  </p:cNvSpPr>
                  <p:nvPr/>
                </p:nvSpPr>
                <p:spPr bwMode="auto">
                  <a:xfrm flipH="1" flipV="1">
                    <a:off x="6834151"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72" name="Line 7728"/>
                  <p:cNvSpPr>
                    <a:spLocks noChangeShapeType="1"/>
                  </p:cNvSpPr>
                  <p:nvPr/>
                </p:nvSpPr>
                <p:spPr bwMode="auto">
                  <a:xfrm>
                    <a:off x="6851689"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73" name="Line 7729"/>
                  <p:cNvSpPr>
                    <a:spLocks noChangeShapeType="1"/>
                  </p:cNvSpPr>
                  <p:nvPr/>
                </p:nvSpPr>
                <p:spPr bwMode="auto">
                  <a:xfrm flipV="1">
                    <a:off x="6834151"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74" name="Line 7730"/>
                  <p:cNvSpPr>
                    <a:spLocks noChangeShapeType="1"/>
                  </p:cNvSpPr>
                  <p:nvPr/>
                </p:nvSpPr>
                <p:spPr bwMode="auto">
                  <a:xfrm flipH="1" flipV="1">
                    <a:off x="6834151"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75" name="Line 7731"/>
                  <p:cNvSpPr>
                    <a:spLocks noChangeShapeType="1"/>
                  </p:cNvSpPr>
                  <p:nvPr/>
                </p:nvSpPr>
                <p:spPr bwMode="auto">
                  <a:xfrm>
                    <a:off x="6851689"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77" name="Line 7732"/>
                  <p:cNvSpPr>
                    <a:spLocks noChangeShapeType="1"/>
                  </p:cNvSpPr>
                  <p:nvPr/>
                </p:nvSpPr>
                <p:spPr bwMode="auto">
                  <a:xfrm flipV="1">
                    <a:off x="6834151"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78" name="Line 7733"/>
                  <p:cNvSpPr>
                    <a:spLocks noChangeShapeType="1"/>
                  </p:cNvSpPr>
                  <p:nvPr/>
                </p:nvSpPr>
                <p:spPr bwMode="auto">
                  <a:xfrm flipH="1" flipV="1">
                    <a:off x="6834151"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79" name="Line 7734"/>
                  <p:cNvSpPr>
                    <a:spLocks noChangeShapeType="1"/>
                  </p:cNvSpPr>
                  <p:nvPr/>
                </p:nvSpPr>
                <p:spPr bwMode="auto">
                  <a:xfrm>
                    <a:off x="6863382"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80" name="Line 7735"/>
                  <p:cNvSpPr>
                    <a:spLocks noChangeShapeType="1"/>
                  </p:cNvSpPr>
                  <p:nvPr/>
                </p:nvSpPr>
                <p:spPr bwMode="auto">
                  <a:xfrm flipV="1">
                    <a:off x="6834151"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81" name="Line 7736"/>
                  <p:cNvSpPr>
                    <a:spLocks noChangeShapeType="1"/>
                  </p:cNvSpPr>
                  <p:nvPr/>
                </p:nvSpPr>
                <p:spPr bwMode="auto">
                  <a:xfrm flipH="1" flipV="1">
                    <a:off x="6834151"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82" name="Line 7737"/>
                  <p:cNvSpPr>
                    <a:spLocks noChangeShapeType="1"/>
                  </p:cNvSpPr>
                  <p:nvPr/>
                </p:nvSpPr>
                <p:spPr bwMode="auto">
                  <a:xfrm>
                    <a:off x="6863382"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83" name="Line 7738"/>
                  <p:cNvSpPr>
                    <a:spLocks noChangeShapeType="1"/>
                  </p:cNvSpPr>
                  <p:nvPr/>
                </p:nvSpPr>
                <p:spPr bwMode="auto">
                  <a:xfrm flipV="1">
                    <a:off x="6834151"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84" name="Line 7739"/>
                  <p:cNvSpPr>
                    <a:spLocks noChangeShapeType="1"/>
                  </p:cNvSpPr>
                  <p:nvPr/>
                </p:nvSpPr>
                <p:spPr bwMode="auto">
                  <a:xfrm flipH="1" flipV="1">
                    <a:off x="6834151"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85" name="Line 7740"/>
                  <p:cNvSpPr>
                    <a:spLocks noChangeShapeType="1"/>
                  </p:cNvSpPr>
                  <p:nvPr/>
                </p:nvSpPr>
                <p:spPr bwMode="auto">
                  <a:xfrm>
                    <a:off x="6863382"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86" name="Line 7741"/>
                  <p:cNvSpPr>
                    <a:spLocks noChangeShapeType="1"/>
                  </p:cNvSpPr>
                  <p:nvPr/>
                </p:nvSpPr>
                <p:spPr bwMode="auto">
                  <a:xfrm flipV="1">
                    <a:off x="6842920"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87" name="Line 7742"/>
                  <p:cNvSpPr>
                    <a:spLocks noChangeShapeType="1"/>
                  </p:cNvSpPr>
                  <p:nvPr/>
                </p:nvSpPr>
                <p:spPr bwMode="auto">
                  <a:xfrm flipH="1" flipV="1">
                    <a:off x="6842920"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88" name="Line 7743"/>
                  <p:cNvSpPr>
                    <a:spLocks noChangeShapeType="1"/>
                  </p:cNvSpPr>
                  <p:nvPr/>
                </p:nvSpPr>
                <p:spPr bwMode="auto">
                  <a:xfrm>
                    <a:off x="6872151"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89" name="Line 7744"/>
                  <p:cNvSpPr>
                    <a:spLocks noChangeShapeType="1"/>
                  </p:cNvSpPr>
                  <p:nvPr/>
                </p:nvSpPr>
                <p:spPr bwMode="auto">
                  <a:xfrm flipV="1">
                    <a:off x="6842920"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90" name="Line 7745"/>
                  <p:cNvSpPr>
                    <a:spLocks noChangeShapeType="1"/>
                  </p:cNvSpPr>
                  <p:nvPr/>
                </p:nvSpPr>
                <p:spPr bwMode="auto">
                  <a:xfrm flipH="1" flipV="1">
                    <a:off x="6842920"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91" name="Line 7746"/>
                  <p:cNvSpPr>
                    <a:spLocks noChangeShapeType="1"/>
                  </p:cNvSpPr>
                  <p:nvPr/>
                </p:nvSpPr>
                <p:spPr bwMode="auto">
                  <a:xfrm>
                    <a:off x="6872151"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92" name="Line 7747"/>
                  <p:cNvSpPr>
                    <a:spLocks noChangeShapeType="1"/>
                  </p:cNvSpPr>
                  <p:nvPr/>
                </p:nvSpPr>
                <p:spPr bwMode="auto">
                  <a:xfrm flipV="1">
                    <a:off x="6842920" y="3689969"/>
                    <a:ext cx="55538"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93" name="Line 7748"/>
                  <p:cNvSpPr>
                    <a:spLocks noChangeShapeType="1"/>
                  </p:cNvSpPr>
                  <p:nvPr/>
                </p:nvSpPr>
                <p:spPr bwMode="auto">
                  <a:xfrm flipH="1" flipV="1">
                    <a:off x="6842920" y="3689969"/>
                    <a:ext cx="55538"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94" name="Line 7749"/>
                  <p:cNvSpPr>
                    <a:spLocks noChangeShapeType="1"/>
                  </p:cNvSpPr>
                  <p:nvPr/>
                </p:nvSpPr>
                <p:spPr bwMode="auto">
                  <a:xfrm>
                    <a:off x="6872151"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95" name="Line 7750"/>
                  <p:cNvSpPr>
                    <a:spLocks noChangeShapeType="1"/>
                  </p:cNvSpPr>
                  <p:nvPr/>
                </p:nvSpPr>
                <p:spPr bwMode="auto">
                  <a:xfrm flipV="1">
                    <a:off x="6842920" y="3689969"/>
                    <a:ext cx="55538"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96" name="Line 7751"/>
                  <p:cNvSpPr>
                    <a:spLocks noChangeShapeType="1"/>
                  </p:cNvSpPr>
                  <p:nvPr/>
                </p:nvSpPr>
                <p:spPr bwMode="auto">
                  <a:xfrm flipH="1" flipV="1">
                    <a:off x="6842920" y="3689969"/>
                    <a:ext cx="55538"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97" name="Line 7752"/>
                  <p:cNvSpPr>
                    <a:spLocks noChangeShapeType="1"/>
                  </p:cNvSpPr>
                  <p:nvPr/>
                </p:nvSpPr>
                <p:spPr bwMode="auto">
                  <a:xfrm>
                    <a:off x="6872151"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98" name="Line 7753"/>
                  <p:cNvSpPr>
                    <a:spLocks noChangeShapeType="1"/>
                  </p:cNvSpPr>
                  <p:nvPr/>
                </p:nvSpPr>
                <p:spPr bwMode="auto">
                  <a:xfrm flipV="1">
                    <a:off x="6842920" y="3689969"/>
                    <a:ext cx="55538"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999" name="Line 7754"/>
                  <p:cNvSpPr>
                    <a:spLocks noChangeShapeType="1"/>
                  </p:cNvSpPr>
                  <p:nvPr/>
                </p:nvSpPr>
                <p:spPr bwMode="auto">
                  <a:xfrm flipH="1" flipV="1">
                    <a:off x="6842920" y="3689969"/>
                    <a:ext cx="55538"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00" name="Line 7755"/>
                  <p:cNvSpPr>
                    <a:spLocks noChangeShapeType="1"/>
                  </p:cNvSpPr>
                  <p:nvPr/>
                </p:nvSpPr>
                <p:spPr bwMode="auto">
                  <a:xfrm>
                    <a:off x="6898459"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01" name="Line 7756"/>
                  <p:cNvSpPr>
                    <a:spLocks noChangeShapeType="1"/>
                  </p:cNvSpPr>
                  <p:nvPr/>
                </p:nvSpPr>
                <p:spPr bwMode="auto">
                  <a:xfrm flipV="1">
                    <a:off x="6872151" y="3689969"/>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02" name="Line 7757"/>
                  <p:cNvSpPr>
                    <a:spLocks noChangeShapeType="1"/>
                  </p:cNvSpPr>
                  <p:nvPr/>
                </p:nvSpPr>
                <p:spPr bwMode="auto">
                  <a:xfrm flipH="1" flipV="1">
                    <a:off x="6872151" y="3689969"/>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03" name="Line 7758"/>
                  <p:cNvSpPr>
                    <a:spLocks noChangeShapeType="1"/>
                  </p:cNvSpPr>
                  <p:nvPr/>
                </p:nvSpPr>
                <p:spPr bwMode="auto">
                  <a:xfrm>
                    <a:off x="6907228"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04" name="Line 7759"/>
                  <p:cNvSpPr>
                    <a:spLocks noChangeShapeType="1"/>
                  </p:cNvSpPr>
                  <p:nvPr/>
                </p:nvSpPr>
                <p:spPr bwMode="auto">
                  <a:xfrm flipV="1">
                    <a:off x="6880920"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05" name="Line 7760"/>
                  <p:cNvSpPr>
                    <a:spLocks noChangeShapeType="1"/>
                  </p:cNvSpPr>
                  <p:nvPr/>
                </p:nvSpPr>
                <p:spPr bwMode="auto">
                  <a:xfrm flipH="1" flipV="1">
                    <a:off x="6880920"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06" name="Line 7761"/>
                  <p:cNvSpPr>
                    <a:spLocks noChangeShapeType="1"/>
                  </p:cNvSpPr>
                  <p:nvPr/>
                </p:nvSpPr>
                <p:spPr bwMode="auto">
                  <a:xfrm>
                    <a:off x="6907228"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07" name="Line 7762"/>
                  <p:cNvSpPr>
                    <a:spLocks noChangeShapeType="1"/>
                  </p:cNvSpPr>
                  <p:nvPr/>
                </p:nvSpPr>
                <p:spPr bwMode="auto">
                  <a:xfrm flipV="1">
                    <a:off x="6880920"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08" name="Line 7763"/>
                  <p:cNvSpPr>
                    <a:spLocks noChangeShapeType="1"/>
                  </p:cNvSpPr>
                  <p:nvPr/>
                </p:nvSpPr>
                <p:spPr bwMode="auto">
                  <a:xfrm flipH="1" flipV="1">
                    <a:off x="6880920"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09" name="Line 7764"/>
                  <p:cNvSpPr>
                    <a:spLocks noChangeShapeType="1"/>
                  </p:cNvSpPr>
                  <p:nvPr/>
                </p:nvSpPr>
                <p:spPr bwMode="auto">
                  <a:xfrm>
                    <a:off x="6907228"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10" name="Line 7765"/>
                  <p:cNvSpPr>
                    <a:spLocks noChangeShapeType="1"/>
                  </p:cNvSpPr>
                  <p:nvPr/>
                </p:nvSpPr>
                <p:spPr bwMode="auto">
                  <a:xfrm flipV="1">
                    <a:off x="6880920"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11" name="Line 7766"/>
                  <p:cNvSpPr>
                    <a:spLocks noChangeShapeType="1"/>
                  </p:cNvSpPr>
                  <p:nvPr/>
                </p:nvSpPr>
                <p:spPr bwMode="auto">
                  <a:xfrm flipH="1" flipV="1">
                    <a:off x="6880920"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12" name="Line 7767"/>
                  <p:cNvSpPr>
                    <a:spLocks noChangeShapeType="1"/>
                  </p:cNvSpPr>
                  <p:nvPr/>
                </p:nvSpPr>
                <p:spPr bwMode="auto">
                  <a:xfrm>
                    <a:off x="6915997"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13" name="Line 7768"/>
                  <p:cNvSpPr>
                    <a:spLocks noChangeShapeType="1"/>
                  </p:cNvSpPr>
                  <p:nvPr/>
                </p:nvSpPr>
                <p:spPr bwMode="auto">
                  <a:xfrm flipV="1">
                    <a:off x="6889689"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14" name="Line 7769"/>
                  <p:cNvSpPr>
                    <a:spLocks noChangeShapeType="1"/>
                  </p:cNvSpPr>
                  <p:nvPr/>
                </p:nvSpPr>
                <p:spPr bwMode="auto">
                  <a:xfrm flipH="1" flipV="1">
                    <a:off x="6889689"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15" name="Line 7770"/>
                  <p:cNvSpPr>
                    <a:spLocks noChangeShapeType="1"/>
                  </p:cNvSpPr>
                  <p:nvPr/>
                </p:nvSpPr>
                <p:spPr bwMode="auto">
                  <a:xfrm>
                    <a:off x="6915997"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16" name="Line 7771"/>
                  <p:cNvSpPr>
                    <a:spLocks noChangeShapeType="1"/>
                  </p:cNvSpPr>
                  <p:nvPr/>
                </p:nvSpPr>
                <p:spPr bwMode="auto">
                  <a:xfrm flipV="1">
                    <a:off x="6898459"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17" name="Line 7772"/>
                  <p:cNvSpPr>
                    <a:spLocks noChangeShapeType="1"/>
                  </p:cNvSpPr>
                  <p:nvPr/>
                </p:nvSpPr>
                <p:spPr bwMode="auto">
                  <a:xfrm flipH="1" flipV="1">
                    <a:off x="6898459"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18" name="Line 7773"/>
                  <p:cNvSpPr>
                    <a:spLocks noChangeShapeType="1"/>
                  </p:cNvSpPr>
                  <p:nvPr/>
                </p:nvSpPr>
                <p:spPr bwMode="auto">
                  <a:xfrm>
                    <a:off x="6924766"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19" name="Line 7774"/>
                  <p:cNvSpPr>
                    <a:spLocks noChangeShapeType="1"/>
                  </p:cNvSpPr>
                  <p:nvPr/>
                </p:nvSpPr>
                <p:spPr bwMode="auto">
                  <a:xfrm flipV="1">
                    <a:off x="6898459" y="3689969"/>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20" name="Line 7775"/>
                  <p:cNvSpPr>
                    <a:spLocks noChangeShapeType="1"/>
                  </p:cNvSpPr>
                  <p:nvPr/>
                </p:nvSpPr>
                <p:spPr bwMode="auto">
                  <a:xfrm flipH="1" flipV="1">
                    <a:off x="6898459" y="3689969"/>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21" name="Line 7776"/>
                  <p:cNvSpPr>
                    <a:spLocks noChangeShapeType="1"/>
                  </p:cNvSpPr>
                  <p:nvPr/>
                </p:nvSpPr>
                <p:spPr bwMode="auto">
                  <a:xfrm>
                    <a:off x="6933535"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22" name="Line 7777"/>
                  <p:cNvSpPr>
                    <a:spLocks noChangeShapeType="1"/>
                  </p:cNvSpPr>
                  <p:nvPr/>
                </p:nvSpPr>
                <p:spPr bwMode="auto">
                  <a:xfrm flipV="1">
                    <a:off x="6907228"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23" name="Line 7778"/>
                  <p:cNvSpPr>
                    <a:spLocks noChangeShapeType="1"/>
                  </p:cNvSpPr>
                  <p:nvPr/>
                </p:nvSpPr>
                <p:spPr bwMode="auto">
                  <a:xfrm flipH="1" flipV="1">
                    <a:off x="6907228"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24" name="Line 7779"/>
                  <p:cNvSpPr>
                    <a:spLocks noChangeShapeType="1"/>
                  </p:cNvSpPr>
                  <p:nvPr/>
                </p:nvSpPr>
                <p:spPr bwMode="auto">
                  <a:xfrm>
                    <a:off x="6951074"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25" name="Line 7780"/>
                  <p:cNvSpPr>
                    <a:spLocks noChangeShapeType="1"/>
                  </p:cNvSpPr>
                  <p:nvPr/>
                </p:nvSpPr>
                <p:spPr bwMode="auto">
                  <a:xfrm flipV="1">
                    <a:off x="6933535"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26" name="Line 7781"/>
                  <p:cNvSpPr>
                    <a:spLocks noChangeShapeType="1"/>
                  </p:cNvSpPr>
                  <p:nvPr/>
                </p:nvSpPr>
                <p:spPr bwMode="auto">
                  <a:xfrm flipH="1" flipV="1">
                    <a:off x="6933535"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27" name="Line 7782"/>
                  <p:cNvSpPr>
                    <a:spLocks noChangeShapeType="1"/>
                  </p:cNvSpPr>
                  <p:nvPr/>
                </p:nvSpPr>
                <p:spPr bwMode="auto">
                  <a:xfrm>
                    <a:off x="6977381"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28" name="Line 7783"/>
                  <p:cNvSpPr>
                    <a:spLocks noChangeShapeType="1"/>
                  </p:cNvSpPr>
                  <p:nvPr/>
                </p:nvSpPr>
                <p:spPr bwMode="auto">
                  <a:xfrm flipV="1">
                    <a:off x="6959843"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29" name="Line 7784"/>
                  <p:cNvSpPr>
                    <a:spLocks noChangeShapeType="1"/>
                  </p:cNvSpPr>
                  <p:nvPr/>
                </p:nvSpPr>
                <p:spPr bwMode="auto">
                  <a:xfrm flipH="1" flipV="1">
                    <a:off x="6959843"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30" name="Line 7785"/>
                  <p:cNvSpPr>
                    <a:spLocks noChangeShapeType="1"/>
                  </p:cNvSpPr>
                  <p:nvPr/>
                </p:nvSpPr>
                <p:spPr bwMode="auto">
                  <a:xfrm>
                    <a:off x="7006612"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31" name="Line 7786"/>
                  <p:cNvSpPr>
                    <a:spLocks noChangeShapeType="1"/>
                  </p:cNvSpPr>
                  <p:nvPr/>
                </p:nvSpPr>
                <p:spPr bwMode="auto">
                  <a:xfrm flipV="1">
                    <a:off x="6977381"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32" name="Line 7787"/>
                  <p:cNvSpPr>
                    <a:spLocks noChangeShapeType="1"/>
                  </p:cNvSpPr>
                  <p:nvPr/>
                </p:nvSpPr>
                <p:spPr bwMode="auto">
                  <a:xfrm flipH="1" flipV="1">
                    <a:off x="6977381"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33" name="Line 7788"/>
                  <p:cNvSpPr>
                    <a:spLocks noChangeShapeType="1"/>
                  </p:cNvSpPr>
                  <p:nvPr/>
                </p:nvSpPr>
                <p:spPr bwMode="auto">
                  <a:xfrm>
                    <a:off x="7015381"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34" name="Line 7789"/>
                  <p:cNvSpPr>
                    <a:spLocks noChangeShapeType="1"/>
                  </p:cNvSpPr>
                  <p:nvPr/>
                </p:nvSpPr>
                <p:spPr bwMode="auto">
                  <a:xfrm flipV="1">
                    <a:off x="6989074"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35" name="Line 7790"/>
                  <p:cNvSpPr>
                    <a:spLocks noChangeShapeType="1"/>
                  </p:cNvSpPr>
                  <p:nvPr/>
                </p:nvSpPr>
                <p:spPr bwMode="auto">
                  <a:xfrm flipH="1" flipV="1">
                    <a:off x="6989074"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36" name="Line 7791"/>
                  <p:cNvSpPr>
                    <a:spLocks noChangeShapeType="1"/>
                  </p:cNvSpPr>
                  <p:nvPr/>
                </p:nvSpPr>
                <p:spPr bwMode="auto">
                  <a:xfrm>
                    <a:off x="7015381"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37" name="Line 7792"/>
                  <p:cNvSpPr>
                    <a:spLocks noChangeShapeType="1"/>
                  </p:cNvSpPr>
                  <p:nvPr/>
                </p:nvSpPr>
                <p:spPr bwMode="auto">
                  <a:xfrm flipV="1">
                    <a:off x="6997843"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38" name="Line 7793"/>
                  <p:cNvSpPr>
                    <a:spLocks noChangeShapeType="1"/>
                  </p:cNvSpPr>
                  <p:nvPr/>
                </p:nvSpPr>
                <p:spPr bwMode="auto">
                  <a:xfrm flipH="1" flipV="1">
                    <a:off x="6997843"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39" name="Line 7794"/>
                  <p:cNvSpPr>
                    <a:spLocks noChangeShapeType="1"/>
                  </p:cNvSpPr>
                  <p:nvPr/>
                </p:nvSpPr>
                <p:spPr bwMode="auto">
                  <a:xfrm>
                    <a:off x="7041689"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40" name="Line 7795"/>
                  <p:cNvSpPr>
                    <a:spLocks noChangeShapeType="1"/>
                  </p:cNvSpPr>
                  <p:nvPr/>
                </p:nvSpPr>
                <p:spPr bwMode="auto">
                  <a:xfrm flipV="1">
                    <a:off x="7024150"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41" name="Line 7796"/>
                  <p:cNvSpPr>
                    <a:spLocks noChangeShapeType="1"/>
                  </p:cNvSpPr>
                  <p:nvPr/>
                </p:nvSpPr>
                <p:spPr bwMode="auto">
                  <a:xfrm flipH="1" flipV="1">
                    <a:off x="7024150"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42" name="Line 7797"/>
                  <p:cNvSpPr>
                    <a:spLocks noChangeShapeType="1"/>
                  </p:cNvSpPr>
                  <p:nvPr/>
                </p:nvSpPr>
                <p:spPr bwMode="auto">
                  <a:xfrm>
                    <a:off x="7050458"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43" name="Line 7798"/>
                  <p:cNvSpPr>
                    <a:spLocks noChangeShapeType="1"/>
                  </p:cNvSpPr>
                  <p:nvPr/>
                </p:nvSpPr>
                <p:spPr bwMode="auto">
                  <a:xfrm flipV="1">
                    <a:off x="7024150"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44" name="Line 7799"/>
                  <p:cNvSpPr>
                    <a:spLocks noChangeShapeType="1"/>
                  </p:cNvSpPr>
                  <p:nvPr/>
                </p:nvSpPr>
                <p:spPr bwMode="auto">
                  <a:xfrm flipH="1" flipV="1">
                    <a:off x="7024150"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45" name="Line 7800"/>
                  <p:cNvSpPr>
                    <a:spLocks noChangeShapeType="1"/>
                  </p:cNvSpPr>
                  <p:nvPr/>
                </p:nvSpPr>
                <p:spPr bwMode="auto">
                  <a:xfrm>
                    <a:off x="7059227"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46" name="Line 7801"/>
                  <p:cNvSpPr>
                    <a:spLocks noChangeShapeType="1"/>
                  </p:cNvSpPr>
                  <p:nvPr/>
                </p:nvSpPr>
                <p:spPr bwMode="auto">
                  <a:xfrm flipV="1">
                    <a:off x="7032920"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47" name="Line 7802"/>
                  <p:cNvSpPr>
                    <a:spLocks noChangeShapeType="1"/>
                  </p:cNvSpPr>
                  <p:nvPr/>
                </p:nvSpPr>
                <p:spPr bwMode="auto">
                  <a:xfrm flipH="1" flipV="1">
                    <a:off x="7032920"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48" name="Line 7803"/>
                  <p:cNvSpPr>
                    <a:spLocks noChangeShapeType="1"/>
                  </p:cNvSpPr>
                  <p:nvPr/>
                </p:nvSpPr>
                <p:spPr bwMode="auto">
                  <a:xfrm>
                    <a:off x="7059227"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49" name="Line 7804"/>
                  <p:cNvSpPr>
                    <a:spLocks noChangeShapeType="1"/>
                  </p:cNvSpPr>
                  <p:nvPr/>
                </p:nvSpPr>
                <p:spPr bwMode="auto">
                  <a:xfrm flipV="1">
                    <a:off x="7032920" y="3689969"/>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50" name="Line 7805"/>
                  <p:cNvSpPr>
                    <a:spLocks noChangeShapeType="1"/>
                  </p:cNvSpPr>
                  <p:nvPr/>
                </p:nvSpPr>
                <p:spPr bwMode="auto">
                  <a:xfrm flipH="1" flipV="1">
                    <a:off x="7032920" y="3689969"/>
                    <a:ext cx="52615"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51" name="Line 7806"/>
                  <p:cNvSpPr>
                    <a:spLocks noChangeShapeType="1"/>
                  </p:cNvSpPr>
                  <p:nvPr/>
                </p:nvSpPr>
                <p:spPr bwMode="auto">
                  <a:xfrm>
                    <a:off x="7067997"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52" name="Line 7807"/>
                  <p:cNvSpPr>
                    <a:spLocks noChangeShapeType="1"/>
                  </p:cNvSpPr>
                  <p:nvPr/>
                </p:nvSpPr>
                <p:spPr bwMode="auto">
                  <a:xfrm flipV="1">
                    <a:off x="7050458"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53" name="Line 7808"/>
                  <p:cNvSpPr>
                    <a:spLocks noChangeShapeType="1"/>
                  </p:cNvSpPr>
                  <p:nvPr/>
                </p:nvSpPr>
                <p:spPr bwMode="auto">
                  <a:xfrm flipH="1" flipV="1">
                    <a:off x="7050458" y="3689969"/>
                    <a:ext cx="43846"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54" name="Line 7809"/>
                  <p:cNvSpPr>
                    <a:spLocks noChangeShapeType="1"/>
                  </p:cNvSpPr>
                  <p:nvPr/>
                </p:nvSpPr>
                <p:spPr bwMode="auto">
                  <a:xfrm>
                    <a:off x="7094304"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55" name="Line 7810"/>
                  <p:cNvSpPr>
                    <a:spLocks noChangeShapeType="1"/>
                  </p:cNvSpPr>
                  <p:nvPr/>
                </p:nvSpPr>
                <p:spPr bwMode="auto">
                  <a:xfrm flipV="1">
                    <a:off x="7067997" y="3689969"/>
                    <a:ext cx="55538"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56" name="Line 7811"/>
                  <p:cNvSpPr>
                    <a:spLocks noChangeShapeType="1"/>
                  </p:cNvSpPr>
                  <p:nvPr/>
                </p:nvSpPr>
                <p:spPr bwMode="auto">
                  <a:xfrm flipH="1" flipV="1">
                    <a:off x="7067997" y="3689969"/>
                    <a:ext cx="55538"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57" name="Line 7812"/>
                  <p:cNvSpPr>
                    <a:spLocks noChangeShapeType="1"/>
                  </p:cNvSpPr>
                  <p:nvPr/>
                </p:nvSpPr>
                <p:spPr bwMode="auto">
                  <a:xfrm>
                    <a:off x="7103073"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58" name="Line 7813"/>
                  <p:cNvSpPr>
                    <a:spLocks noChangeShapeType="1"/>
                  </p:cNvSpPr>
                  <p:nvPr/>
                </p:nvSpPr>
                <p:spPr bwMode="auto">
                  <a:xfrm flipV="1">
                    <a:off x="7085535"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59" name="Line 7814"/>
                  <p:cNvSpPr>
                    <a:spLocks noChangeShapeType="1"/>
                  </p:cNvSpPr>
                  <p:nvPr/>
                </p:nvSpPr>
                <p:spPr bwMode="auto">
                  <a:xfrm flipH="1" flipV="1">
                    <a:off x="7085535"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60" name="Line 7815"/>
                  <p:cNvSpPr>
                    <a:spLocks noChangeShapeType="1"/>
                  </p:cNvSpPr>
                  <p:nvPr/>
                </p:nvSpPr>
                <p:spPr bwMode="auto">
                  <a:xfrm>
                    <a:off x="7111843" y="3689969"/>
                    <a:ext cx="0" cy="27485"/>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2061" name="Line 7816"/>
                  <p:cNvSpPr>
                    <a:spLocks noChangeShapeType="1"/>
                  </p:cNvSpPr>
                  <p:nvPr/>
                </p:nvSpPr>
                <p:spPr bwMode="auto">
                  <a:xfrm flipV="1">
                    <a:off x="7085535" y="3689969"/>
                    <a:ext cx="46769" cy="18323"/>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grpSp>
            <p:grpSp>
              <p:nvGrpSpPr>
                <p:cNvPr id="1660" name="Group 1659"/>
                <p:cNvGrpSpPr/>
                <p:nvPr/>
              </p:nvGrpSpPr>
              <p:grpSpPr>
                <a:xfrm>
                  <a:off x="6448425" y="3613150"/>
                  <a:ext cx="406400" cy="73025"/>
                  <a:chOff x="6448425" y="3613150"/>
                  <a:chExt cx="406400" cy="73025"/>
                </a:xfrm>
                <a:grpFill/>
              </p:grpSpPr>
              <p:sp>
                <p:nvSpPr>
                  <p:cNvPr id="1661" name="Freeform 407"/>
                  <p:cNvSpPr>
                    <a:spLocks/>
                  </p:cNvSpPr>
                  <p:nvPr/>
                </p:nvSpPr>
                <p:spPr bwMode="auto">
                  <a:xfrm>
                    <a:off x="6448425"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62" name="Freeform 408"/>
                  <p:cNvSpPr>
                    <a:spLocks/>
                  </p:cNvSpPr>
                  <p:nvPr/>
                </p:nvSpPr>
                <p:spPr bwMode="auto">
                  <a:xfrm>
                    <a:off x="6448425"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63" name="Rectangle 409"/>
                  <p:cNvSpPr>
                    <a:spLocks noChangeArrowheads="1"/>
                  </p:cNvSpPr>
                  <p:nvPr/>
                </p:nvSpPr>
                <p:spPr bwMode="auto">
                  <a:xfrm>
                    <a:off x="6467475"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64" name="Freeform 410"/>
                  <p:cNvSpPr>
                    <a:spLocks/>
                  </p:cNvSpPr>
                  <p:nvPr/>
                </p:nvSpPr>
                <p:spPr bwMode="auto">
                  <a:xfrm>
                    <a:off x="6448425"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65" name="Freeform 411"/>
                  <p:cNvSpPr>
                    <a:spLocks/>
                  </p:cNvSpPr>
                  <p:nvPr/>
                </p:nvSpPr>
                <p:spPr bwMode="auto">
                  <a:xfrm>
                    <a:off x="6448425"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66" name="Rectangle 412"/>
                  <p:cNvSpPr>
                    <a:spLocks noChangeArrowheads="1"/>
                  </p:cNvSpPr>
                  <p:nvPr/>
                </p:nvSpPr>
                <p:spPr bwMode="auto">
                  <a:xfrm>
                    <a:off x="6477000"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67" name="Freeform 413"/>
                  <p:cNvSpPr>
                    <a:spLocks/>
                  </p:cNvSpPr>
                  <p:nvPr/>
                </p:nvSpPr>
                <p:spPr bwMode="auto">
                  <a:xfrm>
                    <a:off x="6457950" y="3622675"/>
                    <a:ext cx="34925" cy="19050"/>
                  </a:xfrm>
                  <a:custGeom>
                    <a:avLst/>
                    <a:gdLst>
                      <a:gd name="T0" fmla="*/ 0 w 22"/>
                      <a:gd name="T1" fmla="*/ 12 h 12"/>
                      <a:gd name="T2" fmla="*/ 22 w 22"/>
                      <a:gd name="T3" fmla="*/ 0 h 12"/>
                      <a:gd name="T4" fmla="*/ 22 w 22"/>
                      <a:gd name="T5" fmla="*/ 0 h 12"/>
                      <a:gd name="T6" fmla="*/ 0 w 22"/>
                      <a:gd name="T7" fmla="*/ 12 h 12"/>
                      <a:gd name="T8" fmla="*/ 0 w 22"/>
                      <a:gd name="T9" fmla="*/ 12 h 12"/>
                    </a:gdLst>
                    <a:ahLst/>
                    <a:cxnLst>
                      <a:cxn ang="0">
                        <a:pos x="T0" y="T1"/>
                      </a:cxn>
                      <a:cxn ang="0">
                        <a:pos x="T2" y="T3"/>
                      </a:cxn>
                      <a:cxn ang="0">
                        <a:pos x="T4" y="T5"/>
                      </a:cxn>
                      <a:cxn ang="0">
                        <a:pos x="T6" y="T7"/>
                      </a:cxn>
                      <a:cxn ang="0">
                        <a:pos x="T8" y="T9"/>
                      </a:cxn>
                    </a:cxnLst>
                    <a:rect l="0" t="0" r="r" b="b"/>
                    <a:pathLst>
                      <a:path w="22" h="12">
                        <a:moveTo>
                          <a:pt x="0" y="12"/>
                        </a:moveTo>
                        <a:lnTo>
                          <a:pt x="22" y="0"/>
                        </a:lnTo>
                        <a:lnTo>
                          <a:pt x="22"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68" name="Freeform 414"/>
                  <p:cNvSpPr>
                    <a:spLocks/>
                  </p:cNvSpPr>
                  <p:nvPr/>
                </p:nvSpPr>
                <p:spPr bwMode="auto">
                  <a:xfrm>
                    <a:off x="6457950" y="3622675"/>
                    <a:ext cx="34925" cy="19050"/>
                  </a:xfrm>
                  <a:custGeom>
                    <a:avLst/>
                    <a:gdLst>
                      <a:gd name="T0" fmla="*/ 22 w 22"/>
                      <a:gd name="T1" fmla="*/ 12 h 12"/>
                      <a:gd name="T2" fmla="*/ 0 w 22"/>
                      <a:gd name="T3" fmla="*/ 0 h 12"/>
                      <a:gd name="T4" fmla="*/ 0 w 22"/>
                      <a:gd name="T5" fmla="*/ 0 h 12"/>
                      <a:gd name="T6" fmla="*/ 22 w 22"/>
                      <a:gd name="T7" fmla="*/ 12 h 12"/>
                      <a:gd name="T8" fmla="*/ 22 w 22"/>
                      <a:gd name="T9" fmla="*/ 12 h 12"/>
                    </a:gdLst>
                    <a:ahLst/>
                    <a:cxnLst>
                      <a:cxn ang="0">
                        <a:pos x="T0" y="T1"/>
                      </a:cxn>
                      <a:cxn ang="0">
                        <a:pos x="T2" y="T3"/>
                      </a:cxn>
                      <a:cxn ang="0">
                        <a:pos x="T4" y="T5"/>
                      </a:cxn>
                      <a:cxn ang="0">
                        <a:pos x="T6" y="T7"/>
                      </a:cxn>
                      <a:cxn ang="0">
                        <a:pos x="T8" y="T9"/>
                      </a:cxn>
                    </a:cxnLst>
                    <a:rect l="0" t="0" r="r" b="b"/>
                    <a:pathLst>
                      <a:path w="22" h="12">
                        <a:moveTo>
                          <a:pt x="22" y="12"/>
                        </a:moveTo>
                        <a:lnTo>
                          <a:pt x="0" y="0"/>
                        </a:lnTo>
                        <a:lnTo>
                          <a:pt x="0" y="0"/>
                        </a:lnTo>
                        <a:lnTo>
                          <a:pt x="22" y="12"/>
                        </a:lnTo>
                        <a:lnTo>
                          <a:pt x="22"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69" name="Rectangle 415"/>
                  <p:cNvSpPr>
                    <a:spLocks noChangeArrowheads="1"/>
                  </p:cNvSpPr>
                  <p:nvPr/>
                </p:nvSpPr>
                <p:spPr bwMode="auto">
                  <a:xfrm>
                    <a:off x="6486525" y="3613150"/>
                    <a:ext cx="6350"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70" name="Freeform 416"/>
                  <p:cNvSpPr>
                    <a:spLocks/>
                  </p:cNvSpPr>
                  <p:nvPr/>
                </p:nvSpPr>
                <p:spPr bwMode="auto">
                  <a:xfrm>
                    <a:off x="6467475"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71" name="Freeform 417"/>
                  <p:cNvSpPr>
                    <a:spLocks/>
                  </p:cNvSpPr>
                  <p:nvPr/>
                </p:nvSpPr>
                <p:spPr bwMode="auto">
                  <a:xfrm>
                    <a:off x="6467475"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72" name="Rectangle 418"/>
                  <p:cNvSpPr>
                    <a:spLocks noChangeArrowheads="1"/>
                  </p:cNvSpPr>
                  <p:nvPr/>
                </p:nvSpPr>
                <p:spPr bwMode="auto">
                  <a:xfrm>
                    <a:off x="6486525" y="3613150"/>
                    <a:ext cx="6350"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73" name="Freeform 419"/>
                  <p:cNvSpPr>
                    <a:spLocks/>
                  </p:cNvSpPr>
                  <p:nvPr/>
                </p:nvSpPr>
                <p:spPr bwMode="auto">
                  <a:xfrm>
                    <a:off x="6467475"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74" name="Freeform 420"/>
                  <p:cNvSpPr>
                    <a:spLocks/>
                  </p:cNvSpPr>
                  <p:nvPr/>
                </p:nvSpPr>
                <p:spPr bwMode="auto">
                  <a:xfrm>
                    <a:off x="6467475"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75" name="Rectangle 421"/>
                  <p:cNvSpPr>
                    <a:spLocks noChangeArrowheads="1"/>
                  </p:cNvSpPr>
                  <p:nvPr/>
                </p:nvSpPr>
                <p:spPr bwMode="auto">
                  <a:xfrm>
                    <a:off x="6486525" y="3613150"/>
                    <a:ext cx="6350"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76" name="Freeform 422"/>
                  <p:cNvSpPr>
                    <a:spLocks/>
                  </p:cNvSpPr>
                  <p:nvPr/>
                </p:nvSpPr>
                <p:spPr bwMode="auto">
                  <a:xfrm>
                    <a:off x="6477000"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77" name="Freeform 423"/>
                  <p:cNvSpPr>
                    <a:spLocks/>
                  </p:cNvSpPr>
                  <p:nvPr/>
                </p:nvSpPr>
                <p:spPr bwMode="auto">
                  <a:xfrm>
                    <a:off x="6477000"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78" name="Rectangle 424"/>
                  <p:cNvSpPr>
                    <a:spLocks noChangeArrowheads="1"/>
                  </p:cNvSpPr>
                  <p:nvPr/>
                </p:nvSpPr>
                <p:spPr bwMode="auto">
                  <a:xfrm>
                    <a:off x="6492875"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79" name="Freeform 425"/>
                  <p:cNvSpPr>
                    <a:spLocks/>
                  </p:cNvSpPr>
                  <p:nvPr/>
                </p:nvSpPr>
                <p:spPr bwMode="auto">
                  <a:xfrm>
                    <a:off x="6477000"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80" name="Freeform 426"/>
                  <p:cNvSpPr>
                    <a:spLocks/>
                  </p:cNvSpPr>
                  <p:nvPr/>
                </p:nvSpPr>
                <p:spPr bwMode="auto">
                  <a:xfrm>
                    <a:off x="6477000"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81" name="Rectangle 427"/>
                  <p:cNvSpPr>
                    <a:spLocks noChangeArrowheads="1"/>
                  </p:cNvSpPr>
                  <p:nvPr/>
                </p:nvSpPr>
                <p:spPr bwMode="auto">
                  <a:xfrm>
                    <a:off x="6492875"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82" name="Freeform 428"/>
                  <p:cNvSpPr>
                    <a:spLocks/>
                  </p:cNvSpPr>
                  <p:nvPr/>
                </p:nvSpPr>
                <p:spPr bwMode="auto">
                  <a:xfrm>
                    <a:off x="6477000"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83" name="Freeform 429"/>
                  <p:cNvSpPr>
                    <a:spLocks/>
                  </p:cNvSpPr>
                  <p:nvPr/>
                </p:nvSpPr>
                <p:spPr bwMode="auto">
                  <a:xfrm>
                    <a:off x="6477000"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84" name="Rectangle 430"/>
                  <p:cNvSpPr>
                    <a:spLocks noChangeArrowheads="1"/>
                  </p:cNvSpPr>
                  <p:nvPr/>
                </p:nvSpPr>
                <p:spPr bwMode="auto">
                  <a:xfrm>
                    <a:off x="6492875"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85" name="Freeform 431"/>
                  <p:cNvSpPr>
                    <a:spLocks/>
                  </p:cNvSpPr>
                  <p:nvPr/>
                </p:nvSpPr>
                <p:spPr bwMode="auto">
                  <a:xfrm>
                    <a:off x="6477000"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86" name="Freeform 432"/>
                  <p:cNvSpPr>
                    <a:spLocks/>
                  </p:cNvSpPr>
                  <p:nvPr/>
                </p:nvSpPr>
                <p:spPr bwMode="auto">
                  <a:xfrm>
                    <a:off x="6477000"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87" name="Rectangle 433"/>
                  <p:cNvSpPr>
                    <a:spLocks noChangeArrowheads="1"/>
                  </p:cNvSpPr>
                  <p:nvPr/>
                </p:nvSpPr>
                <p:spPr bwMode="auto">
                  <a:xfrm>
                    <a:off x="6492875"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88" name="Freeform 434"/>
                  <p:cNvSpPr>
                    <a:spLocks/>
                  </p:cNvSpPr>
                  <p:nvPr/>
                </p:nvSpPr>
                <p:spPr bwMode="auto">
                  <a:xfrm>
                    <a:off x="6477000"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89" name="Freeform 435"/>
                  <p:cNvSpPr>
                    <a:spLocks/>
                  </p:cNvSpPr>
                  <p:nvPr/>
                </p:nvSpPr>
                <p:spPr bwMode="auto">
                  <a:xfrm>
                    <a:off x="6477000"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90" name="Rectangle 436"/>
                  <p:cNvSpPr>
                    <a:spLocks noChangeArrowheads="1"/>
                  </p:cNvSpPr>
                  <p:nvPr/>
                </p:nvSpPr>
                <p:spPr bwMode="auto">
                  <a:xfrm>
                    <a:off x="6492875"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91" name="Freeform 437"/>
                  <p:cNvSpPr>
                    <a:spLocks/>
                  </p:cNvSpPr>
                  <p:nvPr/>
                </p:nvSpPr>
                <p:spPr bwMode="auto">
                  <a:xfrm>
                    <a:off x="6477000" y="362267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92" name="Freeform 438"/>
                  <p:cNvSpPr>
                    <a:spLocks/>
                  </p:cNvSpPr>
                  <p:nvPr/>
                </p:nvSpPr>
                <p:spPr bwMode="auto">
                  <a:xfrm>
                    <a:off x="6477000" y="362267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93" name="Rectangle 439"/>
                  <p:cNvSpPr>
                    <a:spLocks noChangeArrowheads="1"/>
                  </p:cNvSpPr>
                  <p:nvPr/>
                </p:nvSpPr>
                <p:spPr bwMode="auto">
                  <a:xfrm>
                    <a:off x="6521450"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94" name="Freeform 440"/>
                  <p:cNvSpPr>
                    <a:spLocks/>
                  </p:cNvSpPr>
                  <p:nvPr/>
                </p:nvSpPr>
                <p:spPr bwMode="auto">
                  <a:xfrm>
                    <a:off x="6486525" y="3622675"/>
                    <a:ext cx="53975" cy="19050"/>
                  </a:xfrm>
                  <a:custGeom>
                    <a:avLst/>
                    <a:gdLst>
                      <a:gd name="T0" fmla="*/ 4 w 34"/>
                      <a:gd name="T1" fmla="*/ 12 h 12"/>
                      <a:gd name="T2" fmla="*/ 34 w 34"/>
                      <a:gd name="T3" fmla="*/ 0 h 12"/>
                      <a:gd name="T4" fmla="*/ 34 w 34"/>
                      <a:gd name="T5" fmla="*/ 0 h 12"/>
                      <a:gd name="T6" fmla="*/ 0 w 34"/>
                      <a:gd name="T7" fmla="*/ 12 h 12"/>
                      <a:gd name="T8" fmla="*/ 4 w 34"/>
                      <a:gd name="T9" fmla="*/ 12 h 12"/>
                    </a:gdLst>
                    <a:ahLst/>
                    <a:cxnLst>
                      <a:cxn ang="0">
                        <a:pos x="T0" y="T1"/>
                      </a:cxn>
                      <a:cxn ang="0">
                        <a:pos x="T2" y="T3"/>
                      </a:cxn>
                      <a:cxn ang="0">
                        <a:pos x="T4" y="T5"/>
                      </a:cxn>
                      <a:cxn ang="0">
                        <a:pos x="T6" y="T7"/>
                      </a:cxn>
                      <a:cxn ang="0">
                        <a:pos x="T8" y="T9"/>
                      </a:cxn>
                    </a:cxnLst>
                    <a:rect l="0" t="0" r="r" b="b"/>
                    <a:pathLst>
                      <a:path w="34" h="12">
                        <a:moveTo>
                          <a:pt x="4" y="12"/>
                        </a:moveTo>
                        <a:lnTo>
                          <a:pt x="34" y="0"/>
                        </a:lnTo>
                        <a:lnTo>
                          <a:pt x="34" y="0"/>
                        </a:lnTo>
                        <a:lnTo>
                          <a:pt x="0" y="12"/>
                        </a:lnTo>
                        <a:lnTo>
                          <a:pt x="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95" name="Freeform 441"/>
                  <p:cNvSpPr>
                    <a:spLocks/>
                  </p:cNvSpPr>
                  <p:nvPr/>
                </p:nvSpPr>
                <p:spPr bwMode="auto">
                  <a:xfrm>
                    <a:off x="6486525" y="3622675"/>
                    <a:ext cx="53975" cy="19050"/>
                  </a:xfrm>
                  <a:custGeom>
                    <a:avLst/>
                    <a:gdLst>
                      <a:gd name="T0" fmla="*/ 34 w 34"/>
                      <a:gd name="T1" fmla="*/ 12 h 12"/>
                      <a:gd name="T2" fmla="*/ 0 w 34"/>
                      <a:gd name="T3" fmla="*/ 0 h 12"/>
                      <a:gd name="T4" fmla="*/ 4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4" y="0"/>
                        </a:lnTo>
                        <a:lnTo>
                          <a:pt x="34" y="12"/>
                        </a:lnTo>
                        <a:lnTo>
                          <a:pt x="3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96" name="Rectangle 442"/>
                  <p:cNvSpPr>
                    <a:spLocks noChangeArrowheads="1"/>
                  </p:cNvSpPr>
                  <p:nvPr/>
                </p:nvSpPr>
                <p:spPr bwMode="auto">
                  <a:xfrm>
                    <a:off x="653097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97" name="Freeform 443"/>
                  <p:cNvSpPr>
                    <a:spLocks/>
                  </p:cNvSpPr>
                  <p:nvPr/>
                </p:nvSpPr>
                <p:spPr bwMode="auto">
                  <a:xfrm>
                    <a:off x="6492875" y="362267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98" name="Freeform 444"/>
                  <p:cNvSpPr>
                    <a:spLocks/>
                  </p:cNvSpPr>
                  <p:nvPr/>
                </p:nvSpPr>
                <p:spPr bwMode="auto">
                  <a:xfrm>
                    <a:off x="6492875" y="362267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699" name="Rectangle 445"/>
                  <p:cNvSpPr>
                    <a:spLocks noChangeArrowheads="1"/>
                  </p:cNvSpPr>
                  <p:nvPr/>
                </p:nvSpPr>
                <p:spPr bwMode="auto">
                  <a:xfrm>
                    <a:off x="653097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00" name="Freeform 446"/>
                  <p:cNvSpPr>
                    <a:spLocks/>
                  </p:cNvSpPr>
                  <p:nvPr/>
                </p:nvSpPr>
                <p:spPr bwMode="auto">
                  <a:xfrm>
                    <a:off x="6492875" y="3622675"/>
                    <a:ext cx="63500" cy="19050"/>
                  </a:xfrm>
                  <a:custGeom>
                    <a:avLst/>
                    <a:gdLst>
                      <a:gd name="T0" fmla="*/ 0 w 40"/>
                      <a:gd name="T1" fmla="*/ 12 h 12"/>
                      <a:gd name="T2" fmla="*/ 40 w 40"/>
                      <a:gd name="T3" fmla="*/ 0 h 12"/>
                      <a:gd name="T4" fmla="*/ 40 w 40"/>
                      <a:gd name="T5" fmla="*/ 0 h 12"/>
                      <a:gd name="T6" fmla="*/ 0 w 40"/>
                      <a:gd name="T7" fmla="*/ 12 h 12"/>
                      <a:gd name="T8" fmla="*/ 0 w 40"/>
                      <a:gd name="T9" fmla="*/ 12 h 12"/>
                    </a:gdLst>
                    <a:ahLst/>
                    <a:cxnLst>
                      <a:cxn ang="0">
                        <a:pos x="T0" y="T1"/>
                      </a:cxn>
                      <a:cxn ang="0">
                        <a:pos x="T2" y="T3"/>
                      </a:cxn>
                      <a:cxn ang="0">
                        <a:pos x="T4" y="T5"/>
                      </a:cxn>
                      <a:cxn ang="0">
                        <a:pos x="T6" y="T7"/>
                      </a:cxn>
                      <a:cxn ang="0">
                        <a:pos x="T8" y="T9"/>
                      </a:cxn>
                    </a:cxnLst>
                    <a:rect l="0" t="0" r="r" b="b"/>
                    <a:pathLst>
                      <a:path w="40" h="12">
                        <a:moveTo>
                          <a:pt x="0" y="12"/>
                        </a:moveTo>
                        <a:lnTo>
                          <a:pt x="40" y="0"/>
                        </a:lnTo>
                        <a:lnTo>
                          <a:pt x="40"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01" name="Freeform 447"/>
                  <p:cNvSpPr>
                    <a:spLocks/>
                  </p:cNvSpPr>
                  <p:nvPr/>
                </p:nvSpPr>
                <p:spPr bwMode="auto">
                  <a:xfrm>
                    <a:off x="6492875" y="3622675"/>
                    <a:ext cx="63500" cy="19050"/>
                  </a:xfrm>
                  <a:custGeom>
                    <a:avLst/>
                    <a:gdLst>
                      <a:gd name="T0" fmla="*/ 40 w 40"/>
                      <a:gd name="T1" fmla="*/ 12 h 12"/>
                      <a:gd name="T2" fmla="*/ 0 w 40"/>
                      <a:gd name="T3" fmla="*/ 0 h 12"/>
                      <a:gd name="T4" fmla="*/ 0 w 40"/>
                      <a:gd name="T5" fmla="*/ 0 h 12"/>
                      <a:gd name="T6" fmla="*/ 40 w 40"/>
                      <a:gd name="T7" fmla="*/ 12 h 12"/>
                      <a:gd name="T8" fmla="*/ 40 w 40"/>
                      <a:gd name="T9" fmla="*/ 12 h 12"/>
                    </a:gdLst>
                    <a:ahLst/>
                    <a:cxnLst>
                      <a:cxn ang="0">
                        <a:pos x="T0" y="T1"/>
                      </a:cxn>
                      <a:cxn ang="0">
                        <a:pos x="T2" y="T3"/>
                      </a:cxn>
                      <a:cxn ang="0">
                        <a:pos x="T4" y="T5"/>
                      </a:cxn>
                      <a:cxn ang="0">
                        <a:pos x="T6" y="T7"/>
                      </a:cxn>
                      <a:cxn ang="0">
                        <a:pos x="T8" y="T9"/>
                      </a:cxn>
                    </a:cxnLst>
                    <a:rect l="0" t="0" r="r" b="b"/>
                    <a:pathLst>
                      <a:path w="40" h="12">
                        <a:moveTo>
                          <a:pt x="40" y="12"/>
                        </a:moveTo>
                        <a:lnTo>
                          <a:pt x="0" y="0"/>
                        </a:lnTo>
                        <a:lnTo>
                          <a:pt x="0" y="0"/>
                        </a:lnTo>
                        <a:lnTo>
                          <a:pt x="40" y="12"/>
                        </a:lnTo>
                        <a:lnTo>
                          <a:pt x="4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02" name="Rectangle 448"/>
                  <p:cNvSpPr>
                    <a:spLocks noChangeArrowheads="1"/>
                  </p:cNvSpPr>
                  <p:nvPr/>
                </p:nvSpPr>
                <p:spPr bwMode="auto">
                  <a:xfrm>
                    <a:off x="6540500"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03" name="Freeform 449"/>
                  <p:cNvSpPr>
                    <a:spLocks/>
                  </p:cNvSpPr>
                  <p:nvPr/>
                </p:nvSpPr>
                <p:spPr bwMode="auto">
                  <a:xfrm>
                    <a:off x="6511925"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04" name="Freeform 450"/>
                  <p:cNvSpPr>
                    <a:spLocks/>
                  </p:cNvSpPr>
                  <p:nvPr/>
                </p:nvSpPr>
                <p:spPr bwMode="auto">
                  <a:xfrm>
                    <a:off x="6511925"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05" name="Rectangle 451"/>
                  <p:cNvSpPr>
                    <a:spLocks noChangeArrowheads="1"/>
                  </p:cNvSpPr>
                  <p:nvPr/>
                </p:nvSpPr>
                <p:spPr bwMode="auto">
                  <a:xfrm>
                    <a:off x="6540500"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06" name="Freeform 452"/>
                  <p:cNvSpPr>
                    <a:spLocks/>
                  </p:cNvSpPr>
                  <p:nvPr/>
                </p:nvSpPr>
                <p:spPr bwMode="auto">
                  <a:xfrm>
                    <a:off x="6511925"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07" name="Freeform 453"/>
                  <p:cNvSpPr>
                    <a:spLocks/>
                  </p:cNvSpPr>
                  <p:nvPr/>
                </p:nvSpPr>
                <p:spPr bwMode="auto">
                  <a:xfrm>
                    <a:off x="6511925"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08" name="Rectangle 454"/>
                  <p:cNvSpPr>
                    <a:spLocks noChangeArrowheads="1"/>
                  </p:cNvSpPr>
                  <p:nvPr/>
                </p:nvSpPr>
                <p:spPr bwMode="auto">
                  <a:xfrm>
                    <a:off x="6540500"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09" name="Freeform 455"/>
                  <p:cNvSpPr>
                    <a:spLocks/>
                  </p:cNvSpPr>
                  <p:nvPr/>
                </p:nvSpPr>
                <p:spPr bwMode="auto">
                  <a:xfrm>
                    <a:off x="6511925"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10" name="Freeform 456"/>
                  <p:cNvSpPr>
                    <a:spLocks/>
                  </p:cNvSpPr>
                  <p:nvPr/>
                </p:nvSpPr>
                <p:spPr bwMode="auto">
                  <a:xfrm>
                    <a:off x="6511925"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11" name="Rectangle 457"/>
                  <p:cNvSpPr>
                    <a:spLocks noChangeArrowheads="1"/>
                  </p:cNvSpPr>
                  <p:nvPr/>
                </p:nvSpPr>
                <p:spPr bwMode="auto">
                  <a:xfrm>
                    <a:off x="6546850"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12" name="Freeform 458"/>
                  <p:cNvSpPr>
                    <a:spLocks/>
                  </p:cNvSpPr>
                  <p:nvPr/>
                </p:nvSpPr>
                <p:spPr bwMode="auto">
                  <a:xfrm>
                    <a:off x="6521450"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13" name="Freeform 459"/>
                  <p:cNvSpPr>
                    <a:spLocks/>
                  </p:cNvSpPr>
                  <p:nvPr/>
                </p:nvSpPr>
                <p:spPr bwMode="auto">
                  <a:xfrm>
                    <a:off x="6521450"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14" name="Rectangle 460"/>
                  <p:cNvSpPr>
                    <a:spLocks noChangeArrowheads="1"/>
                  </p:cNvSpPr>
                  <p:nvPr/>
                </p:nvSpPr>
                <p:spPr bwMode="auto">
                  <a:xfrm>
                    <a:off x="6546850"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15" name="Freeform 461"/>
                  <p:cNvSpPr>
                    <a:spLocks/>
                  </p:cNvSpPr>
                  <p:nvPr/>
                </p:nvSpPr>
                <p:spPr bwMode="auto">
                  <a:xfrm>
                    <a:off x="6521450"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16" name="Freeform 462"/>
                  <p:cNvSpPr>
                    <a:spLocks/>
                  </p:cNvSpPr>
                  <p:nvPr/>
                </p:nvSpPr>
                <p:spPr bwMode="auto">
                  <a:xfrm>
                    <a:off x="6521450"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17" name="Rectangle 463"/>
                  <p:cNvSpPr>
                    <a:spLocks noChangeArrowheads="1"/>
                  </p:cNvSpPr>
                  <p:nvPr/>
                </p:nvSpPr>
                <p:spPr bwMode="auto">
                  <a:xfrm>
                    <a:off x="655637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18" name="Freeform 464"/>
                  <p:cNvSpPr>
                    <a:spLocks/>
                  </p:cNvSpPr>
                  <p:nvPr/>
                </p:nvSpPr>
                <p:spPr bwMode="auto">
                  <a:xfrm>
                    <a:off x="6530975"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19" name="Freeform 465"/>
                  <p:cNvSpPr>
                    <a:spLocks/>
                  </p:cNvSpPr>
                  <p:nvPr/>
                </p:nvSpPr>
                <p:spPr bwMode="auto">
                  <a:xfrm>
                    <a:off x="6530975"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20" name="Rectangle 466"/>
                  <p:cNvSpPr>
                    <a:spLocks noChangeArrowheads="1"/>
                  </p:cNvSpPr>
                  <p:nvPr/>
                </p:nvSpPr>
                <p:spPr bwMode="auto">
                  <a:xfrm>
                    <a:off x="655637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21" name="Freeform 467"/>
                  <p:cNvSpPr>
                    <a:spLocks/>
                  </p:cNvSpPr>
                  <p:nvPr/>
                </p:nvSpPr>
                <p:spPr bwMode="auto">
                  <a:xfrm>
                    <a:off x="6530975"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22" name="Freeform 468"/>
                  <p:cNvSpPr>
                    <a:spLocks/>
                  </p:cNvSpPr>
                  <p:nvPr/>
                </p:nvSpPr>
                <p:spPr bwMode="auto">
                  <a:xfrm>
                    <a:off x="6530975"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23" name="Rectangle 469"/>
                  <p:cNvSpPr>
                    <a:spLocks noChangeArrowheads="1"/>
                  </p:cNvSpPr>
                  <p:nvPr/>
                </p:nvSpPr>
                <p:spPr bwMode="auto">
                  <a:xfrm>
                    <a:off x="655637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24" name="Freeform 470"/>
                  <p:cNvSpPr>
                    <a:spLocks/>
                  </p:cNvSpPr>
                  <p:nvPr/>
                </p:nvSpPr>
                <p:spPr bwMode="auto">
                  <a:xfrm>
                    <a:off x="6530975"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25" name="Freeform 471"/>
                  <p:cNvSpPr>
                    <a:spLocks/>
                  </p:cNvSpPr>
                  <p:nvPr/>
                </p:nvSpPr>
                <p:spPr bwMode="auto">
                  <a:xfrm>
                    <a:off x="6530975"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26" name="Rectangle 472"/>
                  <p:cNvSpPr>
                    <a:spLocks noChangeArrowheads="1"/>
                  </p:cNvSpPr>
                  <p:nvPr/>
                </p:nvSpPr>
                <p:spPr bwMode="auto">
                  <a:xfrm>
                    <a:off x="655637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27" name="Freeform 473"/>
                  <p:cNvSpPr>
                    <a:spLocks/>
                  </p:cNvSpPr>
                  <p:nvPr/>
                </p:nvSpPr>
                <p:spPr bwMode="auto">
                  <a:xfrm>
                    <a:off x="6530975" y="362267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28" name="Freeform 474"/>
                  <p:cNvSpPr>
                    <a:spLocks/>
                  </p:cNvSpPr>
                  <p:nvPr/>
                </p:nvSpPr>
                <p:spPr bwMode="auto">
                  <a:xfrm>
                    <a:off x="6530975" y="362267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29" name="Rectangle 475"/>
                  <p:cNvSpPr>
                    <a:spLocks noChangeArrowheads="1"/>
                  </p:cNvSpPr>
                  <p:nvPr/>
                </p:nvSpPr>
                <p:spPr bwMode="auto">
                  <a:xfrm>
                    <a:off x="655637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30" name="Freeform 476"/>
                  <p:cNvSpPr>
                    <a:spLocks/>
                  </p:cNvSpPr>
                  <p:nvPr/>
                </p:nvSpPr>
                <p:spPr bwMode="auto">
                  <a:xfrm>
                    <a:off x="6530975" y="362267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31" name="Freeform 477"/>
                  <p:cNvSpPr>
                    <a:spLocks/>
                  </p:cNvSpPr>
                  <p:nvPr/>
                </p:nvSpPr>
                <p:spPr bwMode="auto">
                  <a:xfrm>
                    <a:off x="6530975" y="362267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32" name="Rectangle 478"/>
                  <p:cNvSpPr>
                    <a:spLocks noChangeArrowheads="1"/>
                  </p:cNvSpPr>
                  <p:nvPr/>
                </p:nvSpPr>
                <p:spPr bwMode="auto">
                  <a:xfrm>
                    <a:off x="655637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33" name="Freeform 479"/>
                  <p:cNvSpPr>
                    <a:spLocks/>
                  </p:cNvSpPr>
                  <p:nvPr/>
                </p:nvSpPr>
                <p:spPr bwMode="auto">
                  <a:xfrm>
                    <a:off x="6530975" y="362267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34" name="Freeform 480"/>
                  <p:cNvSpPr>
                    <a:spLocks/>
                  </p:cNvSpPr>
                  <p:nvPr/>
                </p:nvSpPr>
                <p:spPr bwMode="auto">
                  <a:xfrm>
                    <a:off x="6530975" y="362267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35" name="Rectangle 481"/>
                  <p:cNvSpPr>
                    <a:spLocks noChangeArrowheads="1"/>
                  </p:cNvSpPr>
                  <p:nvPr/>
                </p:nvSpPr>
                <p:spPr bwMode="auto">
                  <a:xfrm>
                    <a:off x="655637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36" name="Freeform 482"/>
                  <p:cNvSpPr>
                    <a:spLocks/>
                  </p:cNvSpPr>
                  <p:nvPr/>
                </p:nvSpPr>
                <p:spPr bwMode="auto">
                  <a:xfrm>
                    <a:off x="6540500"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37" name="Freeform 483"/>
                  <p:cNvSpPr>
                    <a:spLocks/>
                  </p:cNvSpPr>
                  <p:nvPr/>
                </p:nvSpPr>
                <p:spPr bwMode="auto">
                  <a:xfrm>
                    <a:off x="6540500"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38" name="Rectangle 484"/>
                  <p:cNvSpPr>
                    <a:spLocks noChangeArrowheads="1"/>
                  </p:cNvSpPr>
                  <p:nvPr/>
                </p:nvSpPr>
                <p:spPr bwMode="auto">
                  <a:xfrm>
                    <a:off x="6565900"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39" name="Freeform 485"/>
                  <p:cNvSpPr>
                    <a:spLocks/>
                  </p:cNvSpPr>
                  <p:nvPr/>
                </p:nvSpPr>
                <p:spPr bwMode="auto">
                  <a:xfrm>
                    <a:off x="6540500"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40" name="Freeform 486"/>
                  <p:cNvSpPr>
                    <a:spLocks/>
                  </p:cNvSpPr>
                  <p:nvPr/>
                </p:nvSpPr>
                <p:spPr bwMode="auto">
                  <a:xfrm>
                    <a:off x="6540500"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41" name="Rectangle 487"/>
                  <p:cNvSpPr>
                    <a:spLocks noChangeArrowheads="1"/>
                  </p:cNvSpPr>
                  <p:nvPr/>
                </p:nvSpPr>
                <p:spPr bwMode="auto">
                  <a:xfrm>
                    <a:off x="6565900"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42" name="Freeform 488"/>
                  <p:cNvSpPr>
                    <a:spLocks/>
                  </p:cNvSpPr>
                  <p:nvPr/>
                </p:nvSpPr>
                <p:spPr bwMode="auto">
                  <a:xfrm>
                    <a:off x="6540500"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43" name="Freeform 489"/>
                  <p:cNvSpPr>
                    <a:spLocks/>
                  </p:cNvSpPr>
                  <p:nvPr/>
                </p:nvSpPr>
                <p:spPr bwMode="auto">
                  <a:xfrm>
                    <a:off x="6540500"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44" name="Rectangle 490"/>
                  <p:cNvSpPr>
                    <a:spLocks noChangeArrowheads="1"/>
                  </p:cNvSpPr>
                  <p:nvPr/>
                </p:nvSpPr>
                <p:spPr bwMode="auto">
                  <a:xfrm>
                    <a:off x="6565900"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45" name="Freeform 491"/>
                  <p:cNvSpPr>
                    <a:spLocks/>
                  </p:cNvSpPr>
                  <p:nvPr/>
                </p:nvSpPr>
                <p:spPr bwMode="auto">
                  <a:xfrm>
                    <a:off x="6540500"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46" name="Freeform 492"/>
                  <p:cNvSpPr>
                    <a:spLocks/>
                  </p:cNvSpPr>
                  <p:nvPr/>
                </p:nvSpPr>
                <p:spPr bwMode="auto">
                  <a:xfrm>
                    <a:off x="6540500"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47" name="Rectangle 493"/>
                  <p:cNvSpPr>
                    <a:spLocks noChangeArrowheads="1"/>
                  </p:cNvSpPr>
                  <p:nvPr/>
                </p:nvSpPr>
                <p:spPr bwMode="auto">
                  <a:xfrm>
                    <a:off x="6565900"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48" name="Freeform 494"/>
                  <p:cNvSpPr>
                    <a:spLocks/>
                  </p:cNvSpPr>
                  <p:nvPr/>
                </p:nvSpPr>
                <p:spPr bwMode="auto">
                  <a:xfrm>
                    <a:off x="6546850" y="3622675"/>
                    <a:ext cx="47625" cy="19050"/>
                  </a:xfrm>
                  <a:custGeom>
                    <a:avLst/>
                    <a:gdLst>
                      <a:gd name="T0" fmla="*/ 0 w 30"/>
                      <a:gd name="T1" fmla="*/ 12 h 12"/>
                      <a:gd name="T2" fmla="*/ 30 w 30"/>
                      <a:gd name="T3" fmla="*/ 0 h 12"/>
                      <a:gd name="T4" fmla="*/ 30 w 30"/>
                      <a:gd name="T5" fmla="*/ 0 h 12"/>
                      <a:gd name="T6" fmla="*/ 0 w 30"/>
                      <a:gd name="T7" fmla="*/ 12 h 12"/>
                      <a:gd name="T8" fmla="*/ 0 w 30"/>
                      <a:gd name="T9" fmla="*/ 12 h 12"/>
                    </a:gdLst>
                    <a:ahLst/>
                    <a:cxnLst>
                      <a:cxn ang="0">
                        <a:pos x="T0" y="T1"/>
                      </a:cxn>
                      <a:cxn ang="0">
                        <a:pos x="T2" y="T3"/>
                      </a:cxn>
                      <a:cxn ang="0">
                        <a:pos x="T4" y="T5"/>
                      </a:cxn>
                      <a:cxn ang="0">
                        <a:pos x="T6" y="T7"/>
                      </a:cxn>
                      <a:cxn ang="0">
                        <a:pos x="T8" y="T9"/>
                      </a:cxn>
                    </a:cxnLst>
                    <a:rect l="0" t="0" r="r" b="b"/>
                    <a:pathLst>
                      <a:path w="30" h="12">
                        <a:moveTo>
                          <a:pt x="0" y="12"/>
                        </a:moveTo>
                        <a:lnTo>
                          <a:pt x="30" y="0"/>
                        </a:lnTo>
                        <a:lnTo>
                          <a:pt x="30"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49" name="Freeform 495"/>
                  <p:cNvSpPr>
                    <a:spLocks/>
                  </p:cNvSpPr>
                  <p:nvPr/>
                </p:nvSpPr>
                <p:spPr bwMode="auto">
                  <a:xfrm>
                    <a:off x="6546850" y="3622675"/>
                    <a:ext cx="47625" cy="19050"/>
                  </a:xfrm>
                  <a:custGeom>
                    <a:avLst/>
                    <a:gdLst>
                      <a:gd name="T0" fmla="*/ 30 w 30"/>
                      <a:gd name="T1" fmla="*/ 12 h 12"/>
                      <a:gd name="T2" fmla="*/ 0 w 30"/>
                      <a:gd name="T3" fmla="*/ 0 h 12"/>
                      <a:gd name="T4" fmla="*/ 0 w 30"/>
                      <a:gd name="T5" fmla="*/ 0 h 12"/>
                      <a:gd name="T6" fmla="*/ 30 w 30"/>
                      <a:gd name="T7" fmla="*/ 12 h 12"/>
                      <a:gd name="T8" fmla="*/ 30 w 30"/>
                      <a:gd name="T9" fmla="*/ 12 h 12"/>
                    </a:gdLst>
                    <a:ahLst/>
                    <a:cxnLst>
                      <a:cxn ang="0">
                        <a:pos x="T0" y="T1"/>
                      </a:cxn>
                      <a:cxn ang="0">
                        <a:pos x="T2" y="T3"/>
                      </a:cxn>
                      <a:cxn ang="0">
                        <a:pos x="T4" y="T5"/>
                      </a:cxn>
                      <a:cxn ang="0">
                        <a:pos x="T6" y="T7"/>
                      </a:cxn>
                      <a:cxn ang="0">
                        <a:pos x="T8" y="T9"/>
                      </a:cxn>
                    </a:cxnLst>
                    <a:rect l="0" t="0" r="r" b="b"/>
                    <a:pathLst>
                      <a:path w="30" h="12">
                        <a:moveTo>
                          <a:pt x="30" y="12"/>
                        </a:moveTo>
                        <a:lnTo>
                          <a:pt x="0" y="0"/>
                        </a:lnTo>
                        <a:lnTo>
                          <a:pt x="0" y="0"/>
                        </a:lnTo>
                        <a:lnTo>
                          <a:pt x="30" y="12"/>
                        </a:lnTo>
                        <a:lnTo>
                          <a:pt x="3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50" name="Rectangle 496"/>
                  <p:cNvSpPr>
                    <a:spLocks noChangeArrowheads="1"/>
                  </p:cNvSpPr>
                  <p:nvPr/>
                </p:nvSpPr>
                <p:spPr bwMode="auto">
                  <a:xfrm>
                    <a:off x="6565900"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51" name="Freeform 497"/>
                  <p:cNvSpPr>
                    <a:spLocks/>
                  </p:cNvSpPr>
                  <p:nvPr/>
                </p:nvSpPr>
                <p:spPr bwMode="auto">
                  <a:xfrm>
                    <a:off x="6546850" y="3622675"/>
                    <a:ext cx="47625" cy="19050"/>
                  </a:xfrm>
                  <a:custGeom>
                    <a:avLst/>
                    <a:gdLst>
                      <a:gd name="T0" fmla="*/ 0 w 30"/>
                      <a:gd name="T1" fmla="*/ 12 h 12"/>
                      <a:gd name="T2" fmla="*/ 30 w 30"/>
                      <a:gd name="T3" fmla="*/ 0 h 12"/>
                      <a:gd name="T4" fmla="*/ 30 w 30"/>
                      <a:gd name="T5" fmla="*/ 0 h 12"/>
                      <a:gd name="T6" fmla="*/ 0 w 30"/>
                      <a:gd name="T7" fmla="*/ 12 h 12"/>
                      <a:gd name="T8" fmla="*/ 0 w 30"/>
                      <a:gd name="T9" fmla="*/ 12 h 12"/>
                    </a:gdLst>
                    <a:ahLst/>
                    <a:cxnLst>
                      <a:cxn ang="0">
                        <a:pos x="T0" y="T1"/>
                      </a:cxn>
                      <a:cxn ang="0">
                        <a:pos x="T2" y="T3"/>
                      </a:cxn>
                      <a:cxn ang="0">
                        <a:pos x="T4" y="T5"/>
                      </a:cxn>
                      <a:cxn ang="0">
                        <a:pos x="T6" y="T7"/>
                      </a:cxn>
                      <a:cxn ang="0">
                        <a:pos x="T8" y="T9"/>
                      </a:cxn>
                    </a:cxnLst>
                    <a:rect l="0" t="0" r="r" b="b"/>
                    <a:pathLst>
                      <a:path w="30" h="12">
                        <a:moveTo>
                          <a:pt x="0" y="12"/>
                        </a:moveTo>
                        <a:lnTo>
                          <a:pt x="30" y="0"/>
                        </a:lnTo>
                        <a:lnTo>
                          <a:pt x="30"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52" name="Freeform 498"/>
                  <p:cNvSpPr>
                    <a:spLocks/>
                  </p:cNvSpPr>
                  <p:nvPr/>
                </p:nvSpPr>
                <p:spPr bwMode="auto">
                  <a:xfrm>
                    <a:off x="6546850" y="3622675"/>
                    <a:ext cx="47625" cy="19050"/>
                  </a:xfrm>
                  <a:custGeom>
                    <a:avLst/>
                    <a:gdLst>
                      <a:gd name="T0" fmla="*/ 30 w 30"/>
                      <a:gd name="T1" fmla="*/ 12 h 12"/>
                      <a:gd name="T2" fmla="*/ 0 w 30"/>
                      <a:gd name="T3" fmla="*/ 0 h 12"/>
                      <a:gd name="T4" fmla="*/ 0 w 30"/>
                      <a:gd name="T5" fmla="*/ 0 h 12"/>
                      <a:gd name="T6" fmla="*/ 30 w 30"/>
                      <a:gd name="T7" fmla="*/ 12 h 12"/>
                      <a:gd name="T8" fmla="*/ 30 w 30"/>
                      <a:gd name="T9" fmla="*/ 12 h 12"/>
                    </a:gdLst>
                    <a:ahLst/>
                    <a:cxnLst>
                      <a:cxn ang="0">
                        <a:pos x="T0" y="T1"/>
                      </a:cxn>
                      <a:cxn ang="0">
                        <a:pos x="T2" y="T3"/>
                      </a:cxn>
                      <a:cxn ang="0">
                        <a:pos x="T4" y="T5"/>
                      </a:cxn>
                      <a:cxn ang="0">
                        <a:pos x="T6" y="T7"/>
                      </a:cxn>
                      <a:cxn ang="0">
                        <a:pos x="T8" y="T9"/>
                      </a:cxn>
                    </a:cxnLst>
                    <a:rect l="0" t="0" r="r" b="b"/>
                    <a:pathLst>
                      <a:path w="30" h="12">
                        <a:moveTo>
                          <a:pt x="30" y="12"/>
                        </a:moveTo>
                        <a:lnTo>
                          <a:pt x="0" y="0"/>
                        </a:lnTo>
                        <a:lnTo>
                          <a:pt x="0" y="0"/>
                        </a:lnTo>
                        <a:lnTo>
                          <a:pt x="30" y="12"/>
                        </a:lnTo>
                        <a:lnTo>
                          <a:pt x="3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53" name="Rectangle 499"/>
                  <p:cNvSpPr>
                    <a:spLocks noChangeArrowheads="1"/>
                  </p:cNvSpPr>
                  <p:nvPr/>
                </p:nvSpPr>
                <p:spPr bwMode="auto">
                  <a:xfrm>
                    <a:off x="6575425"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54" name="Freeform 500"/>
                  <p:cNvSpPr>
                    <a:spLocks/>
                  </p:cNvSpPr>
                  <p:nvPr/>
                </p:nvSpPr>
                <p:spPr bwMode="auto">
                  <a:xfrm>
                    <a:off x="6556375" y="3622675"/>
                    <a:ext cx="44450" cy="19050"/>
                  </a:xfrm>
                  <a:custGeom>
                    <a:avLst/>
                    <a:gdLst>
                      <a:gd name="T0" fmla="*/ 0 w 28"/>
                      <a:gd name="T1" fmla="*/ 12 h 12"/>
                      <a:gd name="T2" fmla="*/ 28 w 28"/>
                      <a:gd name="T3" fmla="*/ 0 h 12"/>
                      <a:gd name="T4" fmla="*/ 24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4"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55" name="Freeform 501"/>
                  <p:cNvSpPr>
                    <a:spLocks/>
                  </p:cNvSpPr>
                  <p:nvPr/>
                </p:nvSpPr>
                <p:spPr bwMode="auto">
                  <a:xfrm>
                    <a:off x="6556375" y="3622675"/>
                    <a:ext cx="44450" cy="19050"/>
                  </a:xfrm>
                  <a:custGeom>
                    <a:avLst/>
                    <a:gdLst>
                      <a:gd name="T0" fmla="*/ 24 w 28"/>
                      <a:gd name="T1" fmla="*/ 12 h 12"/>
                      <a:gd name="T2" fmla="*/ 0 w 28"/>
                      <a:gd name="T3" fmla="*/ 0 h 12"/>
                      <a:gd name="T4" fmla="*/ 0 w 28"/>
                      <a:gd name="T5" fmla="*/ 0 h 12"/>
                      <a:gd name="T6" fmla="*/ 28 w 28"/>
                      <a:gd name="T7" fmla="*/ 12 h 12"/>
                      <a:gd name="T8" fmla="*/ 24 w 28"/>
                      <a:gd name="T9" fmla="*/ 12 h 12"/>
                    </a:gdLst>
                    <a:ahLst/>
                    <a:cxnLst>
                      <a:cxn ang="0">
                        <a:pos x="T0" y="T1"/>
                      </a:cxn>
                      <a:cxn ang="0">
                        <a:pos x="T2" y="T3"/>
                      </a:cxn>
                      <a:cxn ang="0">
                        <a:pos x="T4" y="T5"/>
                      </a:cxn>
                      <a:cxn ang="0">
                        <a:pos x="T6" y="T7"/>
                      </a:cxn>
                      <a:cxn ang="0">
                        <a:pos x="T8" y="T9"/>
                      </a:cxn>
                    </a:cxnLst>
                    <a:rect l="0" t="0" r="r" b="b"/>
                    <a:pathLst>
                      <a:path w="28" h="12">
                        <a:moveTo>
                          <a:pt x="24" y="12"/>
                        </a:moveTo>
                        <a:lnTo>
                          <a:pt x="0" y="0"/>
                        </a:lnTo>
                        <a:lnTo>
                          <a:pt x="0" y="0"/>
                        </a:lnTo>
                        <a:lnTo>
                          <a:pt x="28" y="12"/>
                        </a:lnTo>
                        <a:lnTo>
                          <a:pt x="2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56" name="Rectangle 502"/>
                  <p:cNvSpPr>
                    <a:spLocks noChangeArrowheads="1"/>
                  </p:cNvSpPr>
                  <p:nvPr/>
                </p:nvSpPr>
                <p:spPr bwMode="auto">
                  <a:xfrm>
                    <a:off x="6575425"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57" name="Freeform 503"/>
                  <p:cNvSpPr>
                    <a:spLocks/>
                  </p:cNvSpPr>
                  <p:nvPr/>
                </p:nvSpPr>
                <p:spPr bwMode="auto">
                  <a:xfrm>
                    <a:off x="6556375" y="3622675"/>
                    <a:ext cx="44450" cy="19050"/>
                  </a:xfrm>
                  <a:custGeom>
                    <a:avLst/>
                    <a:gdLst>
                      <a:gd name="T0" fmla="*/ 0 w 28"/>
                      <a:gd name="T1" fmla="*/ 12 h 12"/>
                      <a:gd name="T2" fmla="*/ 28 w 28"/>
                      <a:gd name="T3" fmla="*/ 0 h 12"/>
                      <a:gd name="T4" fmla="*/ 24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4"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58" name="Freeform 504"/>
                  <p:cNvSpPr>
                    <a:spLocks/>
                  </p:cNvSpPr>
                  <p:nvPr/>
                </p:nvSpPr>
                <p:spPr bwMode="auto">
                  <a:xfrm>
                    <a:off x="6556375" y="3622675"/>
                    <a:ext cx="44450" cy="19050"/>
                  </a:xfrm>
                  <a:custGeom>
                    <a:avLst/>
                    <a:gdLst>
                      <a:gd name="T0" fmla="*/ 24 w 28"/>
                      <a:gd name="T1" fmla="*/ 12 h 12"/>
                      <a:gd name="T2" fmla="*/ 0 w 28"/>
                      <a:gd name="T3" fmla="*/ 0 h 12"/>
                      <a:gd name="T4" fmla="*/ 0 w 28"/>
                      <a:gd name="T5" fmla="*/ 0 h 12"/>
                      <a:gd name="T6" fmla="*/ 28 w 28"/>
                      <a:gd name="T7" fmla="*/ 12 h 12"/>
                      <a:gd name="T8" fmla="*/ 24 w 28"/>
                      <a:gd name="T9" fmla="*/ 12 h 12"/>
                    </a:gdLst>
                    <a:ahLst/>
                    <a:cxnLst>
                      <a:cxn ang="0">
                        <a:pos x="T0" y="T1"/>
                      </a:cxn>
                      <a:cxn ang="0">
                        <a:pos x="T2" y="T3"/>
                      </a:cxn>
                      <a:cxn ang="0">
                        <a:pos x="T4" y="T5"/>
                      </a:cxn>
                      <a:cxn ang="0">
                        <a:pos x="T6" y="T7"/>
                      </a:cxn>
                      <a:cxn ang="0">
                        <a:pos x="T8" y="T9"/>
                      </a:cxn>
                    </a:cxnLst>
                    <a:rect l="0" t="0" r="r" b="b"/>
                    <a:pathLst>
                      <a:path w="28" h="12">
                        <a:moveTo>
                          <a:pt x="24" y="12"/>
                        </a:moveTo>
                        <a:lnTo>
                          <a:pt x="0" y="0"/>
                        </a:lnTo>
                        <a:lnTo>
                          <a:pt x="0" y="0"/>
                        </a:lnTo>
                        <a:lnTo>
                          <a:pt x="28" y="12"/>
                        </a:lnTo>
                        <a:lnTo>
                          <a:pt x="2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59" name="Rectangle 505"/>
                  <p:cNvSpPr>
                    <a:spLocks noChangeArrowheads="1"/>
                  </p:cNvSpPr>
                  <p:nvPr/>
                </p:nvSpPr>
                <p:spPr bwMode="auto">
                  <a:xfrm>
                    <a:off x="6575425"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60" name="Freeform 506"/>
                  <p:cNvSpPr>
                    <a:spLocks/>
                  </p:cNvSpPr>
                  <p:nvPr/>
                </p:nvSpPr>
                <p:spPr bwMode="auto">
                  <a:xfrm>
                    <a:off x="6556375" y="3622675"/>
                    <a:ext cx="53975" cy="19050"/>
                  </a:xfrm>
                  <a:custGeom>
                    <a:avLst/>
                    <a:gdLst>
                      <a:gd name="T0" fmla="*/ 0 w 34"/>
                      <a:gd name="T1" fmla="*/ 12 h 12"/>
                      <a:gd name="T2" fmla="*/ 34 w 34"/>
                      <a:gd name="T3" fmla="*/ 0 h 12"/>
                      <a:gd name="T4" fmla="*/ 28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61" name="Freeform 507"/>
                  <p:cNvSpPr>
                    <a:spLocks/>
                  </p:cNvSpPr>
                  <p:nvPr/>
                </p:nvSpPr>
                <p:spPr bwMode="auto">
                  <a:xfrm>
                    <a:off x="6556375" y="3622675"/>
                    <a:ext cx="53975" cy="19050"/>
                  </a:xfrm>
                  <a:custGeom>
                    <a:avLst/>
                    <a:gdLst>
                      <a:gd name="T0" fmla="*/ 28 w 34"/>
                      <a:gd name="T1" fmla="*/ 12 h 12"/>
                      <a:gd name="T2" fmla="*/ 0 w 34"/>
                      <a:gd name="T3" fmla="*/ 0 h 12"/>
                      <a:gd name="T4" fmla="*/ 0 w 34"/>
                      <a:gd name="T5" fmla="*/ 0 h 12"/>
                      <a:gd name="T6" fmla="*/ 34 w 34"/>
                      <a:gd name="T7" fmla="*/ 12 h 12"/>
                      <a:gd name="T8" fmla="*/ 28 w 34"/>
                      <a:gd name="T9" fmla="*/ 12 h 12"/>
                    </a:gdLst>
                    <a:ahLst/>
                    <a:cxnLst>
                      <a:cxn ang="0">
                        <a:pos x="T0" y="T1"/>
                      </a:cxn>
                      <a:cxn ang="0">
                        <a:pos x="T2" y="T3"/>
                      </a:cxn>
                      <a:cxn ang="0">
                        <a:pos x="T4" y="T5"/>
                      </a:cxn>
                      <a:cxn ang="0">
                        <a:pos x="T6" y="T7"/>
                      </a:cxn>
                      <a:cxn ang="0">
                        <a:pos x="T8" y="T9"/>
                      </a:cxn>
                    </a:cxnLst>
                    <a:rect l="0" t="0" r="r" b="b"/>
                    <a:pathLst>
                      <a:path w="34" h="12">
                        <a:moveTo>
                          <a:pt x="28" y="12"/>
                        </a:moveTo>
                        <a:lnTo>
                          <a:pt x="0" y="0"/>
                        </a:lnTo>
                        <a:lnTo>
                          <a:pt x="0" y="0"/>
                        </a:lnTo>
                        <a:lnTo>
                          <a:pt x="34"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62" name="Rectangle 508"/>
                  <p:cNvSpPr>
                    <a:spLocks noChangeArrowheads="1"/>
                  </p:cNvSpPr>
                  <p:nvPr/>
                </p:nvSpPr>
                <p:spPr bwMode="auto">
                  <a:xfrm>
                    <a:off x="6594475" y="3613150"/>
                    <a:ext cx="6350"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63" name="Freeform 509"/>
                  <p:cNvSpPr>
                    <a:spLocks/>
                  </p:cNvSpPr>
                  <p:nvPr/>
                </p:nvSpPr>
                <p:spPr bwMode="auto">
                  <a:xfrm>
                    <a:off x="6575425" y="3622675"/>
                    <a:ext cx="34925" cy="19050"/>
                  </a:xfrm>
                  <a:custGeom>
                    <a:avLst/>
                    <a:gdLst>
                      <a:gd name="T0" fmla="*/ 0 w 22"/>
                      <a:gd name="T1" fmla="*/ 12 h 12"/>
                      <a:gd name="T2" fmla="*/ 22 w 22"/>
                      <a:gd name="T3" fmla="*/ 0 h 12"/>
                      <a:gd name="T4" fmla="*/ 22 w 22"/>
                      <a:gd name="T5" fmla="*/ 0 h 12"/>
                      <a:gd name="T6" fmla="*/ 0 w 22"/>
                      <a:gd name="T7" fmla="*/ 12 h 12"/>
                      <a:gd name="T8" fmla="*/ 0 w 22"/>
                      <a:gd name="T9" fmla="*/ 12 h 12"/>
                    </a:gdLst>
                    <a:ahLst/>
                    <a:cxnLst>
                      <a:cxn ang="0">
                        <a:pos x="T0" y="T1"/>
                      </a:cxn>
                      <a:cxn ang="0">
                        <a:pos x="T2" y="T3"/>
                      </a:cxn>
                      <a:cxn ang="0">
                        <a:pos x="T4" y="T5"/>
                      </a:cxn>
                      <a:cxn ang="0">
                        <a:pos x="T6" y="T7"/>
                      </a:cxn>
                      <a:cxn ang="0">
                        <a:pos x="T8" y="T9"/>
                      </a:cxn>
                    </a:cxnLst>
                    <a:rect l="0" t="0" r="r" b="b"/>
                    <a:pathLst>
                      <a:path w="22" h="12">
                        <a:moveTo>
                          <a:pt x="0" y="12"/>
                        </a:moveTo>
                        <a:lnTo>
                          <a:pt x="22" y="0"/>
                        </a:lnTo>
                        <a:lnTo>
                          <a:pt x="22"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64" name="Freeform 510"/>
                  <p:cNvSpPr>
                    <a:spLocks/>
                  </p:cNvSpPr>
                  <p:nvPr/>
                </p:nvSpPr>
                <p:spPr bwMode="auto">
                  <a:xfrm>
                    <a:off x="6575425" y="3622675"/>
                    <a:ext cx="34925" cy="19050"/>
                  </a:xfrm>
                  <a:custGeom>
                    <a:avLst/>
                    <a:gdLst>
                      <a:gd name="T0" fmla="*/ 22 w 22"/>
                      <a:gd name="T1" fmla="*/ 12 h 12"/>
                      <a:gd name="T2" fmla="*/ 0 w 22"/>
                      <a:gd name="T3" fmla="*/ 0 h 12"/>
                      <a:gd name="T4" fmla="*/ 0 w 22"/>
                      <a:gd name="T5" fmla="*/ 0 h 12"/>
                      <a:gd name="T6" fmla="*/ 22 w 22"/>
                      <a:gd name="T7" fmla="*/ 12 h 12"/>
                      <a:gd name="T8" fmla="*/ 22 w 22"/>
                      <a:gd name="T9" fmla="*/ 12 h 12"/>
                    </a:gdLst>
                    <a:ahLst/>
                    <a:cxnLst>
                      <a:cxn ang="0">
                        <a:pos x="T0" y="T1"/>
                      </a:cxn>
                      <a:cxn ang="0">
                        <a:pos x="T2" y="T3"/>
                      </a:cxn>
                      <a:cxn ang="0">
                        <a:pos x="T4" y="T5"/>
                      </a:cxn>
                      <a:cxn ang="0">
                        <a:pos x="T6" y="T7"/>
                      </a:cxn>
                      <a:cxn ang="0">
                        <a:pos x="T8" y="T9"/>
                      </a:cxn>
                    </a:cxnLst>
                    <a:rect l="0" t="0" r="r" b="b"/>
                    <a:pathLst>
                      <a:path w="22" h="12">
                        <a:moveTo>
                          <a:pt x="22" y="12"/>
                        </a:moveTo>
                        <a:lnTo>
                          <a:pt x="0" y="0"/>
                        </a:lnTo>
                        <a:lnTo>
                          <a:pt x="0" y="0"/>
                        </a:lnTo>
                        <a:lnTo>
                          <a:pt x="22" y="12"/>
                        </a:lnTo>
                        <a:lnTo>
                          <a:pt x="22"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65" name="Rectangle 511"/>
                  <p:cNvSpPr>
                    <a:spLocks noChangeArrowheads="1"/>
                  </p:cNvSpPr>
                  <p:nvPr/>
                </p:nvSpPr>
                <p:spPr bwMode="auto">
                  <a:xfrm>
                    <a:off x="6600825"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66" name="Freeform 512"/>
                  <p:cNvSpPr>
                    <a:spLocks/>
                  </p:cNvSpPr>
                  <p:nvPr/>
                </p:nvSpPr>
                <p:spPr bwMode="auto">
                  <a:xfrm>
                    <a:off x="6584950" y="3622675"/>
                    <a:ext cx="34925" cy="19050"/>
                  </a:xfrm>
                  <a:custGeom>
                    <a:avLst/>
                    <a:gdLst>
                      <a:gd name="T0" fmla="*/ 0 w 22"/>
                      <a:gd name="T1" fmla="*/ 12 h 12"/>
                      <a:gd name="T2" fmla="*/ 22 w 22"/>
                      <a:gd name="T3" fmla="*/ 0 h 12"/>
                      <a:gd name="T4" fmla="*/ 22 w 22"/>
                      <a:gd name="T5" fmla="*/ 0 h 12"/>
                      <a:gd name="T6" fmla="*/ 0 w 22"/>
                      <a:gd name="T7" fmla="*/ 12 h 12"/>
                      <a:gd name="T8" fmla="*/ 0 w 22"/>
                      <a:gd name="T9" fmla="*/ 12 h 12"/>
                    </a:gdLst>
                    <a:ahLst/>
                    <a:cxnLst>
                      <a:cxn ang="0">
                        <a:pos x="T0" y="T1"/>
                      </a:cxn>
                      <a:cxn ang="0">
                        <a:pos x="T2" y="T3"/>
                      </a:cxn>
                      <a:cxn ang="0">
                        <a:pos x="T4" y="T5"/>
                      </a:cxn>
                      <a:cxn ang="0">
                        <a:pos x="T6" y="T7"/>
                      </a:cxn>
                      <a:cxn ang="0">
                        <a:pos x="T8" y="T9"/>
                      </a:cxn>
                    </a:cxnLst>
                    <a:rect l="0" t="0" r="r" b="b"/>
                    <a:pathLst>
                      <a:path w="22" h="12">
                        <a:moveTo>
                          <a:pt x="0" y="12"/>
                        </a:moveTo>
                        <a:lnTo>
                          <a:pt x="22" y="0"/>
                        </a:lnTo>
                        <a:lnTo>
                          <a:pt x="22"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67" name="Freeform 513"/>
                  <p:cNvSpPr>
                    <a:spLocks/>
                  </p:cNvSpPr>
                  <p:nvPr/>
                </p:nvSpPr>
                <p:spPr bwMode="auto">
                  <a:xfrm>
                    <a:off x="6584950" y="3622675"/>
                    <a:ext cx="34925" cy="19050"/>
                  </a:xfrm>
                  <a:custGeom>
                    <a:avLst/>
                    <a:gdLst>
                      <a:gd name="T0" fmla="*/ 22 w 22"/>
                      <a:gd name="T1" fmla="*/ 12 h 12"/>
                      <a:gd name="T2" fmla="*/ 0 w 22"/>
                      <a:gd name="T3" fmla="*/ 0 h 12"/>
                      <a:gd name="T4" fmla="*/ 0 w 22"/>
                      <a:gd name="T5" fmla="*/ 0 h 12"/>
                      <a:gd name="T6" fmla="*/ 22 w 22"/>
                      <a:gd name="T7" fmla="*/ 12 h 12"/>
                      <a:gd name="T8" fmla="*/ 22 w 22"/>
                      <a:gd name="T9" fmla="*/ 12 h 12"/>
                    </a:gdLst>
                    <a:ahLst/>
                    <a:cxnLst>
                      <a:cxn ang="0">
                        <a:pos x="T0" y="T1"/>
                      </a:cxn>
                      <a:cxn ang="0">
                        <a:pos x="T2" y="T3"/>
                      </a:cxn>
                      <a:cxn ang="0">
                        <a:pos x="T4" y="T5"/>
                      </a:cxn>
                      <a:cxn ang="0">
                        <a:pos x="T6" y="T7"/>
                      </a:cxn>
                      <a:cxn ang="0">
                        <a:pos x="T8" y="T9"/>
                      </a:cxn>
                    </a:cxnLst>
                    <a:rect l="0" t="0" r="r" b="b"/>
                    <a:pathLst>
                      <a:path w="22" h="12">
                        <a:moveTo>
                          <a:pt x="22" y="12"/>
                        </a:moveTo>
                        <a:lnTo>
                          <a:pt x="0" y="0"/>
                        </a:lnTo>
                        <a:lnTo>
                          <a:pt x="0" y="0"/>
                        </a:lnTo>
                        <a:lnTo>
                          <a:pt x="22" y="12"/>
                        </a:lnTo>
                        <a:lnTo>
                          <a:pt x="22"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68" name="Rectangle 514"/>
                  <p:cNvSpPr>
                    <a:spLocks noChangeArrowheads="1"/>
                  </p:cNvSpPr>
                  <p:nvPr/>
                </p:nvSpPr>
                <p:spPr bwMode="auto">
                  <a:xfrm>
                    <a:off x="6600825"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69" name="Freeform 515"/>
                  <p:cNvSpPr>
                    <a:spLocks/>
                  </p:cNvSpPr>
                  <p:nvPr/>
                </p:nvSpPr>
                <p:spPr bwMode="auto">
                  <a:xfrm>
                    <a:off x="6594475"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70" name="Freeform 516"/>
                  <p:cNvSpPr>
                    <a:spLocks/>
                  </p:cNvSpPr>
                  <p:nvPr/>
                </p:nvSpPr>
                <p:spPr bwMode="auto">
                  <a:xfrm>
                    <a:off x="6594475"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71" name="Rectangle 517"/>
                  <p:cNvSpPr>
                    <a:spLocks noChangeArrowheads="1"/>
                  </p:cNvSpPr>
                  <p:nvPr/>
                </p:nvSpPr>
                <p:spPr bwMode="auto">
                  <a:xfrm>
                    <a:off x="6619875"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72" name="Freeform 518"/>
                  <p:cNvSpPr>
                    <a:spLocks/>
                  </p:cNvSpPr>
                  <p:nvPr/>
                </p:nvSpPr>
                <p:spPr bwMode="auto">
                  <a:xfrm>
                    <a:off x="6594475" y="3622675"/>
                    <a:ext cx="53975" cy="19050"/>
                  </a:xfrm>
                  <a:custGeom>
                    <a:avLst/>
                    <a:gdLst>
                      <a:gd name="T0" fmla="*/ 4 w 34"/>
                      <a:gd name="T1" fmla="*/ 12 h 12"/>
                      <a:gd name="T2" fmla="*/ 34 w 34"/>
                      <a:gd name="T3" fmla="*/ 0 h 12"/>
                      <a:gd name="T4" fmla="*/ 34 w 34"/>
                      <a:gd name="T5" fmla="*/ 0 h 12"/>
                      <a:gd name="T6" fmla="*/ 0 w 34"/>
                      <a:gd name="T7" fmla="*/ 12 h 12"/>
                      <a:gd name="T8" fmla="*/ 4 w 34"/>
                      <a:gd name="T9" fmla="*/ 12 h 12"/>
                    </a:gdLst>
                    <a:ahLst/>
                    <a:cxnLst>
                      <a:cxn ang="0">
                        <a:pos x="T0" y="T1"/>
                      </a:cxn>
                      <a:cxn ang="0">
                        <a:pos x="T2" y="T3"/>
                      </a:cxn>
                      <a:cxn ang="0">
                        <a:pos x="T4" y="T5"/>
                      </a:cxn>
                      <a:cxn ang="0">
                        <a:pos x="T6" y="T7"/>
                      </a:cxn>
                      <a:cxn ang="0">
                        <a:pos x="T8" y="T9"/>
                      </a:cxn>
                    </a:cxnLst>
                    <a:rect l="0" t="0" r="r" b="b"/>
                    <a:pathLst>
                      <a:path w="34" h="12">
                        <a:moveTo>
                          <a:pt x="4" y="12"/>
                        </a:moveTo>
                        <a:lnTo>
                          <a:pt x="34" y="0"/>
                        </a:lnTo>
                        <a:lnTo>
                          <a:pt x="34" y="0"/>
                        </a:lnTo>
                        <a:lnTo>
                          <a:pt x="0" y="12"/>
                        </a:lnTo>
                        <a:lnTo>
                          <a:pt x="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73" name="Freeform 519"/>
                  <p:cNvSpPr>
                    <a:spLocks/>
                  </p:cNvSpPr>
                  <p:nvPr/>
                </p:nvSpPr>
                <p:spPr bwMode="auto">
                  <a:xfrm>
                    <a:off x="6594475" y="3622675"/>
                    <a:ext cx="53975" cy="19050"/>
                  </a:xfrm>
                  <a:custGeom>
                    <a:avLst/>
                    <a:gdLst>
                      <a:gd name="T0" fmla="*/ 34 w 34"/>
                      <a:gd name="T1" fmla="*/ 12 h 12"/>
                      <a:gd name="T2" fmla="*/ 0 w 34"/>
                      <a:gd name="T3" fmla="*/ 0 h 12"/>
                      <a:gd name="T4" fmla="*/ 4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4" y="0"/>
                        </a:lnTo>
                        <a:lnTo>
                          <a:pt x="34" y="12"/>
                        </a:lnTo>
                        <a:lnTo>
                          <a:pt x="3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74" name="Rectangle 520"/>
                  <p:cNvSpPr>
                    <a:spLocks noChangeArrowheads="1"/>
                  </p:cNvSpPr>
                  <p:nvPr/>
                </p:nvSpPr>
                <p:spPr bwMode="auto">
                  <a:xfrm>
                    <a:off x="663892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75" name="Freeform 521"/>
                  <p:cNvSpPr>
                    <a:spLocks/>
                  </p:cNvSpPr>
                  <p:nvPr/>
                </p:nvSpPr>
                <p:spPr bwMode="auto">
                  <a:xfrm>
                    <a:off x="6600825" y="3622675"/>
                    <a:ext cx="53975" cy="19050"/>
                  </a:xfrm>
                  <a:custGeom>
                    <a:avLst/>
                    <a:gdLst>
                      <a:gd name="T0" fmla="*/ 6 w 34"/>
                      <a:gd name="T1" fmla="*/ 12 h 12"/>
                      <a:gd name="T2" fmla="*/ 34 w 34"/>
                      <a:gd name="T3" fmla="*/ 0 h 12"/>
                      <a:gd name="T4" fmla="*/ 34 w 34"/>
                      <a:gd name="T5" fmla="*/ 0 h 12"/>
                      <a:gd name="T6" fmla="*/ 0 w 34"/>
                      <a:gd name="T7" fmla="*/ 12 h 12"/>
                      <a:gd name="T8" fmla="*/ 6 w 34"/>
                      <a:gd name="T9" fmla="*/ 12 h 12"/>
                    </a:gdLst>
                    <a:ahLst/>
                    <a:cxnLst>
                      <a:cxn ang="0">
                        <a:pos x="T0" y="T1"/>
                      </a:cxn>
                      <a:cxn ang="0">
                        <a:pos x="T2" y="T3"/>
                      </a:cxn>
                      <a:cxn ang="0">
                        <a:pos x="T4" y="T5"/>
                      </a:cxn>
                      <a:cxn ang="0">
                        <a:pos x="T6" y="T7"/>
                      </a:cxn>
                      <a:cxn ang="0">
                        <a:pos x="T8" y="T9"/>
                      </a:cxn>
                    </a:cxnLst>
                    <a:rect l="0" t="0" r="r" b="b"/>
                    <a:pathLst>
                      <a:path w="34" h="12">
                        <a:moveTo>
                          <a:pt x="6" y="12"/>
                        </a:moveTo>
                        <a:lnTo>
                          <a:pt x="34" y="0"/>
                        </a:lnTo>
                        <a:lnTo>
                          <a:pt x="34" y="0"/>
                        </a:lnTo>
                        <a:lnTo>
                          <a:pt x="0" y="12"/>
                        </a:lnTo>
                        <a:lnTo>
                          <a:pt x="6"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76" name="Freeform 522"/>
                  <p:cNvSpPr>
                    <a:spLocks/>
                  </p:cNvSpPr>
                  <p:nvPr/>
                </p:nvSpPr>
                <p:spPr bwMode="auto">
                  <a:xfrm>
                    <a:off x="6600825" y="3622675"/>
                    <a:ext cx="53975" cy="19050"/>
                  </a:xfrm>
                  <a:custGeom>
                    <a:avLst/>
                    <a:gdLst>
                      <a:gd name="T0" fmla="*/ 34 w 34"/>
                      <a:gd name="T1" fmla="*/ 12 h 12"/>
                      <a:gd name="T2" fmla="*/ 0 w 34"/>
                      <a:gd name="T3" fmla="*/ 0 h 12"/>
                      <a:gd name="T4" fmla="*/ 6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6" y="0"/>
                        </a:lnTo>
                        <a:lnTo>
                          <a:pt x="34" y="12"/>
                        </a:lnTo>
                        <a:lnTo>
                          <a:pt x="3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77" name="Rectangle 523"/>
                  <p:cNvSpPr>
                    <a:spLocks noChangeArrowheads="1"/>
                  </p:cNvSpPr>
                  <p:nvPr/>
                </p:nvSpPr>
                <p:spPr bwMode="auto">
                  <a:xfrm>
                    <a:off x="6648450"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78" name="Freeform 524"/>
                  <p:cNvSpPr>
                    <a:spLocks/>
                  </p:cNvSpPr>
                  <p:nvPr/>
                </p:nvSpPr>
                <p:spPr bwMode="auto">
                  <a:xfrm>
                    <a:off x="6619875" y="362267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79" name="Freeform 525"/>
                  <p:cNvSpPr>
                    <a:spLocks/>
                  </p:cNvSpPr>
                  <p:nvPr/>
                </p:nvSpPr>
                <p:spPr bwMode="auto">
                  <a:xfrm>
                    <a:off x="6619875" y="362267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80" name="Rectangle 526"/>
                  <p:cNvSpPr>
                    <a:spLocks noChangeArrowheads="1"/>
                  </p:cNvSpPr>
                  <p:nvPr/>
                </p:nvSpPr>
                <p:spPr bwMode="auto">
                  <a:xfrm>
                    <a:off x="666432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81" name="Freeform 527"/>
                  <p:cNvSpPr>
                    <a:spLocks/>
                  </p:cNvSpPr>
                  <p:nvPr/>
                </p:nvSpPr>
                <p:spPr bwMode="auto">
                  <a:xfrm>
                    <a:off x="6638925"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82" name="Freeform 528"/>
                  <p:cNvSpPr>
                    <a:spLocks/>
                  </p:cNvSpPr>
                  <p:nvPr/>
                </p:nvSpPr>
                <p:spPr bwMode="auto">
                  <a:xfrm>
                    <a:off x="6638925"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83" name="Rectangle 529"/>
                  <p:cNvSpPr>
                    <a:spLocks noChangeArrowheads="1"/>
                  </p:cNvSpPr>
                  <p:nvPr/>
                </p:nvSpPr>
                <p:spPr bwMode="auto">
                  <a:xfrm>
                    <a:off x="666432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84" name="Freeform 530"/>
                  <p:cNvSpPr>
                    <a:spLocks/>
                  </p:cNvSpPr>
                  <p:nvPr/>
                </p:nvSpPr>
                <p:spPr bwMode="auto">
                  <a:xfrm>
                    <a:off x="6638925" y="362267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85" name="Freeform 531"/>
                  <p:cNvSpPr>
                    <a:spLocks/>
                  </p:cNvSpPr>
                  <p:nvPr/>
                </p:nvSpPr>
                <p:spPr bwMode="auto">
                  <a:xfrm>
                    <a:off x="6638925" y="362267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86" name="Rectangle 532"/>
                  <p:cNvSpPr>
                    <a:spLocks noChangeArrowheads="1"/>
                  </p:cNvSpPr>
                  <p:nvPr/>
                </p:nvSpPr>
                <p:spPr bwMode="auto">
                  <a:xfrm>
                    <a:off x="6673850"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87" name="Freeform 533"/>
                  <p:cNvSpPr>
                    <a:spLocks/>
                  </p:cNvSpPr>
                  <p:nvPr/>
                </p:nvSpPr>
                <p:spPr bwMode="auto">
                  <a:xfrm>
                    <a:off x="6648450"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88" name="Freeform 534"/>
                  <p:cNvSpPr>
                    <a:spLocks/>
                  </p:cNvSpPr>
                  <p:nvPr/>
                </p:nvSpPr>
                <p:spPr bwMode="auto">
                  <a:xfrm>
                    <a:off x="6648450"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89" name="Rectangle 535"/>
                  <p:cNvSpPr>
                    <a:spLocks noChangeArrowheads="1"/>
                  </p:cNvSpPr>
                  <p:nvPr/>
                </p:nvSpPr>
                <p:spPr bwMode="auto">
                  <a:xfrm>
                    <a:off x="668337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90" name="Freeform 536"/>
                  <p:cNvSpPr>
                    <a:spLocks/>
                  </p:cNvSpPr>
                  <p:nvPr/>
                </p:nvSpPr>
                <p:spPr bwMode="auto">
                  <a:xfrm>
                    <a:off x="6654800" y="3622675"/>
                    <a:ext cx="47625" cy="19050"/>
                  </a:xfrm>
                  <a:custGeom>
                    <a:avLst/>
                    <a:gdLst>
                      <a:gd name="T0" fmla="*/ 0 w 30"/>
                      <a:gd name="T1" fmla="*/ 12 h 12"/>
                      <a:gd name="T2" fmla="*/ 30 w 30"/>
                      <a:gd name="T3" fmla="*/ 0 h 12"/>
                      <a:gd name="T4" fmla="*/ 30 w 30"/>
                      <a:gd name="T5" fmla="*/ 0 h 12"/>
                      <a:gd name="T6" fmla="*/ 0 w 30"/>
                      <a:gd name="T7" fmla="*/ 12 h 12"/>
                      <a:gd name="T8" fmla="*/ 0 w 30"/>
                      <a:gd name="T9" fmla="*/ 12 h 12"/>
                    </a:gdLst>
                    <a:ahLst/>
                    <a:cxnLst>
                      <a:cxn ang="0">
                        <a:pos x="T0" y="T1"/>
                      </a:cxn>
                      <a:cxn ang="0">
                        <a:pos x="T2" y="T3"/>
                      </a:cxn>
                      <a:cxn ang="0">
                        <a:pos x="T4" y="T5"/>
                      </a:cxn>
                      <a:cxn ang="0">
                        <a:pos x="T6" y="T7"/>
                      </a:cxn>
                      <a:cxn ang="0">
                        <a:pos x="T8" y="T9"/>
                      </a:cxn>
                    </a:cxnLst>
                    <a:rect l="0" t="0" r="r" b="b"/>
                    <a:pathLst>
                      <a:path w="30" h="12">
                        <a:moveTo>
                          <a:pt x="0" y="12"/>
                        </a:moveTo>
                        <a:lnTo>
                          <a:pt x="30" y="0"/>
                        </a:lnTo>
                        <a:lnTo>
                          <a:pt x="30"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91" name="Freeform 537"/>
                  <p:cNvSpPr>
                    <a:spLocks/>
                  </p:cNvSpPr>
                  <p:nvPr/>
                </p:nvSpPr>
                <p:spPr bwMode="auto">
                  <a:xfrm>
                    <a:off x="6654800" y="3622675"/>
                    <a:ext cx="47625" cy="19050"/>
                  </a:xfrm>
                  <a:custGeom>
                    <a:avLst/>
                    <a:gdLst>
                      <a:gd name="T0" fmla="*/ 30 w 30"/>
                      <a:gd name="T1" fmla="*/ 12 h 12"/>
                      <a:gd name="T2" fmla="*/ 0 w 30"/>
                      <a:gd name="T3" fmla="*/ 0 h 12"/>
                      <a:gd name="T4" fmla="*/ 0 w 30"/>
                      <a:gd name="T5" fmla="*/ 0 h 12"/>
                      <a:gd name="T6" fmla="*/ 30 w 30"/>
                      <a:gd name="T7" fmla="*/ 12 h 12"/>
                      <a:gd name="T8" fmla="*/ 30 w 30"/>
                      <a:gd name="T9" fmla="*/ 12 h 12"/>
                    </a:gdLst>
                    <a:ahLst/>
                    <a:cxnLst>
                      <a:cxn ang="0">
                        <a:pos x="T0" y="T1"/>
                      </a:cxn>
                      <a:cxn ang="0">
                        <a:pos x="T2" y="T3"/>
                      </a:cxn>
                      <a:cxn ang="0">
                        <a:pos x="T4" y="T5"/>
                      </a:cxn>
                      <a:cxn ang="0">
                        <a:pos x="T6" y="T7"/>
                      </a:cxn>
                      <a:cxn ang="0">
                        <a:pos x="T8" y="T9"/>
                      </a:cxn>
                    </a:cxnLst>
                    <a:rect l="0" t="0" r="r" b="b"/>
                    <a:pathLst>
                      <a:path w="30" h="12">
                        <a:moveTo>
                          <a:pt x="30" y="12"/>
                        </a:moveTo>
                        <a:lnTo>
                          <a:pt x="0" y="0"/>
                        </a:lnTo>
                        <a:lnTo>
                          <a:pt x="0" y="0"/>
                        </a:lnTo>
                        <a:lnTo>
                          <a:pt x="30" y="12"/>
                        </a:lnTo>
                        <a:lnTo>
                          <a:pt x="3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92" name="Rectangle 538"/>
                  <p:cNvSpPr>
                    <a:spLocks noChangeArrowheads="1"/>
                  </p:cNvSpPr>
                  <p:nvPr/>
                </p:nvSpPr>
                <p:spPr bwMode="auto">
                  <a:xfrm>
                    <a:off x="6683375" y="3613150"/>
                    <a:ext cx="1588"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93" name="Freeform 539"/>
                  <p:cNvSpPr>
                    <a:spLocks/>
                  </p:cNvSpPr>
                  <p:nvPr/>
                </p:nvSpPr>
                <p:spPr bwMode="auto">
                  <a:xfrm>
                    <a:off x="6664325" y="3622675"/>
                    <a:ext cx="44450" cy="19050"/>
                  </a:xfrm>
                  <a:custGeom>
                    <a:avLst/>
                    <a:gdLst>
                      <a:gd name="T0" fmla="*/ 0 w 28"/>
                      <a:gd name="T1" fmla="*/ 12 h 12"/>
                      <a:gd name="T2" fmla="*/ 28 w 28"/>
                      <a:gd name="T3" fmla="*/ 0 h 12"/>
                      <a:gd name="T4" fmla="*/ 24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4"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94" name="Freeform 540"/>
                  <p:cNvSpPr>
                    <a:spLocks/>
                  </p:cNvSpPr>
                  <p:nvPr/>
                </p:nvSpPr>
                <p:spPr bwMode="auto">
                  <a:xfrm>
                    <a:off x="6664325" y="3622675"/>
                    <a:ext cx="44450" cy="19050"/>
                  </a:xfrm>
                  <a:custGeom>
                    <a:avLst/>
                    <a:gdLst>
                      <a:gd name="T0" fmla="*/ 24 w 28"/>
                      <a:gd name="T1" fmla="*/ 12 h 12"/>
                      <a:gd name="T2" fmla="*/ 0 w 28"/>
                      <a:gd name="T3" fmla="*/ 0 h 12"/>
                      <a:gd name="T4" fmla="*/ 0 w 28"/>
                      <a:gd name="T5" fmla="*/ 0 h 12"/>
                      <a:gd name="T6" fmla="*/ 28 w 28"/>
                      <a:gd name="T7" fmla="*/ 12 h 12"/>
                      <a:gd name="T8" fmla="*/ 24 w 28"/>
                      <a:gd name="T9" fmla="*/ 12 h 12"/>
                    </a:gdLst>
                    <a:ahLst/>
                    <a:cxnLst>
                      <a:cxn ang="0">
                        <a:pos x="T0" y="T1"/>
                      </a:cxn>
                      <a:cxn ang="0">
                        <a:pos x="T2" y="T3"/>
                      </a:cxn>
                      <a:cxn ang="0">
                        <a:pos x="T4" y="T5"/>
                      </a:cxn>
                      <a:cxn ang="0">
                        <a:pos x="T6" y="T7"/>
                      </a:cxn>
                      <a:cxn ang="0">
                        <a:pos x="T8" y="T9"/>
                      </a:cxn>
                    </a:cxnLst>
                    <a:rect l="0" t="0" r="r" b="b"/>
                    <a:pathLst>
                      <a:path w="28" h="12">
                        <a:moveTo>
                          <a:pt x="24" y="12"/>
                        </a:moveTo>
                        <a:lnTo>
                          <a:pt x="0" y="0"/>
                        </a:lnTo>
                        <a:lnTo>
                          <a:pt x="0" y="0"/>
                        </a:lnTo>
                        <a:lnTo>
                          <a:pt x="28" y="12"/>
                        </a:lnTo>
                        <a:lnTo>
                          <a:pt x="24"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95" name="Rectangle 541"/>
                  <p:cNvSpPr>
                    <a:spLocks noChangeArrowheads="1"/>
                  </p:cNvSpPr>
                  <p:nvPr/>
                </p:nvSpPr>
                <p:spPr bwMode="auto">
                  <a:xfrm>
                    <a:off x="6683375"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96" name="Freeform 542"/>
                  <p:cNvSpPr>
                    <a:spLocks/>
                  </p:cNvSpPr>
                  <p:nvPr/>
                </p:nvSpPr>
                <p:spPr bwMode="auto">
                  <a:xfrm>
                    <a:off x="6664325" y="3622675"/>
                    <a:ext cx="53975" cy="19050"/>
                  </a:xfrm>
                  <a:custGeom>
                    <a:avLst/>
                    <a:gdLst>
                      <a:gd name="T0" fmla="*/ 0 w 34"/>
                      <a:gd name="T1" fmla="*/ 12 h 12"/>
                      <a:gd name="T2" fmla="*/ 34 w 34"/>
                      <a:gd name="T3" fmla="*/ 0 h 12"/>
                      <a:gd name="T4" fmla="*/ 28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97" name="Freeform 543"/>
                  <p:cNvSpPr>
                    <a:spLocks/>
                  </p:cNvSpPr>
                  <p:nvPr/>
                </p:nvSpPr>
                <p:spPr bwMode="auto">
                  <a:xfrm>
                    <a:off x="6664325" y="3622675"/>
                    <a:ext cx="53975" cy="19050"/>
                  </a:xfrm>
                  <a:custGeom>
                    <a:avLst/>
                    <a:gdLst>
                      <a:gd name="T0" fmla="*/ 28 w 34"/>
                      <a:gd name="T1" fmla="*/ 12 h 12"/>
                      <a:gd name="T2" fmla="*/ 0 w 34"/>
                      <a:gd name="T3" fmla="*/ 0 h 12"/>
                      <a:gd name="T4" fmla="*/ 0 w 34"/>
                      <a:gd name="T5" fmla="*/ 0 h 12"/>
                      <a:gd name="T6" fmla="*/ 34 w 34"/>
                      <a:gd name="T7" fmla="*/ 12 h 12"/>
                      <a:gd name="T8" fmla="*/ 28 w 34"/>
                      <a:gd name="T9" fmla="*/ 12 h 12"/>
                    </a:gdLst>
                    <a:ahLst/>
                    <a:cxnLst>
                      <a:cxn ang="0">
                        <a:pos x="T0" y="T1"/>
                      </a:cxn>
                      <a:cxn ang="0">
                        <a:pos x="T2" y="T3"/>
                      </a:cxn>
                      <a:cxn ang="0">
                        <a:pos x="T4" y="T5"/>
                      </a:cxn>
                      <a:cxn ang="0">
                        <a:pos x="T6" y="T7"/>
                      </a:cxn>
                      <a:cxn ang="0">
                        <a:pos x="T8" y="T9"/>
                      </a:cxn>
                    </a:cxnLst>
                    <a:rect l="0" t="0" r="r" b="b"/>
                    <a:pathLst>
                      <a:path w="34" h="12">
                        <a:moveTo>
                          <a:pt x="28" y="12"/>
                        </a:moveTo>
                        <a:lnTo>
                          <a:pt x="0" y="0"/>
                        </a:lnTo>
                        <a:lnTo>
                          <a:pt x="0" y="0"/>
                        </a:lnTo>
                        <a:lnTo>
                          <a:pt x="34"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98" name="Rectangle 544"/>
                  <p:cNvSpPr>
                    <a:spLocks noChangeArrowheads="1"/>
                  </p:cNvSpPr>
                  <p:nvPr/>
                </p:nvSpPr>
                <p:spPr bwMode="auto">
                  <a:xfrm>
                    <a:off x="6683375"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799" name="Freeform 545"/>
                  <p:cNvSpPr>
                    <a:spLocks/>
                  </p:cNvSpPr>
                  <p:nvPr/>
                </p:nvSpPr>
                <p:spPr bwMode="auto">
                  <a:xfrm>
                    <a:off x="6664325" y="3622675"/>
                    <a:ext cx="53975" cy="19050"/>
                  </a:xfrm>
                  <a:custGeom>
                    <a:avLst/>
                    <a:gdLst>
                      <a:gd name="T0" fmla="*/ 0 w 34"/>
                      <a:gd name="T1" fmla="*/ 12 h 12"/>
                      <a:gd name="T2" fmla="*/ 34 w 34"/>
                      <a:gd name="T3" fmla="*/ 0 h 12"/>
                      <a:gd name="T4" fmla="*/ 28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00" name="Freeform 546"/>
                  <p:cNvSpPr>
                    <a:spLocks/>
                  </p:cNvSpPr>
                  <p:nvPr/>
                </p:nvSpPr>
                <p:spPr bwMode="auto">
                  <a:xfrm>
                    <a:off x="6664325" y="3622675"/>
                    <a:ext cx="53975" cy="19050"/>
                  </a:xfrm>
                  <a:custGeom>
                    <a:avLst/>
                    <a:gdLst>
                      <a:gd name="T0" fmla="*/ 28 w 34"/>
                      <a:gd name="T1" fmla="*/ 12 h 12"/>
                      <a:gd name="T2" fmla="*/ 0 w 34"/>
                      <a:gd name="T3" fmla="*/ 0 h 12"/>
                      <a:gd name="T4" fmla="*/ 0 w 34"/>
                      <a:gd name="T5" fmla="*/ 0 h 12"/>
                      <a:gd name="T6" fmla="*/ 34 w 34"/>
                      <a:gd name="T7" fmla="*/ 12 h 12"/>
                      <a:gd name="T8" fmla="*/ 28 w 34"/>
                      <a:gd name="T9" fmla="*/ 12 h 12"/>
                    </a:gdLst>
                    <a:ahLst/>
                    <a:cxnLst>
                      <a:cxn ang="0">
                        <a:pos x="T0" y="T1"/>
                      </a:cxn>
                      <a:cxn ang="0">
                        <a:pos x="T2" y="T3"/>
                      </a:cxn>
                      <a:cxn ang="0">
                        <a:pos x="T4" y="T5"/>
                      </a:cxn>
                      <a:cxn ang="0">
                        <a:pos x="T6" y="T7"/>
                      </a:cxn>
                      <a:cxn ang="0">
                        <a:pos x="T8" y="T9"/>
                      </a:cxn>
                    </a:cxnLst>
                    <a:rect l="0" t="0" r="r" b="b"/>
                    <a:pathLst>
                      <a:path w="34" h="12">
                        <a:moveTo>
                          <a:pt x="28" y="12"/>
                        </a:moveTo>
                        <a:lnTo>
                          <a:pt x="0" y="0"/>
                        </a:lnTo>
                        <a:lnTo>
                          <a:pt x="0" y="0"/>
                        </a:lnTo>
                        <a:lnTo>
                          <a:pt x="34"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01" name="Rectangle 547"/>
                  <p:cNvSpPr>
                    <a:spLocks noChangeArrowheads="1"/>
                  </p:cNvSpPr>
                  <p:nvPr/>
                </p:nvSpPr>
                <p:spPr bwMode="auto">
                  <a:xfrm>
                    <a:off x="6708775"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02" name="Freeform 548"/>
                  <p:cNvSpPr>
                    <a:spLocks/>
                  </p:cNvSpPr>
                  <p:nvPr/>
                </p:nvSpPr>
                <p:spPr bwMode="auto">
                  <a:xfrm>
                    <a:off x="6692900" y="3622675"/>
                    <a:ext cx="34925" cy="19050"/>
                  </a:xfrm>
                  <a:custGeom>
                    <a:avLst/>
                    <a:gdLst>
                      <a:gd name="T0" fmla="*/ 0 w 22"/>
                      <a:gd name="T1" fmla="*/ 12 h 12"/>
                      <a:gd name="T2" fmla="*/ 22 w 22"/>
                      <a:gd name="T3" fmla="*/ 0 h 12"/>
                      <a:gd name="T4" fmla="*/ 22 w 22"/>
                      <a:gd name="T5" fmla="*/ 0 h 12"/>
                      <a:gd name="T6" fmla="*/ 0 w 22"/>
                      <a:gd name="T7" fmla="*/ 12 h 12"/>
                      <a:gd name="T8" fmla="*/ 0 w 22"/>
                      <a:gd name="T9" fmla="*/ 12 h 12"/>
                    </a:gdLst>
                    <a:ahLst/>
                    <a:cxnLst>
                      <a:cxn ang="0">
                        <a:pos x="T0" y="T1"/>
                      </a:cxn>
                      <a:cxn ang="0">
                        <a:pos x="T2" y="T3"/>
                      </a:cxn>
                      <a:cxn ang="0">
                        <a:pos x="T4" y="T5"/>
                      </a:cxn>
                      <a:cxn ang="0">
                        <a:pos x="T6" y="T7"/>
                      </a:cxn>
                      <a:cxn ang="0">
                        <a:pos x="T8" y="T9"/>
                      </a:cxn>
                    </a:cxnLst>
                    <a:rect l="0" t="0" r="r" b="b"/>
                    <a:pathLst>
                      <a:path w="22" h="12">
                        <a:moveTo>
                          <a:pt x="0" y="12"/>
                        </a:moveTo>
                        <a:lnTo>
                          <a:pt x="22" y="0"/>
                        </a:lnTo>
                        <a:lnTo>
                          <a:pt x="22"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03" name="Freeform 549"/>
                  <p:cNvSpPr>
                    <a:spLocks/>
                  </p:cNvSpPr>
                  <p:nvPr/>
                </p:nvSpPr>
                <p:spPr bwMode="auto">
                  <a:xfrm>
                    <a:off x="6692900" y="3622675"/>
                    <a:ext cx="34925" cy="19050"/>
                  </a:xfrm>
                  <a:custGeom>
                    <a:avLst/>
                    <a:gdLst>
                      <a:gd name="T0" fmla="*/ 22 w 22"/>
                      <a:gd name="T1" fmla="*/ 12 h 12"/>
                      <a:gd name="T2" fmla="*/ 0 w 22"/>
                      <a:gd name="T3" fmla="*/ 0 h 12"/>
                      <a:gd name="T4" fmla="*/ 0 w 22"/>
                      <a:gd name="T5" fmla="*/ 0 h 12"/>
                      <a:gd name="T6" fmla="*/ 22 w 22"/>
                      <a:gd name="T7" fmla="*/ 12 h 12"/>
                      <a:gd name="T8" fmla="*/ 22 w 22"/>
                      <a:gd name="T9" fmla="*/ 12 h 12"/>
                    </a:gdLst>
                    <a:ahLst/>
                    <a:cxnLst>
                      <a:cxn ang="0">
                        <a:pos x="T0" y="T1"/>
                      </a:cxn>
                      <a:cxn ang="0">
                        <a:pos x="T2" y="T3"/>
                      </a:cxn>
                      <a:cxn ang="0">
                        <a:pos x="T4" y="T5"/>
                      </a:cxn>
                      <a:cxn ang="0">
                        <a:pos x="T6" y="T7"/>
                      </a:cxn>
                      <a:cxn ang="0">
                        <a:pos x="T8" y="T9"/>
                      </a:cxn>
                    </a:cxnLst>
                    <a:rect l="0" t="0" r="r" b="b"/>
                    <a:pathLst>
                      <a:path w="22" h="12">
                        <a:moveTo>
                          <a:pt x="22" y="12"/>
                        </a:moveTo>
                        <a:lnTo>
                          <a:pt x="0" y="0"/>
                        </a:lnTo>
                        <a:lnTo>
                          <a:pt x="0" y="0"/>
                        </a:lnTo>
                        <a:lnTo>
                          <a:pt x="22" y="12"/>
                        </a:lnTo>
                        <a:lnTo>
                          <a:pt x="22"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04" name="Rectangle 550"/>
                  <p:cNvSpPr>
                    <a:spLocks noChangeArrowheads="1"/>
                  </p:cNvSpPr>
                  <p:nvPr/>
                </p:nvSpPr>
                <p:spPr bwMode="auto">
                  <a:xfrm>
                    <a:off x="6708775" y="3613150"/>
                    <a:ext cx="9525" cy="381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05" name="Freeform 551"/>
                  <p:cNvSpPr>
                    <a:spLocks/>
                  </p:cNvSpPr>
                  <p:nvPr/>
                </p:nvSpPr>
                <p:spPr bwMode="auto">
                  <a:xfrm>
                    <a:off x="6692900" y="3622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06" name="Freeform 552"/>
                  <p:cNvSpPr>
                    <a:spLocks/>
                  </p:cNvSpPr>
                  <p:nvPr/>
                </p:nvSpPr>
                <p:spPr bwMode="auto">
                  <a:xfrm>
                    <a:off x="6692900" y="3622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07" name="Rectangle 553"/>
                  <p:cNvSpPr>
                    <a:spLocks noChangeArrowheads="1"/>
                  </p:cNvSpPr>
                  <p:nvPr/>
                </p:nvSpPr>
                <p:spPr bwMode="auto">
                  <a:xfrm>
                    <a:off x="6727825" y="3660775"/>
                    <a:ext cx="9525"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08" name="Freeform 554"/>
                  <p:cNvSpPr>
                    <a:spLocks/>
                  </p:cNvSpPr>
                  <p:nvPr/>
                </p:nvSpPr>
                <p:spPr bwMode="auto">
                  <a:xfrm>
                    <a:off x="6708775" y="3660775"/>
                    <a:ext cx="47625" cy="15875"/>
                  </a:xfrm>
                  <a:custGeom>
                    <a:avLst/>
                    <a:gdLst>
                      <a:gd name="T0" fmla="*/ 0 w 30"/>
                      <a:gd name="T1" fmla="*/ 10 h 10"/>
                      <a:gd name="T2" fmla="*/ 30 w 30"/>
                      <a:gd name="T3" fmla="*/ 0 h 10"/>
                      <a:gd name="T4" fmla="*/ 30 w 30"/>
                      <a:gd name="T5" fmla="*/ 0 h 10"/>
                      <a:gd name="T6" fmla="*/ 0 w 30"/>
                      <a:gd name="T7" fmla="*/ 10 h 10"/>
                      <a:gd name="T8" fmla="*/ 0 w 30"/>
                      <a:gd name="T9" fmla="*/ 10 h 10"/>
                    </a:gdLst>
                    <a:ahLst/>
                    <a:cxnLst>
                      <a:cxn ang="0">
                        <a:pos x="T0" y="T1"/>
                      </a:cxn>
                      <a:cxn ang="0">
                        <a:pos x="T2" y="T3"/>
                      </a:cxn>
                      <a:cxn ang="0">
                        <a:pos x="T4" y="T5"/>
                      </a:cxn>
                      <a:cxn ang="0">
                        <a:pos x="T6" y="T7"/>
                      </a:cxn>
                      <a:cxn ang="0">
                        <a:pos x="T8" y="T9"/>
                      </a:cxn>
                    </a:cxnLst>
                    <a:rect l="0" t="0" r="r" b="b"/>
                    <a:pathLst>
                      <a:path w="30" h="10">
                        <a:moveTo>
                          <a:pt x="0" y="10"/>
                        </a:moveTo>
                        <a:lnTo>
                          <a:pt x="30" y="0"/>
                        </a:lnTo>
                        <a:lnTo>
                          <a:pt x="30"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09" name="Freeform 555"/>
                  <p:cNvSpPr>
                    <a:spLocks/>
                  </p:cNvSpPr>
                  <p:nvPr/>
                </p:nvSpPr>
                <p:spPr bwMode="auto">
                  <a:xfrm>
                    <a:off x="6708775" y="3660775"/>
                    <a:ext cx="47625" cy="15875"/>
                  </a:xfrm>
                  <a:custGeom>
                    <a:avLst/>
                    <a:gdLst>
                      <a:gd name="T0" fmla="*/ 30 w 30"/>
                      <a:gd name="T1" fmla="*/ 10 h 10"/>
                      <a:gd name="T2" fmla="*/ 0 w 30"/>
                      <a:gd name="T3" fmla="*/ 0 h 10"/>
                      <a:gd name="T4" fmla="*/ 0 w 30"/>
                      <a:gd name="T5" fmla="*/ 0 h 10"/>
                      <a:gd name="T6" fmla="*/ 30 w 30"/>
                      <a:gd name="T7" fmla="*/ 10 h 10"/>
                      <a:gd name="T8" fmla="*/ 30 w 30"/>
                      <a:gd name="T9" fmla="*/ 10 h 10"/>
                    </a:gdLst>
                    <a:ahLst/>
                    <a:cxnLst>
                      <a:cxn ang="0">
                        <a:pos x="T0" y="T1"/>
                      </a:cxn>
                      <a:cxn ang="0">
                        <a:pos x="T2" y="T3"/>
                      </a:cxn>
                      <a:cxn ang="0">
                        <a:pos x="T4" y="T5"/>
                      </a:cxn>
                      <a:cxn ang="0">
                        <a:pos x="T6" y="T7"/>
                      </a:cxn>
                      <a:cxn ang="0">
                        <a:pos x="T8" y="T9"/>
                      </a:cxn>
                    </a:cxnLst>
                    <a:rect l="0" t="0" r="r" b="b"/>
                    <a:pathLst>
                      <a:path w="30" h="10">
                        <a:moveTo>
                          <a:pt x="30" y="10"/>
                        </a:moveTo>
                        <a:lnTo>
                          <a:pt x="0" y="0"/>
                        </a:lnTo>
                        <a:lnTo>
                          <a:pt x="0" y="0"/>
                        </a:lnTo>
                        <a:lnTo>
                          <a:pt x="30" y="10"/>
                        </a:lnTo>
                        <a:lnTo>
                          <a:pt x="3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10" name="Rectangle 556"/>
                  <p:cNvSpPr>
                    <a:spLocks noChangeArrowheads="1"/>
                  </p:cNvSpPr>
                  <p:nvPr/>
                </p:nvSpPr>
                <p:spPr bwMode="auto">
                  <a:xfrm>
                    <a:off x="6727825" y="3660775"/>
                    <a:ext cx="9525"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11" name="Freeform 557"/>
                  <p:cNvSpPr>
                    <a:spLocks/>
                  </p:cNvSpPr>
                  <p:nvPr/>
                </p:nvSpPr>
                <p:spPr bwMode="auto">
                  <a:xfrm>
                    <a:off x="6708775" y="3660775"/>
                    <a:ext cx="47625" cy="15875"/>
                  </a:xfrm>
                  <a:custGeom>
                    <a:avLst/>
                    <a:gdLst>
                      <a:gd name="T0" fmla="*/ 0 w 30"/>
                      <a:gd name="T1" fmla="*/ 10 h 10"/>
                      <a:gd name="T2" fmla="*/ 30 w 30"/>
                      <a:gd name="T3" fmla="*/ 0 h 10"/>
                      <a:gd name="T4" fmla="*/ 30 w 30"/>
                      <a:gd name="T5" fmla="*/ 0 h 10"/>
                      <a:gd name="T6" fmla="*/ 0 w 30"/>
                      <a:gd name="T7" fmla="*/ 10 h 10"/>
                      <a:gd name="T8" fmla="*/ 0 w 30"/>
                      <a:gd name="T9" fmla="*/ 10 h 10"/>
                    </a:gdLst>
                    <a:ahLst/>
                    <a:cxnLst>
                      <a:cxn ang="0">
                        <a:pos x="T0" y="T1"/>
                      </a:cxn>
                      <a:cxn ang="0">
                        <a:pos x="T2" y="T3"/>
                      </a:cxn>
                      <a:cxn ang="0">
                        <a:pos x="T4" y="T5"/>
                      </a:cxn>
                      <a:cxn ang="0">
                        <a:pos x="T6" y="T7"/>
                      </a:cxn>
                      <a:cxn ang="0">
                        <a:pos x="T8" y="T9"/>
                      </a:cxn>
                    </a:cxnLst>
                    <a:rect l="0" t="0" r="r" b="b"/>
                    <a:pathLst>
                      <a:path w="30" h="10">
                        <a:moveTo>
                          <a:pt x="0" y="10"/>
                        </a:moveTo>
                        <a:lnTo>
                          <a:pt x="30" y="0"/>
                        </a:lnTo>
                        <a:lnTo>
                          <a:pt x="30"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12" name="Freeform 558"/>
                  <p:cNvSpPr>
                    <a:spLocks/>
                  </p:cNvSpPr>
                  <p:nvPr/>
                </p:nvSpPr>
                <p:spPr bwMode="auto">
                  <a:xfrm>
                    <a:off x="6708775" y="3660775"/>
                    <a:ext cx="47625" cy="15875"/>
                  </a:xfrm>
                  <a:custGeom>
                    <a:avLst/>
                    <a:gdLst>
                      <a:gd name="T0" fmla="*/ 30 w 30"/>
                      <a:gd name="T1" fmla="*/ 10 h 10"/>
                      <a:gd name="T2" fmla="*/ 0 w 30"/>
                      <a:gd name="T3" fmla="*/ 0 h 10"/>
                      <a:gd name="T4" fmla="*/ 0 w 30"/>
                      <a:gd name="T5" fmla="*/ 0 h 10"/>
                      <a:gd name="T6" fmla="*/ 30 w 30"/>
                      <a:gd name="T7" fmla="*/ 10 h 10"/>
                      <a:gd name="T8" fmla="*/ 30 w 30"/>
                      <a:gd name="T9" fmla="*/ 10 h 10"/>
                    </a:gdLst>
                    <a:ahLst/>
                    <a:cxnLst>
                      <a:cxn ang="0">
                        <a:pos x="T0" y="T1"/>
                      </a:cxn>
                      <a:cxn ang="0">
                        <a:pos x="T2" y="T3"/>
                      </a:cxn>
                      <a:cxn ang="0">
                        <a:pos x="T4" y="T5"/>
                      </a:cxn>
                      <a:cxn ang="0">
                        <a:pos x="T6" y="T7"/>
                      </a:cxn>
                      <a:cxn ang="0">
                        <a:pos x="T8" y="T9"/>
                      </a:cxn>
                    </a:cxnLst>
                    <a:rect l="0" t="0" r="r" b="b"/>
                    <a:pathLst>
                      <a:path w="30" h="10">
                        <a:moveTo>
                          <a:pt x="30" y="10"/>
                        </a:moveTo>
                        <a:lnTo>
                          <a:pt x="0" y="0"/>
                        </a:lnTo>
                        <a:lnTo>
                          <a:pt x="0" y="0"/>
                        </a:lnTo>
                        <a:lnTo>
                          <a:pt x="30" y="10"/>
                        </a:lnTo>
                        <a:lnTo>
                          <a:pt x="3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13" name="Rectangle 559"/>
                  <p:cNvSpPr>
                    <a:spLocks noChangeArrowheads="1"/>
                  </p:cNvSpPr>
                  <p:nvPr/>
                </p:nvSpPr>
                <p:spPr bwMode="auto">
                  <a:xfrm>
                    <a:off x="6727825" y="3660775"/>
                    <a:ext cx="9525"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14" name="Freeform 560"/>
                  <p:cNvSpPr>
                    <a:spLocks/>
                  </p:cNvSpPr>
                  <p:nvPr/>
                </p:nvSpPr>
                <p:spPr bwMode="auto">
                  <a:xfrm>
                    <a:off x="6708775" y="3660775"/>
                    <a:ext cx="47625" cy="15875"/>
                  </a:xfrm>
                  <a:custGeom>
                    <a:avLst/>
                    <a:gdLst>
                      <a:gd name="T0" fmla="*/ 0 w 30"/>
                      <a:gd name="T1" fmla="*/ 10 h 10"/>
                      <a:gd name="T2" fmla="*/ 30 w 30"/>
                      <a:gd name="T3" fmla="*/ 0 h 10"/>
                      <a:gd name="T4" fmla="*/ 30 w 30"/>
                      <a:gd name="T5" fmla="*/ 0 h 10"/>
                      <a:gd name="T6" fmla="*/ 0 w 30"/>
                      <a:gd name="T7" fmla="*/ 10 h 10"/>
                      <a:gd name="T8" fmla="*/ 0 w 30"/>
                      <a:gd name="T9" fmla="*/ 10 h 10"/>
                    </a:gdLst>
                    <a:ahLst/>
                    <a:cxnLst>
                      <a:cxn ang="0">
                        <a:pos x="T0" y="T1"/>
                      </a:cxn>
                      <a:cxn ang="0">
                        <a:pos x="T2" y="T3"/>
                      </a:cxn>
                      <a:cxn ang="0">
                        <a:pos x="T4" y="T5"/>
                      </a:cxn>
                      <a:cxn ang="0">
                        <a:pos x="T6" y="T7"/>
                      </a:cxn>
                      <a:cxn ang="0">
                        <a:pos x="T8" y="T9"/>
                      </a:cxn>
                    </a:cxnLst>
                    <a:rect l="0" t="0" r="r" b="b"/>
                    <a:pathLst>
                      <a:path w="30" h="10">
                        <a:moveTo>
                          <a:pt x="0" y="10"/>
                        </a:moveTo>
                        <a:lnTo>
                          <a:pt x="30" y="0"/>
                        </a:lnTo>
                        <a:lnTo>
                          <a:pt x="30"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15" name="Freeform 561"/>
                  <p:cNvSpPr>
                    <a:spLocks/>
                  </p:cNvSpPr>
                  <p:nvPr/>
                </p:nvSpPr>
                <p:spPr bwMode="auto">
                  <a:xfrm>
                    <a:off x="6708775" y="3660775"/>
                    <a:ext cx="47625" cy="15875"/>
                  </a:xfrm>
                  <a:custGeom>
                    <a:avLst/>
                    <a:gdLst>
                      <a:gd name="T0" fmla="*/ 30 w 30"/>
                      <a:gd name="T1" fmla="*/ 10 h 10"/>
                      <a:gd name="T2" fmla="*/ 0 w 30"/>
                      <a:gd name="T3" fmla="*/ 0 h 10"/>
                      <a:gd name="T4" fmla="*/ 0 w 30"/>
                      <a:gd name="T5" fmla="*/ 0 h 10"/>
                      <a:gd name="T6" fmla="*/ 30 w 30"/>
                      <a:gd name="T7" fmla="*/ 10 h 10"/>
                      <a:gd name="T8" fmla="*/ 30 w 30"/>
                      <a:gd name="T9" fmla="*/ 10 h 10"/>
                    </a:gdLst>
                    <a:ahLst/>
                    <a:cxnLst>
                      <a:cxn ang="0">
                        <a:pos x="T0" y="T1"/>
                      </a:cxn>
                      <a:cxn ang="0">
                        <a:pos x="T2" y="T3"/>
                      </a:cxn>
                      <a:cxn ang="0">
                        <a:pos x="T4" y="T5"/>
                      </a:cxn>
                      <a:cxn ang="0">
                        <a:pos x="T6" y="T7"/>
                      </a:cxn>
                      <a:cxn ang="0">
                        <a:pos x="T8" y="T9"/>
                      </a:cxn>
                    </a:cxnLst>
                    <a:rect l="0" t="0" r="r" b="b"/>
                    <a:pathLst>
                      <a:path w="30" h="10">
                        <a:moveTo>
                          <a:pt x="30" y="10"/>
                        </a:moveTo>
                        <a:lnTo>
                          <a:pt x="0" y="0"/>
                        </a:lnTo>
                        <a:lnTo>
                          <a:pt x="0" y="0"/>
                        </a:lnTo>
                        <a:lnTo>
                          <a:pt x="30" y="10"/>
                        </a:lnTo>
                        <a:lnTo>
                          <a:pt x="3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16" name="Rectangle 562"/>
                  <p:cNvSpPr>
                    <a:spLocks noChangeArrowheads="1"/>
                  </p:cNvSpPr>
                  <p:nvPr/>
                </p:nvSpPr>
                <p:spPr bwMode="auto">
                  <a:xfrm>
                    <a:off x="6737350" y="3660775"/>
                    <a:ext cx="9525"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17" name="Freeform 563"/>
                  <p:cNvSpPr>
                    <a:spLocks/>
                  </p:cNvSpPr>
                  <p:nvPr/>
                </p:nvSpPr>
                <p:spPr bwMode="auto">
                  <a:xfrm>
                    <a:off x="6708775" y="3660775"/>
                    <a:ext cx="47625" cy="15875"/>
                  </a:xfrm>
                  <a:custGeom>
                    <a:avLst/>
                    <a:gdLst>
                      <a:gd name="T0" fmla="*/ 6 w 30"/>
                      <a:gd name="T1" fmla="*/ 10 h 10"/>
                      <a:gd name="T2" fmla="*/ 30 w 30"/>
                      <a:gd name="T3" fmla="*/ 0 h 10"/>
                      <a:gd name="T4" fmla="*/ 30 w 30"/>
                      <a:gd name="T5" fmla="*/ 0 h 10"/>
                      <a:gd name="T6" fmla="*/ 0 w 30"/>
                      <a:gd name="T7" fmla="*/ 10 h 10"/>
                      <a:gd name="T8" fmla="*/ 6 w 30"/>
                      <a:gd name="T9" fmla="*/ 10 h 10"/>
                    </a:gdLst>
                    <a:ahLst/>
                    <a:cxnLst>
                      <a:cxn ang="0">
                        <a:pos x="T0" y="T1"/>
                      </a:cxn>
                      <a:cxn ang="0">
                        <a:pos x="T2" y="T3"/>
                      </a:cxn>
                      <a:cxn ang="0">
                        <a:pos x="T4" y="T5"/>
                      </a:cxn>
                      <a:cxn ang="0">
                        <a:pos x="T6" y="T7"/>
                      </a:cxn>
                      <a:cxn ang="0">
                        <a:pos x="T8" y="T9"/>
                      </a:cxn>
                    </a:cxnLst>
                    <a:rect l="0" t="0" r="r" b="b"/>
                    <a:pathLst>
                      <a:path w="30" h="10">
                        <a:moveTo>
                          <a:pt x="6" y="10"/>
                        </a:moveTo>
                        <a:lnTo>
                          <a:pt x="30" y="0"/>
                        </a:lnTo>
                        <a:lnTo>
                          <a:pt x="30" y="0"/>
                        </a:lnTo>
                        <a:lnTo>
                          <a:pt x="0" y="10"/>
                        </a:lnTo>
                        <a:lnTo>
                          <a:pt x="6"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18" name="Freeform 564"/>
                  <p:cNvSpPr>
                    <a:spLocks/>
                  </p:cNvSpPr>
                  <p:nvPr/>
                </p:nvSpPr>
                <p:spPr bwMode="auto">
                  <a:xfrm>
                    <a:off x="6708775" y="3660775"/>
                    <a:ext cx="47625" cy="15875"/>
                  </a:xfrm>
                  <a:custGeom>
                    <a:avLst/>
                    <a:gdLst>
                      <a:gd name="T0" fmla="*/ 30 w 30"/>
                      <a:gd name="T1" fmla="*/ 10 h 10"/>
                      <a:gd name="T2" fmla="*/ 0 w 30"/>
                      <a:gd name="T3" fmla="*/ 0 h 10"/>
                      <a:gd name="T4" fmla="*/ 6 w 30"/>
                      <a:gd name="T5" fmla="*/ 0 h 10"/>
                      <a:gd name="T6" fmla="*/ 30 w 30"/>
                      <a:gd name="T7" fmla="*/ 10 h 10"/>
                      <a:gd name="T8" fmla="*/ 30 w 30"/>
                      <a:gd name="T9" fmla="*/ 10 h 10"/>
                    </a:gdLst>
                    <a:ahLst/>
                    <a:cxnLst>
                      <a:cxn ang="0">
                        <a:pos x="T0" y="T1"/>
                      </a:cxn>
                      <a:cxn ang="0">
                        <a:pos x="T2" y="T3"/>
                      </a:cxn>
                      <a:cxn ang="0">
                        <a:pos x="T4" y="T5"/>
                      </a:cxn>
                      <a:cxn ang="0">
                        <a:pos x="T6" y="T7"/>
                      </a:cxn>
                      <a:cxn ang="0">
                        <a:pos x="T8" y="T9"/>
                      </a:cxn>
                    </a:cxnLst>
                    <a:rect l="0" t="0" r="r" b="b"/>
                    <a:pathLst>
                      <a:path w="30" h="10">
                        <a:moveTo>
                          <a:pt x="30" y="10"/>
                        </a:moveTo>
                        <a:lnTo>
                          <a:pt x="0" y="0"/>
                        </a:lnTo>
                        <a:lnTo>
                          <a:pt x="6" y="0"/>
                        </a:lnTo>
                        <a:lnTo>
                          <a:pt x="30" y="10"/>
                        </a:lnTo>
                        <a:lnTo>
                          <a:pt x="3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19" name="Rectangle 565"/>
                  <p:cNvSpPr>
                    <a:spLocks noChangeArrowheads="1"/>
                  </p:cNvSpPr>
                  <p:nvPr/>
                </p:nvSpPr>
                <p:spPr bwMode="auto">
                  <a:xfrm>
                    <a:off x="6746875" y="3660775"/>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20" name="Freeform 566"/>
                  <p:cNvSpPr>
                    <a:spLocks/>
                  </p:cNvSpPr>
                  <p:nvPr/>
                </p:nvSpPr>
                <p:spPr bwMode="auto">
                  <a:xfrm>
                    <a:off x="6718300" y="3660775"/>
                    <a:ext cx="53975" cy="15875"/>
                  </a:xfrm>
                  <a:custGeom>
                    <a:avLst/>
                    <a:gdLst>
                      <a:gd name="T0" fmla="*/ 6 w 34"/>
                      <a:gd name="T1" fmla="*/ 10 h 10"/>
                      <a:gd name="T2" fmla="*/ 34 w 34"/>
                      <a:gd name="T3" fmla="*/ 0 h 10"/>
                      <a:gd name="T4" fmla="*/ 34 w 34"/>
                      <a:gd name="T5" fmla="*/ 0 h 10"/>
                      <a:gd name="T6" fmla="*/ 0 w 34"/>
                      <a:gd name="T7" fmla="*/ 10 h 10"/>
                      <a:gd name="T8" fmla="*/ 6 w 34"/>
                      <a:gd name="T9" fmla="*/ 10 h 10"/>
                    </a:gdLst>
                    <a:ahLst/>
                    <a:cxnLst>
                      <a:cxn ang="0">
                        <a:pos x="T0" y="T1"/>
                      </a:cxn>
                      <a:cxn ang="0">
                        <a:pos x="T2" y="T3"/>
                      </a:cxn>
                      <a:cxn ang="0">
                        <a:pos x="T4" y="T5"/>
                      </a:cxn>
                      <a:cxn ang="0">
                        <a:pos x="T6" y="T7"/>
                      </a:cxn>
                      <a:cxn ang="0">
                        <a:pos x="T8" y="T9"/>
                      </a:cxn>
                    </a:cxnLst>
                    <a:rect l="0" t="0" r="r" b="b"/>
                    <a:pathLst>
                      <a:path w="34" h="10">
                        <a:moveTo>
                          <a:pt x="6" y="10"/>
                        </a:moveTo>
                        <a:lnTo>
                          <a:pt x="34" y="0"/>
                        </a:lnTo>
                        <a:lnTo>
                          <a:pt x="34" y="0"/>
                        </a:lnTo>
                        <a:lnTo>
                          <a:pt x="0" y="10"/>
                        </a:lnTo>
                        <a:lnTo>
                          <a:pt x="6"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21" name="Freeform 567"/>
                  <p:cNvSpPr>
                    <a:spLocks/>
                  </p:cNvSpPr>
                  <p:nvPr/>
                </p:nvSpPr>
                <p:spPr bwMode="auto">
                  <a:xfrm>
                    <a:off x="6718300" y="3660775"/>
                    <a:ext cx="53975" cy="15875"/>
                  </a:xfrm>
                  <a:custGeom>
                    <a:avLst/>
                    <a:gdLst>
                      <a:gd name="T0" fmla="*/ 34 w 34"/>
                      <a:gd name="T1" fmla="*/ 10 h 10"/>
                      <a:gd name="T2" fmla="*/ 0 w 34"/>
                      <a:gd name="T3" fmla="*/ 0 h 10"/>
                      <a:gd name="T4" fmla="*/ 6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6"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22" name="Rectangle 568"/>
                  <p:cNvSpPr>
                    <a:spLocks noChangeArrowheads="1"/>
                  </p:cNvSpPr>
                  <p:nvPr/>
                </p:nvSpPr>
                <p:spPr bwMode="auto">
                  <a:xfrm>
                    <a:off x="6756400" y="3660775"/>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23" name="Freeform 569"/>
                  <p:cNvSpPr>
                    <a:spLocks/>
                  </p:cNvSpPr>
                  <p:nvPr/>
                </p:nvSpPr>
                <p:spPr bwMode="auto">
                  <a:xfrm>
                    <a:off x="6727825" y="3660775"/>
                    <a:ext cx="63500" cy="15875"/>
                  </a:xfrm>
                  <a:custGeom>
                    <a:avLst/>
                    <a:gdLst>
                      <a:gd name="T0" fmla="*/ 0 w 40"/>
                      <a:gd name="T1" fmla="*/ 10 h 10"/>
                      <a:gd name="T2" fmla="*/ 40 w 40"/>
                      <a:gd name="T3" fmla="*/ 0 h 10"/>
                      <a:gd name="T4" fmla="*/ 40 w 40"/>
                      <a:gd name="T5" fmla="*/ 0 h 10"/>
                      <a:gd name="T6" fmla="*/ 0 w 40"/>
                      <a:gd name="T7" fmla="*/ 10 h 10"/>
                      <a:gd name="T8" fmla="*/ 0 w 40"/>
                      <a:gd name="T9" fmla="*/ 10 h 10"/>
                    </a:gdLst>
                    <a:ahLst/>
                    <a:cxnLst>
                      <a:cxn ang="0">
                        <a:pos x="T0" y="T1"/>
                      </a:cxn>
                      <a:cxn ang="0">
                        <a:pos x="T2" y="T3"/>
                      </a:cxn>
                      <a:cxn ang="0">
                        <a:pos x="T4" y="T5"/>
                      </a:cxn>
                      <a:cxn ang="0">
                        <a:pos x="T6" y="T7"/>
                      </a:cxn>
                      <a:cxn ang="0">
                        <a:pos x="T8" y="T9"/>
                      </a:cxn>
                    </a:cxnLst>
                    <a:rect l="0" t="0" r="r" b="b"/>
                    <a:pathLst>
                      <a:path w="40" h="10">
                        <a:moveTo>
                          <a:pt x="0" y="10"/>
                        </a:moveTo>
                        <a:lnTo>
                          <a:pt x="40" y="0"/>
                        </a:lnTo>
                        <a:lnTo>
                          <a:pt x="40"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24" name="Freeform 570"/>
                  <p:cNvSpPr>
                    <a:spLocks/>
                  </p:cNvSpPr>
                  <p:nvPr/>
                </p:nvSpPr>
                <p:spPr bwMode="auto">
                  <a:xfrm>
                    <a:off x="6727825" y="3660775"/>
                    <a:ext cx="63500" cy="15875"/>
                  </a:xfrm>
                  <a:custGeom>
                    <a:avLst/>
                    <a:gdLst>
                      <a:gd name="T0" fmla="*/ 40 w 40"/>
                      <a:gd name="T1" fmla="*/ 10 h 10"/>
                      <a:gd name="T2" fmla="*/ 0 w 40"/>
                      <a:gd name="T3" fmla="*/ 0 h 10"/>
                      <a:gd name="T4" fmla="*/ 0 w 40"/>
                      <a:gd name="T5" fmla="*/ 0 h 10"/>
                      <a:gd name="T6" fmla="*/ 40 w 40"/>
                      <a:gd name="T7" fmla="*/ 10 h 10"/>
                      <a:gd name="T8" fmla="*/ 40 w 40"/>
                      <a:gd name="T9" fmla="*/ 10 h 10"/>
                    </a:gdLst>
                    <a:ahLst/>
                    <a:cxnLst>
                      <a:cxn ang="0">
                        <a:pos x="T0" y="T1"/>
                      </a:cxn>
                      <a:cxn ang="0">
                        <a:pos x="T2" y="T3"/>
                      </a:cxn>
                      <a:cxn ang="0">
                        <a:pos x="T4" y="T5"/>
                      </a:cxn>
                      <a:cxn ang="0">
                        <a:pos x="T6" y="T7"/>
                      </a:cxn>
                      <a:cxn ang="0">
                        <a:pos x="T8" y="T9"/>
                      </a:cxn>
                    </a:cxnLst>
                    <a:rect l="0" t="0" r="r" b="b"/>
                    <a:pathLst>
                      <a:path w="40" h="10">
                        <a:moveTo>
                          <a:pt x="40" y="10"/>
                        </a:moveTo>
                        <a:lnTo>
                          <a:pt x="0" y="0"/>
                        </a:lnTo>
                        <a:lnTo>
                          <a:pt x="0" y="0"/>
                        </a:lnTo>
                        <a:lnTo>
                          <a:pt x="40" y="10"/>
                        </a:lnTo>
                        <a:lnTo>
                          <a:pt x="4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25" name="Rectangle 571"/>
                  <p:cNvSpPr>
                    <a:spLocks noChangeArrowheads="1"/>
                  </p:cNvSpPr>
                  <p:nvPr/>
                </p:nvSpPr>
                <p:spPr bwMode="auto">
                  <a:xfrm>
                    <a:off x="6772275" y="3660775"/>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26" name="Freeform 572"/>
                  <p:cNvSpPr>
                    <a:spLocks/>
                  </p:cNvSpPr>
                  <p:nvPr/>
                </p:nvSpPr>
                <p:spPr bwMode="auto">
                  <a:xfrm>
                    <a:off x="6737350" y="3660775"/>
                    <a:ext cx="53975" cy="15875"/>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27" name="Freeform 573"/>
                  <p:cNvSpPr>
                    <a:spLocks/>
                  </p:cNvSpPr>
                  <p:nvPr/>
                </p:nvSpPr>
                <p:spPr bwMode="auto">
                  <a:xfrm>
                    <a:off x="6737350" y="3660775"/>
                    <a:ext cx="53975" cy="15875"/>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28" name="Rectangle 574"/>
                  <p:cNvSpPr>
                    <a:spLocks noChangeArrowheads="1"/>
                  </p:cNvSpPr>
                  <p:nvPr/>
                </p:nvSpPr>
                <p:spPr bwMode="auto">
                  <a:xfrm>
                    <a:off x="6772275" y="3660775"/>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29" name="Freeform 575"/>
                  <p:cNvSpPr>
                    <a:spLocks/>
                  </p:cNvSpPr>
                  <p:nvPr/>
                </p:nvSpPr>
                <p:spPr bwMode="auto">
                  <a:xfrm>
                    <a:off x="6737350" y="3660775"/>
                    <a:ext cx="63500" cy="15875"/>
                  </a:xfrm>
                  <a:custGeom>
                    <a:avLst/>
                    <a:gdLst>
                      <a:gd name="T0" fmla="*/ 0 w 40"/>
                      <a:gd name="T1" fmla="*/ 10 h 10"/>
                      <a:gd name="T2" fmla="*/ 40 w 40"/>
                      <a:gd name="T3" fmla="*/ 0 h 10"/>
                      <a:gd name="T4" fmla="*/ 40 w 40"/>
                      <a:gd name="T5" fmla="*/ 0 h 10"/>
                      <a:gd name="T6" fmla="*/ 0 w 40"/>
                      <a:gd name="T7" fmla="*/ 10 h 10"/>
                      <a:gd name="T8" fmla="*/ 0 w 40"/>
                      <a:gd name="T9" fmla="*/ 10 h 10"/>
                    </a:gdLst>
                    <a:ahLst/>
                    <a:cxnLst>
                      <a:cxn ang="0">
                        <a:pos x="T0" y="T1"/>
                      </a:cxn>
                      <a:cxn ang="0">
                        <a:pos x="T2" y="T3"/>
                      </a:cxn>
                      <a:cxn ang="0">
                        <a:pos x="T4" y="T5"/>
                      </a:cxn>
                      <a:cxn ang="0">
                        <a:pos x="T6" y="T7"/>
                      </a:cxn>
                      <a:cxn ang="0">
                        <a:pos x="T8" y="T9"/>
                      </a:cxn>
                    </a:cxnLst>
                    <a:rect l="0" t="0" r="r" b="b"/>
                    <a:pathLst>
                      <a:path w="40" h="10">
                        <a:moveTo>
                          <a:pt x="0" y="10"/>
                        </a:moveTo>
                        <a:lnTo>
                          <a:pt x="40" y="0"/>
                        </a:lnTo>
                        <a:lnTo>
                          <a:pt x="40"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30" name="Freeform 576"/>
                  <p:cNvSpPr>
                    <a:spLocks/>
                  </p:cNvSpPr>
                  <p:nvPr/>
                </p:nvSpPr>
                <p:spPr bwMode="auto">
                  <a:xfrm>
                    <a:off x="6737350" y="3660775"/>
                    <a:ext cx="63500" cy="15875"/>
                  </a:xfrm>
                  <a:custGeom>
                    <a:avLst/>
                    <a:gdLst>
                      <a:gd name="T0" fmla="*/ 40 w 40"/>
                      <a:gd name="T1" fmla="*/ 10 h 10"/>
                      <a:gd name="T2" fmla="*/ 0 w 40"/>
                      <a:gd name="T3" fmla="*/ 0 h 10"/>
                      <a:gd name="T4" fmla="*/ 0 w 40"/>
                      <a:gd name="T5" fmla="*/ 0 h 10"/>
                      <a:gd name="T6" fmla="*/ 40 w 40"/>
                      <a:gd name="T7" fmla="*/ 10 h 10"/>
                      <a:gd name="T8" fmla="*/ 40 w 40"/>
                      <a:gd name="T9" fmla="*/ 10 h 10"/>
                    </a:gdLst>
                    <a:ahLst/>
                    <a:cxnLst>
                      <a:cxn ang="0">
                        <a:pos x="T0" y="T1"/>
                      </a:cxn>
                      <a:cxn ang="0">
                        <a:pos x="T2" y="T3"/>
                      </a:cxn>
                      <a:cxn ang="0">
                        <a:pos x="T4" y="T5"/>
                      </a:cxn>
                      <a:cxn ang="0">
                        <a:pos x="T6" y="T7"/>
                      </a:cxn>
                      <a:cxn ang="0">
                        <a:pos x="T8" y="T9"/>
                      </a:cxn>
                    </a:cxnLst>
                    <a:rect l="0" t="0" r="r" b="b"/>
                    <a:pathLst>
                      <a:path w="40" h="10">
                        <a:moveTo>
                          <a:pt x="40" y="10"/>
                        </a:moveTo>
                        <a:lnTo>
                          <a:pt x="0" y="0"/>
                        </a:lnTo>
                        <a:lnTo>
                          <a:pt x="0" y="0"/>
                        </a:lnTo>
                        <a:lnTo>
                          <a:pt x="40" y="10"/>
                        </a:lnTo>
                        <a:lnTo>
                          <a:pt x="4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31" name="Rectangle 577"/>
                  <p:cNvSpPr>
                    <a:spLocks noChangeArrowheads="1"/>
                  </p:cNvSpPr>
                  <p:nvPr/>
                </p:nvSpPr>
                <p:spPr bwMode="auto">
                  <a:xfrm>
                    <a:off x="6772275" y="3660775"/>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32" name="Freeform 578"/>
                  <p:cNvSpPr>
                    <a:spLocks/>
                  </p:cNvSpPr>
                  <p:nvPr/>
                </p:nvSpPr>
                <p:spPr bwMode="auto">
                  <a:xfrm>
                    <a:off x="6737350" y="3660775"/>
                    <a:ext cx="63500" cy="15875"/>
                  </a:xfrm>
                  <a:custGeom>
                    <a:avLst/>
                    <a:gdLst>
                      <a:gd name="T0" fmla="*/ 0 w 40"/>
                      <a:gd name="T1" fmla="*/ 10 h 10"/>
                      <a:gd name="T2" fmla="*/ 40 w 40"/>
                      <a:gd name="T3" fmla="*/ 0 h 10"/>
                      <a:gd name="T4" fmla="*/ 40 w 40"/>
                      <a:gd name="T5" fmla="*/ 0 h 10"/>
                      <a:gd name="T6" fmla="*/ 0 w 40"/>
                      <a:gd name="T7" fmla="*/ 10 h 10"/>
                      <a:gd name="T8" fmla="*/ 0 w 40"/>
                      <a:gd name="T9" fmla="*/ 10 h 10"/>
                    </a:gdLst>
                    <a:ahLst/>
                    <a:cxnLst>
                      <a:cxn ang="0">
                        <a:pos x="T0" y="T1"/>
                      </a:cxn>
                      <a:cxn ang="0">
                        <a:pos x="T2" y="T3"/>
                      </a:cxn>
                      <a:cxn ang="0">
                        <a:pos x="T4" y="T5"/>
                      </a:cxn>
                      <a:cxn ang="0">
                        <a:pos x="T6" y="T7"/>
                      </a:cxn>
                      <a:cxn ang="0">
                        <a:pos x="T8" y="T9"/>
                      </a:cxn>
                    </a:cxnLst>
                    <a:rect l="0" t="0" r="r" b="b"/>
                    <a:pathLst>
                      <a:path w="40" h="10">
                        <a:moveTo>
                          <a:pt x="0" y="10"/>
                        </a:moveTo>
                        <a:lnTo>
                          <a:pt x="40" y="0"/>
                        </a:lnTo>
                        <a:lnTo>
                          <a:pt x="40"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33" name="Freeform 579"/>
                  <p:cNvSpPr>
                    <a:spLocks/>
                  </p:cNvSpPr>
                  <p:nvPr/>
                </p:nvSpPr>
                <p:spPr bwMode="auto">
                  <a:xfrm>
                    <a:off x="6737350" y="3660775"/>
                    <a:ext cx="63500" cy="15875"/>
                  </a:xfrm>
                  <a:custGeom>
                    <a:avLst/>
                    <a:gdLst>
                      <a:gd name="T0" fmla="*/ 40 w 40"/>
                      <a:gd name="T1" fmla="*/ 10 h 10"/>
                      <a:gd name="T2" fmla="*/ 0 w 40"/>
                      <a:gd name="T3" fmla="*/ 0 h 10"/>
                      <a:gd name="T4" fmla="*/ 0 w 40"/>
                      <a:gd name="T5" fmla="*/ 0 h 10"/>
                      <a:gd name="T6" fmla="*/ 40 w 40"/>
                      <a:gd name="T7" fmla="*/ 10 h 10"/>
                      <a:gd name="T8" fmla="*/ 40 w 40"/>
                      <a:gd name="T9" fmla="*/ 10 h 10"/>
                    </a:gdLst>
                    <a:ahLst/>
                    <a:cxnLst>
                      <a:cxn ang="0">
                        <a:pos x="T0" y="T1"/>
                      </a:cxn>
                      <a:cxn ang="0">
                        <a:pos x="T2" y="T3"/>
                      </a:cxn>
                      <a:cxn ang="0">
                        <a:pos x="T4" y="T5"/>
                      </a:cxn>
                      <a:cxn ang="0">
                        <a:pos x="T6" y="T7"/>
                      </a:cxn>
                      <a:cxn ang="0">
                        <a:pos x="T8" y="T9"/>
                      </a:cxn>
                    </a:cxnLst>
                    <a:rect l="0" t="0" r="r" b="b"/>
                    <a:pathLst>
                      <a:path w="40" h="10">
                        <a:moveTo>
                          <a:pt x="40" y="10"/>
                        </a:moveTo>
                        <a:lnTo>
                          <a:pt x="0" y="0"/>
                        </a:lnTo>
                        <a:lnTo>
                          <a:pt x="0" y="0"/>
                        </a:lnTo>
                        <a:lnTo>
                          <a:pt x="40" y="10"/>
                        </a:lnTo>
                        <a:lnTo>
                          <a:pt x="4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34" name="Rectangle 580"/>
                  <p:cNvSpPr>
                    <a:spLocks noChangeArrowheads="1"/>
                  </p:cNvSpPr>
                  <p:nvPr/>
                </p:nvSpPr>
                <p:spPr bwMode="auto">
                  <a:xfrm>
                    <a:off x="6791325" y="3660775"/>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35" name="Freeform 581"/>
                  <p:cNvSpPr>
                    <a:spLocks/>
                  </p:cNvSpPr>
                  <p:nvPr/>
                </p:nvSpPr>
                <p:spPr bwMode="auto">
                  <a:xfrm>
                    <a:off x="6756400" y="3660775"/>
                    <a:ext cx="53975" cy="15875"/>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36" name="Freeform 582"/>
                  <p:cNvSpPr>
                    <a:spLocks/>
                  </p:cNvSpPr>
                  <p:nvPr/>
                </p:nvSpPr>
                <p:spPr bwMode="auto">
                  <a:xfrm>
                    <a:off x="6756400" y="3660775"/>
                    <a:ext cx="53975" cy="15875"/>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37" name="Rectangle 583"/>
                  <p:cNvSpPr>
                    <a:spLocks noChangeArrowheads="1"/>
                  </p:cNvSpPr>
                  <p:nvPr/>
                </p:nvSpPr>
                <p:spPr bwMode="auto">
                  <a:xfrm>
                    <a:off x="6791325" y="3660775"/>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38" name="Freeform 584"/>
                  <p:cNvSpPr>
                    <a:spLocks/>
                  </p:cNvSpPr>
                  <p:nvPr/>
                </p:nvSpPr>
                <p:spPr bwMode="auto">
                  <a:xfrm>
                    <a:off x="6756400" y="3660775"/>
                    <a:ext cx="53975" cy="15875"/>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39" name="Freeform 585"/>
                  <p:cNvSpPr>
                    <a:spLocks/>
                  </p:cNvSpPr>
                  <p:nvPr/>
                </p:nvSpPr>
                <p:spPr bwMode="auto">
                  <a:xfrm>
                    <a:off x="6756400" y="3660775"/>
                    <a:ext cx="53975" cy="15875"/>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40" name="Rectangle 586"/>
                  <p:cNvSpPr>
                    <a:spLocks noChangeArrowheads="1"/>
                  </p:cNvSpPr>
                  <p:nvPr/>
                </p:nvSpPr>
                <p:spPr bwMode="auto">
                  <a:xfrm>
                    <a:off x="6800850" y="3660775"/>
                    <a:ext cx="1588"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41" name="Freeform 587"/>
                  <p:cNvSpPr>
                    <a:spLocks/>
                  </p:cNvSpPr>
                  <p:nvPr/>
                </p:nvSpPr>
                <p:spPr bwMode="auto">
                  <a:xfrm>
                    <a:off x="6781800" y="3660775"/>
                    <a:ext cx="44450" cy="15875"/>
                  </a:xfrm>
                  <a:custGeom>
                    <a:avLst/>
                    <a:gdLst>
                      <a:gd name="T0" fmla="*/ 0 w 28"/>
                      <a:gd name="T1" fmla="*/ 10 h 10"/>
                      <a:gd name="T2" fmla="*/ 28 w 28"/>
                      <a:gd name="T3" fmla="*/ 0 h 10"/>
                      <a:gd name="T4" fmla="*/ 22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2"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42" name="Freeform 588"/>
                  <p:cNvSpPr>
                    <a:spLocks/>
                  </p:cNvSpPr>
                  <p:nvPr/>
                </p:nvSpPr>
                <p:spPr bwMode="auto">
                  <a:xfrm>
                    <a:off x="6781800" y="3660775"/>
                    <a:ext cx="44450" cy="15875"/>
                  </a:xfrm>
                  <a:custGeom>
                    <a:avLst/>
                    <a:gdLst>
                      <a:gd name="T0" fmla="*/ 22 w 28"/>
                      <a:gd name="T1" fmla="*/ 10 h 10"/>
                      <a:gd name="T2" fmla="*/ 0 w 28"/>
                      <a:gd name="T3" fmla="*/ 0 h 10"/>
                      <a:gd name="T4" fmla="*/ 0 w 28"/>
                      <a:gd name="T5" fmla="*/ 0 h 10"/>
                      <a:gd name="T6" fmla="*/ 28 w 28"/>
                      <a:gd name="T7" fmla="*/ 10 h 10"/>
                      <a:gd name="T8" fmla="*/ 22 w 28"/>
                      <a:gd name="T9" fmla="*/ 10 h 10"/>
                    </a:gdLst>
                    <a:ahLst/>
                    <a:cxnLst>
                      <a:cxn ang="0">
                        <a:pos x="T0" y="T1"/>
                      </a:cxn>
                      <a:cxn ang="0">
                        <a:pos x="T2" y="T3"/>
                      </a:cxn>
                      <a:cxn ang="0">
                        <a:pos x="T4" y="T5"/>
                      </a:cxn>
                      <a:cxn ang="0">
                        <a:pos x="T6" y="T7"/>
                      </a:cxn>
                      <a:cxn ang="0">
                        <a:pos x="T8" y="T9"/>
                      </a:cxn>
                    </a:cxnLst>
                    <a:rect l="0" t="0" r="r" b="b"/>
                    <a:pathLst>
                      <a:path w="28" h="10">
                        <a:moveTo>
                          <a:pt x="22" y="10"/>
                        </a:moveTo>
                        <a:lnTo>
                          <a:pt x="0" y="0"/>
                        </a:lnTo>
                        <a:lnTo>
                          <a:pt x="0" y="0"/>
                        </a:lnTo>
                        <a:lnTo>
                          <a:pt x="28" y="10"/>
                        </a:lnTo>
                        <a:lnTo>
                          <a:pt x="22"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43" name="Rectangle 589"/>
                  <p:cNvSpPr>
                    <a:spLocks noChangeArrowheads="1"/>
                  </p:cNvSpPr>
                  <p:nvPr/>
                </p:nvSpPr>
                <p:spPr bwMode="auto">
                  <a:xfrm>
                    <a:off x="6810375" y="3660775"/>
                    <a:ext cx="6350"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44" name="Freeform 590"/>
                  <p:cNvSpPr>
                    <a:spLocks/>
                  </p:cNvSpPr>
                  <p:nvPr/>
                </p:nvSpPr>
                <p:spPr bwMode="auto">
                  <a:xfrm>
                    <a:off x="6791325" y="3660775"/>
                    <a:ext cx="44450" cy="15875"/>
                  </a:xfrm>
                  <a:custGeom>
                    <a:avLst/>
                    <a:gdLst>
                      <a:gd name="T0" fmla="*/ 0 w 28"/>
                      <a:gd name="T1" fmla="*/ 10 h 10"/>
                      <a:gd name="T2" fmla="*/ 28 w 28"/>
                      <a:gd name="T3" fmla="*/ 0 h 10"/>
                      <a:gd name="T4" fmla="*/ 22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2"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45" name="Freeform 591"/>
                  <p:cNvSpPr>
                    <a:spLocks/>
                  </p:cNvSpPr>
                  <p:nvPr/>
                </p:nvSpPr>
                <p:spPr bwMode="auto">
                  <a:xfrm>
                    <a:off x="6791325" y="3660775"/>
                    <a:ext cx="44450" cy="15875"/>
                  </a:xfrm>
                  <a:custGeom>
                    <a:avLst/>
                    <a:gdLst>
                      <a:gd name="T0" fmla="*/ 22 w 28"/>
                      <a:gd name="T1" fmla="*/ 10 h 10"/>
                      <a:gd name="T2" fmla="*/ 0 w 28"/>
                      <a:gd name="T3" fmla="*/ 0 h 10"/>
                      <a:gd name="T4" fmla="*/ 0 w 28"/>
                      <a:gd name="T5" fmla="*/ 0 h 10"/>
                      <a:gd name="T6" fmla="*/ 28 w 28"/>
                      <a:gd name="T7" fmla="*/ 10 h 10"/>
                      <a:gd name="T8" fmla="*/ 22 w 28"/>
                      <a:gd name="T9" fmla="*/ 10 h 10"/>
                    </a:gdLst>
                    <a:ahLst/>
                    <a:cxnLst>
                      <a:cxn ang="0">
                        <a:pos x="T0" y="T1"/>
                      </a:cxn>
                      <a:cxn ang="0">
                        <a:pos x="T2" y="T3"/>
                      </a:cxn>
                      <a:cxn ang="0">
                        <a:pos x="T4" y="T5"/>
                      </a:cxn>
                      <a:cxn ang="0">
                        <a:pos x="T6" y="T7"/>
                      </a:cxn>
                      <a:cxn ang="0">
                        <a:pos x="T8" y="T9"/>
                      </a:cxn>
                    </a:cxnLst>
                    <a:rect l="0" t="0" r="r" b="b"/>
                    <a:pathLst>
                      <a:path w="28" h="10">
                        <a:moveTo>
                          <a:pt x="22" y="10"/>
                        </a:moveTo>
                        <a:lnTo>
                          <a:pt x="0" y="0"/>
                        </a:lnTo>
                        <a:lnTo>
                          <a:pt x="0" y="0"/>
                        </a:lnTo>
                        <a:lnTo>
                          <a:pt x="28" y="10"/>
                        </a:lnTo>
                        <a:lnTo>
                          <a:pt x="22"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46" name="Rectangle 592"/>
                  <p:cNvSpPr>
                    <a:spLocks noChangeArrowheads="1"/>
                  </p:cNvSpPr>
                  <p:nvPr/>
                </p:nvSpPr>
                <p:spPr bwMode="auto">
                  <a:xfrm>
                    <a:off x="6810375" y="3660775"/>
                    <a:ext cx="6350"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47" name="Freeform 593"/>
                  <p:cNvSpPr>
                    <a:spLocks/>
                  </p:cNvSpPr>
                  <p:nvPr/>
                </p:nvSpPr>
                <p:spPr bwMode="auto">
                  <a:xfrm>
                    <a:off x="6791325" y="3660775"/>
                    <a:ext cx="44450" cy="15875"/>
                  </a:xfrm>
                  <a:custGeom>
                    <a:avLst/>
                    <a:gdLst>
                      <a:gd name="T0" fmla="*/ 0 w 28"/>
                      <a:gd name="T1" fmla="*/ 10 h 10"/>
                      <a:gd name="T2" fmla="*/ 28 w 28"/>
                      <a:gd name="T3" fmla="*/ 0 h 10"/>
                      <a:gd name="T4" fmla="*/ 22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2"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48" name="Freeform 594"/>
                  <p:cNvSpPr>
                    <a:spLocks/>
                  </p:cNvSpPr>
                  <p:nvPr/>
                </p:nvSpPr>
                <p:spPr bwMode="auto">
                  <a:xfrm>
                    <a:off x="6791325" y="3660775"/>
                    <a:ext cx="44450" cy="15875"/>
                  </a:xfrm>
                  <a:custGeom>
                    <a:avLst/>
                    <a:gdLst>
                      <a:gd name="T0" fmla="*/ 22 w 28"/>
                      <a:gd name="T1" fmla="*/ 10 h 10"/>
                      <a:gd name="T2" fmla="*/ 0 w 28"/>
                      <a:gd name="T3" fmla="*/ 0 h 10"/>
                      <a:gd name="T4" fmla="*/ 0 w 28"/>
                      <a:gd name="T5" fmla="*/ 0 h 10"/>
                      <a:gd name="T6" fmla="*/ 28 w 28"/>
                      <a:gd name="T7" fmla="*/ 10 h 10"/>
                      <a:gd name="T8" fmla="*/ 22 w 28"/>
                      <a:gd name="T9" fmla="*/ 10 h 10"/>
                    </a:gdLst>
                    <a:ahLst/>
                    <a:cxnLst>
                      <a:cxn ang="0">
                        <a:pos x="T0" y="T1"/>
                      </a:cxn>
                      <a:cxn ang="0">
                        <a:pos x="T2" y="T3"/>
                      </a:cxn>
                      <a:cxn ang="0">
                        <a:pos x="T4" y="T5"/>
                      </a:cxn>
                      <a:cxn ang="0">
                        <a:pos x="T6" y="T7"/>
                      </a:cxn>
                      <a:cxn ang="0">
                        <a:pos x="T8" y="T9"/>
                      </a:cxn>
                    </a:cxnLst>
                    <a:rect l="0" t="0" r="r" b="b"/>
                    <a:pathLst>
                      <a:path w="28" h="10">
                        <a:moveTo>
                          <a:pt x="22" y="10"/>
                        </a:moveTo>
                        <a:lnTo>
                          <a:pt x="0" y="0"/>
                        </a:lnTo>
                        <a:lnTo>
                          <a:pt x="0" y="0"/>
                        </a:lnTo>
                        <a:lnTo>
                          <a:pt x="28" y="10"/>
                        </a:lnTo>
                        <a:lnTo>
                          <a:pt x="22"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49" name="Rectangle 595"/>
                  <p:cNvSpPr>
                    <a:spLocks noChangeArrowheads="1"/>
                  </p:cNvSpPr>
                  <p:nvPr/>
                </p:nvSpPr>
                <p:spPr bwMode="auto">
                  <a:xfrm>
                    <a:off x="6810375" y="3660775"/>
                    <a:ext cx="6350"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50" name="Freeform 596"/>
                  <p:cNvSpPr>
                    <a:spLocks/>
                  </p:cNvSpPr>
                  <p:nvPr/>
                </p:nvSpPr>
                <p:spPr bwMode="auto">
                  <a:xfrm>
                    <a:off x="6791325" y="3660775"/>
                    <a:ext cx="44450" cy="15875"/>
                  </a:xfrm>
                  <a:custGeom>
                    <a:avLst/>
                    <a:gdLst>
                      <a:gd name="T0" fmla="*/ 0 w 28"/>
                      <a:gd name="T1" fmla="*/ 10 h 10"/>
                      <a:gd name="T2" fmla="*/ 28 w 28"/>
                      <a:gd name="T3" fmla="*/ 0 h 10"/>
                      <a:gd name="T4" fmla="*/ 22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2"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51" name="Freeform 597"/>
                  <p:cNvSpPr>
                    <a:spLocks/>
                  </p:cNvSpPr>
                  <p:nvPr/>
                </p:nvSpPr>
                <p:spPr bwMode="auto">
                  <a:xfrm>
                    <a:off x="6791325" y="3660775"/>
                    <a:ext cx="44450" cy="15875"/>
                  </a:xfrm>
                  <a:custGeom>
                    <a:avLst/>
                    <a:gdLst>
                      <a:gd name="T0" fmla="*/ 22 w 28"/>
                      <a:gd name="T1" fmla="*/ 10 h 10"/>
                      <a:gd name="T2" fmla="*/ 0 w 28"/>
                      <a:gd name="T3" fmla="*/ 0 h 10"/>
                      <a:gd name="T4" fmla="*/ 0 w 28"/>
                      <a:gd name="T5" fmla="*/ 0 h 10"/>
                      <a:gd name="T6" fmla="*/ 28 w 28"/>
                      <a:gd name="T7" fmla="*/ 10 h 10"/>
                      <a:gd name="T8" fmla="*/ 22 w 28"/>
                      <a:gd name="T9" fmla="*/ 10 h 10"/>
                    </a:gdLst>
                    <a:ahLst/>
                    <a:cxnLst>
                      <a:cxn ang="0">
                        <a:pos x="T0" y="T1"/>
                      </a:cxn>
                      <a:cxn ang="0">
                        <a:pos x="T2" y="T3"/>
                      </a:cxn>
                      <a:cxn ang="0">
                        <a:pos x="T4" y="T5"/>
                      </a:cxn>
                      <a:cxn ang="0">
                        <a:pos x="T6" y="T7"/>
                      </a:cxn>
                      <a:cxn ang="0">
                        <a:pos x="T8" y="T9"/>
                      </a:cxn>
                    </a:cxnLst>
                    <a:rect l="0" t="0" r="r" b="b"/>
                    <a:pathLst>
                      <a:path w="28" h="10">
                        <a:moveTo>
                          <a:pt x="22" y="10"/>
                        </a:moveTo>
                        <a:lnTo>
                          <a:pt x="0" y="0"/>
                        </a:lnTo>
                        <a:lnTo>
                          <a:pt x="0" y="0"/>
                        </a:lnTo>
                        <a:lnTo>
                          <a:pt x="28" y="10"/>
                        </a:lnTo>
                        <a:lnTo>
                          <a:pt x="22"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52" name="Rectangle 598"/>
                  <p:cNvSpPr>
                    <a:spLocks noChangeArrowheads="1"/>
                  </p:cNvSpPr>
                  <p:nvPr/>
                </p:nvSpPr>
                <p:spPr bwMode="auto">
                  <a:xfrm>
                    <a:off x="6816725" y="3660775"/>
                    <a:ext cx="9525"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53" name="Freeform 599"/>
                  <p:cNvSpPr>
                    <a:spLocks/>
                  </p:cNvSpPr>
                  <p:nvPr/>
                </p:nvSpPr>
                <p:spPr bwMode="auto">
                  <a:xfrm>
                    <a:off x="6800850" y="3660775"/>
                    <a:ext cx="44450" cy="15875"/>
                  </a:xfrm>
                  <a:custGeom>
                    <a:avLst/>
                    <a:gdLst>
                      <a:gd name="T0" fmla="*/ 0 w 28"/>
                      <a:gd name="T1" fmla="*/ 10 h 10"/>
                      <a:gd name="T2" fmla="*/ 28 w 28"/>
                      <a:gd name="T3" fmla="*/ 0 h 10"/>
                      <a:gd name="T4" fmla="*/ 22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2"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54" name="Freeform 600"/>
                  <p:cNvSpPr>
                    <a:spLocks/>
                  </p:cNvSpPr>
                  <p:nvPr/>
                </p:nvSpPr>
                <p:spPr bwMode="auto">
                  <a:xfrm>
                    <a:off x="6800850" y="3660775"/>
                    <a:ext cx="44450" cy="15875"/>
                  </a:xfrm>
                  <a:custGeom>
                    <a:avLst/>
                    <a:gdLst>
                      <a:gd name="T0" fmla="*/ 22 w 28"/>
                      <a:gd name="T1" fmla="*/ 10 h 10"/>
                      <a:gd name="T2" fmla="*/ 0 w 28"/>
                      <a:gd name="T3" fmla="*/ 0 h 10"/>
                      <a:gd name="T4" fmla="*/ 0 w 28"/>
                      <a:gd name="T5" fmla="*/ 0 h 10"/>
                      <a:gd name="T6" fmla="*/ 28 w 28"/>
                      <a:gd name="T7" fmla="*/ 10 h 10"/>
                      <a:gd name="T8" fmla="*/ 22 w 28"/>
                      <a:gd name="T9" fmla="*/ 10 h 10"/>
                    </a:gdLst>
                    <a:ahLst/>
                    <a:cxnLst>
                      <a:cxn ang="0">
                        <a:pos x="T0" y="T1"/>
                      </a:cxn>
                      <a:cxn ang="0">
                        <a:pos x="T2" y="T3"/>
                      </a:cxn>
                      <a:cxn ang="0">
                        <a:pos x="T4" y="T5"/>
                      </a:cxn>
                      <a:cxn ang="0">
                        <a:pos x="T6" y="T7"/>
                      </a:cxn>
                      <a:cxn ang="0">
                        <a:pos x="T8" y="T9"/>
                      </a:cxn>
                    </a:cxnLst>
                    <a:rect l="0" t="0" r="r" b="b"/>
                    <a:pathLst>
                      <a:path w="28" h="10">
                        <a:moveTo>
                          <a:pt x="22" y="10"/>
                        </a:moveTo>
                        <a:lnTo>
                          <a:pt x="0" y="0"/>
                        </a:lnTo>
                        <a:lnTo>
                          <a:pt x="0" y="0"/>
                        </a:lnTo>
                        <a:lnTo>
                          <a:pt x="28" y="10"/>
                        </a:lnTo>
                        <a:lnTo>
                          <a:pt x="22"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55" name="Rectangle 601"/>
                  <p:cNvSpPr>
                    <a:spLocks noChangeArrowheads="1"/>
                  </p:cNvSpPr>
                  <p:nvPr/>
                </p:nvSpPr>
                <p:spPr bwMode="auto">
                  <a:xfrm>
                    <a:off x="6816725" y="3660775"/>
                    <a:ext cx="9525"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56" name="Freeform 602"/>
                  <p:cNvSpPr>
                    <a:spLocks/>
                  </p:cNvSpPr>
                  <p:nvPr/>
                </p:nvSpPr>
                <p:spPr bwMode="auto">
                  <a:xfrm>
                    <a:off x="6800850" y="3660775"/>
                    <a:ext cx="44450" cy="15875"/>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57" name="Freeform 603"/>
                  <p:cNvSpPr>
                    <a:spLocks/>
                  </p:cNvSpPr>
                  <p:nvPr/>
                </p:nvSpPr>
                <p:spPr bwMode="auto">
                  <a:xfrm>
                    <a:off x="6800850" y="3660775"/>
                    <a:ext cx="44450" cy="15875"/>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58" name="Rectangle 604"/>
                  <p:cNvSpPr>
                    <a:spLocks noChangeArrowheads="1"/>
                  </p:cNvSpPr>
                  <p:nvPr/>
                </p:nvSpPr>
                <p:spPr bwMode="auto">
                  <a:xfrm>
                    <a:off x="6835775" y="3660775"/>
                    <a:ext cx="9525" cy="25400"/>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59" name="Freeform 605"/>
                  <p:cNvSpPr>
                    <a:spLocks/>
                  </p:cNvSpPr>
                  <p:nvPr/>
                </p:nvSpPr>
                <p:spPr bwMode="auto">
                  <a:xfrm>
                    <a:off x="6816725" y="3660775"/>
                    <a:ext cx="38100" cy="15875"/>
                  </a:xfrm>
                  <a:custGeom>
                    <a:avLst/>
                    <a:gdLst>
                      <a:gd name="T0" fmla="*/ 0 w 24"/>
                      <a:gd name="T1" fmla="*/ 10 h 10"/>
                      <a:gd name="T2" fmla="*/ 24 w 24"/>
                      <a:gd name="T3" fmla="*/ 0 h 10"/>
                      <a:gd name="T4" fmla="*/ 24 w 24"/>
                      <a:gd name="T5" fmla="*/ 0 h 10"/>
                      <a:gd name="T6" fmla="*/ 0 w 24"/>
                      <a:gd name="T7" fmla="*/ 10 h 10"/>
                      <a:gd name="T8" fmla="*/ 0 w 24"/>
                      <a:gd name="T9" fmla="*/ 10 h 10"/>
                    </a:gdLst>
                    <a:ahLst/>
                    <a:cxnLst>
                      <a:cxn ang="0">
                        <a:pos x="T0" y="T1"/>
                      </a:cxn>
                      <a:cxn ang="0">
                        <a:pos x="T2" y="T3"/>
                      </a:cxn>
                      <a:cxn ang="0">
                        <a:pos x="T4" y="T5"/>
                      </a:cxn>
                      <a:cxn ang="0">
                        <a:pos x="T6" y="T7"/>
                      </a:cxn>
                      <a:cxn ang="0">
                        <a:pos x="T8" y="T9"/>
                      </a:cxn>
                    </a:cxnLst>
                    <a:rect l="0" t="0" r="r" b="b"/>
                    <a:pathLst>
                      <a:path w="24" h="10">
                        <a:moveTo>
                          <a:pt x="0" y="10"/>
                        </a:moveTo>
                        <a:lnTo>
                          <a:pt x="24" y="0"/>
                        </a:lnTo>
                        <a:lnTo>
                          <a:pt x="2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860" name="Freeform 606"/>
                  <p:cNvSpPr>
                    <a:spLocks/>
                  </p:cNvSpPr>
                  <p:nvPr/>
                </p:nvSpPr>
                <p:spPr bwMode="auto">
                  <a:xfrm>
                    <a:off x="6816725" y="3660775"/>
                    <a:ext cx="38100" cy="15875"/>
                  </a:xfrm>
                  <a:custGeom>
                    <a:avLst/>
                    <a:gdLst>
                      <a:gd name="T0" fmla="*/ 24 w 24"/>
                      <a:gd name="T1" fmla="*/ 10 h 10"/>
                      <a:gd name="T2" fmla="*/ 0 w 24"/>
                      <a:gd name="T3" fmla="*/ 0 h 10"/>
                      <a:gd name="T4" fmla="*/ 0 w 24"/>
                      <a:gd name="T5" fmla="*/ 0 h 10"/>
                      <a:gd name="T6" fmla="*/ 24 w 24"/>
                      <a:gd name="T7" fmla="*/ 10 h 10"/>
                      <a:gd name="T8" fmla="*/ 24 w 24"/>
                      <a:gd name="T9" fmla="*/ 10 h 10"/>
                    </a:gdLst>
                    <a:ahLst/>
                    <a:cxnLst>
                      <a:cxn ang="0">
                        <a:pos x="T0" y="T1"/>
                      </a:cxn>
                      <a:cxn ang="0">
                        <a:pos x="T2" y="T3"/>
                      </a:cxn>
                      <a:cxn ang="0">
                        <a:pos x="T4" y="T5"/>
                      </a:cxn>
                      <a:cxn ang="0">
                        <a:pos x="T6" y="T7"/>
                      </a:cxn>
                      <a:cxn ang="0">
                        <a:pos x="T8" y="T9"/>
                      </a:cxn>
                    </a:cxnLst>
                    <a:rect l="0" t="0" r="r" b="b"/>
                    <a:pathLst>
                      <a:path w="24" h="10">
                        <a:moveTo>
                          <a:pt x="24" y="10"/>
                        </a:moveTo>
                        <a:lnTo>
                          <a:pt x="0" y="0"/>
                        </a:lnTo>
                        <a:lnTo>
                          <a:pt x="0" y="0"/>
                        </a:lnTo>
                        <a:lnTo>
                          <a:pt x="24" y="10"/>
                        </a:lnTo>
                        <a:lnTo>
                          <a:pt x="2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grpSp>
          </p:grpSp>
          <p:grpSp>
            <p:nvGrpSpPr>
              <p:cNvPr id="848" name="Group 7415"/>
              <p:cNvGrpSpPr>
                <a:grpSpLocks/>
              </p:cNvGrpSpPr>
              <p:nvPr/>
            </p:nvGrpSpPr>
            <p:grpSpPr bwMode="auto">
              <a:xfrm>
                <a:off x="4249491" y="4057510"/>
                <a:ext cx="1586258" cy="503747"/>
                <a:chOff x="2341" y="1778"/>
                <a:chExt cx="1208" cy="294"/>
              </a:xfrm>
              <a:solidFill>
                <a:schemeClr val="accent2">
                  <a:lumMod val="60000"/>
                  <a:lumOff val="40000"/>
                </a:schemeClr>
              </a:solidFill>
            </p:grpSpPr>
            <p:sp>
              <p:nvSpPr>
                <p:cNvPr id="1336" name="Line 7273"/>
                <p:cNvSpPr>
                  <a:spLocks noChangeShapeType="1"/>
                </p:cNvSpPr>
                <p:nvPr/>
              </p:nvSpPr>
              <p:spPr bwMode="auto">
                <a:xfrm>
                  <a:off x="2347" y="1778"/>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37" name="Line 7276"/>
                <p:cNvSpPr>
                  <a:spLocks noChangeShapeType="1"/>
                </p:cNvSpPr>
                <p:nvPr/>
              </p:nvSpPr>
              <p:spPr bwMode="auto">
                <a:xfrm>
                  <a:off x="2347" y="1778"/>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38" name="Line 7282"/>
                <p:cNvSpPr>
                  <a:spLocks noChangeShapeType="1"/>
                </p:cNvSpPr>
                <p:nvPr/>
              </p:nvSpPr>
              <p:spPr bwMode="auto">
                <a:xfrm>
                  <a:off x="2359" y="178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39" name="Line 7283"/>
                <p:cNvSpPr>
                  <a:spLocks noChangeShapeType="1"/>
                </p:cNvSpPr>
                <p:nvPr/>
              </p:nvSpPr>
              <p:spPr bwMode="auto">
                <a:xfrm flipV="1">
                  <a:off x="2341" y="1796"/>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40" name="Line 7284"/>
                <p:cNvSpPr>
                  <a:spLocks noChangeShapeType="1"/>
                </p:cNvSpPr>
                <p:nvPr/>
              </p:nvSpPr>
              <p:spPr bwMode="auto">
                <a:xfrm flipH="1" flipV="1">
                  <a:off x="2341" y="1796"/>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41" name="Line 7285"/>
                <p:cNvSpPr>
                  <a:spLocks noChangeShapeType="1"/>
                </p:cNvSpPr>
                <p:nvPr/>
              </p:nvSpPr>
              <p:spPr bwMode="auto">
                <a:xfrm>
                  <a:off x="2359" y="178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42" name="Line 7286"/>
                <p:cNvSpPr>
                  <a:spLocks noChangeShapeType="1"/>
                </p:cNvSpPr>
                <p:nvPr/>
              </p:nvSpPr>
              <p:spPr bwMode="auto">
                <a:xfrm flipV="1">
                  <a:off x="2341" y="1796"/>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43" name="Line 7287"/>
                <p:cNvSpPr>
                  <a:spLocks noChangeShapeType="1"/>
                </p:cNvSpPr>
                <p:nvPr/>
              </p:nvSpPr>
              <p:spPr bwMode="auto">
                <a:xfrm flipH="1" flipV="1">
                  <a:off x="2341" y="1796"/>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44" name="Line 7288"/>
                <p:cNvSpPr>
                  <a:spLocks noChangeShapeType="1"/>
                </p:cNvSpPr>
                <p:nvPr/>
              </p:nvSpPr>
              <p:spPr bwMode="auto">
                <a:xfrm>
                  <a:off x="2359" y="178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45" name="Line 7289"/>
                <p:cNvSpPr>
                  <a:spLocks noChangeShapeType="1"/>
                </p:cNvSpPr>
                <p:nvPr/>
              </p:nvSpPr>
              <p:spPr bwMode="auto">
                <a:xfrm flipV="1">
                  <a:off x="2341" y="1796"/>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46" name="Line 7291"/>
                <p:cNvSpPr>
                  <a:spLocks noChangeShapeType="1"/>
                </p:cNvSpPr>
                <p:nvPr/>
              </p:nvSpPr>
              <p:spPr bwMode="auto">
                <a:xfrm>
                  <a:off x="2359" y="178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47" name="Line 7292"/>
                <p:cNvSpPr>
                  <a:spLocks noChangeShapeType="1"/>
                </p:cNvSpPr>
                <p:nvPr/>
              </p:nvSpPr>
              <p:spPr bwMode="auto">
                <a:xfrm flipV="1">
                  <a:off x="2341" y="1796"/>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48" name="Line 7294"/>
                <p:cNvSpPr>
                  <a:spLocks noChangeShapeType="1"/>
                </p:cNvSpPr>
                <p:nvPr/>
              </p:nvSpPr>
              <p:spPr bwMode="auto">
                <a:xfrm>
                  <a:off x="2359" y="178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49" name="Line 7295"/>
                <p:cNvSpPr>
                  <a:spLocks noChangeShapeType="1"/>
                </p:cNvSpPr>
                <p:nvPr/>
              </p:nvSpPr>
              <p:spPr bwMode="auto">
                <a:xfrm flipV="1">
                  <a:off x="2341" y="1796"/>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50" name="Line 7297"/>
                <p:cNvSpPr>
                  <a:spLocks noChangeShapeType="1"/>
                </p:cNvSpPr>
                <p:nvPr/>
              </p:nvSpPr>
              <p:spPr bwMode="auto">
                <a:xfrm>
                  <a:off x="2359" y="178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51" name="Line 7300"/>
                <p:cNvSpPr>
                  <a:spLocks noChangeShapeType="1"/>
                </p:cNvSpPr>
                <p:nvPr/>
              </p:nvSpPr>
              <p:spPr bwMode="auto">
                <a:xfrm>
                  <a:off x="2365" y="178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52" name="Line 7303"/>
                <p:cNvSpPr>
                  <a:spLocks noChangeShapeType="1"/>
                </p:cNvSpPr>
                <p:nvPr/>
              </p:nvSpPr>
              <p:spPr bwMode="auto">
                <a:xfrm>
                  <a:off x="2365" y="178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53" name="Line 7304"/>
                <p:cNvSpPr>
                  <a:spLocks noChangeShapeType="1"/>
                </p:cNvSpPr>
                <p:nvPr/>
              </p:nvSpPr>
              <p:spPr bwMode="auto">
                <a:xfrm flipV="1">
                  <a:off x="2353" y="1796"/>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54" name="Line 7306"/>
                <p:cNvSpPr>
                  <a:spLocks noChangeShapeType="1"/>
                </p:cNvSpPr>
                <p:nvPr/>
              </p:nvSpPr>
              <p:spPr bwMode="auto">
                <a:xfrm>
                  <a:off x="2365" y="178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55" name="Line 7307"/>
                <p:cNvSpPr>
                  <a:spLocks noChangeShapeType="1"/>
                </p:cNvSpPr>
                <p:nvPr/>
              </p:nvSpPr>
              <p:spPr bwMode="auto">
                <a:xfrm flipV="1">
                  <a:off x="2353" y="1796"/>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56" name="Line 7309"/>
                <p:cNvSpPr>
                  <a:spLocks noChangeShapeType="1"/>
                </p:cNvSpPr>
                <p:nvPr/>
              </p:nvSpPr>
              <p:spPr bwMode="auto">
                <a:xfrm>
                  <a:off x="2371" y="1802"/>
                  <a:ext cx="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57" name="Line 7312"/>
                <p:cNvSpPr>
                  <a:spLocks noChangeShapeType="1"/>
                </p:cNvSpPr>
                <p:nvPr/>
              </p:nvSpPr>
              <p:spPr bwMode="auto">
                <a:xfrm>
                  <a:off x="2377" y="1802"/>
                  <a:ext cx="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58" name="Line 7313"/>
                <p:cNvSpPr>
                  <a:spLocks noChangeShapeType="1"/>
                </p:cNvSpPr>
                <p:nvPr/>
              </p:nvSpPr>
              <p:spPr bwMode="auto">
                <a:xfrm flipV="1">
                  <a:off x="2359" y="1802"/>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59" name="Line 7314"/>
                <p:cNvSpPr>
                  <a:spLocks noChangeShapeType="1"/>
                </p:cNvSpPr>
                <p:nvPr/>
              </p:nvSpPr>
              <p:spPr bwMode="auto">
                <a:xfrm flipH="1" flipV="1">
                  <a:off x="2359" y="1802"/>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60" name="Line 7315"/>
                <p:cNvSpPr>
                  <a:spLocks noChangeShapeType="1"/>
                </p:cNvSpPr>
                <p:nvPr/>
              </p:nvSpPr>
              <p:spPr bwMode="auto">
                <a:xfrm>
                  <a:off x="2377" y="1802"/>
                  <a:ext cx="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61" name="Line 7316"/>
                <p:cNvSpPr>
                  <a:spLocks noChangeShapeType="1"/>
                </p:cNvSpPr>
                <p:nvPr/>
              </p:nvSpPr>
              <p:spPr bwMode="auto">
                <a:xfrm flipV="1">
                  <a:off x="2359" y="1802"/>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62" name="Line 7317"/>
                <p:cNvSpPr>
                  <a:spLocks noChangeShapeType="1"/>
                </p:cNvSpPr>
                <p:nvPr/>
              </p:nvSpPr>
              <p:spPr bwMode="auto">
                <a:xfrm flipH="1" flipV="1">
                  <a:off x="2359" y="1802"/>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63" name="Line 7318"/>
                <p:cNvSpPr>
                  <a:spLocks noChangeShapeType="1"/>
                </p:cNvSpPr>
                <p:nvPr/>
              </p:nvSpPr>
              <p:spPr bwMode="auto">
                <a:xfrm>
                  <a:off x="2377" y="1802"/>
                  <a:ext cx="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64" name="Line 7319"/>
                <p:cNvSpPr>
                  <a:spLocks noChangeShapeType="1"/>
                </p:cNvSpPr>
                <p:nvPr/>
              </p:nvSpPr>
              <p:spPr bwMode="auto">
                <a:xfrm flipV="1">
                  <a:off x="2359" y="1802"/>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65" name="Line 7320"/>
                <p:cNvSpPr>
                  <a:spLocks noChangeShapeType="1"/>
                </p:cNvSpPr>
                <p:nvPr/>
              </p:nvSpPr>
              <p:spPr bwMode="auto">
                <a:xfrm flipH="1" flipV="1">
                  <a:off x="2359" y="1802"/>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66" name="Line 7321"/>
                <p:cNvSpPr>
                  <a:spLocks noChangeShapeType="1"/>
                </p:cNvSpPr>
                <p:nvPr/>
              </p:nvSpPr>
              <p:spPr bwMode="auto">
                <a:xfrm>
                  <a:off x="2377" y="1802"/>
                  <a:ext cx="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67" name="Line 7322"/>
                <p:cNvSpPr>
                  <a:spLocks noChangeShapeType="1"/>
                </p:cNvSpPr>
                <p:nvPr/>
              </p:nvSpPr>
              <p:spPr bwMode="auto">
                <a:xfrm flipV="1">
                  <a:off x="2359" y="1802"/>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68" name="Line 7323"/>
                <p:cNvSpPr>
                  <a:spLocks noChangeShapeType="1"/>
                </p:cNvSpPr>
                <p:nvPr/>
              </p:nvSpPr>
              <p:spPr bwMode="auto">
                <a:xfrm flipH="1" flipV="1">
                  <a:off x="2359" y="1802"/>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69" name="Line 7324"/>
                <p:cNvSpPr>
                  <a:spLocks noChangeShapeType="1"/>
                </p:cNvSpPr>
                <p:nvPr/>
              </p:nvSpPr>
              <p:spPr bwMode="auto">
                <a:xfrm>
                  <a:off x="2395" y="1802"/>
                  <a:ext cx="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70" name="Line 7325"/>
                <p:cNvSpPr>
                  <a:spLocks noChangeShapeType="1"/>
                </p:cNvSpPr>
                <p:nvPr/>
              </p:nvSpPr>
              <p:spPr bwMode="auto">
                <a:xfrm flipV="1">
                  <a:off x="2377" y="1802"/>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71" name="Line 7326"/>
                <p:cNvSpPr>
                  <a:spLocks noChangeShapeType="1"/>
                </p:cNvSpPr>
                <p:nvPr/>
              </p:nvSpPr>
              <p:spPr bwMode="auto">
                <a:xfrm flipH="1" flipV="1">
                  <a:off x="2377" y="1802"/>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72" name="Line 7327"/>
                <p:cNvSpPr>
                  <a:spLocks noChangeShapeType="1"/>
                </p:cNvSpPr>
                <p:nvPr/>
              </p:nvSpPr>
              <p:spPr bwMode="auto">
                <a:xfrm>
                  <a:off x="2413" y="1802"/>
                  <a:ext cx="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73" name="Line 7328"/>
                <p:cNvSpPr>
                  <a:spLocks noChangeShapeType="1"/>
                </p:cNvSpPr>
                <p:nvPr/>
              </p:nvSpPr>
              <p:spPr bwMode="auto">
                <a:xfrm flipV="1">
                  <a:off x="2395" y="1802"/>
                  <a:ext cx="38"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74" name="Line 7329"/>
                <p:cNvSpPr>
                  <a:spLocks noChangeShapeType="1"/>
                </p:cNvSpPr>
                <p:nvPr/>
              </p:nvSpPr>
              <p:spPr bwMode="auto">
                <a:xfrm flipH="1" flipV="1">
                  <a:off x="2395" y="1802"/>
                  <a:ext cx="38"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75" name="Line 7330"/>
                <p:cNvSpPr>
                  <a:spLocks noChangeShapeType="1"/>
                </p:cNvSpPr>
                <p:nvPr/>
              </p:nvSpPr>
              <p:spPr bwMode="auto">
                <a:xfrm>
                  <a:off x="2413" y="1802"/>
                  <a:ext cx="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76" name="Line 7331"/>
                <p:cNvSpPr>
                  <a:spLocks noChangeShapeType="1"/>
                </p:cNvSpPr>
                <p:nvPr/>
              </p:nvSpPr>
              <p:spPr bwMode="auto">
                <a:xfrm flipV="1">
                  <a:off x="2395" y="1802"/>
                  <a:ext cx="38"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77" name="Line 7332"/>
                <p:cNvSpPr>
                  <a:spLocks noChangeShapeType="1"/>
                </p:cNvSpPr>
                <p:nvPr/>
              </p:nvSpPr>
              <p:spPr bwMode="auto">
                <a:xfrm flipH="1" flipV="1">
                  <a:off x="2395" y="1802"/>
                  <a:ext cx="38"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78" name="Line 7333"/>
                <p:cNvSpPr>
                  <a:spLocks noChangeShapeType="1"/>
                </p:cNvSpPr>
                <p:nvPr/>
              </p:nvSpPr>
              <p:spPr bwMode="auto">
                <a:xfrm>
                  <a:off x="2433" y="1802"/>
                  <a:ext cx="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79" name="Line 7334"/>
                <p:cNvSpPr>
                  <a:spLocks noChangeShapeType="1"/>
                </p:cNvSpPr>
                <p:nvPr/>
              </p:nvSpPr>
              <p:spPr bwMode="auto">
                <a:xfrm flipV="1">
                  <a:off x="2413" y="1802"/>
                  <a:ext cx="38"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80" name="Line 7335"/>
                <p:cNvSpPr>
                  <a:spLocks noChangeShapeType="1"/>
                </p:cNvSpPr>
                <p:nvPr/>
              </p:nvSpPr>
              <p:spPr bwMode="auto">
                <a:xfrm flipH="1" flipV="1">
                  <a:off x="2413" y="1802"/>
                  <a:ext cx="38"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81" name="Line 7336"/>
                <p:cNvSpPr>
                  <a:spLocks noChangeShapeType="1"/>
                </p:cNvSpPr>
                <p:nvPr/>
              </p:nvSpPr>
              <p:spPr bwMode="auto">
                <a:xfrm>
                  <a:off x="2451" y="1802"/>
                  <a:ext cx="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82" name="Line 7337"/>
                <p:cNvSpPr>
                  <a:spLocks noChangeShapeType="1"/>
                </p:cNvSpPr>
                <p:nvPr/>
              </p:nvSpPr>
              <p:spPr bwMode="auto">
                <a:xfrm flipV="1">
                  <a:off x="2433" y="1802"/>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83" name="Line 7338"/>
                <p:cNvSpPr>
                  <a:spLocks noChangeShapeType="1"/>
                </p:cNvSpPr>
                <p:nvPr/>
              </p:nvSpPr>
              <p:spPr bwMode="auto">
                <a:xfrm flipH="1" flipV="1">
                  <a:off x="2433" y="1802"/>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84" name="Line 7339"/>
                <p:cNvSpPr>
                  <a:spLocks noChangeShapeType="1"/>
                </p:cNvSpPr>
                <p:nvPr/>
              </p:nvSpPr>
              <p:spPr bwMode="auto">
                <a:xfrm>
                  <a:off x="2469" y="1802"/>
                  <a:ext cx="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85" name="Line 7340"/>
                <p:cNvSpPr>
                  <a:spLocks noChangeShapeType="1"/>
                </p:cNvSpPr>
                <p:nvPr/>
              </p:nvSpPr>
              <p:spPr bwMode="auto">
                <a:xfrm flipV="1">
                  <a:off x="2451" y="1802"/>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86" name="Line 7341"/>
                <p:cNvSpPr>
                  <a:spLocks noChangeShapeType="1"/>
                </p:cNvSpPr>
                <p:nvPr/>
              </p:nvSpPr>
              <p:spPr bwMode="auto">
                <a:xfrm flipH="1" flipV="1">
                  <a:off x="2451" y="1802"/>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87" name="Line 7342"/>
                <p:cNvSpPr>
                  <a:spLocks noChangeShapeType="1"/>
                </p:cNvSpPr>
                <p:nvPr/>
              </p:nvSpPr>
              <p:spPr bwMode="auto">
                <a:xfrm>
                  <a:off x="2487" y="1802"/>
                  <a:ext cx="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88" name="Line 7343"/>
                <p:cNvSpPr>
                  <a:spLocks noChangeShapeType="1"/>
                </p:cNvSpPr>
                <p:nvPr/>
              </p:nvSpPr>
              <p:spPr bwMode="auto">
                <a:xfrm flipV="1">
                  <a:off x="2469" y="1802"/>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89" name="Line 7344"/>
                <p:cNvSpPr>
                  <a:spLocks noChangeShapeType="1"/>
                </p:cNvSpPr>
                <p:nvPr/>
              </p:nvSpPr>
              <p:spPr bwMode="auto">
                <a:xfrm flipH="1" flipV="1">
                  <a:off x="2469" y="1802"/>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90" name="Line 7345"/>
                <p:cNvSpPr>
                  <a:spLocks noChangeShapeType="1"/>
                </p:cNvSpPr>
                <p:nvPr/>
              </p:nvSpPr>
              <p:spPr bwMode="auto">
                <a:xfrm>
                  <a:off x="2561" y="1802"/>
                  <a:ext cx="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91" name="Line 7346"/>
                <p:cNvSpPr>
                  <a:spLocks noChangeShapeType="1"/>
                </p:cNvSpPr>
                <p:nvPr/>
              </p:nvSpPr>
              <p:spPr bwMode="auto">
                <a:xfrm flipV="1">
                  <a:off x="2543" y="1802"/>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92" name="Line 7347"/>
                <p:cNvSpPr>
                  <a:spLocks noChangeShapeType="1"/>
                </p:cNvSpPr>
                <p:nvPr/>
              </p:nvSpPr>
              <p:spPr bwMode="auto">
                <a:xfrm flipH="1" flipV="1">
                  <a:off x="2543" y="1802"/>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93" name="Line 7348"/>
                <p:cNvSpPr>
                  <a:spLocks noChangeShapeType="1"/>
                </p:cNvSpPr>
                <p:nvPr/>
              </p:nvSpPr>
              <p:spPr bwMode="auto">
                <a:xfrm>
                  <a:off x="2599" y="1802"/>
                  <a:ext cx="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94" name="Line 7349"/>
                <p:cNvSpPr>
                  <a:spLocks noChangeShapeType="1"/>
                </p:cNvSpPr>
                <p:nvPr/>
              </p:nvSpPr>
              <p:spPr bwMode="auto">
                <a:xfrm flipV="1">
                  <a:off x="2579" y="1802"/>
                  <a:ext cx="38"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95" name="Line 7350"/>
                <p:cNvSpPr>
                  <a:spLocks noChangeShapeType="1"/>
                </p:cNvSpPr>
                <p:nvPr/>
              </p:nvSpPr>
              <p:spPr bwMode="auto">
                <a:xfrm flipH="1" flipV="1">
                  <a:off x="2579" y="1802"/>
                  <a:ext cx="38"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96" name="Line 7351"/>
                <p:cNvSpPr>
                  <a:spLocks noChangeShapeType="1"/>
                </p:cNvSpPr>
                <p:nvPr/>
              </p:nvSpPr>
              <p:spPr bwMode="auto">
                <a:xfrm>
                  <a:off x="2599" y="181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97" name="Line 7352"/>
                <p:cNvSpPr>
                  <a:spLocks noChangeShapeType="1"/>
                </p:cNvSpPr>
                <p:nvPr/>
              </p:nvSpPr>
              <p:spPr bwMode="auto">
                <a:xfrm flipV="1">
                  <a:off x="2585" y="1814"/>
                  <a:ext cx="32"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98" name="Line 7353"/>
                <p:cNvSpPr>
                  <a:spLocks noChangeShapeType="1"/>
                </p:cNvSpPr>
                <p:nvPr/>
              </p:nvSpPr>
              <p:spPr bwMode="auto">
                <a:xfrm flipH="1" flipV="1">
                  <a:off x="2585" y="1814"/>
                  <a:ext cx="32"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99" name="Line 7354"/>
                <p:cNvSpPr>
                  <a:spLocks noChangeShapeType="1"/>
                </p:cNvSpPr>
                <p:nvPr/>
              </p:nvSpPr>
              <p:spPr bwMode="auto">
                <a:xfrm>
                  <a:off x="2611" y="181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00" name="Line 7355"/>
                <p:cNvSpPr>
                  <a:spLocks noChangeShapeType="1"/>
                </p:cNvSpPr>
                <p:nvPr/>
              </p:nvSpPr>
              <p:spPr bwMode="auto">
                <a:xfrm flipV="1">
                  <a:off x="2593" y="1814"/>
                  <a:ext cx="3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01" name="Line 7356"/>
                <p:cNvSpPr>
                  <a:spLocks noChangeShapeType="1"/>
                </p:cNvSpPr>
                <p:nvPr/>
              </p:nvSpPr>
              <p:spPr bwMode="auto">
                <a:xfrm flipH="1" flipV="1">
                  <a:off x="2593" y="1814"/>
                  <a:ext cx="3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02" name="Line 7357"/>
                <p:cNvSpPr>
                  <a:spLocks noChangeShapeType="1"/>
                </p:cNvSpPr>
                <p:nvPr/>
              </p:nvSpPr>
              <p:spPr bwMode="auto">
                <a:xfrm>
                  <a:off x="2611" y="181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03" name="Line 7358"/>
                <p:cNvSpPr>
                  <a:spLocks noChangeShapeType="1"/>
                </p:cNvSpPr>
                <p:nvPr/>
              </p:nvSpPr>
              <p:spPr bwMode="auto">
                <a:xfrm flipV="1">
                  <a:off x="2593" y="1814"/>
                  <a:ext cx="3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04" name="Line 7359"/>
                <p:cNvSpPr>
                  <a:spLocks noChangeShapeType="1"/>
                </p:cNvSpPr>
                <p:nvPr/>
              </p:nvSpPr>
              <p:spPr bwMode="auto">
                <a:xfrm flipH="1" flipV="1">
                  <a:off x="2593" y="1814"/>
                  <a:ext cx="3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05" name="Line 7360"/>
                <p:cNvSpPr>
                  <a:spLocks noChangeShapeType="1"/>
                </p:cNvSpPr>
                <p:nvPr/>
              </p:nvSpPr>
              <p:spPr bwMode="auto">
                <a:xfrm>
                  <a:off x="2623" y="1826"/>
                  <a:ext cx="0" cy="26"/>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06" name="Line 7361"/>
                <p:cNvSpPr>
                  <a:spLocks noChangeShapeType="1"/>
                </p:cNvSpPr>
                <p:nvPr/>
              </p:nvSpPr>
              <p:spPr bwMode="auto">
                <a:xfrm flipV="1">
                  <a:off x="2611" y="1832"/>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07" name="Line 7362"/>
                <p:cNvSpPr>
                  <a:spLocks noChangeShapeType="1"/>
                </p:cNvSpPr>
                <p:nvPr/>
              </p:nvSpPr>
              <p:spPr bwMode="auto">
                <a:xfrm flipH="1" flipV="1">
                  <a:off x="2611" y="1832"/>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08" name="Line 7363"/>
                <p:cNvSpPr>
                  <a:spLocks noChangeShapeType="1"/>
                </p:cNvSpPr>
                <p:nvPr/>
              </p:nvSpPr>
              <p:spPr bwMode="auto">
                <a:xfrm>
                  <a:off x="2635" y="1826"/>
                  <a:ext cx="0" cy="26"/>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09" name="Line 7364"/>
                <p:cNvSpPr>
                  <a:spLocks noChangeShapeType="1"/>
                </p:cNvSpPr>
                <p:nvPr/>
              </p:nvSpPr>
              <p:spPr bwMode="auto">
                <a:xfrm flipV="1">
                  <a:off x="2617" y="1832"/>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10" name="Line 7365"/>
                <p:cNvSpPr>
                  <a:spLocks noChangeShapeType="1"/>
                </p:cNvSpPr>
                <p:nvPr/>
              </p:nvSpPr>
              <p:spPr bwMode="auto">
                <a:xfrm flipH="1" flipV="1">
                  <a:off x="2617" y="1832"/>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11" name="Line 7366"/>
                <p:cNvSpPr>
                  <a:spLocks noChangeShapeType="1"/>
                </p:cNvSpPr>
                <p:nvPr/>
              </p:nvSpPr>
              <p:spPr bwMode="auto">
                <a:xfrm>
                  <a:off x="2685" y="1852"/>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12" name="Line 7367"/>
                <p:cNvSpPr>
                  <a:spLocks noChangeShapeType="1"/>
                </p:cNvSpPr>
                <p:nvPr/>
              </p:nvSpPr>
              <p:spPr bwMode="auto">
                <a:xfrm flipV="1">
                  <a:off x="2665" y="1858"/>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13" name="Line 7368"/>
                <p:cNvSpPr>
                  <a:spLocks noChangeShapeType="1"/>
                </p:cNvSpPr>
                <p:nvPr/>
              </p:nvSpPr>
              <p:spPr bwMode="auto">
                <a:xfrm flipH="1" flipV="1">
                  <a:off x="2665" y="1858"/>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14" name="Line 7369"/>
                <p:cNvSpPr>
                  <a:spLocks noChangeShapeType="1"/>
                </p:cNvSpPr>
                <p:nvPr/>
              </p:nvSpPr>
              <p:spPr bwMode="auto">
                <a:xfrm>
                  <a:off x="2745" y="1870"/>
                  <a:ext cx="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15" name="Line 7370"/>
                <p:cNvSpPr>
                  <a:spLocks noChangeShapeType="1"/>
                </p:cNvSpPr>
                <p:nvPr/>
              </p:nvSpPr>
              <p:spPr bwMode="auto">
                <a:xfrm flipV="1">
                  <a:off x="2727" y="187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16" name="Line 7371"/>
                <p:cNvSpPr>
                  <a:spLocks noChangeShapeType="1"/>
                </p:cNvSpPr>
                <p:nvPr/>
              </p:nvSpPr>
              <p:spPr bwMode="auto">
                <a:xfrm flipH="1" flipV="1">
                  <a:off x="2727" y="187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17" name="Line 7372"/>
                <p:cNvSpPr>
                  <a:spLocks noChangeShapeType="1"/>
                </p:cNvSpPr>
                <p:nvPr/>
              </p:nvSpPr>
              <p:spPr bwMode="auto">
                <a:xfrm>
                  <a:off x="2801" y="1870"/>
                  <a:ext cx="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18" name="Line 7373"/>
                <p:cNvSpPr>
                  <a:spLocks noChangeShapeType="1"/>
                </p:cNvSpPr>
                <p:nvPr/>
              </p:nvSpPr>
              <p:spPr bwMode="auto">
                <a:xfrm flipV="1">
                  <a:off x="2783" y="187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19" name="Line 7374"/>
                <p:cNvSpPr>
                  <a:spLocks noChangeShapeType="1"/>
                </p:cNvSpPr>
                <p:nvPr/>
              </p:nvSpPr>
              <p:spPr bwMode="auto">
                <a:xfrm flipH="1" flipV="1">
                  <a:off x="2783" y="187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20" name="Line 7375"/>
                <p:cNvSpPr>
                  <a:spLocks noChangeShapeType="1"/>
                </p:cNvSpPr>
                <p:nvPr/>
              </p:nvSpPr>
              <p:spPr bwMode="auto">
                <a:xfrm>
                  <a:off x="2843" y="1870"/>
                  <a:ext cx="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21" name="Line 7376"/>
                <p:cNvSpPr>
                  <a:spLocks noChangeShapeType="1"/>
                </p:cNvSpPr>
                <p:nvPr/>
              </p:nvSpPr>
              <p:spPr bwMode="auto">
                <a:xfrm flipV="1">
                  <a:off x="2825" y="187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22" name="Line 7377"/>
                <p:cNvSpPr>
                  <a:spLocks noChangeShapeType="1"/>
                </p:cNvSpPr>
                <p:nvPr/>
              </p:nvSpPr>
              <p:spPr bwMode="auto">
                <a:xfrm flipH="1" flipV="1">
                  <a:off x="2825" y="187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23" name="Line 7378"/>
                <p:cNvSpPr>
                  <a:spLocks noChangeShapeType="1"/>
                </p:cNvSpPr>
                <p:nvPr/>
              </p:nvSpPr>
              <p:spPr bwMode="auto">
                <a:xfrm>
                  <a:off x="2905" y="1882"/>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24" name="Line 7379"/>
                <p:cNvSpPr>
                  <a:spLocks noChangeShapeType="1"/>
                </p:cNvSpPr>
                <p:nvPr/>
              </p:nvSpPr>
              <p:spPr bwMode="auto">
                <a:xfrm flipV="1">
                  <a:off x="2887" y="1882"/>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25" name="Line 7380"/>
                <p:cNvSpPr>
                  <a:spLocks noChangeShapeType="1"/>
                </p:cNvSpPr>
                <p:nvPr/>
              </p:nvSpPr>
              <p:spPr bwMode="auto">
                <a:xfrm flipH="1" flipV="1">
                  <a:off x="2887" y="1882"/>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26" name="Line 7381"/>
                <p:cNvSpPr>
                  <a:spLocks noChangeShapeType="1"/>
                </p:cNvSpPr>
                <p:nvPr/>
              </p:nvSpPr>
              <p:spPr bwMode="auto">
                <a:xfrm>
                  <a:off x="3021" y="1906"/>
                  <a:ext cx="0" cy="26"/>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27" name="Line 7382"/>
                <p:cNvSpPr>
                  <a:spLocks noChangeShapeType="1"/>
                </p:cNvSpPr>
                <p:nvPr/>
              </p:nvSpPr>
              <p:spPr bwMode="auto">
                <a:xfrm flipV="1">
                  <a:off x="3009" y="1912"/>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28" name="Line 7383"/>
                <p:cNvSpPr>
                  <a:spLocks noChangeShapeType="1"/>
                </p:cNvSpPr>
                <p:nvPr/>
              </p:nvSpPr>
              <p:spPr bwMode="auto">
                <a:xfrm flipH="1" flipV="1">
                  <a:off x="3009" y="1912"/>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29" name="Line 7384"/>
                <p:cNvSpPr>
                  <a:spLocks noChangeShapeType="1"/>
                </p:cNvSpPr>
                <p:nvPr/>
              </p:nvSpPr>
              <p:spPr bwMode="auto">
                <a:xfrm>
                  <a:off x="3035" y="1906"/>
                  <a:ext cx="0" cy="26"/>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30" name="Line 7385"/>
                <p:cNvSpPr>
                  <a:spLocks noChangeShapeType="1"/>
                </p:cNvSpPr>
                <p:nvPr/>
              </p:nvSpPr>
              <p:spPr bwMode="auto">
                <a:xfrm flipV="1">
                  <a:off x="3015" y="1912"/>
                  <a:ext cx="38"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31" name="Line 7386"/>
                <p:cNvSpPr>
                  <a:spLocks noChangeShapeType="1"/>
                </p:cNvSpPr>
                <p:nvPr/>
              </p:nvSpPr>
              <p:spPr bwMode="auto">
                <a:xfrm flipH="1" flipV="1">
                  <a:off x="3015" y="1912"/>
                  <a:ext cx="38"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32" name="Line 7387"/>
                <p:cNvSpPr>
                  <a:spLocks noChangeShapeType="1"/>
                </p:cNvSpPr>
                <p:nvPr/>
              </p:nvSpPr>
              <p:spPr bwMode="auto">
                <a:xfrm>
                  <a:off x="3101" y="1962"/>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33" name="Line 7388"/>
                <p:cNvSpPr>
                  <a:spLocks noChangeShapeType="1"/>
                </p:cNvSpPr>
                <p:nvPr/>
              </p:nvSpPr>
              <p:spPr bwMode="auto">
                <a:xfrm flipV="1">
                  <a:off x="3059" y="1968"/>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34" name="Line 7389"/>
                <p:cNvSpPr>
                  <a:spLocks noChangeShapeType="1"/>
                </p:cNvSpPr>
                <p:nvPr/>
              </p:nvSpPr>
              <p:spPr bwMode="auto">
                <a:xfrm flipH="1" flipV="1">
                  <a:off x="3059" y="1968"/>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35" name="Line 7390"/>
                <p:cNvSpPr>
                  <a:spLocks noChangeShapeType="1"/>
                </p:cNvSpPr>
                <p:nvPr/>
              </p:nvSpPr>
              <p:spPr bwMode="auto">
                <a:xfrm>
                  <a:off x="3193" y="1992"/>
                  <a:ext cx="0" cy="20"/>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36" name="Line 7391"/>
                <p:cNvSpPr>
                  <a:spLocks noChangeShapeType="1"/>
                </p:cNvSpPr>
                <p:nvPr/>
              </p:nvSpPr>
              <p:spPr bwMode="auto">
                <a:xfrm flipV="1">
                  <a:off x="3175" y="1992"/>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37" name="Line 7392"/>
                <p:cNvSpPr>
                  <a:spLocks noChangeShapeType="1"/>
                </p:cNvSpPr>
                <p:nvPr/>
              </p:nvSpPr>
              <p:spPr bwMode="auto">
                <a:xfrm flipH="1" flipV="1">
                  <a:off x="3175" y="1992"/>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38" name="Line 7393"/>
                <p:cNvSpPr>
                  <a:spLocks noChangeShapeType="1"/>
                </p:cNvSpPr>
                <p:nvPr/>
              </p:nvSpPr>
              <p:spPr bwMode="auto">
                <a:xfrm>
                  <a:off x="3231" y="2004"/>
                  <a:ext cx="0" cy="26"/>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39" name="Line 7394"/>
                <p:cNvSpPr>
                  <a:spLocks noChangeShapeType="1"/>
                </p:cNvSpPr>
                <p:nvPr/>
              </p:nvSpPr>
              <p:spPr bwMode="auto">
                <a:xfrm flipV="1">
                  <a:off x="3213" y="2012"/>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40" name="Line 7395"/>
                <p:cNvSpPr>
                  <a:spLocks noChangeShapeType="1"/>
                </p:cNvSpPr>
                <p:nvPr/>
              </p:nvSpPr>
              <p:spPr bwMode="auto">
                <a:xfrm flipH="1" flipV="1">
                  <a:off x="3213" y="2012"/>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41" name="Line 7396"/>
                <p:cNvSpPr>
                  <a:spLocks noChangeShapeType="1"/>
                </p:cNvSpPr>
                <p:nvPr/>
              </p:nvSpPr>
              <p:spPr bwMode="auto">
                <a:xfrm>
                  <a:off x="3299" y="2004"/>
                  <a:ext cx="0" cy="26"/>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42" name="Line 7397"/>
                <p:cNvSpPr>
                  <a:spLocks noChangeShapeType="1"/>
                </p:cNvSpPr>
                <p:nvPr/>
              </p:nvSpPr>
              <p:spPr bwMode="auto">
                <a:xfrm flipV="1">
                  <a:off x="3279" y="2012"/>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43" name="Line 7398"/>
                <p:cNvSpPr>
                  <a:spLocks noChangeShapeType="1"/>
                </p:cNvSpPr>
                <p:nvPr/>
              </p:nvSpPr>
              <p:spPr bwMode="auto">
                <a:xfrm flipH="1" flipV="1">
                  <a:off x="3279" y="2012"/>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44" name="Line 7399"/>
                <p:cNvSpPr>
                  <a:spLocks noChangeShapeType="1"/>
                </p:cNvSpPr>
                <p:nvPr/>
              </p:nvSpPr>
              <p:spPr bwMode="auto">
                <a:xfrm>
                  <a:off x="3391" y="2042"/>
                  <a:ext cx="0" cy="30"/>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45" name="Line 7400"/>
                <p:cNvSpPr>
                  <a:spLocks noChangeShapeType="1"/>
                </p:cNvSpPr>
                <p:nvPr/>
              </p:nvSpPr>
              <p:spPr bwMode="auto">
                <a:xfrm flipV="1">
                  <a:off x="3371" y="2048"/>
                  <a:ext cx="32"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46" name="Line 7401"/>
                <p:cNvSpPr>
                  <a:spLocks noChangeShapeType="1"/>
                </p:cNvSpPr>
                <p:nvPr/>
              </p:nvSpPr>
              <p:spPr bwMode="auto">
                <a:xfrm flipH="1" flipV="1">
                  <a:off x="3371" y="2048"/>
                  <a:ext cx="32"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47" name="Line 7402"/>
                <p:cNvSpPr>
                  <a:spLocks noChangeShapeType="1"/>
                </p:cNvSpPr>
                <p:nvPr/>
              </p:nvSpPr>
              <p:spPr bwMode="auto">
                <a:xfrm>
                  <a:off x="3403" y="2042"/>
                  <a:ext cx="0" cy="30"/>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48" name="Line 7403"/>
                <p:cNvSpPr>
                  <a:spLocks noChangeShapeType="1"/>
                </p:cNvSpPr>
                <p:nvPr/>
              </p:nvSpPr>
              <p:spPr bwMode="auto">
                <a:xfrm flipV="1">
                  <a:off x="3385" y="2048"/>
                  <a:ext cx="36"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49" name="Line 7404"/>
                <p:cNvSpPr>
                  <a:spLocks noChangeShapeType="1"/>
                </p:cNvSpPr>
                <p:nvPr/>
              </p:nvSpPr>
              <p:spPr bwMode="auto">
                <a:xfrm flipH="1" flipV="1">
                  <a:off x="3385" y="2048"/>
                  <a:ext cx="36"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50" name="Line 7405"/>
                <p:cNvSpPr>
                  <a:spLocks noChangeShapeType="1"/>
                </p:cNvSpPr>
                <p:nvPr/>
              </p:nvSpPr>
              <p:spPr bwMode="auto">
                <a:xfrm>
                  <a:off x="3451" y="2042"/>
                  <a:ext cx="0" cy="30"/>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51" name="Line 7406"/>
                <p:cNvSpPr>
                  <a:spLocks noChangeShapeType="1"/>
                </p:cNvSpPr>
                <p:nvPr/>
              </p:nvSpPr>
              <p:spPr bwMode="auto">
                <a:xfrm flipV="1">
                  <a:off x="3433" y="2048"/>
                  <a:ext cx="3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52" name="Line 7407"/>
                <p:cNvSpPr>
                  <a:spLocks noChangeShapeType="1"/>
                </p:cNvSpPr>
                <p:nvPr/>
              </p:nvSpPr>
              <p:spPr bwMode="auto">
                <a:xfrm flipH="1" flipV="1">
                  <a:off x="3433" y="2048"/>
                  <a:ext cx="30"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53" name="Line 7408"/>
                <p:cNvSpPr>
                  <a:spLocks noChangeShapeType="1"/>
                </p:cNvSpPr>
                <p:nvPr/>
              </p:nvSpPr>
              <p:spPr bwMode="auto">
                <a:xfrm>
                  <a:off x="3495" y="2042"/>
                  <a:ext cx="0" cy="30"/>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54" name="Line 7409"/>
                <p:cNvSpPr>
                  <a:spLocks noChangeShapeType="1"/>
                </p:cNvSpPr>
                <p:nvPr/>
              </p:nvSpPr>
              <p:spPr bwMode="auto">
                <a:xfrm flipV="1">
                  <a:off x="3477" y="2048"/>
                  <a:ext cx="36"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55" name="Line 7410"/>
                <p:cNvSpPr>
                  <a:spLocks noChangeShapeType="1"/>
                </p:cNvSpPr>
                <p:nvPr/>
              </p:nvSpPr>
              <p:spPr bwMode="auto">
                <a:xfrm flipH="1" flipV="1">
                  <a:off x="3477" y="2048"/>
                  <a:ext cx="36"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56" name="Line 7411"/>
                <p:cNvSpPr>
                  <a:spLocks noChangeShapeType="1"/>
                </p:cNvSpPr>
                <p:nvPr/>
              </p:nvSpPr>
              <p:spPr bwMode="auto">
                <a:xfrm>
                  <a:off x="3537" y="2042"/>
                  <a:ext cx="0" cy="30"/>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57" name="Line 7412"/>
                <p:cNvSpPr>
                  <a:spLocks noChangeShapeType="1"/>
                </p:cNvSpPr>
                <p:nvPr/>
              </p:nvSpPr>
              <p:spPr bwMode="auto">
                <a:xfrm flipV="1">
                  <a:off x="3495" y="2048"/>
                  <a:ext cx="36"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58" name="Line 7413"/>
                <p:cNvSpPr>
                  <a:spLocks noChangeShapeType="1"/>
                </p:cNvSpPr>
                <p:nvPr/>
              </p:nvSpPr>
              <p:spPr bwMode="auto">
                <a:xfrm flipH="1" flipV="1">
                  <a:off x="3495" y="2048"/>
                  <a:ext cx="36"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459" name="Line 7414"/>
                <p:cNvSpPr>
                  <a:spLocks noChangeShapeType="1"/>
                </p:cNvSpPr>
                <p:nvPr/>
              </p:nvSpPr>
              <p:spPr bwMode="auto">
                <a:xfrm>
                  <a:off x="3549" y="2042"/>
                  <a:ext cx="0" cy="30"/>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grpSp>
          <p:grpSp>
            <p:nvGrpSpPr>
              <p:cNvPr id="849" name="Group 7616"/>
              <p:cNvGrpSpPr>
                <a:grpSpLocks/>
              </p:cNvGrpSpPr>
              <p:nvPr/>
            </p:nvGrpSpPr>
            <p:grpSpPr bwMode="auto">
              <a:xfrm>
                <a:off x="5812113" y="4509857"/>
                <a:ext cx="735352" cy="147354"/>
                <a:chOff x="3531" y="2042"/>
                <a:chExt cx="560" cy="86"/>
              </a:xfrm>
              <a:solidFill>
                <a:schemeClr val="accent2">
                  <a:lumMod val="60000"/>
                  <a:lumOff val="40000"/>
                </a:schemeClr>
              </a:solidFill>
            </p:grpSpPr>
            <p:sp>
              <p:nvSpPr>
                <p:cNvPr id="1136" name="Line 7416"/>
                <p:cNvSpPr>
                  <a:spLocks noChangeShapeType="1"/>
                </p:cNvSpPr>
                <p:nvPr/>
              </p:nvSpPr>
              <p:spPr bwMode="auto">
                <a:xfrm flipV="1">
                  <a:off x="3531" y="2048"/>
                  <a:ext cx="38"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37" name="Line 7417"/>
                <p:cNvSpPr>
                  <a:spLocks noChangeShapeType="1"/>
                </p:cNvSpPr>
                <p:nvPr/>
              </p:nvSpPr>
              <p:spPr bwMode="auto">
                <a:xfrm flipH="1" flipV="1">
                  <a:off x="3531" y="2048"/>
                  <a:ext cx="38"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38" name="Line 7418"/>
                <p:cNvSpPr>
                  <a:spLocks noChangeShapeType="1"/>
                </p:cNvSpPr>
                <p:nvPr/>
              </p:nvSpPr>
              <p:spPr bwMode="auto">
                <a:xfrm>
                  <a:off x="3569" y="2042"/>
                  <a:ext cx="0" cy="30"/>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39" name="Line 7419"/>
                <p:cNvSpPr>
                  <a:spLocks noChangeShapeType="1"/>
                </p:cNvSpPr>
                <p:nvPr/>
              </p:nvSpPr>
              <p:spPr bwMode="auto">
                <a:xfrm flipV="1">
                  <a:off x="3549" y="2048"/>
                  <a:ext cx="38"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40" name="Line 7420"/>
                <p:cNvSpPr>
                  <a:spLocks noChangeShapeType="1"/>
                </p:cNvSpPr>
                <p:nvPr/>
              </p:nvSpPr>
              <p:spPr bwMode="auto">
                <a:xfrm flipH="1" flipV="1">
                  <a:off x="3549" y="2048"/>
                  <a:ext cx="38" cy="18"/>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41" name="Line 7421"/>
                <p:cNvSpPr>
                  <a:spLocks noChangeShapeType="1"/>
                </p:cNvSpPr>
                <p:nvPr/>
              </p:nvSpPr>
              <p:spPr bwMode="auto">
                <a:xfrm>
                  <a:off x="3623" y="2072"/>
                  <a:ext cx="0" cy="26"/>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42" name="Line 7422"/>
                <p:cNvSpPr>
                  <a:spLocks noChangeShapeType="1"/>
                </p:cNvSpPr>
                <p:nvPr/>
              </p:nvSpPr>
              <p:spPr bwMode="auto">
                <a:xfrm flipV="1">
                  <a:off x="3611" y="2078"/>
                  <a:ext cx="30" cy="20"/>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43" name="Line 7423"/>
                <p:cNvSpPr>
                  <a:spLocks noChangeShapeType="1"/>
                </p:cNvSpPr>
                <p:nvPr/>
              </p:nvSpPr>
              <p:spPr bwMode="auto">
                <a:xfrm flipH="1" flipV="1">
                  <a:off x="3611" y="2078"/>
                  <a:ext cx="30" cy="20"/>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44" name="Line 7424"/>
                <p:cNvSpPr>
                  <a:spLocks noChangeShapeType="1"/>
                </p:cNvSpPr>
                <p:nvPr/>
              </p:nvSpPr>
              <p:spPr bwMode="auto">
                <a:xfrm>
                  <a:off x="3685" y="2072"/>
                  <a:ext cx="0" cy="26"/>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45" name="Line 7425"/>
                <p:cNvSpPr>
                  <a:spLocks noChangeShapeType="1"/>
                </p:cNvSpPr>
                <p:nvPr/>
              </p:nvSpPr>
              <p:spPr bwMode="auto">
                <a:xfrm flipV="1">
                  <a:off x="3667" y="2078"/>
                  <a:ext cx="30" cy="20"/>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46" name="Line 7426"/>
                <p:cNvSpPr>
                  <a:spLocks noChangeShapeType="1"/>
                </p:cNvSpPr>
                <p:nvPr/>
              </p:nvSpPr>
              <p:spPr bwMode="auto">
                <a:xfrm flipH="1" flipV="1">
                  <a:off x="3667" y="2078"/>
                  <a:ext cx="30" cy="20"/>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47" name="Line 7427"/>
                <p:cNvSpPr>
                  <a:spLocks noChangeShapeType="1"/>
                </p:cNvSpPr>
                <p:nvPr/>
              </p:nvSpPr>
              <p:spPr bwMode="auto">
                <a:xfrm>
                  <a:off x="3697" y="2072"/>
                  <a:ext cx="0" cy="26"/>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48" name="Line 7428"/>
                <p:cNvSpPr>
                  <a:spLocks noChangeShapeType="1"/>
                </p:cNvSpPr>
                <p:nvPr/>
              </p:nvSpPr>
              <p:spPr bwMode="auto">
                <a:xfrm flipV="1">
                  <a:off x="3679" y="2078"/>
                  <a:ext cx="30" cy="20"/>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49" name="Line 7429"/>
                <p:cNvSpPr>
                  <a:spLocks noChangeShapeType="1"/>
                </p:cNvSpPr>
                <p:nvPr/>
              </p:nvSpPr>
              <p:spPr bwMode="auto">
                <a:xfrm flipH="1" flipV="1">
                  <a:off x="3679" y="2078"/>
                  <a:ext cx="30" cy="20"/>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50" name="Line 7430"/>
                <p:cNvSpPr>
                  <a:spLocks noChangeShapeType="1"/>
                </p:cNvSpPr>
                <p:nvPr/>
              </p:nvSpPr>
              <p:spPr bwMode="auto">
                <a:xfrm>
                  <a:off x="3771" y="2072"/>
                  <a:ext cx="0" cy="26"/>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51" name="Line 7431"/>
                <p:cNvSpPr>
                  <a:spLocks noChangeShapeType="1"/>
                </p:cNvSpPr>
                <p:nvPr/>
              </p:nvSpPr>
              <p:spPr bwMode="auto">
                <a:xfrm flipV="1">
                  <a:off x="3753" y="2078"/>
                  <a:ext cx="30" cy="20"/>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52" name="Line 7432"/>
                <p:cNvSpPr>
                  <a:spLocks noChangeShapeType="1"/>
                </p:cNvSpPr>
                <p:nvPr/>
              </p:nvSpPr>
              <p:spPr bwMode="auto">
                <a:xfrm flipH="1" flipV="1">
                  <a:off x="3753" y="2078"/>
                  <a:ext cx="30" cy="20"/>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53" name="Line 7433"/>
                <p:cNvSpPr>
                  <a:spLocks noChangeShapeType="1"/>
                </p:cNvSpPr>
                <p:nvPr/>
              </p:nvSpPr>
              <p:spPr bwMode="auto">
                <a:xfrm>
                  <a:off x="3771" y="2072"/>
                  <a:ext cx="0" cy="26"/>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54" name="Line 7434"/>
                <p:cNvSpPr>
                  <a:spLocks noChangeShapeType="1"/>
                </p:cNvSpPr>
                <p:nvPr/>
              </p:nvSpPr>
              <p:spPr bwMode="auto">
                <a:xfrm flipV="1">
                  <a:off x="3753" y="2078"/>
                  <a:ext cx="30" cy="20"/>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55" name="Line 7435"/>
                <p:cNvSpPr>
                  <a:spLocks noChangeShapeType="1"/>
                </p:cNvSpPr>
                <p:nvPr/>
              </p:nvSpPr>
              <p:spPr bwMode="auto">
                <a:xfrm flipH="1" flipV="1">
                  <a:off x="3753" y="2078"/>
                  <a:ext cx="30" cy="20"/>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56" name="Line 7436"/>
                <p:cNvSpPr>
                  <a:spLocks noChangeShapeType="1"/>
                </p:cNvSpPr>
                <p:nvPr/>
              </p:nvSpPr>
              <p:spPr bwMode="auto">
                <a:xfrm>
                  <a:off x="3771" y="2072"/>
                  <a:ext cx="0" cy="26"/>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57" name="Line 7437"/>
                <p:cNvSpPr>
                  <a:spLocks noChangeShapeType="1"/>
                </p:cNvSpPr>
                <p:nvPr/>
              </p:nvSpPr>
              <p:spPr bwMode="auto">
                <a:xfrm flipV="1">
                  <a:off x="3759" y="2078"/>
                  <a:ext cx="30" cy="20"/>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58" name="Line 7438"/>
                <p:cNvSpPr>
                  <a:spLocks noChangeShapeType="1"/>
                </p:cNvSpPr>
                <p:nvPr/>
              </p:nvSpPr>
              <p:spPr bwMode="auto">
                <a:xfrm flipH="1" flipV="1">
                  <a:off x="3759" y="2078"/>
                  <a:ext cx="30" cy="20"/>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59" name="Line 7439"/>
                <p:cNvSpPr>
                  <a:spLocks noChangeShapeType="1"/>
                </p:cNvSpPr>
                <p:nvPr/>
              </p:nvSpPr>
              <p:spPr bwMode="auto">
                <a:xfrm>
                  <a:off x="3783" y="2090"/>
                  <a:ext cx="0" cy="26"/>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60" name="Line 7440"/>
                <p:cNvSpPr>
                  <a:spLocks noChangeShapeType="1"/>
                </p:cNvSpPr>
                <p:nvPr/>
              </p:nvSpPr>
              <p:spPr bwMode="auto">
                <a:xfrm flipV="1">
                  <a:off x="3765" y="2098"/>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61" name="Line 7441"/>
                <p:cNvSpPr>
                  <a:spLocks noChangeShapeType="1"/>
                </p:cNvSpPr>
                <p:nvPr/>
              </p:nvSpPr>
              <p:spPr bwMode="auto">
                <a:xfrm flipH="1" flipV="1">
                  <a:off x="3765" y="2098"/>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62" name="Line 7442"/>
                <p:cNvSpPr>
                  <a:spLocks noChangeShapeType="1"/>
                </p:cNvSpPr>
                <p:nvPr/>
              </p:nvSpPr>
              <p:spPr bwMode="auto">
                <a:xfrm>
                  <a:off x="3795" y="2090"/>
                  <a:ext cx="0" cy="26"/>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63" name="Line 7443"/>
                <p:cNvSpPr>
                  <a:spLocks noChangeShapeType="1"/>
                </p:cNvSpPr>
                <p:nvPr/>
              </p:nvSpPr>
              <p:spPr bwMode="auto">
                <a:xfrm flipV="1">
                  <a:off x="3777" y="2098"/>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64" name="Line 7444"/>
                <p:cNvSpPr>
                  <a:spLocks noChangeShapeType="1"/>
                </p:cNvSpPr>
                <p:nvPr/>
              </p:nvSpPr>
              <p:spPr bwMode="auto">
                <a:xfrm flipH="1" flipV="1">
                  <a:off x="3777" y="2098"/>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65" name="Line 7445"/>
                <p:cNvSpPr>
                  <a:spLocks noChangeShapeType="1"/>
                </p:cNvSpPr>
                <p:nvPr/>
              </p:nvSpPr>
              <p:spPr bwMode="auto">
                <a:xfrm>
                  <a:off x="3795" y="2090"/>
                  <a:ext cx="0" cy="26"/>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66" name="Line 7446"/>
                <p:cNvSpPr>
                  <a:spLocks noChangeShapeType="1"/>
                </p:cNvSpPr>
                <p:nvPr/>
              </p:nvSpPr>
              <p:spPr bwMode="auto">
                <a:xfrm flipV="1">
                  <a:off x="3783" y="2098"/>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67" name="Line 7447"/>
                <p:cNvSpPr>
                  <a:spLocks noChangeShapeType="1"/>
                </p:cNvSpPr>
                <p:nvPr/>
              </p:nvSpPr>
              <p:spPr bwMode="auto">
                <a:xfrm flipH="1" flipV="1">
                  <a:off x="3783" y="2098"/>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68" name="Line 7448"/>
                <p:cNvSpPr>
                  <a:spLocks noChangeShapeType="1"/>
                </p:cNvSpPr>
                <p:nvPr/>
              </p:nvSpPr>
              <p:spPr bwMode="auto">
                <a:xfrm>
                  <a:off x="3807" y="2090"/>
                  <a:ext cx="0" cy="26"/>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69" name="Line 7449"/>
                <p:cNvSpPr>
                  <a:spLocks noChangeShapeType="1"/>
                </p:cNvSpPr>
                <p:nvPr/>
              </p:nvSpPr>
              <p:spPr bwMode="auto">
                <a:xfrm flipV="1">
                  <a:off x="3789" y="2098"/>
                  <a:ext cx="38"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70" name="Line 7450"/>
                <p:cNvSpPr>
                  <a:spLocks noChangeShapeType="1"/>
                </p:cNvSpPr>
                <p:nvPr/>
              </p:nvSpPr>
              <p:spPr bwMode="auto">
                <a:xfrm flipH="1" flipV="1">
                  <a:off x="3789" y="2098"/>
                  <a:ext cx="38"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71" name="Line 7451"/>
                <p:cNvSpPr>
                  <a:spLocks noChangeShapeType="1"/>
                </p:cNvSpPr>
                <p:nvPr/>
              </p:nvSpPr>
              <p:spPr bwMode="auto">
                <a:xfrm>
                  <a:off x="3813" y="2090"/>
                  <a:ext cx="0" cy="26"/>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72" name="Line 7452"/>
                <p:cNvSpPr>
                  <a:spLocks noChangeShapeType="1"/>
                </p:cNvSpPr>
                <p:nvPr/>
              </p:nvSpPr>
              <p:spPr bwMode="auto">
                <a:xfrm flipV="1">
                  <a:off x="3795" y="2098"/>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73" name="Line 7453"/>
                <p:cNvSpPr>
                  <a:spLocks noChangeShapeType="1"/>
                </p:cNvSpPr>
                <p:nvPr/>
              </p:nvSpPr>
              <p:spPr bwMode="auto">
                <a:xfrm flipH="1" flipV="1">
                  <a:off x="3795" y="2098"/>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74" name="Line 7454"/>
                <p:cNvSpPr>
                  <a:spLocks noChangeShapeType="1"/>
                </p:cNvSpPr>
                <p:nvPr/>
              </p:nvSpPr>
              <p:spPr bwMode="auto">
                <a:xfrm>
                  <a:off x="3813" y="2090"/>
                  <a:ext cx="0" cy="26"/>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75" name="Line 7455"/>
                <p:cNvSpPr>
                  <a:spLocks noChangeShapeType="1"/>
                </p:cNvSpPr>
                <p:nvPr/>
              </p:nvSpPr>
              <p:spPr bwMode="auto">
                <a:xfrm flipV="1">
                  <a:off x="3795" y="2098"/>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76" name="Line 7456"/>
                <p:cNvSpPr>
                  <a:spLocks noChangeShapeType="1"/>
                </p:cNvSpPr>
                <p:nvPr/>
              </p:nvSpPr>
              <p:spPr bwMode="auto">
                <a:xfrm flipH="1" flipV="1">
                  <a:off x="3795" y="2098"/>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77" name="Line 7457"/>
                <p:cNvSpPr>
                  <a:spLocks noChangeShapeType="1"/>
                </p:cNvSpPr>
                <p:nvPr/>
              </p:nvSpPr>
              <p:spPr bwMode="auto">
                <a:xfrm>
                  <a:off x="3813" y="2090"/>
                  <a:ext cx="0" cy="26"/>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78" name="Line 7458"/>
                <p:cNvSpPr>
                  <a:spLocks noChangeShapeType="1"/>
                </p:cNvSpPr>
                <p:nvPr/>
              </p:nvSpPr>
              <p:spPr bwMode="auto">
                <a:xfrm flipV="1">
                  <a:off x="3795" y="2098"/>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79" name="Line 7459"/>
                <p:cNvSpPr>
                  <a:spLocks noChangeShapeType="1"/>
                </p:cNvSpPr>
                <p:nvPr/>
              </p:nvSpPr>
              <p:spPr bwMode="auto">
                <a:xfrm flipH="1" flipV="1">
                  <a:off x="3795" y="2098"/>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80" name="Line 7460"/>
                <p:cNvSpPr>
                  <a:spLocks noChangeShapeType="1"/>
                </p:cNvSpPr>
                <p:nvPr/>
              </p:nvSpPr>
              <p:spPr bwMode="auto">
                <a:xfrm>
                  <a:off x="3863"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81" name="Line 7461"/>
                <p:cNvSpPr>
                  <a:spLocks noChangeShapeType="1"/>
                </p:cNvSpPr>
                <p:nvPr/>
              </p:nvSpPr>
              <p:spPr bwMode="auto">
                <a:xfrm flipV="1">
                  <a:off x="3845"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82" name="Line 7462"/>
                <p:cNvSpPr>
                  <a:spLocks noChangeShapeType="1"/>
                </p:cNvSpPr>
                <p:nvPr/>
              </p:nvSpPr>
              <p:spPr bwMode="auto">
                <a:xfrm flipH="1" flipV="1">
                  <a:off x="3845"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83" name="Line 7463"/>
                <p:cNvSpPr>
                  <a:spLocks noChangeShapeType="1"/>
                </p:cNvSpPr>
                <p:nvPr/>
              </p:nvSpPr>
              <p:spPr bwMode="auto">
                <a:xfrm>
                  <a:off x="3899"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84" name="Line 7464"/>
                <p:cNvSpPr>
                  <a:spLocks noChangeShapeType="1"/>
                </p:cNvSpPr>
                <p:nvPr/>
              </p:nvSpPr>
              <p:spPr bwMode="auto">
                <a:xfrm flipV="1">
                  <a:off x="3881"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85" name="Line 7465"/>
                <p:cNvSpPr>
                  <a:spLocks noChangeShapeType="1"/>
                </p:cNvSpPr>
                <p:nvPr/>
              </p:nvSpPr>
              <p:spPr bwMode="auto">
                <a:xfrm flipH="1" flipV="1">
                  <a:off x="3881"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86" name="Line 7466"/>
                <p:cNvSpPr>
                  <a:spLocks noChangeShapeType="1"/>
                </p:cNvSpPr>
                <p:nvPr/>
              </p:nvSpPr>
              <p:spPr bwMode="auto">
                <a:xfrm>
                  <a:off x="3899"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87" name="Line 7467"/>
                <p:cNvSpPr>
                  <a:spLocks noChangeShapeType="1"/>
                </p:cNvSpPr>
                <p:nvPr/>
              </p:nvSpPr>
              <p:spPr bwMode="auto">
                <a:xfrm flipV="1">
                  <a:off x="3881" y="2110"/>
                  <a:ext cx="38"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88" name="Line 7468"/>
                <p:cNvSpPr>
                  <a:spLocks noChangeShapeType="1"/>
                </p:cNvSpPr>
                <p:nvPr/>
              </p:nvSpPr>
              <p:spPr bwMode="auto">
                <a:xfrm flipH="1" flipV="1">
                  <a:off x="3881" y="2110"/>
                  <a:ext cx="38"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89" name="Line 7469"/>
                <p:cNvSpPr>
                  <a:spLocks noChangeShapeType="1"/>
                </p:cNvSpPr>
                <p:nvPr/>
              </p:nvSpPr>
              <p:spPr bwMode="auto">
                <a:xfrm>
                  <a:off x="3913"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90" name="Line 7470"/>
                <p:cNvSpPr>
                  <a:spLocks noChangeShapeType="1"/>
                </p:cNvSpPr>
                <p:nvPr/>
              </p:nvSpPr>
              <p:spPr bwMode="auto">
                <a:xfrm flipV="1">
                  <a:off x="3893"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91" name="Line 7471"/>
                <p:cNvSpPr>
                  <a:spLocks noChangeShapeType="1"/>
                </p:cNvSpPr>
                <p:nvPr/>
              </p:nvSpPr>
              <p:spPr bwMode="auto">
                <a:xfrm flipH="1" flipV="1">
                  <a:off x="3893"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92" name="Line 7472"/>
                <p:cNvSpPr>
                  <a:spLocks noChangeShapeType="1"/>
                </p:cNvSpPr>
                <p:nvPr/>
              </p:nvSpPr>
              <p:spPr bwMode="auto">
                <a:xfrm>
                  <a:off x="3913"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93" name="Line 7473"/>
                <p:cNvSpPr>
                  <a:spLocks noChangeShapeType="1"/>
                </p:cNvSpPr>
                <p:nvPr/>
              </p:nvSpPr>
              <p:spPr bwMode="auto">
                <a:xfrm flipV="1">
                  <a:off x="3893"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94" name="Line 7474"/>
                <p:cNvSpPr>
                  <a:spLocks noChangeShapeType="1"/>
                </p:cNvSpPr>
                <p:nvPr/>
              </p:nvSpPr>
              <p:spPr bwMode="auto">
                <a:xfrm flipH="1" flipV="1">
                  <a:off x="3893"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95" name="Line 7475"/>
                <p:cNvSpPr>
                  <a:spLocks noChangeShapeType="1"/>
                </p:cNvSpPr>
                <p:nvPr/>
              </p:nvSpPr>
              <p:spPr bwMode="auto">
                <a:xfrm>
                  <a:off x="3919"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96" name="Line 7476"/>
                <p:cNvSpPr>
                  <a:spLocks noChangeShapeType="1"/>
                </p:cNvSpPr>
                <p:nvPr/>
              </p:nvSpPr>
              <p:spPr bwMode="auto">
                <a:xfrm flipV="1">
                  <a:off x="3905"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97" name="Line 7477"/>
                <p:cNvSpPr>
                  <a:spLocks noChangeShapeType="1"/>
                </p:cNvSpPr>
                <p:nvPr/>
              </p:nvSpPr>
              <p:spPr bwMode="auto">
                <a:xfrm flipH="1" flipV="1">
                  <a:off x="3905"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98" name="Line 7478"/>
                <p:cNvSpPr>
                  <a:spLocks noChangeShapeType="1"/>
                </p:cNvSpPr>
                <p:nvPr/>
              </p:nvSpPr>
              <p:spPr bwMode="auto">
                <a:xfrm>
                  <a:off x="3937"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199" name="Line 7479"/>
                <p:cNvSpPr>
                  <a:spLocks noChangeShapeType="1"/>
                </p:cNvSpPr>
                <p:nvPr/>
              </p:nvSpPr>
              <p:spPr bwMode="auto">
                <a:xfrm flipV="1">
                  <a:off x="3919"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00" name="Line 7480"/>
                <p:cNvSpPr>
                  <a:spLocks noChangeShapeType="1"/>
                </p:cNvSpPr>
                <p:nvPr/>
              </p:nvSpPr>
              <p:spPr bwMode="auto">
                <a:xfrm flipH="1" flipV="1">
                  <a:off x="3919"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01" name="Line 7481"/>
                <p:cNvSpPr>
                  <a:spLocks noChangeShapeType="1"/>
                </p:cNvSpPr>
                <p:nvPr/>
              </p:nvSpPr>
              <p:spPr bwMode="auto">
                <a:xfrm>
                  <a:off x="3937"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02" name="Line 7482"/>
                <p:cNvSpPr>
                  <a:spLocks noChangeShapeType="1"/>
                </p:cNvSpPr>
                <p:nvPr/>
              </p:nvSpPr>
              <p:spPr bwMode="auto">
                <a:xfrm flipV="1">
                  <a:off x="3919"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03" name="Line 7483"/>
                <p:cNvSpPr>
                  <a:spLocks noChangeShapeType="1"/>
                </p:cNvSpPr>
                <p:nvPr/>
              </p:nvSpPr>
              <p:spPr bwMode="auto">
                <a:xfrm flipH="1" flipV="1">
                  <a:off x="3919"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04" name="Line 7484"/>
                <p:cNvSpPr>
                  <a:spLocks noChangeShapeType="1"/>
                </p:cNvSpPr>
                <p:nvPr/>
              </p:nvSpPr>
              <p:spPr bwMode="auto">
                <a:xfrm>
                  <a:off x="3937"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05" name="Line 7485"/>
                <p:cNvSpPr>
                  <a:spLocks noChangeShapeType="1"/>
                </p:cNvSpPr>
                <p:nvPr/>
              </p:nvSpPr>
              <p:spPr bwMode="auto">
                <a:xfrm flipV="1">
                  <a:off x="3919"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06" name="Line 7486"/>
                <p:cNvSpPr>
                  <a:spLocks noChangeShapeType="1"/>
                </p:cNvSpPr>
                <p:nvPr/>
              </p:nvSpPr>
              <p:spPr bwMode="auto">
                <a:xfrm flipH="1" flipV="1">
                  <a:off x="3919"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07" name="Line 7487"/>
                <p:cNvSpPr>
                  <a:spLocks noChangeShapeType="1"/>
                </p:cNvSpPr>
                <p:nvPr/>
              </p:nvSpPr>
              <p:spPr bwMode="auto">
                <a:xfrm>
                  <a:off x="3937"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08" name="Line 7488"/>
                <p:cNvSpPr>
                  <a:spLocks noChangeShapeType="1"/>
                </p:cNvSpPr>
                <p:nvPr/>
              </p:nvSpPr>
              <p:spPr bwMode="auto">
                <a:xfrm flipV="1">
                  <a:off x="3919"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09" name="Line 7489"/>
                <p:cNvSpPr>
                  <a:spLocks noChangeShapeType="1"/>
                </p:cNvSpPr>
                <p:nvPr/>
              </p:nvSpPr>
              <p:spPr bwMode="auto">
                <a:xfrm flipH="1" flipV="1">
                  <a:off x="3919"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10" name="Line 7490"/>
                <p:cNvSpPr>
                  <a:spLocks noChangeShapeType="1"/>
                </p:cNvSpPr>
                <p:nvPr/>
              </p:nvSpPr>
              <p:spPr bwMode="auto">
                <a:xfrm>
                  <a:off x="3937"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11" name="Line 7491"/>
                <p:cNvSpPr>
                  <a:spLocks noChangeShapeType="1"/>
                </p:cNvSpPr>
                <p:nvPr/>
              </p:nvSpPr>
              <p:spPr bwMode="auto">
                <a:xfrm flipV="1">
                  <a:off x="3919"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12" name="Line 7492"/>
                <p:cNvSpPr>
                  <a:spLocks noChangeShapeType="1"/>
                </p:cNvSpPr>
                <p:nvPr/>
              </p:nvSpPr>
              <p:spPr bwMode="auto">
                <a:xfrm flipH="1" flipV="1">
                  <a:off x="3919"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13" name="Line 7493"/>
                <p:cNvSpPr>
                  <a:spLocks noChangeShapeType="1"/>
                </p:cNvSpPr>
                <p:nvPr/>
              </p:nvSpPr>
              <p:spPr bwMode="auto">
                <a:xfrm>
                  <a:off x="3955"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14" name="Line 7494"/>
                <p:cNvSpPr>
                  <a:spLocks noChangeShapeType="1"/>
                </p:cNvSpPr>
                <p:nvPr/>
              </p:nvSpPr>
              <p:spPr bwMode="auto">
                <a:xfrm flipV="1">
                  <a:off x="3937"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15" name="Line 7495"/>
                <p:cNvSpPr>
                  <a:spLocks noChangeShapeType="1"/>
                </p:cNvSpPr>
                <p:nvPr/>
              </p:nvSpPr>
              <p:spPr bwMode="auto">
                <a:xfrm flipH="1" flipV="1">
                  <a:off x="3937"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16" name="Line 7496"/>
                <p:cNvSpPr>
                  <a:spLocks noChangeShapeType="1"/>
                </p:cNvSpPr>
                <p:nvPr/>
              </p:nvSpPr>
              <p:spPr bwMode="auto">
                <a:xfrm>
                  <a:off x="3955"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17" name="Line 7497"/>
                <p:cNvSpPr>
                  <a:spLocks noChangeShapeType="1"/>
                </p:cNvSpPr>
                <p:nvPr/>
              </p:nvSpPr>
              <p:spPr bwMode="auto">
                <a:xfrm flipV="1">
                  <a:off x="3937"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18" name="Line 7498"/>
                <p:cNvSpPr>
                  <a:spLocks noChangeShapeType="1"/>
                </p:cNvSpPr>
                <p:nvPr/>
              </p:nvSpPr>
              <p:spPr bwMode="auto">
                <a:xfrm flipH="1" flipV="1">
                  <a:off x="3937"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19" name="Line 7499"/>
                <p:cNvSpPr>
                  <a:spLocks noChangeShapeType="1"/>
                </p:cNvSpPr>
                <p:nvPr/>
              </p:nvSpPr>
              <p:spPr bwMode="auto">
                <a:xfrm>
                  <a:off x="3961"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20" name="Line 7500"/>
                <p:cNvSpPr>
                  <a:spLocks noChangeShapeType="1"/>
                </p:cNvSpPr>
                <p:nvPr/>
              </p:nvSpPr>
              <p:spPr bwMode="auto">
                <a:xfrm flipV="1">
                  <a:off x="3949"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21" name="Line 7501"/>
                <p:cNvSpPr>
                  <a:spLocks noChangeShapeType="1"/>
                </p:cNvSpPr>
                <p:nvPr/>
              </p:nvSpPr>
              <p:spPr bwMode="auto">
                <a:xfrm flipH="1" flipV="1">
                  <a:off x="3949"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22" name="Line 7502"/>
                <p:cNvSpPr>
                  <a:spLocks noChangeShapeType="1"/>
                </p:cNvSpPr>
                <p:nvPr/>
              </p:nvSpPr>
              <p:spPr bwMode="auto">
                <a:xfrm>
                  <a:off x="3973"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23" name="Line 7503"/>
                <p:cNvSpPr>
                  <a:spLocks noChangeShapeType="1"/>
                </p:cNvSpPr>
                <p:nvPr/>
              </p:nvSpPr>
              <p:spPr bwMode="auto">
                <a:xfrm flipV="1">
                  <a:off x="3955"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24" name="Line 7504"/>
                <p:cNvSpPr>
                  <a:spLocks noChangeShapeType="1"/>
                </p:cNvSpPr>
                <p:nvPr/>
              </p:nvSpPr>
              <p:spPr bwMode="auto">
                <a:xfrm flipH="1" flipV="1">
                  <a:off x="3955"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25" name="Line 7505"/>
                <p:cNvSpPr>
                  <a:spLocks noChangeShapeType="1"/>
                </p:cNvSpPr>
                <p:nvPr/>
              </p:nvSpPr>
              <p:spPr bwMode="auto">
                <a:xfrm>
                  <a:off x="3973"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26" name="Line 7506"/>
                <p:cNvSpPr>
                  <a:spLocks noChangeShapeType="1"/>
                </p:cNvSpPr>
                <p:nvPr/>
              </p:nvSpPr>
              <p:spPr bwMode="auto">
                <a:xfrm flipV="1">
                  <a:off x="3955"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27" name="Line 7507"/>
                <p:cNvSpPr>
                  <a:spLocks noChangeShapeType="1"/>
                </p:cNvSpPr>
                <p:nvPr/>
              </p:nvSpPr>
              <p:spPr bwMode="auto">
                <a:xfrm flipH="1" flipV="1">
                  <a:off x="3955"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28" name="Line 7508"/>
                <p:cNvSpPr>
                  <a:spLocks noChangeShapeType="1"/>
                </p:cNvSpPr>
                <p:nvPr/>
              </p:nvSpPr>
              <p:spPr bwMode="auto">
                <a:xfrm>
                  <a:off x="3979"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29" name="Line 7509"/>
                <p:cNvSpPr>
                  <a:spLocks noChangeShapeType="1"/>
                </p:cNvSpPr>
                <p:nvPr/>
              </p:nvSpPr>
              <p:spPr bwMode="auto">
                <a:xfrm flipV="1">
                  <a:off x="3961"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30" name="Line 7510"/>
                <p:cNvSpPr>
                  <a:spLocks noChangeShapeType="1"/>
                </p:cNvSpPr>
                <p:nvPr/>
              </p:nvSpPr>
              <p:spPr bwMode="auto">
                <a:xfrm flipH="1" flipV="1">
                  <a:off x="3961"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31" name="Line 7511"/>
                <p:cNvSpPr>
                  <a:spLocks noChangeShapeType="1"/>
                </p:cNvSpPr>
                <p:nvPr/>
              </p:nvSpPr>
              <p:spPr bwMode="auto">
                <a:xfrm>
                  <a:off x="3985"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32" name="Line 7512"/>
                <p:cNvSpPr>
                  <a:spLocks noChangeShapeType="1"/>
                </p:cNvSpPr>
                <p:nvPr/>
              </p:nvSpPr>
              <p:spPr bwMode="auto">
                <a:xfrm flipV="1">
                  <a:off x="3967"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33" name="Line 7513"/>
                <p:cNvSpPr>
                  <a:spLocks noChangeShapeType="1"/>
                </p:cNvSpPr>
                <p:nvPr/>
              </p:nvSpPr>
              <p:spPr bwMode="auto">
                <a:xfrm flipH="1" flipV="1">
                  <a:off x="3967"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34" name="Line 7514"/>
                <p:cNvSpPr>
                  <a:spLocks noChangeShapeType="1"/>
                </p:cNvSpPr>
                <p:nvPr/>
              </p:nvSpPr>
              <p:spPr bwMode="auto">
                <a:xfrm>
                  <a:off x="3985"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35" name="Line 7515"/>
                <p:cNvSpPr>
                  <a:spLocks noChangeShapeType="1"/>
                </p:cNvSpPr>
                <p:nvPr/>
              </p:nvSpPr>
              <p:spPr bwMode="auto">
                <a:xfrm flipV="1">
                  <a:off x="3967"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36" name="Line 7516"/>
                <p:cNvSpPr>
                  <a:spLocks noChangeShapeType="1"/>
                </p:cNvSpPr>
                <p:nvPr/>
              </p:nvSpPr>
              <p:spPr bwMode="auto">
                <a:xfrm flipH="1" flipV="1">
                  <a:off x="3967"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37" name="Line 7517"/>
                <p:cNvSpPr>
                  <a:spLocks noChangeShapeType="1"/>
                </p:cNvSpPr>
                <p:nvPr/>
              </p:nvSpPr>
              <p:spPr bwMode="auto">
                <a:xfrm>
                  <a:off x="3985"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38" name="Line 7518"/>
                <p:cNvSpPr>
                  <a:spLocks noChangeShapeType="1"/>
                </p:cNvSpPr>
                <p:nvPr/>
              </p:nvSpPr>
              <p:spPr bwMode="auto">
                <a:xfrm flipV="1">
                  <a:off x="3973"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39" name="Line 7519"/>
                <p:cNvSpPr>
                  <a:spLocks noChangeShapeType="1"/>
                </p:cNvSpPr>
                <p:nvPr/>
              </p:nvSpPr>
              <p:spPr bwMode="auto">
                <a:xfrm flipH="1" flipV="1">
                  <a:off x="3973"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40" name="Line 7520"/>
                <p:cNvSpPr>
                  <a:spLocks noChangeShapeType="1"/>
                </p:cNvSpPr>
                <p:nvPr/>
              </p:nvSpPr>
              <p:spPr bwMode="auto">
                <a:xfrm>
                  <a:off x="3991"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41" name="Line 7521"/>
                <p:cNvSpPr>
                  <a:spLocks noChangeShapeType="1"/>
                </p:cNvSpPr>
                <p:nvPr/>
              </p:nvSpPr>
              <p:spPr bwMode="auto">
                <a:xfrm flipV="1">
                  <a:off x="3973"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42" name="Line 7522"/>
                <p:cNvSpPr>
                  <a:spLocks noChangeShapeType="1"/>
                </p:cNvSpPr>
                <p:nvPr/>
              </p:nvSpPr>
              <p:spPr bwMode="auto">
                <a:xfrm flipH="1" flipV="1">
                  <a:off x="3973"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43" name="Line 7523"/>
                <p:cNvSpPr>
                  <a:spLocks noChangeShapeType="1"/>
                </p:cNvSpPr>
                <p:nvPr/>
              </p:nvSpPr>
              <p:spPr bwMode="auto">
                <a:xfrm>
                  <a:off x="3991"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44" name="Line 7524"/>
                <p:cNvSpPr>
                  <a:spLocks noChangeShapeType="1"/>
                </p:cNvSpPr>
                <p:nvPr/>
              </p:nvSpPr>
              <p:spPr bwMode="auto">
                <a:xfrm flipV="1">
                  <a:off x="3973"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45" name="Line 7525"/>
                <p:cNvSpPr>
                  <a:spLocks noChangeShapeType="1"/>
                </p:cNvSpPr>
                <p:nvPr/>
              </p:nvSpPr>
              <p:spPr bwMode="auto">
                <a:xfrm flipH="1" flipV="1">
                  <a:off x="3973"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46" name="Line 7526"/>
                <p:cNvSpPr>
                  <a:spLocks noChangeShapeType="1"/>
                </p:cNvSpPr>
                <p:nvPr/>
              </p:nvSpPr>
              <p:spPr bwMode="auto">
                <a:xfrm>
                  <a:off x="3991"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47" name="Line 7527"/>
                <p:cNvSpPr>
                  <a:spLocks noChangeShapeType="1"/>
                </p:cNvSpPr>
                <p:nvPr/>
              </p:nvSpPr>
              <p:spPr bwMode="auto">
                <a:xfrm flipV="1">
                  <a:off x="3973"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48" name="Line 7528"/>
                <p:cNvSpPr>
                  <a:spLocks noChangeShapeType="1"/>
                </p:cNvSpPr>
                <p:nvPr/>
              </p:nvSpPr>
              <p:spPr bwMode="auto">
                <a:xfrm flipH="1" flipV="1">
                  <a:off x="3973"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49" name="Line 7529"/>
                <p:cNvSpPr>
                  <a:spLocks noChangeShapeType="1"/>
                </p:cNvSpPr>
                <p:nvPr/>
              </p:nvSpPr>
              <p:spPr bwMode="auto">
                <a:xfrm>
                  <a:off x="3991"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50" name="Line 7530"/>
                <p:cNvSpPr>
                  <a:spLocks noChangeShapeType="1"/>
                </p:cNvSpPr>
                <p:nvPr/>
              </p:nvSpPr>
              <p:spPr bwMode="auto">
                <a:xfrm flipV="1">
                  <a:off x="3973"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51" name="Line 7531"/>
                <p:cNvSpPr>
                  <a:spLocks noChangeShapeType="1"/>
                </p:cNvSpPr>
                <p:nvPr/>
              </p:nvSpPr>
              <p:spPr bwMode="auto">
                <a:xfrm flipH="1" flipV="1">
                  <a:off x="3973"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52" name="Line 7532"/>
                <p:cNvSpPr>
                  <a:spLocks noChangeShapeType="1"/>
                </p:cNvSpPr>
                <p:nvPr/>
              </p:nvSpPr>
              <p:spPr bwMode="auto">
                <a:xfrm>
                  <a:off x="3991"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53" name="Line 7533"/>
                <p:cNvSpPr>
                  <a:spLocks noChangeShapeType="1"/>
                </p:cNvSpPr>
                <p:nvPr/>
              </p:nvSpPr>
              <p:spPr bwMode="auto">
                <a:xfrm flipV="1">
                  <a:off x="3973" y="2110"/>
                  <a:ext cx="38"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54" name="Line 7534"/>
                <p:cNvSpPr>
                  <a:spLocks noChangeShapeType="1"/>
                </p:cNvSpPr>
                <p:nvPr/>
              </p:nvSpPr>
              <p:spPr bwMode="auto">
                <a:xfrm flipH="1" flipV="1">
                  <a:off x="3973" y="2110"/>
                  <a:ext cx="38"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55" name="Line 7535"/>
                <p:cNvSpPr>
                  <a:spLocks noChangeShapeType="1"/>
                </p:cNvSpPr>
                <p:nvPr/>
              </p:nvSpPr>
              <p:spPr bwMode="auto">
                <a:xfrm>
                  <a:off x="4005"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56" name="Line 7536"/>
                <p:cNvSpPr>
                  <a:spLocks noChangeShapeType="1"/>
                </p:cNvSpPr>
                <p:nvPr/>
              </p:nvSpPr>
              <p:spPr bwMode="auto">
                <a:xfrm flipV="1">
                  <a:off x="3985"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57" name="Line 7537"/>
                <p:cNvSpPr>
                  <a:spLocks noChangeShapeType="1"/>
                </p:cNvSpPr>
                <p:nvPr/>
              </p:nvSpPr>
              <p:spPr bwMode="auto">
                <a:xfrm flipH="1" flipV="1">
                  <a:off x="3985"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58" name="Line 7538"/>
                <p:cNvSpPr>
                  <a:spLocks noChangeShapeType="1"/>
                </p:cNvSpPr>
                <p:nvPr/>
              </p:nvSpPr>
              <p:spPr bwMode="auto">
                <a:xfrm>
                  <a:off x="4011"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59" name="Line 7539"/>
                <p:cNvSpPr>
                  <a:spLocks noChangeShapeType="1"/>
                </p:cNvSpPr>
                <p:nvPr/>
              </p:nvSpPr>
              <p:spPr bwMode="auto">
                <a:xfrm flipV="1">
                  <a:off x="3991"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60" name="Line 7540"/>
                <p:cNvSpPr>
                  <a:spLocks noChangeShapeType="1"/>
                </p:cNvSpPr>
                <p:nvPr/>
              </p:nvSpPr>
              <p:spPr bwMode="auto">
                <a:xfrm flipH="1" flipV="1">
                  <a:off x="3991"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61" name="Line 7541"/>
                <p:cNvSpPr>
                  <a:spLocks noChangeShapeType="1"/>
                </p:cNvSpPr>
                <p:nvPr/>
              </p:nvSpPr>
              <p:spPr bwMode="auto">
                <a:xfrm>
                  <a:off x="4011"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62" name="Line 7542"/>
                <p:cNvSpPr>
                  <a:spLocks noChangeShapeType="1"/>
                </p:cNvSpPr>
                <p:nvPr/>
              </p:nvSpPr>
              <p:spPr bwMode="auto">
                <a:xfrm flipV="1">
                  <a:off x="3991" y="2110"/>
                  <a:ext cx="38"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63" name="Line 7543"/>
                <p:cNvSpPr>
                  <a:spLocks noChangeShapeType="1"/>
                </p:cNvSpPr>
                <p:nvPr/>
              </p:nvSpPr>
              <p:spPr bwMode="auto">
                <a:xfrm flipH="1" flipV="1">
                  <a:off x="3991" y="2110"/>
                  <a:ext cx="38"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64" name="Line 7544"/>
                <p:cNvSpPr>
                  <a:spLocks noChangeShapeType="1"/>
                </p:cNvSpPr>
                <p:nvPr/>
              </p:nvSpPr>
              <p:spPr bwMode="auto">
                <a:xfrm>
                  <a:off x="4017"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65" name="Line 7545"/>
                <p:cNvSpPr>
                  <a:spLocks noChangeShapeType="1"/>
                </p:cNvSpPr>
                <p:nvPr/>
              </p:nvSpPr>
              <p:spPr bwMode="auto">
                <a:xfrm flipV="1">
                  <a:off x="3999"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66" name="Line 7546"/>
                <p:cNvSpPr>
                  <a:spLocks noChangeShapeType="1"/>
                </p:cNvSpPr>
                <p:nvPr/>
              </p:nvSpPr>
              <p:spPr bwMode="auto">
                <a:xfrm flipH="1" flipV="1">
                  <a:off x="3999"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67" name="Line 7547"/>
                <p:cNvSpPr>
                  <a:spLocks noChangeShapeType="1"/>
                </p:cNvSpPr>
                <p:nvPr/>
              </p:nvSpPr>
              <p:spPr bwMode="auto">
                <a:xfrm>
                  <a:off x="4017"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68" name="Line 7548"/>
                <p:cNvSpPr>
                  <a:spLocks noChangeShapeType="1"/>
                </p:cNvSpPr>
                <p:nvPr/>
              </p:nvSpPr>
              <p:spPr bwMode="auto">
                <a:xfrm flipV="1">
                  <a:off x="3999"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69" name="Line 7549"/>
                <p:cNvSpPr>
                  <a:spLocks noChangeShapeType="1"/>
                </p:cNvSpPr>
                <p:nvPr/>
              </p:nvSpPr>
              <p:spPr bwMode="auto">
                <a:xfrm flipH="1" flipV="1">
                  <a:off x="3999"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70" name="Line 7550"/>
                <p:cNvSpPr>
                  <a:spLocks noChangeShapeType="1"/>
                </p:cNvSpPr>
                <p:nvPr/>
              </p:nvSpPr>
              <p:spPr bwMode="auto">
                <a:xfrm>
                  <a:off x="4017"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71" name="Line 7551"/>
                <p:cNvSpPr>
                  <a:spLocks noChangeShapeType="1"/>
                </p:cNvSpPr>
                <p:nvPr/>
              </p:nvSpPr>
              <p:spPr bwMode="auto">
                <a:xfrm flipV="1">
                  <a:off x="3999"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72" name="Line 7552"/>
                <p:cNvSpPr>
                  <a:spLocks noChangeShapeType="1"/>
                </p:cNvSpPr>
                <p:nvPr/>
              </p:nvSpPr>
              <p:spPr bwMode="auto">
                <a:xfrm flipH="1" flipV="1">
                  <a:off x="3999"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73" name="Line 7553"/>
                <p:cNvSpPr>
                  <a:spLocks noChangeShapeType="1"/>
                </p:cNvSpPr>
                <p:nvPr/>
              </p:nvSpPr>
              <p:spPr bwMode="auto">
                <a:xfrm>
                  <a:off x="4023"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74" name="Line 7554"/>
                <p:cNvSpPr>
                  <a:spLocks noChangeShapeType="1"/>
                </p:cNvSpPr>
                <p:nvPr/>
              </p:nvSpPr>
              <p:spPr bwMode="auto">
                <a:xfrm flipV="1">
                  <a:off x="4005"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75" name="Line 7555"/>
                <p:cNvSpPr>
                  <a:spLocks noChangeShapeType="1"/>
                </p:cNvSpPr>
                <p:nvPr/>
              </p:nvSpPr>
              <p:spPr bwMode="auto">
                <a:xfrm flipH="1" flipV="1">
                  <a:off x="4005"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76" name="Line 7556"/>
                <p:cNvSpPr>
                  <a:spLocks noChangeShapeType="1"/>
                </p:cNvSpPr>
                <p:nvPr/>
              </p:nvSpPr>
              <p:spPr bwMode="auto">
                <a:xfrm>
                  <a:off x="4023"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77" name="Line 7557"/>
                <p:cNvSpPr>
                  <a:spLocks noChangeShapeType="1"/>
                </p:cNvSpPr>
                <p:nvPr/>
              </p:nvSpPr>
              <p:spPr bwMode="auto">
                <a:xfrm flipV="1">
                  <a:off x="4005"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78" name="Line 7558"/>
                <p:cNvSpPr>
                  <a:spLocks noChangeShapeType="1"/>
                </p:cNvSpPr>
                <p:nvPr/>
              </p:nvSpPr>
              <p:spPr bwMode="auto">
                <a:xfrm flipH="1" flipV="1">
                  <a:off x="4005"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79" name="Line 7559"/>
                <p:cNvSpPr>
                  <a:spLocks noChangeShapeType="1"/>
                </p:cNvSpPr>
                <p:nvPr/>
              </p:nvSpPr>
              <p:spPr bwMode="auto">
                <a:xfrm>
                  <a:off x="4029"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80" name="Line 7560"/>
                <p:cNvSpPr>
                  <a:spLocks noChangeShapeType="1"/>
                </p:cNvSpPr>
                <p:nvPr/>
              </p:nvSpPr>
              <p:spPr bwMode="auto">
                <a:xfrm flipV="1">
                  <a:off x="4011"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81" name="Line 7561"/>
                <p:cNvSpPr>
                  <a:spLocks noChangeShapeType="1"/>
                </p:cNvSpPr>
                <p:nvPr/>
              </p:nvSpPr>
              <p:spPr bwMode="auto">
                <a:xfrm flipH="1" flipV="1">
                  <a:off x="4011"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82" name="Line 7562"/>
                <p:cNvSpPr>
                  <a:spLocks noChangeShapeType="1"/>
                </p:cNvSpPr>
                <p:nvPr/>
              </p:nvSpPr>
              <p:spPr bwMode="auto">
                <a:xfrm>
                  <a:off x="4029"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83" name="Line 7563"/>
                <p:cNvSpPr>
                  <a:spLocks noChangeShapeType="1"/>
                </p:cNvSpPr>
                <p:nvPr/>
              </p:nvSpPr>
              <p:spPr bwMode="auto">
                <a:xfrm flipV="1">
                  <a:off x="4011"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84" name="Line 7564"/>
                <p:cNvSpPr>
                  <a:spLocks noChangeShapeType="1"/>
                </p:cNvSpPr>
                <p:nvPr/>
              </p:nvSpPr>
              <p:spPr bwMode="auto">
                <a:xfrm flipH="1" flipV="1">
                  <a:off x="4011"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85" name="Line 7565"/>
                <p:cNvSpPr>
                  <a:spLocks noChangeShapeType="1"/>
                </p:cNvSpPr>
                <p:nvPr/>
              </p:nvSpPr>
              <p:spPr bwMode="auto">
                <a:xfrm>
                  <a:off x="4029"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86" name="Line 7566"/>
                <p:cNvSpPr>
                  <a:spLocks noChangeShapeType="1"/>
                </p:cNvSpPr>
                <p:nvPr/>
              </p:nvSpPr>
              <p:spPr bwMode="auto">
                <a:xfrm flipV="1">
                  <a:off x="4011"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87" name="Line 7567"/>
                <p:cNvSpPr>
                  <a:spLocks noChangeShapeType="1"/>
                </p:cNvSpPr>
                <p:nvPr/>
              </p:nvSpPr>
              <p:spPr bwMode="auto">
                <a:xfrm flipH="1" flipV="1">
                  <a:off x="4011"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88" name="Line 7568"/>
                <p:cNvSpPr>
                  <a:spLocks noChangeShapeType="1"/>
                </p:cNvSpPr>
                <p:nvPr/>
              </p:nvSpPr>
              <p:spPr bwMode="auto">
                <a:xfrm>
                  <a:off x="4029"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89" name="Line 7569"/>
                <p:cNvSpPr>
                  <a:spLocks noChangeShapeType="1"/>
                </p:cNvSpPr>
                <p:nvPr/>
              </p:nvSpPr>
              <p:spPr bwMode="auto">
                <a:xfrm flipV="1">
                  <a:off x="4011"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90" name="Line 7570"/>
                <p:cNvSpPr>
                  <a:spLocks noChangeShapeType="1"/>
                </p:cNvSpPr>
                <p:nvPr/>
              </p:nvSpPr>
              <p:spPr bwMode="auto">
                <a:xfrm flipH="1" flipV="1">
                  <a:off x="4011"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91" name="Line 7571"/>
                <p:cNvSpPr>
                  <a:spLocks noChangeShapeType="1"/>
                </p:cNvSpPr>
                <p:nvPr/>
              </p:nvSpPr>
              <p:spPr bwMode="auto">
                <a:xfrm>
                  <a:off x="4029"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92" name="Line 7572"/>
                <p:cNvSpPr>
                  <a:spLocks noChangeShapeType="1"/>
                </p:cNvSpPr>
                <p:nvPr/>
              </p:nvSpPr>
              <p:spPr bwMode="auto">
                <a:xfrm flipV="1">
                  <a:off x="4011"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93" name="Line 7573"/>
                <p:cNvSpPr>
                  <a:spLocks noChangeShapeType="1"/>
                </p:cNvSpPr>
                <p:nvPr/>
              </p:nvSpPr>
              <p:spPr bwMode="auto">
                <a:xfrm flipH="1" flipV="1">
                  <a:off x="4011"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94" name="Line 7574"/>
                <p:cNvSpPr>
                  <a:spLocks noChangeShapeType="1"/>
                </p:cNvSpPr>
                <p:nvPr/>
              </p:nvSpPr>
              <p:spPr bwMode="auto">
                <a:xfrm>
                  <a:off x="4029"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95" name="Line 7575"/>
                <p:cNvSpPr>
                  <a:spLocks noChangeShapeType="1"/>
                </p:cNvSpPr>
                <p:nvPr/>
              </p:nvSpPr>
              <p:spPr bwMode="auto">
                <a:xfrm flipV="1">
                  <a:off x="4011"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96" name="Line 7576"/>
                <p:cNvSpPr>
                  <a:spLocks noChangeShapeType="1"/>
                </p:cNvSpPr>
                <p:nvPr/>
              </p:nvSpPr>
              <p:spPr bwMode="auto">
                <a:xfrm flipH="1" flipV="1">
                  <a:off x="4011"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97" name="Line 7577"/>
                <p:cNvSpPr>
                  <a:spLocks noChangeShapeType="1"/>
                </p:cNvSpPr>
                <p:nvPr/>
              </p:nvSpPr>
              <p:spPr bwMode="auto">
                <a:xfrm>
                  <a:off x="4029"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98" name="Line 7578"/>
                <p:cNvSpPr>
                  <a:spLocks noChangeShapeType="1"/>
                </p:cNvSpPr>
                <p:nvPr/>
              </p:nvSpPr>
              <p:spPr bwMode="auto">
                <a:xfrm flipV="1">
                  <a:off x="4017"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299" name="Line 7579"/>
                <p:cNvSpPr>
                  <a:spLocks noChangeShapeType="1"/>
                </p:cNvSpPr>
                <p:nvPr/>
              </p:nvSpPr>
              <p:spPr bwMode="auto">
                <a:xfrm flipH="1" flipV="1">
                  <a:off x="4017"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00" name="Line 7580"/>
                <p:cNvSpPr>
                  <a:spLocks noChangeShapeType="1"/>
                </p:cNvSpPr>
                <p:nvPr/>
              </p:nvSpPr>
              <p:spPr bwMode="auto">
                <a:xfrm>
                  <a:off x="4035"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01" name="Line 7581"/>
                <p:cNvSpPr>
                  <a:spLocks noChangeShapeType="1"/>
                </p:cNvSpPr>
                <p:nvPr/>
              </p:nvSpPr>
              <p:spPr bwMode="auto">
                <a:xfrm flipV="1">
                  <a:off x="4017"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02" name="Line 7582"/>
                <p:cNvSpPr>
                  <a:spLocks noChangeShapeType="1"/>
                </p:cNvSpPr>
                <p:nvPr/>
              </p:nvSpPr>
              <p:spPr bwMode="auto">
                <a:xfrm flipH="1" flipV="1">
                  <a:off x="4017"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03" name="Line 7583"/>
                <p:cNvSpPr>
                  <a:spLocks noChangeShapeType="1"/>
                </p:cNvSpPr>
                <p:nvPr/>
              </p:nvSpPr>
              <p:spPr bwMode="auto">
                <a:xfrm>
                  <a:off x="4035"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04" name="Line 7584"/>
                <p:cNvSpPr>
                  <a:spLocks noChangeShapeType="1"/>
                </p:cNvSpPr>
                <p:nvPr/>
              </p:nvSpPr>
              <p:spPr bwMode="auto">
                <a:xfrm flipV="1">
                  <a:off x="4017"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05" name="Line 7585"/>
                <p:cNvSpPr>
                  <a:spLocks noChangeShapeType="1"/>
                </p:cNvSpPr>
                <p:nvPr/>
              </p:nvSpPr>
              <p:spPr bwMode="auto">
                <a:xfrm flipH="1" flipV="1">
                  <a:off x="4017"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06" name="Line 7586"/>
                <p:cNvSpPr>
                  <a:spLocks noChangeShapeType="1"/>
                </p:cNvSpPr>
                <p:nvPr/>
              </p:nvSpPr>
              <p:spPr bwMode="auto">
                <a:xfrm>
                  <a:off x="4035"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07" name="Line 7587"/>
                <p:cNvSpPr>
                  <a:spLocks noChangeShapeType="1"/>
                </p:cNvSpPr>
                <p:nvPr/>
              </p:nvSpPr>
              <p:spPr bwMode="auto">
                <a:xfrm flipV="1">
                  <a:off x="4017"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08" name="Line 7588"/>
                <p:cNvSpPr>
                  <a:spLocks noChangeShapeType="1"/>
                </p:cNvSpPr>
                <p:nvPr/>
              </p:nvSpPr>
              <p:spPr bwMode="auto">
                <a:xfrm flipH="1" flipV="1">
                  <a:off x="4017"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09" name="Line 7589"/>
                <p:cNvSpPr>
                  <a:spLocks noChangeShapeType="1"/>
                </p:cNvSpPr>
                <p:nvPr/>
              </p:nvSpPr>
              <p:spPr bwMode="auto">
                <a:xfrm>
                  <a:off x="4041"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10" name="Line 7590"/>
                <p:cNvSpPr>
                  <a:spLocks noChangeShapeType="1"/>
                </p:cNvSpPr>
                <p:nvPr/>
              </p:nvSpPr>
              <p:spPr bwMode="auto">
                <a:xfrm flipV="1">
                  <a:off x="4023"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11" name="Line 7591"/>
                <p:cNvSpPr>
                  <a:spLocks noChangeShapeType="1"/>
                </p:cNvSpPr>
                <p:nvPr/>
              </p:nvSpPr>
              <p:spPr bwMode="auto">
                <a:xfrm flipH="1" flipV="1">
                  <a:off x="4023"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12" name="Line 7592"/>
                <p:cNvSpPr>
                  <a:spLocks noChangeShapeType="1"/>
                </p:cNvSpPr>
                <p:nvPr/>
              </p:nvSpPr>
              <p:spPr bwMode="auto">
                <a:xfrm>
                  <a:off x="4041"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13" name="Line 7593"/>
                <p:cNvSpPr>
                  <a:spLocks noChangeShapeType="1"/>
                </p:cNvSpPr>
                <p:nvPr/>
              </p:nvSpPr>
              <p:spPr bwMode="auto">
                <a:xfrm flipV="1">
                  <a:off x="4023"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14" name="Line 7594"/>
                <p:cNvSpPr>
                  <a:spLocks noChangeShapeType="1"/>
                </p:cNvSpPr>
                <p:nvPr/>
              </p:nvSpPr>
              <p:spPr bwMode="auto">
                <a:xfrm flipH="1" flipV="1">
                  <a:off x="4023"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15" name="Line 7595"/>
                <p:cNvSpPr>
                  <a:spLocks noChangeShapeType="1"/>
                </p:cNvSpPr>
                <p:nvPr/>
              </p:nvSpPr>
              <p:spPr bwMode="auto">
                <a:xfrm>
                  <a:off x="4047"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16" name="Line 7596"/>
                <p:cNvSpPr>
                  <a:spLocks noChangeShapeType="1"/>
                </p:cNvSpPr>
                <p:nvPr/>
              </p:nvSpPr>
              <p:spPr bwMode="auto">
                <a:xfrm flipV="1">
                  <a:off x="4029"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17" name="Line 7597"/>
                <p:cNvSpPr>
                  <a:spLocks noChangeShapeType="1"/>
                </p:cNvSpPr>
                <p:nvPr/>
              </p:nvSpPr>
              <p:spPr bwMode="auto">
                <a:xfrm flipH="1" flipV="1">
                  <a:off x="4029"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18" name="Line 7598"/>
                <p:cNvSpPr>
                  <a:spLocks noChangeShapeType="1"/>
                </p:cNvSpPr>
                <p:nvPr/>
              </p:nvSpPr>
              <p:spPr bwMode="auto">
                <a:xfrm>
                  <a:off x="4047"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19" name="Line 7599"/>
                <p:cNvSpPr>
                  <a:spLocks noChangeShapeType="1"/>
                </p:cNvSpPr>
                <p:nvPr/>
              </p:nvSpPr>
              <p:spPr bwMode="auto">
                <a:xfrm flipV="1">
                  <a:off x="4029"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20" name="Line 7600"/>
                <p:cNvSpPr>
                  <a:spLocks noChangeShapeType="1"/>
                </p:cNvSpPr>
                <p:nvPr/>
              </p:nvSpPr>
              <p:spPr bwMode="auto">
                <a:xfrm flipH="1" flipV="1">
                  <a:off x="4029"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21" name="Line 7601"/>
                <p:cNvSpPr>
                  <a:spLocks noChangeShapeType="1"/>
                </p:cNvSpPr>
                <p:nvPr/>
              </p:nvSpPr>
              <p:spPr bwMode="auto">
                <a:xfrm>
                  <a:off x="4047"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22" name="Line 7602"/>
                <p:cNvSpPr>
                  <a:spLocks noChangeShapeType="1"/>
                </p:cNvSpPr>
                <p:nvPr/>
              </p:nvSpPr>
              <p:spPr bwMode="auto">
                <a:xfrm flipV="1">
                  <a:off x="4029"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23" name="Line 7603"/>
                <p:cNvSpPr>
                  <a:spLocks noChangeShapeType="1"/>
                </p:cNvSpPr>
                <p:nvPr/>
              </p:nvSpPr>
              <p:spPr bwMode="auto">
                <a:xfrm flipH="1" flipV="1">
                  <a:off x="4029" y="2110"/>
                  <a:ext cx="36"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24" name="Line 7604"/>
                <p:cNvSpPr>
                  <a:spLocks noChangeShapeType="1"/>
                </p:cNvSpPr>
                <p:nvPr/>
              </p:nvSpPr>
              <p:spPr bwMode="auto">
                <a:xfrm>
                  <a:off x="4059"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25" name="Line 7605"/>
                <p:cNvSpPr>
                  <a:spLocks noChangeShapeType="1"/>
                </p:cNvSpPr>
                <p:nvPr/>
              </p:nvSpPr>
              <p:spPr bwMode="auto">
                <a:xfrm flipV="1">
                  <a:off x="4041"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26" name="Line 7606"/>
                <p:cNvSpPr>
                  <a:spLocks noChangeShapeType="1"/>
                </p:cNvSpPr>
                <p:nvPr/>
              </p:nvSpPr>
              <p:spPr bwMode="auto">
                <a:xfrm flipH="1" flipV="1">
                  <a:off x="4041"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27" name="Line 7607"/>
                <p:cNvSpPr>
                  <a:spLocks noChangeShapeType="1"/>
                </p:cNvSpPr>
                <p:nvPr/>
              </p:nvSpPr>
              <p:spPr bwMode="auto">
                <a:xfrm>
                  <a:off x="4065"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28" name="Line 7608"/>
                <p:cNvSpPr>
                  <a:spLocks noChangeShapeType="1"/>
                </p:cNvSpPr>
                <p:nvPr/>
              </p:nvSpPr>
              <p:spPr bwMode="auto">
                <a:xfrm flipV="1">
                  <a:off x="4047"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29" name="Line 7609"/>
                <p:cNvSpPr>
                  <a:spLocks noChangeShapeType="1"/>
                </p:cNvSpPr>
                <p:nvPr/>
              </p:nvSpPr>
              <p:spPr bwMode="auto">
                <a:xfrm flipH="1" flipV="1">
                  <a:off x="4047" y="2110"/>
                  <a:ext cx="30"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30" name="Line 7610"/>
                <p:cNvSpPr>
                  <a:spLocks noChangeShapeType="1"/>
                </p:cNvSpPr>
                <p:nvPr/>
              </p:nvSpPr>
              <p:spPr bwMode="auto">
                <a:xfrm>
                  <a:off x="4065"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31" name="Line 7611"/>
                <p:cNvSpPr>
                  <a:spLocks noChangeShapeType="1"/>
                </p:cNvSpPr>
                <p:nvPr/>
              </p:nvSpPr>
              <p:spPr bwMode="auto">
                <a:xfrm flipV="1">
                  <a:off x="4053"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32" name="Line 7612"/>
                <p:cNvSpPr>
                  <a:spLocks noChangeShapeType="1"/>
                </p:cNvSpPr>
                <p:nvPr/>
              </p:nvSpPr>
              <p:spPr bwMode="auto">
                <a:xfrm flipH="1" flipV="1">
                  <a:off x="4053"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33" name="Line 7613"/>
                <p:cNvSpPr>
                  <a:spLocks noChangeShapeType="1"/>
                </p:cNvSpPr>
                <p:nvPr/>
              </p:nvSpPr>
              <p:spPr bwMode="auto">
                <a:xfrm>
                  <a:off x="4077" y="2104"/>
                  <a:ext cx="0" cy="24"/>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34" name="Line 7614"/>
                <p:cNvSpPr>
                  <a:spLocks noChangeShapeType="1"/>
                </p:cNvSpPr>
                <p:nvPr/>
              </p:nvSpPr>
              <p:spPr bwMode="auto">
                <a:xfrm flipV="1">
                  <a:off x="4059"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sp>
              <p:nvSpPr>
                <p:cNvPr id="1335" name="Line 7615"/>
                <p:cNvSpPr>
                  <a:spLocks noChangeShapeType="1"/>
                </p:cNvSpPr>
                <p:nvPr/>
              </p:nvSpPr>
              <p:spPr bwMode="auto">
                <a:xfrm flipH="1" flipV="1">
                  <a:off x="4059" y="2110"/>
                  <a:ext cx="32" cy="12"/>
                </a:xfrm>
                <a:prstGeom prst="line">
                  <a:avLst/>
                </a:prstGeom>
                <a:grpFill/>
                <a:ln w="19050">
                  <a:solidFill>
                    <a:schemeClr val="accent2"/>
                  </a:solidFill>
                  <a:round/>
                  <a:headEnd/>
                  <a:tailEnd/>
                </a:ln>
              </p:spPr>
              <p:txBody>
                <a:bodyPr/>
                <a:lstStyle/>
                <a:p>
                  <a:endParaRPr lang="en-US" sz="1100" b="1" dirty="0">
                    <a:solidFill>
                      <a:srgbClr val="000000"/>
                    </a:solidFill>
                    <a:latin typeface="Arial" pitchFamily="34" charset="0"/>
                    <a:cs typeface="Arial" charset="0"/>
                  </a:endParaRPr>
                </a:p>
              </p:txBody>
            </p:sp>
          </p:grpSp>
          <p:grpSp>
            <p:nvGrpSpPr>
              <p:cNvPr id="850" name="Group 808"/>
              <p:cNvGrpSpPr>
                <a:grpSpLocks/>
              </p:cNvGrpSpPr>
              <p:nvPr/>
            </p:nvGrpSpPr>
            <p:grpSpPr bwMode="auto">
              <a:xfrm>
                <a:off x="6731404" y="4634730"/>
                <a:ext cx="607605" cy="28503"/>
                <a:chOff x="4294" y="2306"/>
                <a:chExt cx="426" cy="16"/>
              </a:xfrm>
              <a:solidFill>
                <a:schemeClr val="accent2">
                  <a:lumMod val="60000"/>
                  <a:lumOff val="40000"/>
                </a:schemeClr>
              </a:solidFill>
            </p:grpSpPr>
            <p:sp>
              <p:nvSpPr>
                <p:cNvPr id="936" name="Rectangle 608"/>
                <p:cNvSpPr>
                  <a:spLocks noChangeArrowheads="1"/>
                </p:cNvSpPr>
                <p:nvPr/>
              </p:nvSpPr>
              <p:spPr bwMode="auto">
                <a:xfrm>
                  <a:off x="4306"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37" name="Freeform 609"/>
                <p:cNvSpPr>
                  <a:spLocks/>
                </p:cNvSpPr>
                <p:nvPr/>
              </p:nvSpPr>
              <p:spPr bwMode="auto">
                <a:xfrm>
                  <a:off x="4294" y="2306"/>
                  <a:ext cx="24" cy="10"/>
                </a:xfrm>
                <a:custGeom>
                  <a:avLst/>
                  <a:gdLst>
                    <a:gd name="T0" fmla="*/ 0 w 24"/>
                    <a:gd name="T1" fmla="*/ 10 h 10"/>
                    <a:gd name="T2" fmla="*/ 24 w 24"/>
                    <a:gd name="T3" fmla="*/ 0 h 10"/>
                    <a:gd name="T4" fmla="*/ 24 w 24"/>
                    <a:gd name="T5" fmla="*/ 0 h 10"/>
                    <a:gd name="T6" fmla="*/ 0 w 24"/>
                    <a:gd name="T7" fmla="*/ 10 h 10"/>
                    <a:gd name="T8" fmla="*/ 0 w 24"/>
                    <a:gd name="T9" fmla="*/ 10 h 10"/>
                  </a:gdLst>
                  <a:ahLst/>
                  <a:cxnLst>
                    <a:cxn ang="0">
                      <a:pos x="T0" y="T1"/>
                    </a:cxn>
                    <a:cxn ang="0">
                      <a:pos x="T2" y="T3"/>
                    </a:cxn>
                    <a:cxn ang="0">
                      <a:pos x="T4" y="T5"/>
                    </a:cxn>
                    <a:cxn ang="0">
                      <a:pos x="T6" y="T7"/>
                    </a:cxn>
                    <a:cxn ang="0">
                      <a:pos x="T8" y="T9"/>
                    </a:cxn>
                  </a:cxnLst>
                  <a:rect l="0" t="0" r="r" b="b"/>
                  <a:pathLst>
                    <a:path w="24" h="10">
                      <a:moveTo>
                        <a:pt x="0" y="10"/>
                      </a:moveTo>
                      <a:lnTo>
                        <a:pt x="24" y="0"/>
                      </a:lnTo>
                      <a:lnTo>
                        <a:pt x="2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38" name="Freeform 610"/>
                <p:cNvSpPr>
                  <a:spLocks/>
                </p:cNvSpPr>
                <p:nvPr/>
              </p:nvSpPr>
              <p:spPr bwMode="auto">
                <a:xfrm>
                  <a:off x="4294" y="2306"/>
                  <a:ext cx="24" cy="10"/>
                </a:xfrm>
                <a:custGeom>
                  <a:avLst/>
                  <a:gdLst>
                    <a:gd name="T0" fmla="*/ 24 w 24"/>
                    <a:gd name="T1" fmla="*/ 10 h 10"/>
                    <a:gd name="T2" fmla="*/ 0 w 24"/>
                    <a:gd name="T3" fmla="*/ 0 h 10"/>
                    <a:gd name="T4" fmla="*/ 0 w 24"/>
                    <a:gd name="T5" fmla="*/ 0 h 10"/>
                    <a:gd name="T6" fmla="*/ 24 w 24"/>
                    <a:gd name="T7" fmla="*/ 10 h 10"/>
                    <a:gd name="T8" fmla="*/ 24 w 24"/>
                    <a:gd name="T9" fmla="*/ 10 h 10"/>
                  </a:gdLst>
                  <a:ahLst/>
                  <a:cxnLst>
                    <a:cxn ang="0">
                      <a:pos x="T0" y="T1"/>
                    </a:cxn>
                    <a:cxn ang="0">
                      <a:pos x="T2" y="T3"/>
                    </a:cxn>
                    <a:cxn ang="0">
                      <a:pos x="T4" y="T5"/>
                    </a:cxn>
                    <a:cxn ang="0">
                      <a:pos x="T6" y="T7"/>
                    </a:cxn>
                    <a:cxn ang="0">
                      <a:pos x="T8" y="T9"/>
                    </a:cxn>
                  </a:cxnLst>
                  <a:rect l="0" t="0" r="r" b="b"/>
                  <a:pathLst>
                    <a:path w="24" h="10">
                      <a:moveTo>
                        <a:pt x="24" y="10"/>
                      </a:moveTo>
                      <a:lnTo>
                        <a:pt x="0" y="0"/>
                      </a:lnTo>
                      <a:lnTo>
                        <a:pt x="0" y="0"/>
                      </a:lnTo>
                      <a:lnTo>
                        <a:pt x="24" y="10"/>
                      </a:lnTo>
                      <a:lnTo>
                        <a:pt x="2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39" name="Rectangle 611"/>
                <p:cNvSpPr>
                  <a:spLocks noChangeArrowheads="1"/>
                </p:cNvSpPr>
                <p:nvPr/>
              </p:nvSpPr>
              <p:spPr bwMode="auto">
                <a:xfrm>
                  <a:off x="4306"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40" name="Freeform 612"/>
                <p:cNvSpPr>
                  <a:spLocks/>
                </p:cNvSpPr>
                <p:nvPr/>
              </p:nvSpPr>
              <p:spPr bwMode="auto">
                <a:xfrm>
                  <a:off x="4294" y="2306"/>
                  <a:ext cx="24" cy="10"/>
                </a:xfrm>
                <a:custGeom>
                  <a:avLst/>
                  <a:gdLst>
                    <a:gd name="T0" fmla="*/ 0 w 24"/>
                    <a:gd name="T1" fmla="*/ 10 h 10"/>
                    <a:gd name="T2" fmla="*/ 24 w 24"/>
                    <a:gd name="T3" fmla="*/ 0 h 10"/>
                    <a:gd name="T4" fmla="*/ 24 w 24"/>
                    <a:gd name="T5" fmla="*/ 0 h 10"/>
                    <a:gd name="T6" fmla="*/ 0 w 24"/>
                    <a:gd name="T7" fmla="*/ 10 h 10"/>
                    <a:gd name="T8" fmla="*/ 0 w 24"/>
                    <a:gd name="T9" fmla="*/ 10 h 10"/>
                  </a:gdLst>
                  <a:ahLst/>
                  <a:cxnLst>
                    <a:cxn ang="0">
                      <a:pos x="T0" y="T1"/>
                    </a:cxn>
                    <a:cxn ang="0">
                      <a:pos x="T2" y="T3"/>
                    </a:cxn>
                    <a:cxn ang="0">
                      <a:pos x="T4" y="T5"/>
                    </a:cxn>
                    <a:cxn ang="0">
                      <a:pos x="T6" y="T7"/>
                    </a:cxn>
                    <a:cxn ang="0">
                      <a:pos x="T8" y="T9"/>
                    </a:cxn>
                  </a:cxnLst>
                  <a:rect l="0" t="0" r="r" b="b"/>
                  <a:pathLst>
                    <a:path w="24" h="10">
                      <a:moveTo>
                        <a:pt x="0" y="10"/>
                      </a:moveTo>
                      <a:lnTo>
                        <a:pt x="24" y="0"/>
                      </a:lnTo>
                      <a:lnTo>
                        <a:pt x="2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41" name="Freeform 613"/>
                <p:cNvSpPr>
                  <a:spLocks/>
                </p:cNvSpPr>
                <p:nvPr/>
              </p:nvSpPr>
              <p:spPr bwMode="auto">
                <a:xfrm>
                  <a:off x="4294" y="2306"/>
                  <a:ext cx="24" cy="10"/>
                </a:xfrm>
                <a:custGeom>
                  <a:avLst/>
                  <a:gdLst>
                    <a:gd name="T0" fmla="*/ 24 w 24"/>
                    <a:gd name="T1" fmla="*/ 10 h 10"/>
                    <a:gd name="T2" fmla="*/ 0 w 24"/>
                    <a:gd name="T3" fmla="*/ 0 h 10"/>
                    <a:gd name="T4" fmla="*/ 0 w 24"/>
                    <a:gd name="T5" fmla="*/ 0 h 10"/>
                    <a:gd name="T6" fmla="*/ 24 w 24"/>
                    <a:gd name="T7" fmla="*/ 10 h 10"/>
                    <a:gd name="T8" fmla="*/ 24 w 24"/>
                    <a:gd name="T9" fmla="*/ 10 h 10"/>
                  </a:gdLst>
                  <a:ahLst/>
                  <a:cxnLst>
                    <a:cxn ang="0">
                      <a:pos x="T0" y="T1"/>
                    </a:cxn>
                    <a:cxn ang="0">
                      <a:pos x="T2" y="T3"/>
                    </a:cxn>
                    <a:cxn ang="0">
                      <a:pos x="T4" y="T5"/>
                    </a:cxn>
                    <a:cxn ang="0">
                      <a:pos x="T6" y="T7"/>
                    </a:cxn>
                    <a:cxn ang="0">
                      <a:pos x="T8" y="T9"/>
                    </a:cxn>
                  </a:cxnLst>
                  <a:rect l="0" t="0" r="r" b="b"/>
                  <a:pathLst>
                    <a:path w="24" h="10">
                      <a:moveTo>
                        <a:pt x="24" y="10"/>
                      </a:moveTo>
                      <a:lnTo>
                        <a:pt x="0" y="0"/>
                      </a:lnTo>
                      <a:lnTo>
                        <a:pt x="0" y="0"/>
                      </a:lnTo>
                      <a:lnTo>
                        <a:pt x="24" y="10"/>
                      </a:lnTo>
                      <a:lnTo>
                        <a:pt x="2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42" name="Rectangle 614"/>
                <p:cNvSpPr>
                  <a:spLocks noChangeArrowheads="1"/>
                </p:cNvSpPr>
                <p:nvPr/>
              </p:nvSpPr>
              <p:spPr bwMode="auto">
                <a:xfrm>
                  <a:off x="4306"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43" name="Freeform 615"/>
                <p:cNvSpPr>
                  <a:spLocks/>
                </p:cNvSpPr>
                <p:nvPr/>
              </p:nvSpPr>
              <p:spPr bwMode="auto">
                <a:xfrm>
                  <a:off x="4294" y="2306"/>
                  <a:ext cx="24" cy="10"/>
                </a:xfrm>
                <a:custGeom>
                  <a:avLst/>
                  <a:gdLst>
                    <a:gd name="T0" fmla="*/ 0 w 24"/>
                    <a:gd name="T1" fmla="*/ 10 h 10"/>
                    <a:gd name="T2" fmla="*/ 24 w 24"/>
                    <a:gd name="T3" fmla="*/ 0 h 10"/>
                    <a:gd name="T4" fmla="*/ 24 w 24"/>
                    <a:gd name="T5" fmla="*/ 0 h 10"/>
                    <a:gd name="T6" fmla="*/ 0 w 24"/>
                    <a:gd name="T7" fmla="*/ 10 h 10"/>
                    <a:gd name="T8" fmla="*/ 0 w 24"/>
                    <a:gd name="T9" fmla="*/ 10 h 10"/>
                  </a:gdLst>
                  <a:ahLst/>
                  <a:cxnLst>
                    <a:cxn ang="0">
                      <a:pos x="T0" y="T1"/>
                    </a:cxn>
                    <a:cxn ang="0">
                      <a:pos x="T2" y="T3"/>
                    </a:cxn>
                    <a:cxn ang="0">
                      <a:pos x="T4" y="T5"/>
                    </a:cxn>
                    <a:cxn ang="0">
                      <a:pos x="T6" y="T7"/>
                    </a:cxn>
                    <a:cxn ang="0">
                      <a:pos x="T8" y="T9"/>
                    </a:cxn>
                  </a:cxnLst>
                  <a:rect l="0" t="0" r="r" b="b"/>
                  <a:pathLst>
                    <a:path w="24" h="10">
                      <a:moveTo>
                        <a:pt x="0" y="10"/>
                      </a:moveTo>
                      <a:lnTo>
                        <a:pt x="24" y="0"/>
                      </a:lnTo>
                      <a:lnTo>
                        <a:pt x="2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44" name="Freeform 616"/>
                <p:cNvSpPr>
                  <a:spLocks/>
                </p:cNvSpPr>
                <p:nvPr/>
              </p:nvSpPr>
              <p:spPr bwMode="auto">
                <a:xfrm>
                  <a:off x="4294" y="2306"/>
                  <a:ext cx="24" cy="10"/>
                </a:xfrm>
                <a:custGeom>
                  <a:avLst/>
                  <a:gdLst>
                    <a:gd name="T0" fmla="*/ 24 w 24"/>
                    <a:gd name="T1" fmla="*/ 10 h 10"/>
                    <a:gd name="T2" fmla="*/ 0 w 24"/>
                    <a:gd name="T3" fmla="*/ 0 h 10"/>
                    <a:gd name="T4" fmla="*/ 0 w 24"/>
                    <a:gd name="T5" fmla="*/ 0 h 10"/>
                    <a:gd name="T6" fmla="*/ 24 w 24"/>
                    <a:gd name="T7" fmla="*/ 10 h 10"/>
                    <a:gd name="T8" fmla="*/ 24 w 24"/>
                    <a:gd name="T9" fmla="*/ 10 h 10"/>
                  </a:gdLst>
                  <a:ahLst/>
                  <a:cxnLst>
                    <a:cxn ang="0">
                      <a:pos x="T0" y="T1"/>
                    </a:cxn>
                    <a:cxn ang="0">
                      <a:pos x="T2" y="T3"/>
                    </a:cxn>
                    <a:cxn ang="0">
                      <a:pos x="T4" y="T5"/>
                    </a:cxn>
                    <a:cxn ang="0">
                      <a:pos x="T6" y="T7"/>
                    </a:cxn>
                    <a:cxn ang="0">
                      <a:pos x="T8" y="T9"/>
                    </a:cxn>
                  </a:cxnLst>
                  <a:rect l="0" t="0" r="r" b="b"/>
                  <a:pathLst>
                    <a:path w="24" h="10">
                      <a:moveTo>
                        <a:pt x="24" y="10"/>
                      </a:moveTo>
                      <a:lnTo>
                        <a:pt x="0" y="0"/>
                      </a:lnTo>
                      <a:lnTo>
                        <a:pt x="0" y="0"/>
                      </a:lnTo>
                      <a:lnTo>
                        <a:pt x="24" y="10"/>
                      </a:lnTo>
                      <a:lnTo>
                        <a:pt x="2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45" name="Rectangle 617"/>
                <p:cNvSpPr>
                  <a:spLocks noChangeArrowheads="1"/>
                </p:cNvSpPr>
                <p:nvPr/>
              </p:nvSpPr>
              <p:spPr bwMode="auto">
                <a:xfrm>
                  <a:off x="4312"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46" name="Freeform 618"/>
                <p:cNvSpPr>
                  <a:spLocks/>
                </p:cNvSpPr>
                <p:nvPr/>
              </p:nvSpPr>
              <p:spPr bwMode="auto">
                <a:xfrm>
                  <a:off x="4294" y="2306"/>
                  <a:ext cx="30" cy="10"/>
                </a:xfrm>
                <a:custGeom>
                  <a:avLst/>
                  <a:gdLst>
                    <a:gd name="T0" fmla="*/ 6 w 30"/>
                    <a:gd name="T1" fmla="*/ 10 h 10"/>
                    <a:gd name="T2" fmla="*/ 30 w 30"/>
                    <a:gd name="T3" fmla="*/ 0 h 10"/>
                    <a:gd name="T4" fmla="*/ 30 w 30"/>
                    <a:gd name="T5" fmla="*/ 0 h 10"/>
                    <a:gd name="T6" fmla="*/ 0 w 30"/>
                    <a:gd name="T7" fmla="*/ 10 h 10"/>
                    <a:gd name="T8" fmla="*/ 6 w 30"/>
                    <a:gd name="T9" fmla="*/ 10 h 10"/>
                  </a:gdLst>
                  <a:ahLst/>
                  <a:cxnLst>
                    <a:cxn ang="0">
                      <a:pos x="T0" y="T1"/>
                    </a:cxn>
                    <a:cxn ang="0">
                      <a:pos x="T2" y="T3"/>
                    </a:cxn>
                    <a:cxn ang="0">
                      <a:pos x="T4" y="T5"/>
                    </a:cxn>
                    <a:cxn ang="0">
                      <a:pos x="T6" y="T7"/>
                    </a:cxn>
                    <a:cxn ang="0">
                      <a:pos x="T8" y="T9"/>
                    </a:cxn>
                  </a:cxnLst>
                  <a:rect l="0" t="0" r="r" b="b"/>
                  <a:pathLst>
                    <a:path w="30" h="10">
                      <a:moveTo>
                        <a:pt x="6" y="10"/>
                      </a:moveTo>
                      <a:lnTo>
                        <a:pt x="30" y="0"/>
                      </a:lnTo>
                      <a:lnTo>
                        <a:pt x="30" y="0"/>
                      </a:lnTo>
                      <a:lnTo>
                        <a:pt x="0" y="10"/>
                      </a:lnTo>
                      <a:lnTo>
                        <a:pt x="6"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47" name="Freeform 619"/>
                <p:cNvSpPr>
                  <a:spLocks/>
                </p:cNvSpPr>
                <p:nvPr/>
              </p:nvSpPr>
              <p:spPr bwMode="auto">
                <a:xfrm>
                  <a:off x="4294" y="2306"/>
                  <a:ext cx="30" cy="10"/>
                </a:xfrm>
                <a:custGeom>
                  <a:avLst/>
                  <a:gdLst>
                    <a:gd name="T0" fmla="*/ 30 w 30"/>
                    <a:gd name="T1" fmla="*/ 10 h 10"/>
                    <a:gd name="T2" fmla="*/ 0 w 30"/>
                    <a:gd name="T3" fmla="*/ 0 h 10"/>
                    <a:gd name="T4" fmla="*/ 6 w 30"/>
                    <a:gd name="T5" fmla="*/ 0 h 10"/>
                    <a:gd name="T6" fmla="*/ 30 w 30"/>
                    <a:gd name="T7" fmla="*/ 10 h 10"/>
                    <a:gd name="T8" fmla="*/ 30 w 30"/>
                    <a:gd name="T9" fmla="*/ 10 h 10"/>
                  </a:gdLst>
                  <a:ahLst/>
                  <a:cxnLst>
                    <a:cxn ang="0">
                      <a:pos x="T0" y="T1"/>
                    </a:cxn>
                    <a:cxn ang="0">
                      <a:pos x="T2" y="T3"/>
                    </a:cxn>
                    <a:cxn ang="0">
                      <a:pos x="T4" y="T5"/>
                    </a:cxn>
                    <a:cxn ang="0">
                      <a:pos x="T6" y="T7"/>
                    </a:cxn>
                    <a:cxn ang="0">
                      <a:pos x="T8" y="T9"/>
                    </a:cxn>
                  </a:cxnLst>
                  <a:rect l="0" t="0" r="r" b="b"/>
                  <a:pathLst>
                    <a:path w="30" h="10">
                      <a:moveTo>
                        <a:pt x="30" y="10"/>
                      </a:moveTo>
                      <a:lnTo>
                        <a:pt x="0" y="0"/>
                      </a:lnTo>
                      <a:lnTo>
                        <a:pt x="6" y="0"/>
                      </a:lnTo>
                      <a:lnTo>
                        <a:pt x="30" y="10"/>
                      </a:lnTo>
                      <a:lnTo>
                        <a:pt x="3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48" name="Rectangle 620"/>
                <p:cNvSpPr>
                  <a:spLocks noChangeArrowheads="1"/>
                </p:cNvSpPr>
                <p:nvPr/>
              </p:nvSpPr>
              <p:spPr bwMode="auto">
                <a:xfrm>
                  <a:off x="4312"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49" name="Freeform 621"/>
                <p:cNvSpPr>
                  <a:spLocks/>
                </p:cNvSpPr>
                <p:nvPr/>
              </p:nvSpPr>
              <p:spPr bwMode="auto">
                <a:xfrm>
                  <a:off x="4294" y="2306"/>
                  <a:ext cx="34" cy="10"/>
                </a:xfrm>
                <a:custGeom>
                  <a:avLst/>
                  <a:gdLst>
                    <a:gd name="T0" fmla="*/ 6 w 34"/>
                    <a:gd name="T1" fmla="*/ 10 h 10"/>
                    <a:gd name="T2" fmla="*/ 34 w 34"/>
                    <a:gd name="T3" fmla="*/ 0 h 10"/>
                    <a:gd name="T4" fmla="*/ 34 w 34"/>
                    <a:gd name="T5" fmla="*/ 0 h 10"/>
                    <a:gd name="T6" fmla="*/ 0 w 34"/>
                    <a:gd name="T7" fmla="*/ 10 h 10"/>
                    <a:gd name="T8" fmla="*/ 6 w 34"/>
                    <a:gd name="T9" fmla="*/ 10 h 10"/>
                  </a:gdLst>
                  <a:ahLst/>
                  <a:cxnLst>
                    <a:cxn ang="0">
                      <a:pos x="T0" y="T1"/>
                    </a:cxn>
                    <a:cxn ang="0">
                      <a:pos x="T2" y="T3"/>
                    </a:cxn>
                    <a:cxn ang="0">
                      <a:pos x="T4" y="T5"/>
                    </a:cxn>
                    <a:cxn ang="0">
                      <a:pos x="T6" y="T7"/>
                    </a:cxn>
                    <a:cxn ang="0">
                      <a:pos x="T8" y="T9"/>
                    </a:cxn>
                  </a:cxnLst>
                  <a:rect l="0" t="0" r="r" b="b"/>
                  <a:pathLst>
                    <a:path w="34" h="10">
                      <a:moveTo>
                        <a:pt x="6" y="10"/>
                      </a:moveTo>
                      <a:lnTo>
                        <a:pt x="34" y="0"/>
                      </a:lnTo>
                      <a:lnTo>
                        <a:pt x="34" y="0"/>
                      </a:lnTo>
                      <a:lnTo>
                        <a:pt x="0" y="10"/>
                      </a:lnTo>
                      <a:lnTo>
                        <a:pt x="6"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50" name="Freeform 622"/>
                <p:cNvSpPr>
                  <a:spLocks/>
                </p:cNvSpPr>
                <p:nvPr/>
              </p:nvSpPr>
              <p:spPr bwMode="auto">
                <a:xfrm>
                  <a:off x="4294" y="2306"/>
                  <a:ext cx="34" cy="10"/>
                </a:xfrm>
                <a:custGeom>
                  <a:avLst/>
                  <a:gdLst>
                    <a:gd name="T0" fmla="*/ 34 w 34"/>
                    <a:gd name="T1" fmla="*/ 10 h 10"/>
                    <a:gd name="T2" fmla="*/ 0 w 34"/>
                    <a:gd name="T3" fmla="*/ 0 h 10"/>
                    <a:gd name="T4" fmla="*/ 6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6"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51" name="Rectangle 623"/>
                <p:cNvSpPr>
                  <a:spLocks noChangeArrowheads="1"/>
                </p:cNvSpPr>
                <p:nvPr/>
              </p:nvSpPr>
              <p:spPr bwMode="auto">
                <a:xfrm>
                  <a:off x="4312"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52" name="Freeform 624"/>
                <p:cNvSpPr>
                  <a:spLocks/>
                </p:cNvSpPr>
                <p:nvPr/>
              </p:nvSpPr>
              <p:spPr bwMode="auto">
                <a:xfrm>
                  <a:off x="4294" y="2306"/>
                  <a:ext cx="34" cy="10"/>
                </a:xfrm>
                <a:custGeom>
                  <a:avLst/>
                  <a:gdLst>
                    <a:gd name="T0" fmla="*/ 6 w 34"/>
                    <a:gd name="T1" fmla="*/ 10 h 10"/>
                    <a:gd name="T2" fmla="*/ 34 w 34"/>
                    <a:gd name="T3" fmla="*/ 0 h 10"/>
                    <a:gd name="T4" fmla="*/ 34 w 34"/>
                    <a:gd name="T5" fmla="*/ 0 h 10"/>
                    <a:gd name="T6" fmla="*/ 0 w 34"/>
                    <a:gd name="T7" fmla="*/ 10 h 10"/>
                    <a:gd name="T8" fmla="*/ 6 w 34"/>
                    <a:gd name="T9" fmla="*/ 10 h 10"/>
                  </a:gdLst>
                  <a:ahLst/>
                  <a:cxnLst>
                    <a:cxn ang="0">
                      <a:pos x="T0" y="T1"/>
                    </a:cxn>
                    <a:cxn ang="0">
                      <a:pos x="T2" y="T3"/>
                    </a:cxn>
                    <a:cxn ang="0">
                      <a:pos x="T4" y="T5"/>
                    </a:cxn>
                    <a:cxn ang="0">
                      <a:pos x="T6" y="T7"/>
                    </a:cxn>
                    <a:cxn ang="0">
                      <a:pos x="T8" y="T9"/>
                    </a:cxn>
                  </a:cxnLst>
                  <a:rect l="0" t="0" r="r" b="b"/>
                  <a:pathLst>
                    <a:path w="34" h="10">
                      <a:moveTo>
                        <a:pt x="6" y="10"/>
                      </a:moveTo>
                      <a:lnTo>
                        <a:pt x="34" y="0"/>
                      </a:lnTo>
                      <a:lnTo>
                        <a:pt x="34" y="0"/>
                      </a:lnTo>
                      <a:lnTo>
                        <a:pt x="0" y="10"/>
                      </a:lnTo>
                      <a:lnTo>
                        <a:pt x="6"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53" name="Freeform 625"/>
                <p:cNvSpPr>
                  <a:spLocks/>
                </p:cNvSpPr>
                <p:nvPr/>
              </p:nvSpPr>
              <p:spPr bwMode="auto">
                <a:xfrm>
                  <a:off x="4294" y="2306"/>
                  <a:ext cx="34" cy="10"/>
                </a:xfrm>
                <a:custGeom>
                  <a:avLst/>
                  <a:gdLst>
                    <a:gd name="T0" fmla="*/ 34 w 34"/>
                    <a:gd name="T1" fmla="*/ 10 h 10"/>
                    <a:gd name="T2" fmla="*/ 0 w 34"/>
                    <a:gd name="T3" fmla="*/ 0 h 10"/>
                    <a:gd name="T4" fmla="*/ 6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6"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54" name="Rectangle 626"/>
                <p:cNvSpPr>
                  <a:spLocks noChangeArrowheads="1"/>
                </p:cNvSpPr>
                <p:nvPr/>
              </p:nvSpPr>
              <p:spPr bwMode="auto">
                <a:xfrm>
                  <a:off x="4324"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55" name="Freeform 627"/>
                <p:cNvSpPr>
                  <a:spLocks/>
                </p:cNvSpPr>
                <p:nvPr/>
              </p:nvSpPr>
              <p:spPr bwMode="auto">
                <a:xfrm>
                  <a:off x="4306" y="2306"/>
                  <a:ext cx="28" cy="10"/>
                </a:xfrm>
                <a:custGeom>
                  <a:avLst/>
                  <a:gdLst>
                    <a:gd name="T0" fmla="*/ 6 w 28"/>
                    <a:gd name="T1" fmla="*/ 10 h 10"/>
                    <a:gd name="T2" fmla="*/ 28 w 28"/>
                    <a:gd name="T3" fmla="*/ 0 h 10"/>
                    <a:gd name="T4" fmla="*/ 28 w 28"/>
                    <a:gd name="T5" fmla="*/ 0 h 10"/>
                    <a:gd name="T6" fmla="*/ 0 w 28"/>
                    <a:gd name="T7" fmla="*/ 10 h 10"/>
                    <a:gd name="T8" fmla="*/ 6 w 28"/>
                    <a:gd name="T9" fmla="*/ 10 h 10"/>
                  </a:gdLst>
                  <a:ahLst/>
                  <a:cxnLst>
                    <a:cxn ang="0">
                      <a:pos x="T0" y="T1"/>
                    </a:cxn>
                    <a:cxn ang="0">
                      <a:pos x="T2" y="T3"/>
                    </a:cxn>
                    <a:cxn ang="0">
                      <a:pos x="T4" y="T5"/>
                    </a:cxn>
                    <a:cxn ang="0">
                      <a:pos x="T6" y="T7"/>
                    </a:cxn>
                    <a:cxn ang="0">
                      <a:pos x="T8" y="T9"/>
                    </a:cxn>
                  </a:cxnLst>
                  <a:rect l="0" t="0" r="r" b="b"/>
                  <a:pathLst>
                    <a:path w="28" h="10">
                      <a:moveTo>
                        <a:pt x="6" y="10"/>
                      </a:moveTo>
                      <a:lnTo>
                        <a:pt x="28" y="0"/>
                      </a:lnTo>
                      <a:lnTo>
                        <a:pt x="28" y="0"/>
                      </a:lnTo>
                      <a:lnTo>
                        <a:pt x="0" y="10"/>
                      </a:lnTo>
                      <a:lnTo>
                        <a:pt x="6"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56" name="Freeform 628"/>
                <p:cNvSpPr>
                  <a:spLocks/>
                </p:cNvSpPr>
                <p:nvPr/>
              </p:nvSpPr>
              <p:spPr bwMode="auto">
                <a:xfrm>
                  <a:off x="4306" y="2306"/>
                  <a:ext cx="28" cy="10"/>
                </a:xfrm>
                <a:custGeom>
                  <a:avLst/>
                  <a:gdLst>
                    <a:gd name="T0" fmla="*/ 28 w 28"/>
                    <a:gd name="T1" fmla="*/ 10 h 10"/>
                    <a:gd name="T2" fmla="*/ 0 w 28"/>
                    <a:gd name="T3" fmla="*/ 0 h 10"/>
                    <a:gd name="T4" fmla="*/ 6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6"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57" name="Rectangle 629"/>
                <p:cNvSpPr>
                  <a:spLocks noChangeArrowheads="1"/>
                </p:cNvSpPr>
                <p:nvPr/>
              </p:nvSpPr>
              <p:spPr bwMode="auto">
                <a:xfrm>
                  <a:off x="4334"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58" name="Freeform 630"/>
                <p:cNvSpPr>
                  <a:spLocks/>
                </p:cNvSpPr>
                <p:nvPr/>
              </p:nvSpPr>
              <p:spPr bwMode="auto">
                <a:xfrm>
                  <a:off x="4324" y="2306"/>
                  <a:ext cx="34" cy="10"/>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59" name="Freeform 631"/>
                <p:cNvSpPr>
                  <a:spLocks/>
                </p:cNvSpPr>
                <p:nvPr/>
              </p:nvSpPr>
              <p:spPr bwMode="auto">
                <a:xfrm>
                  <a:off x="4324" y="2306"/>
                  <a:ext cx="34" cy="10"/>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60" name="Rectangle 632"/>
                <p:cNvSpPr>
                  <a:spLocks noChangeArrowheads="1"/>
                </p:cNvSpPr>
                <p:nvPr/>
              </p:nvSpPr>
              <p:spPr bwMode="auto">
                <a:xfrm>
                  <a:off x="4334"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61" name="Freeform 633"/>
                <p:cNvSpPr>
                  <a:spLocks/>
                </p:cNvSpPr>
                <p:nvPr/>
              </p:nvSpPr>
              <p:spPr bwMode="auto">
                <a:xfrm>
                  <a:off x="4324" y="2306"/>
                  <a:ext cx="34" cy="10"/>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62" name="Freeform 634"/>
                <p:cNvSpPr>
                  <a:spLocks/>
                </p:cNvSpPr>
                <p:nvPr/>
              </p:nvSpPr>
              <p:spPr bwMode="auto">
                <a:xfrm>
                  <a:off x="4324" y="2306"/>
                  <a:ext cx="34" cy="10"/>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63" name="Rectangle 635"/>
                <p:cNvSpPr>
                  <a:spLocks noChangeArrowheads="1"/>
                </p:cNvSpPr>
                <p:nvPr/>
              </p:nvSpPr>
              <p:spPr bwMode="auto">
                <a:xfrm>
                  <a:off x="4334"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64" name="Freeform 636"/>
                <p:cNvSpPr>
                  <a:spLocks/>
                </p:cNvSpPr>
                <p:nvPr/>
              </p:nvSpPr>
              <p:spPr bwMode="auto">
                <a:xfrm>
                  <a:off x="4324" y="2306"/>
                  <a:ext cx="34" cy="10"/>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65" name="Freeform 637"/>
                <p:cNvSpPr>
                  <a:spLocks/>
                </p:cNvSpPr>
                <p:nvPr/>
              </p:nvSpPr>
              <p:spPr bwMode="auto">
                <a:xfrm>
                  <a:off x="4324" y="2306"/>
                  <a:ext cx="34" cy="10"/>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66" name="Rectangle 638"/>
                <p:cNvSpPr>
                  <a:spLocks noChangeArrowheads="1"/>
                </p:cNvSpPr>
                <p:nvPr/>
              </p:nvSpPr>
              <p:spPr bwMode="auto">
                <a:xfrm>
                  <a:off x="4346"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67" name="Freeform 639"/>
                <p:cNvSpPr>
                  <a:spLocks/>
                </p:cNvSpPr>
                <p:nvPr/>
              </p:nvSpPr>
              <p:spPr bwMode="auto">
                <a:xfrm>
                  <a:off x="4324" y="2306"/>
                  <a:ext cx="34" cy="10"/>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68" name="Freeform 640"/>
                <p:cNvSpPr>
                  <a:spLocks/>
                </p:cNvSpPr>
                <p:nvPr/>
              </p:nvSpPr>
              <p:spPr bwMode="auto">
                <a:xfrm>
                  <a:off x="4324" y="2306"/>
                  <a:ext cx="34" cy="10"/>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69" name="Rectangle 641"/>
                <p:cNvSpPr>
                  <a:spLocks noChangeArrowheads="1"/>
                </p:cNvSpPr>
                <p:nvPr/>
              </p:nvSpPr>
              <p:spPr bwMode="auto">
                <a:xfrm>
                  <a:off x="4346"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70" name="Freeform 642"/>
                <p:cNvSpPr>
                  <a:spLocks/>
                </p:cNvSpPr>
                <p:nvPr/>
              </p:nvSpPr>
              <p:spPr bwMode="auto">
                <a:xfrm>
                  <a:off x="4324" y="2306"/>
                  <a:ext cx="34" cy="10"/>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71" name="Freeform 643"/>
                <p:cNvSpPr>
                  <a:spLocks/>
                </p:cNvSpPr>
                <p:nvPr/>
              </p:nvSpPr>
              <p:spPr bwMode="auto">
                <a:xfrm>
                  <a:off x="4324" y="2306"/>
                  <a:ext cx="34" cy="10"/>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72" name="Rectangle 644"/>
                <p:cNvSpPr>
                  <a:spLocks noChangeArrowheads="1"/>
                </p:cNvSpPr>
                <p:nvPr/>
              </p:nvSpPr>
              <p:spPr bwMode="auto">
                <a:xfrm>
                  <a:off x="4346"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73" name="Freeform 645"/>
                <p:cNvSpPr>
                  <a:spLocks/>
                </p:cNvSpPr>
                <p:nvPr/>
              </p:nvSpPr>
              <p:spPr bwMode="auto">
                <a:xfrm>
                  <a:off x="4328" y="2306"/>
                  <a:ext cx="34" cy="10"/>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74" name="Freeform 646"/>
                <p:cNvSpPr>
                  <a:spLocks/>
                </p:cNvSpPr>
                <p:nvPr/>
              </p:nvSpPr>
              <p:spPr bwMode="auto">
                <a:xfrm>
                  <a:off x="4328" y="2306"/>
                  <a:ext cx="34" cy="10"/>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75" name="Rectangle 647"/>
                <p:cNvSpPr>
                  <a:spLocks noChangeArrowheads="1"/>
                </p:cNvSpPr>
                <p:nvPr/>
              </p:nvSpPr>
              <p:spPr bwMode="auto">
                <a:xfrm>
                  <a:off x="4352"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76" name="Freeform 648"/>
                <p:cNvSpPr>
                  <a:spLocks/>
                </p:cNvSpPr>
                <p:nvPr/>
              </p:nvSpPr>
              <p:spPr bwMode="auto">
                <a:xfrm>
                  <a:off x="4328" y="2306"/>
                  <a:ext cx="34" cy="10"/>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77" name="Freeform 649"/>
                <p:cNvSpPr>
                  <a:spLocks/>
                </p:cNvSpPr>
                <p:nvPr/>
              </p:nvSpPr>
              <p:spPr bwMode="auto">
                <a:xfrm>
                  <a:off x="4328" y="2306"/>
                  <a:ext cx="34" cy="10"/>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78" name="Rectangle 650"/>
                <p:cNvSpPr>
                  <a:spLocks noChangeArrowheads="1"/>
                </p:cNvSpPr>
                <p:nvPr/>
              </p:nvSpPr>
              <p:spPr bwMode="auto">
                <a:xfrm>
                  <a:off x="4352"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79" name="Freeform 651"/>
                <p:cNvSpPr>
                  <a:spLocks/>
                </p:cNvSpPr>
                <p:nvPr/>
              </p:nvSpPr>
              <p:spPr bwMode="auto">
                <a:xfrm>
                  <a:off x="4328" y="2306"/>
                  <a:ext cx="40" cy="10"/>
                </a:xfrm>
                <a:custGeom>
                  <a:avLst/>
                  <a:gdLst>
                    <a:gd name="T0" fmla="*/ 0 w 40"/>
                    <a:gd name="T1" fmla="*/ 10 h 10"/>
                    <a:gd name="T2" fmla="*/ 40 w 40"/>
                    <a:gd name="T3" fmla="*/ 0 h 10"/>
                    <a:gd name="T4" fmla="*/ 40 w 40"/>
                    <a:gd name="T5" fmla="*/ 0 h 10"/>
                    <a:gd name="T6" fmla="*/ 0 w 40"/>
                    <a:gd name="T7" fmla="*/ 10 h 10"/>
                    <a:gd name="T8" fmla="*/ 0 w 40"/>
                    <a:gd name="T9" fmla="*/ 10 h 10"/>
                  </a:gdLst>
                  <a:ahLst/>
                  <a:cxnLst>
                    <a:cxn ang="0">
                      <a:pos x="T0" y="T1"/>
                    </a:cxn>
                    <a:cxn ang="0">
                      <a:pos x="T2" y="T3"/>
                    </a:cxn>
                    <a:cxn ang="0">
                      <a:pos x="T4" y="T5"/>
                    </a:cxn>
                    <a:cxn ang="0">
                      <a:pos x="T6" y="T7"/>
                    </a:cxn>
                    <a:cxn ang="0">
                      <a:pos x="T8" y="T9"/>
                    </a:cxn>
                  </a:cxnLst>
                  <a:rect l="0" t="0" r="r" b="b"/>
                  <a:pathLst>
                    <a:path w="40" h="10">
                      <a:moveTo>
                        <a:pt x="0" y="10"/>
                      </a:moveTo>
                      <a:lnTo>
                        <a:pt x="40" y="0"/>
                      </a:lnTo>
                      <a:lnTo>
                        <a:pt x="40"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80" name="Freeform 652"/>
                <p:cNvSpPr>
                  <a:spLocks/>
                </p:cNvSpPr>
                <p:nvPr/>
              </p:nvSpPr>
              <p:spPr bwMode="auto">
                <a:xfrm>
                  <a:off x="4328" y="2306"/>
                  <a:ext cx="40" cy="10"/>
                </a:xfrm>
                <a:custGeom>
                  <a:avLst/>
                  <a:gdLst>
                    <a:gd name="T0" fmla="*/ 40 w 40"/>
                    <a:gd name="T1" fmla="*/ 10 h 10"/>
                    <a:gd name="T2" fmla="*/ 0 w 40"/>
                    <a:gd name="T3" fmla="*/ 0 h 10"/>
                    <a:gd name="T4" fmla="*/ 0 w 40"/>
                    <a:gd name="T5" fmla="*/ 0 h 10"/>
                    <a:gd name="T6" fmla="*/ 40 w 40"/>
                    <a:gd name="T7" fmla="*/ 10 h 10"/>
                    <a:gd name="T8" fmla="*/ 40 w 40"/>
                    <a:gd name="T9" fmla="*/ 10 h 10"/>
                  </a:gdLst>
                  <a:ahLst/>
                  <a:cxnLst>
                    <a:cxn ang="0">
                      <a:pos x="T0" y="T1"/>
                    </a:cxn>
                    <a:cxn ang="0">
                      <a:pos x="T2" y="T3"/>
                    </a:cxn>
                    <a:cxn ang="0">
                      <a:pos x="T4" y="T5"/>
                    </a:cxn>
                    <a:cxn ang="0">
                      <a:pos x="T6" y="T7"/>
                    </a:cxn>
                    <a:cxn ang="0">
                      <a:pos x="T8" y="T9"/>
                    </a:cxn>
                  </a:cxnLst>
                  <a:rect l="0" t="0" r="r" b="b"/>
                  <a:pathLst>
                    <a:path w="40" h="10">
                      <a:moveTo>
                        <a:pt x="40" y="10"/>
                      </a:moveTo>
                      <a:lnTo>
                        <a:pt x="0" y="0"/>
                      </a:lnTo>
                      <a:lnTo>
                        <a:pt x="0" y="0"/>
                      </a:lnTo>
                      <a:lnTo>
                        <a:pt x="40" y="10"/>
                      </a:lnTo>
                      <a:lnTo>
                        <a:pt x="4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81" name="Rectangle 653"/>
                <p:cNvSpPr>
                  <a:spLocks noChangeArrowheads="1"/>
                </p:cNvSpPr>
                <p:nvPr/>
              </p:nvSpPr>
              <p:spPr bwMode="auto">
                <a:xfrm>
                  <a:off x="4352"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82" name="Freeform 654"/>
                <p:cNvSpPr>
                  <a:spLocks/>
                </p:cNvSpPr>
                <p:nvPr/>
              </p:nvSpPr>
              <p:spPr bwMode="auto">
                <a:xfrm>
                  <a:off x="4328" y="2306"/>
                  <a:ext cx="40" cy="10"/>
                </a:xfrm>
                <a:custGeom>
                  <a:avLst/>
                  <a:gdLst>
                    <a:gd name="T0" fmla="*/ 0 w 40"/>
                    <a:gd name="T1" fmla="*/ 10 h 10"/>
                    <a:gd name="T2" fmla="*/ 40 w 40"/>
                    <a:gd name="T3" fmla="*/ 0 h 10"/>
                    <a:gd name="T4" fmla="*/ 40 w 40"/>
                    <a:gd name="T5" fmla="*/ 0 h 10"/>
                    <a:gd name="T6" fmla="*/ 0 w 40"/>
                    <a:gd name="T7" fmla="*/ 10 h 10"/>
                    <a:gd name="T8" fmla="*/ 0 w 40"/>
                    <a:gd name="T9" fmla="*/ 10 h 10"/>
                  </a:gdLst>
                  <a:ahLst/>
                  <a:cxnLst>
                    <a:cxn ang="0">
                      <a:pos x="T0" y="T1"/>
                    </a:cxn>
                    <a:cxn ang="0">
                      <a:pos x="T2" y="T3"/>
                    </a:cxn>
                    <a:cxn ang="0">
                      <a:pos x="T4" y="T5"/>
                    </a:cxn>
                    <a:cxn ang="0">
                      <a:pos x="T6" y="T7"/>
                    </a:cxn>
                    <a:cxn ang="0">
                      <a:pos x="T8" y="T9"/>
                    </a:cxn>
                  </a:cxnLst>
                  <a:rect l="0" t="0" r="r" b="b"/>
                  <a:pathLst>
                    <a:path w="40" h="10">
                      <a:moveTo>
                        <a:pt x="0" y="10"/>
                      </a:moveTo>
                      <a:lnTo>
                        <a:pt x="40" y="0"/>
                      </a:lnTo>
                      <a:lnTo>
                        <a:pt x="40"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83" name="Freeform 655"/>
                <p:cNvSpPr>
                  <a:spLocks/>
                </p:cNvSpPr>
                <p:nvPr/>
              </p:nvSpPr>
              <p:spPr bwMode="auto">
                <a:xfrm>
                  <a:off x="4328" y="2306"/>
                  <a:ext cx="40" cy="10"/>
                </a:xfrm>
                <a:custGeom>
                  <a:avLst/>
                  <a:gdLst>
                    <a:gd name="T0" fmla="*/ 40 w 40"/>
                    <a:gd name="T1" fmla="*/ 10 h 10"/>
                    <a:gd name="T2" fmla="*/ 0 w 40"/>
                    <a:gd name="T3" fmla="*/ 0 h 10"/>
                    <a:gd name="T4" fmla="*/ 0 w 40"/>
                    <a:gd name="T5" fmla="*/ 0 h 10"/>
                    <a:gd name="T6" fmla="*/ 40 w 40"/>
                    <a:gd name="T7" fmla="*/ 10 h 10"/>
                    <a:gd name="T8" fmla="*/ 40 w 40"/>
                    <a:gd name="T9" fmla="*/ 10 h 10"/>
                  </a:gdLst>
                  <a:ahLst/>
                  <a:cxnLst>
                    <a:cxn ang="0">
                      <a:pos x="T0" y="T1"/>
                    </a:cxn>
                    <a:cxn ang="0">
                      <a:pos x="T2" y="T3"/>
                    </a:cxn>
                    <a:cxn ang="0">
                      <a:pos x="T4" y="T5"/>
                    </a:cxn>
                    <a:cxn ang="0">
                      <a:pos x="T6" y="T7"/>
                    </a:cxn>
                    <a:cxn ang="0">
                      <a:pos x="T8" y="T9"/>
                    </a:cxn>
                  </a:cxnLst>
                  <a:rect l="0" t="0" r="r" b="b"/>
                  <a:pathLst>
                    <a:path w="40" h="10">
                      <a:moveTo>
                        <a:pt x="40" y="10"/>
                      </a:moveTo>
                      <a:lnTo>
                        <a:pt x="0" y="0"/>
                      </a:lnTo>
                      <a:lnTo>
                        <a:pt x="0" y="0"/>
                      </a:lnTo>
                      <a:lnTo>
                        <a:pt x="40" y="10"/>
                      </a:lnTo>
                      <a:lnTo>
                        <a:pt x="4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84" name="Rectangle 656"/>
                <p:cNvSpPr>
                  <a:spLocks noChangeArrowheads="1"/>
                </p:cNvSpPr>
                <p:nvPr/>
              </p:nvSpPr>
              <p:spPr bwMode="auto">
                <a:xfrm>
                  <a:off x="4352"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85" name="Freeform 657"/>
                <p:cNvSpPr>
                  <a:spLocks/>
                </p:cNvSpPr>
                <p:nvPr/>
              </p:nvSpPr>
              <p:spPr bwMode="auto">
                <a:xfrm>
                  <a:off x="4328" y="2306"/>
                  <a:ext cx="40" cy="10"/>
                </a:xfrm>
                <a:custGeom>
                  <a:avLst/>
                  <a:gdLst>
                    <a:gd name="T0" fmla="*/ 0 w 40"/>
                    <a:gd name="T1" fmla="*/ 10 h 10"/>
                    <a:gd name="T2" fmla="*/ 40 w 40"/>
                    <a:gd name="T3" fmla="*/ 0 h 10"/>
                    <a:gd name="T4" fmla="*/ 40 w 40"/>
                    <a:gd name="T5" fmla="*/ 0 h 10"/>
                    <a:gd name="T6" fmla="*/ 0 w 40"/>
                    <a:gd name="T7" fmla="*/ 10 h 10"/>
                    <a:gd name="T8" fmla="*/ 0 w 40"/>
                    <a:gd name="T9" fmla="*/ 10 h 10"/>
                  </a:gdLst>
                  <a:ahLst/>
                  <a:cxnLst>
                    <a:cxn ang="0">
                      <a:pos x="T0" y="T1"/>
                    </a:cxn>
                    <a:cxn ang="0">
                      <a:pos x="T2" y="T3"/>
                    </a:cxn>
                    <a:cxn ang="0">
                      <a:pos x="T4" y="T5"/>
                    </a:cxn>
                    <a:cxn ang="0">
                      <a:pos x="T6" y="T7"/>
                    </a:cxn>
                    <a:cxn ang="0">
                      <a:pos x="T8" y="T9"/>
                    </a:cxn>
                  </a:cxnLst>
                  <a:rect l="0" t="0" r="r" b="b"/>
                  <a:pathLst>
                    <a:path w="40" h="10">
                      <a:moveTo>
                        <a:pt x="0" y="10"/>
                      </a:moveTo>
                      <a:lnTo>
                        <a:pt x="40" y="0"/>
                      </a:lnTo>
                      <a:lnTo>
                        <a:pt x="40"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86" name="Freeform 658"/>
                <p:cNvSpPr>
                  <a:spLocks/>
                </p:cNvSpPr>
                <p:nvPr/>
              </p:nvSpPr>
              <p:spPr bwMode="auto">
                <a:xfrm>
                  <a:off x="4328" y="2306"/>
                  <a:ext cx="40" cy="10"/>
                </a:xfrm>
                <a:custGeom>
                  <a:avLst/>
                  <a:gdLst>
                    <a:gd name="T0" fmla="*/ 40 w 40"/>
                    <a:gd name="T1" fmla="*/ 10 h 10"/>
                    <a:gd name="T2" fmla="*/ 0 w 40"/>
                    <a:gd name="T3" fmla="*/ 0 h 10"/>
                    <a:gd name="T4" fmla="*/ 0 w 40"/>
                    <a:gd name="T5" fmla="*/ 0 h 10"/>
                    <a:gd name="T6" fmla="*/ 40 w 40"/>
                    <a:gd name="T7" fmla="*/ 10 h 10"/>
                    <a:gd name="T8" fmla="*/ 40 w 40"/>
                    <a:gd name="T9" fmla="*/ 10 h 10"/>
                  </a:gdLst>
                  <a:ahLst/>
                  <a:cxnLst>
                    <a:cxn ang="0">
                      <a:pos x="T0" y="T1"/>
                    </a:cxn>
                    <a:cxn ang="0">
                      <a:pos x="T2" y="T3"/>
                    </a:cxn>
                    <a:cxn ang="0">
                      <a:pos x="T4" y="T5"/>
                    </a:cxn>
                    <a:cxn ang="0">
                      <a:pos x="T6" y="T7"/>
                    </a:cxn>
                    <a:cxn ang="0">
                      <a:pos x="T8" y="T9"/>
                    </a:cxn>
                  </a:cxnLst>
                  <a:rect l="0" t="0" r="r" b="b"/>
                  <a:pathLst>
                    <a:path w="40" h="10">
                      <a:moveTo>
                        <a:pt x="40" y="10"/>
                      </a:moveTo>
                      <a:lnTo>
                        <a:pt x="0" y="0"/>
                      </a:lnTo>
                      <a:lnTo>
                        <a:pt x="0" y="0"/>
                      </a:lnTo>
                      <a:lnTo>
                        <a:pt x="40" y="10"/>
                      </a:lnTo>
                      <a:lnTo>
                        <a:pt x="4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87" name="Rectangle 659"/>
                <p:cNvSpPr>
                  <a:spLocks noChangeArrowheads="1"/>
                </p:cNvSpPr>
                <p:nvPr/>
              </p:nvSpPr>
              <p:spPr bwMode="auto">
                <a:xfrm>
                  <a:off x="4362"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88" name="Freeform 660"/>
                <p:cNvSpPr>
                  <a:spLocks/>
                </p:cNvSpPr>
                <p:nvPr/>
              </p:nvSpPr>
              <p:spPr bwMode="auto">
                <a:xfrm>
                  <a:off x="4352" y="2306"/>
                  <a:ext cx="34" cy="10"/>
                </a:xfrm>
                <a:custGeom>
                  <a:avLst/>
                  <a:gdLst>
                    <a:gd name="T0" fmla="*/ 0 w 34"/>
                    <a:gd name="T1" fmla="*/ 10 h 10"/>
                    <a:gd name="T2" fmla="*/ 34 w 34"/>
                    <a:gd name="T3" fmla="*/ 0 h 10"/>
                    <a:gd name="T4" fmla="*/ 28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89" name="Freeform 661"/>
                <p:cNvSpPr>
                  <a:spLocks/>
                </p:cNvSpPr>
                <p:nvPr/>
              </p:nvSpPr>
              <p:spPr bwMode="auto">
                <a:xfrm>
                  <a:off x="4352" y="2306"/>
                  <a:ext cx="34" cy="10"/>
                </a:xfrm>
                <a:custGeom>
                  <a:avLst/>
                  <a:gdLst>
                    <a:gd name="T0" fmla="*/ 28 w 34"/>
                    <a:gd name="T1" fmla="*/ 10 h 10"/>
                    <a:gd name="T2" fmla="*/ 0 w 34"/>
                    <a:gd name="T3" fmla="*/ 0 h 10"/>
                    <a:gd name="T4" fmla="*/ 0 w 34"/>
                    <a:gd name="T5" fmla="*/ 0 h 10"/>
                    <a:gd name="T6" fmla="*/ 34 w 34"/>
                    <a:gd name="T7" fmla="*/ 10 h 10"/>
                    <a:gd name="T8" fmla="*/ 28 w 34"/>
                    <a:gd name="T9" fmla="*/ 10 h 10"/>
                  </a:gdLst>
                  <a:ahLst/>
                  <a:cxnLst>
                    <a:cxn ang="0">
                      <a:pos x="T0" y="T1"/>
                    </a:cxn>
                    <a:cxn ang="0">
                      <a:pos x="T2" y="T3"/>
                    </a:cxn>
                    <a:cxn ang="0">
                      <a:pos x="T4" y="T5"/>
                    </a:cxn>
                    <a:cxn ang="0">
                      <a:pos x="T6" y="T7"/>
                    </a:cxn>
                    <a:cxn ang="0">
                      <a:pos x="T8" y="T9"/>
                    </a:cxn>
                  </a:cxnLst>
                  <a:rect l="0" t="0" r="r" b="b"/>
                  <a:pathLst>
                    <a:path w="34" h="10">
                      <a:moveTo>
                        <a:pt x="28" y="10"/>
                      </a:moveTo>
                      <a:lnTo>
                        <a:pt x="0" y="0"/>
                      </a:lnTo>
                      <a:lnTo>
                        <a:pt x="0" y="0"/>
                      </a:lnTo>
                      <a:lnTo>
                        <a:pt x="34"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90" name="Rectangle 662"/>
                <p:cNvSpPr>
                  <a:spLocks noChangeArrowheads="1"/>
                </p:cNvSpPr>
                <p:nvPr/>
              </p:nvSpPr>
              <p:spPr bwMode="auto">
                <a:xfrm>
                  <a:off x="4368"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91" name="Freeform 663"/>
                <p:cNvSpPr>
                  <a:spLocks/>
                </p:cNvSpPr>
                <p:nvPr/>
              </p:nvSpPr>
              <p:spPr bwMode="auto">
                <a:xfrm>
                  <a:off x="4358" y="2306"/>
                  <a:ext cx="28" cy="10"/>
                </a:xfrm>
                <a:custGeom>
                  <a:avLst/>
                  <a:gdLst>
                    <a:gd name="T0" fmla="*/ 0 w 28"/>
                    <a:gd name="T1" fmla="*/ 10 h 10"/>
                    <a:gd name="T2" fmla="*/ 28 w 28"/>
                    <a:gd name="T3" fmla="*/ 0 h 10"/>
                    <a:gd name="T4" fmla="*/ 22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2"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92" name="Freeform 664"/>
                <p:cNvSpPr>
                  <a:spLocks/>
                </p:cNvSpPr>
                <p:nvPr/>
              </p:nvSpPr>
              <p:spPr bwMode="auto">
                <a:xfrm>
                  <a:off x="4358" y="2306"/>
                  <a:ext cx="28" cy="10"/>
                </a:xfrm>
                <a:custGeom>
                  <a:avLst/>
                  <a:gdLst>
                    <a:gd name="T0" fmla="*/ 22 w 28"/>
                    <a:gd name="T1" fmla="*/ 10 h 10"/>
                    <a:gd name="T2" fmla="*/ 0 w 28"/>
                    <a:gd name="T3" fmla="*/ 0 h 10"/>
                    <a:gd name="T4" fmla="*/ 0 w 28"/>
                    <a:gd name="T5" fmla="*/ 0 h 10"/>
                    <a:gd name="T6" fmla="*/ 28 w 28"/>
                    <a:gd name="T7" fmla="*/ 10 h 10"/>
                    <a:gd name="T8" fmla="*/ 22 w 28"/>
                    <a:gd name="T9" fmla="*/ 10 h 10"/>
                  </a:gdLst>
                  <a:ahLst/>
                  <a:cxnLst>
                    <a:cxn ang="0">
                      <a:pos x="T0" y="T1"/>
                    </a:cxn>
                    <a:cxn ang="0">
                      <a:pos x="T2" y="T3"/>
                    </a:cxn>
                    <a:cxn ang="0">
                      <a:pos x="T4" y="T5"/>
                    </a:cxn>
                    <a:cxn ang="0">
                      <a:pos x="T6" y="T7"/>
                    </a:cxn>
                    <a:cxn ang="0">
                      <a:pos x="T8" y="T9"/>
                    </a:cxn>
                  </a:cxnLst>
                  <a:rect l="0" t="0" r="r" b="b"/>
                  <a:pathLst>
                    <a:path w="28" h="10">
                      <a:moveTo>
                        <a:pt x="22" y="10"/>
                      </a:moveTo>
                      <a:lnTo>
                        <a:pt x="0" y="0"/>
                      </a:lnTo>
                      <a:lnTo>
                        <a:pt x="0" y="0"/>
                      </a:lnTo>
                      <a:lnTo>
                        <a:pt x="28" y="10"/>
                      </a:lnTo>
                      <a:lnTo>
                        <a:pt x="22"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93" name="Rectangle 665"/>
                <p:cNvSpPr>
                  <a:spLocks noChangeArrowheads="1"/>
                </p:cNvSpPr>
                <p:nvPr/>
              </p:nvSpPr>
              <p:spPr bwMode="auto">
                <a:xfrm>
                  <a:off x="4368"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94" name="Freeform 666"/>
                <p:cNvSpPr>
                  <a:spLocks/>
                </p:cNvSpPr>
                <p:nvPr/>
              </p:nvSpPr>
              <p:spPr bwMode="auto">
                <a:xfrm>
                  <a:off x="4358" y="2306"/>
                  <a:ext cx="28" cy="10"/>
                </a:xfrm>
                <a:custGeom>
                  <a:avLst/>
                  <a:gdLst>
                    <a:gd name="T0" fmla="*/ 0 w 28"/>
                    <a:gd name="T1" fmla="*/ 10 h 10"/>
                    <a:gd name="T2" fmla="*/ 28 w 28"/>
                    <a:gd name="T3" fmla="*/ 0 h 10"/>
                    <a:gd name="T4" fmla="*/ 22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2"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95" name="Freeform 667"/>
                <p:cNvSpPr>
                  <a:spLocks/>
                </p:cNvSpPr>
                <p:nvPr/>
              </p:nvSpPr>
              <p:spPr bwMode="auto">
                <a:xfrm>
                  <a:off x="4358" y="2306"/>
                  <a:ext cx="28" cy="10"/>
                </a:xfrm>
                <a:custGeom>
                  <a:avLst/>
                  <a:gdLst>
                    <a:gd name="T0" fmla="*/ 22 w 28"/>
                    <a:gd name="T1" fmla="*/ 10 h 10"/>
                    <a:gd name="T2" fmla="*/ 0 w 28"/>
                    <a:gd name="T3" fmla="*/ 0 h 10"/>
                    <a:gd name="T4" fmla="*/ 0 w 28"/>
                    <a:gd name="T5" fmla="*/ 0 h 10"/>
                    <a:gd name="T6" fmla="*/ 28 w 28"/>
                    <a:gd name="T7" fmla="*/ 10 h 10"/>
                    <a:gd name="T8" fmla="*/ 22 w 28"/>
                    <a:gd name="T9" fmla="*/ 10 h 10"/>
                  </a:gdLst>
                  <a:ahLst/>
                  <a:cxnLst>
                    <a:cxn ang="0">
                      <a:pos x="T0" y="T1"/>
                    </a:cxn>
                    <a:cxn ang="0">
                      <a:pos x="T2" y="T3"/>
                    </a:cxn>
                    <a:cxn ang="0">
                      <a:pos x="T4" y="T5"/>
                    </a:cxn>
                    <a:cxn ang="0">
                      <a:pos x="T6" y="T7"/>
                    </a:cxn>
                    <a:cxn ang="0">
                      <a:pos x="T8" y="T9"/>
                    </a:cxn>
                  </a:cxnLst>
                  <a:rect l="0" t="0" r="r" b="b"/>
                  <a:pathLst>
                    <a:path w="28" h="10">
                      <a:moveTo>
                        <a:pt x="22" y="10"/>
                      </a:moveTo>
                      <a:lnTo>
                        <a:pt x="0" y="0"/>
                      </a:lnTo>
                      <a:lnTo>
                        <a:pt x="0" y="0"/>
                      </a:lnTo>
                      <a:lnTo>
                        <a:pt x="28" y="10"/>
                      </a:lnTo>
                      <a:lnTo>
                        <a:pt x="22"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96" name="Rectangle 668"/>
                <p:cNvSpPr>
                  <a:spLocks noChangeArrowheads="1"/>
                </p:cNvSpPr>
                <p:nvPr/>
              </p:nvSpPr>
              <p:spPr bwMode="auto">
                <a:xfrm>
                  <a:off x="4368"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97" name="Freeform 669"/>
                <p:cNvSpPr>
                  <a:spLocks/>
                </p:cNvSpPr>
                <p:nvPr/>
              </p:nvSpPr>
              <p:spPr bwMode="auto">
                <a:xfrm>
                  <a:off x="4358" y="2306"/>
                  <a:ext cx="28" cy="10"/>
                </a:xfrm>
                <a:custGeom>
                  <a:avLst/>
                  <a:gdLst>
                    <a:gd name="T0" fmla="*/ 0 w 28"/>
                    <a:gd name="T1" fmla="*/ 10 h 10"/>
                    <a:gd name="T2" fmla="*/ 28 w 28"/>
                    <a:gd name="T3" fmla="*/ 0 h 10"/>
                    <a:gd name="T4" fmla="*/ 22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2"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98" name="Freeform 670"/>
                <p:cNvSpPr>
                  <a:spLocks/>
                </p:cNvSpPr>
                <p:nvPr/>
              </p:nvSpPr>
              <p:spPr bwMode="auto">
                <a:xfrm>
                  <a:off x="4358" y="2306"/>
                  <a:ext cx="28" cy="10"/>
                </a:xfrm>
                <a:custGeom>
                  <a:avLst/>
                  <a:gdLst>
                    <a:gd name="T0" fmla="*/ 22 w 28"/>
                    <a:gd name="T1" fmla="*/ 10 h 10"/>
                    <a:gd name="T2" fmla="*/ 0 w 28"/>
                    <a:gd name="T3" fmla="*/ 0 h 10"/>
                    <a:gd name="T4" fmla="*/ 0 w 28"/>
                    <a:gd name="T5" fmla="*/ 0 h 10"/>
                    <a:gd name="T6" fmla="*/ 28 w 28"/>
                    <a:gd name="T7" fmla="*/ 10 h 10"/>
                    <a:gd name="T8" fmla="*/ 22 w 28"/>
                    <a:gd name="T9" fmla="*/ 10 h 10"/>
                  </a:gdLst>
                  <a:ahLst/>
                  <a:cxnLst>
                    <a:cxn ang="0">
                      <a:pos x="T0" y="T1"/>
                    </a:cxn>
                    <a:cxn ang="0">
                      <a:pos x="T2" y="T3"/>
                    </a:cxn>
                    <a:cxn ang="0">
                      <a:pos x="T4" y="T5"/>
                    </a:cxn>
                    <a:cxn ang="0">
                      <a:pos x="T6" y="T7"/>
                    </a:cxn>
                    <a:cxn ang="0">
                      <a:pos x="T8" y="T9"/>
                    </a:cxn>
                  </a:cxnLst>
                  <a:rect l="0" t="0" r="r" b="b"/>
                  <a:pathLst>
                    <a:path w="28" h="10">
                      <a:moveTo>
                        <a:pt x="22" y="10"/>
                      </a:moveTo>
                      <a:lnTo>
                        <a:pt x="0" y="0"/>
                      </a:lnTo>
                      <a:lnTo>
                        <a:pt x="0" y="0"/>
                      </a:lnTo>
                      <a:lnTo>
                        <a:pt x="28" y="10"/>
                      </a:lnTo>
                      <a:lnTo>
                        <a:pt x="22"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99" name="Rectangle 671"/>
                <p:cNvSpPr>
                  <a:spLocks noChangeArrowheads="1"/>
                </p:cNvSpPr>
                <p:nvPr/>
              </p:nvSpPr>
              <p:spPr bwMode="auto">
                <a:xfrm>
                  <a:off x="4374"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00" name="Freeform 672"/>
                <p:cNvSpPr>
                  <a:spLocks/>
                </p:cNvSpPr>
                <p:nvPr/>
              </p:nvSpPr>
              <p:spPr bwMode="auto">
                <a:xfrm>
                  <a:off x="4362" y="2306"/>
                  <a:ext cx="24" cy="10"/>
                </a:xfrm>
                <a:custGeom>
                  <a:avLst/>
                  <a:gdLst>
                    <a:gd name="T0" fmla="*/ 0 w 24"/>
                    <a:gd name="T1" fmla="*/ 10 h 10"/>
                    <a:gd name="T2" fmla="*/ 24 w 24"/>
                    <a:gd name="T3" fmla="*/ 0 h 10"/>
                    <a:gd name="T4" fmla="*/ 24 w 24"/>
                    <a:gd name="T5" fmla="*/ 0 h 10"/>
                    <a:gd name="T6" fmla="*/ 0 w 24"/>
                    <a:gd name="T7" fmla="*/ 10 h 10"/>
                    <a:gd name="T8" fmla="*/ 0 w 24"/>
                    <a:gd name="T9" fmla="*/ 10 h 10"/>
                  </a:gdLst>
                  <a:ahLst/>
                  <a:cxnLst>
                    <a:cxn ang="0">
                      <a:pos x="T0" y="T1"/>
                    </a:cxn>
                    <a:cxn ang="0">
                      <a:pos x="T2" y="T3"/>
                    </a:cxn>
                    <a:cxn ang="0">
                      <a:pos x="T4" y="T5"/>
                    </a:cxn>
                    <a:cxn ang="0">
                      <a:pos x="T6" y="T7"/>
                    </a:cxn>
                    <a:cxn ang="0">
                      <a:pos x="T8" y="T9"/>
                    </a:cxn>
                  </a:cxnLst>
                  <a:rect l="0" t="0" r="r" b="b"/>
                  <a:pathLst>
                    <a:path w="24" h="10">
                      <a:moveTo>
                        <a:pt x="0" y="10"/>
                      </a:moveTo>
                      <a:lnTo>
                        <a:pt x="24" y="0"/>
                      </a:lnTo>
                      <a:lnTo>
                        <a:pt x="2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01" name="Freeform 673"/>
                <p:cNvSpPr>
                  <a:spLocks/>
                </p:cNvSpPr>
                <p:nvPr/>
              </p:nvSpPr>
              <p:spPr bwMode="auto">
                <a:xfrm>
                  <a:off x="4362" y="2306"/>
                  <a:ext cx="24" cy="10"/>
                </a:xfrm>
                <a:custGeom>
                  <a:avLst/>
                  <a:gdLst>
                    <a:gd name="T0" fmla="*/ 24 w 24"/>
                    <a:gd name="T1" fmla="*/ 10 h 10"/>
                    <a:gd name="T2" fmla="*/ 0 w 24"/>
                    <a:gd name="T3" fmla="*/ 0 h 10"/>
                    <a:gd name="T4" fmla="*/ 0 w 24"/>
                    <a:gd name="T5" fmla="*/ 0 h 10"/>
                    <a:gd name="T6" fmla="*/ 24 w 24"/>
                    <a:gd name="T7" fmla="*/ 10 h 10"/>
                    <a:gd name="T8" fmla="*/ 24 w 24"/>
                    <a:gd name="T9" fmla="*/ 10 h 10"/>
                  </a:gdLst>
                  <a:ahLst/>
                  <a:cxnLst>
                    <a:cxn ang="0">
                      <a:pos x="T0" y="T1"/>
                    </a:cxn>
                    <a:cxn ang="0">
                      <a:pos x="T2" y="T3"/>
                    </a:cxn>
                    <a:cxn ang="0">
                      <a:pos x="T4" y="T5"/>
                    </a:cxn>
                    <a:cxn ang="0">
                      <a:pos x="T6" y="T7"/>
                    </a:cxn>
                    <a:cxn ang="0">
                      <a:pos x="T8" y="T9"/>
                    </a:cxn>
                  </a:cxnLst>
                  <a:rect l="0" t="0" r="r" b="b"/>
                  <a:pathLst>
                    <a:path w="24" h="10">
                      <a:moveTo>
                        <a:pt x="24" y="10"/>
                      </a:moveTo>
                      <a:lnTo>
                        <a:pt x="0" y="0"/>
                      </a:lnTo>
                      <a:lnTo>
                        <a:pt x="0" y="0"/>
                      </a:lnTo>
                      <a:lnTo>
                        <a:pt x="24" y="10"/>
                      </a:lnTo>
                      <a:lnTo>
                        <a:pt x="2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02" name="Rectangle 674"/>
                <p:cNvSpPr>
                  <a:spLocks noChangeArrowheads="1"/>
                </p:cNvSpPr>
                <p:nvPr/>
              </p:nvSpPr>
              <p:spPr bwMode="auto">
                <a:xfrm>
                  <a:off x="4374"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03" name="Freeform 675"/>
                <p:cNvSpPr>
                  <a:spLocks/>
                </p:cNvSpPr>
                <p:nvPr/>
              </p:nvSpPr>
              <p:spPr bwMode="auto">
                <a:xfrm>
                  <a:off x="4368" y="2306"/>
                  <a:ext cx="24" cy="10"/>
                </a:xfrm>
                <a:custGeom>
                  <a:avLst/>
                  <a:gdLst>
                    <a:gd name="T0" fmla="*/ 0 w 24"/>
                    <a:gd name="T1" fmla="*/ 10 h 10"/>
                    <a:gd name="T2" fmla="*/ 24 w 24"/>
                    <a:gd name="T3" fmla="*/ 0 h 10"/>
                    <a:gd name="T4" fmla="*/ 24 w 24"/>
                    <a:gd name="T5" fmla="*/ 0 h 10"/>
                    <a:gd name="T6" fmla="*/ 0 w 24"/>
                    <a:gd name="T7" fmla="*/ 10 h 10"/>
                    <a:gd name="T8" fmla="*/ 0 w 24"/>
                    <a:gd name="T9" fmla="*/ 10 h 10"/>
                  </a:gdLst>
                  <a:ahLst/>
                  <a:cxnLst>
                    <a:cxn ang="0">
                      <a:pos x="T0" y="T1"/>
                    </a:cxn>
                    <a:cxn ang="0">
                      <a:pos x="T2" y="T3"/>
                    </a:cxn>
                    <a:cxn ang="0">
                      <a:pos x="T4" y="T5"/>
                    </a:cxn>
                    <a:cxn ang="0">
                      <a:pos x="T6" y="T7"/>
                    </a:cxn>
                    <a:cxn ang="0">
                      <a:pos x="T8" y="T9"/>
                    </a:cxn>
                  </a:cxnLst>
                  <a:rect l="0" t="0" r="r" b="b"/>
                  <a:pathLst>
                    <a:path w="24" h="10">
                      <a:moveTo>
                        <a:pt x="0" y="10"/>
                      </a:moveTo>
                      <a:lnTo>
                        <a:pt x="24" y="0"/>
                      </a:lnTo>
                      <a:lnTo>
                        <a:pt x="2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04" name="Freeform 676"/>
                <p:cNvSpPr>
                  <a:spLocks/>
                </p:cNvSpPr>
                <p:nvPr/>
              </p:nvSpPr>
              <p:spPr bwMode="auto">
                <a:xfrm>
                  <a:off x="4368" y="2306"/>
                  <a:ext cx="24" cy="10"/>
                </a:xfrm>
                <a:custGeom>
                  <a:avLst/>
                  <a:gdLst>
                    <a:gd name="T0" fmla="*/ 24 w 24"/>
                    <a:gd name="T1" fmla="*/ 10 h 10"/>
                    <a:gd name="T2" fmla="*/ 0 w 24"/>
                    <a:gd name="T3" fmla="*/ 0 h 10"/>
                    <a:gd name="T4" fmla="*/ 0 w 24"/>
                    <a:gd name="T5" fmla="*/ 0 h 10"/>
                    <a:gd name="T6" fmla="*/ 24 w 24"/>
                    <a:gd name="T7" fmla="*/ 10 h 10"/>
                    <a:gd name="T8" fmla="*/ 24 w 24"/>
                    <a:gd name="T9" fmla="*/ 10 h 10"/>
                  </a:gdLst>
                  <a:ahLst/>
                  <a:cxnLst>
                    <a:cxn ang="0">
                      <a:pos x="T0" y="T1"/>
                    </a:cxn>
                    <a:cxn ang="0">
                      <a:pos x="T2" y="T3"/>
                    </a:cxn>
                    <a:cxn ang="0">
                      <a:pos x="T4" y="T5"/>
                    </a:cxn>
                    <a:cxn ang="0">
                      <a:pos x="T6" y="T7"/>
                    </a:cxn>
                    <a:cxn ang="0">
                      <a:pos x="T8" y="T9"/>
                    </a:cxn>
                  </a:cxnLst>
                  <a:rect l="0" t="0" r="r" b="b"/>
                  <a:pathLst>
                    <a:path w="24" h="10">
                      <a:moveTo>
                        <a:pt x="24" y="10"/>
                      </a:moveTo>
                      <a:lnTo>
                        <a:pt x="0" y="0"/>
                      </a:lnTo>
                      <a:lnTo>
                        <a:pt x="0" y="0"/>
                      </a:lnTo>
                      <a:lnTo>
                        <a:pt x="24" y="10"/>
                      </a:lnTo>
                      <a:lnTo>
                        <a:pt x="2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05" name="Rectangle 677"/>
                <p:cNvSpPr>
                  <a:spLocks noChangeArrowheads="1"/>
                </p:cNvSpPr>
                <p:nvPr/>
              </p:nvSpPr>
              <p:spPr bwMode="auto">
                <a:xfrm>
                  <a:off x="4380"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06" name="Freeform 678"/>
                <p:cNvSpPr>
                  <a:spLocks/>
                </p:cNvSpPr>
                <p:nvPr/>
              </p:nvSpPr>
              <p:spPr bwMode="auto">
                <a:xfrm>
                  <a:off x="4368" y="2306"/>
                  <a:ext cx="28" cy="10"/>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07" name="Freeform 679"/>
                <p:cNvSpPr>
                  <a:spLocks/>
                </p:cNvSpPr>
                <p:nvPr/>
              </p:nvSpPr>
              <p:spPr bwMode="auto">
                <a:xfrm>
                  <a:off x="4368" y="2306"/>
                  <a:ext cx="28" cy="10"/>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08" name="Rectangle 680"/>
                <p:cNvSpPr>
                  <a:spLocks noChangeArrowheads="1"/>
                </p:cNvSpPr>
                <p:nvPr/>
              </p:nvSpPr>
              <p:spPr bwMode="auto">
                <a:xfrm>
                  <a:off x="4386"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09" name="Freeform 681"/>
                <p:cNvSpPr>
                  <a:spLocks/>
                </p:cNvSpPr>
                <p:nvPr/>
              </p:nvSpPr>
              <p:spPr bwMode="auto">
                <a:xfrm>
                  <a:off x="4368" y="2306"/>
                  <a:ext cx="28" cy="10"/>
                </a:xfrm>
                <a:custGeom>
                  <a:avLst/>
                  <a:gdLst>
                    <a:gd name="T0" fmla="*/ 6 w 28"/>
                    <a:gd name="T1" fmla="*/ 10 h 10"/>
                    <a:gd name="T2" fmla="*/ 28 w 28"/>
                    <a:gd name="T3" fmla="*/ 0 h 10"/>
                    <a:gd name="T4" fmla="*/ 28 w 28"/>
                    <a:gd name="T5" fmla="*/ 0 h 10"/>
                    <a:gd name="T6" fmla="*/ 0 w 28"/>
                    <a:gd name="T7" fmla="*/ 10 h 10"/>
                    <a:gd name="T8" fmla="*/ 6 w 28"/>
                    <a:gd name="T9" fmla="*/ 10 h 10"/>
                  </a:gdLst>
                  <a:ahLst/>
                  <a:cxnLst>
                    <a:cxn ang="0">
                      <a:pos x="T0" y="T1"/>
                    </a:cxn>
                    <a:cxn ang="0">
                      <a:pos x="T2" y="T3"/>
                    </a:cxn>
                    <a:cxn ang="0">
                      <a:pos x="T4" y="T5"/>
                    </a:cxn>
                    <a:cxn ang="0">
                      <a:pos x="T6" y="T7"/>
                    </a:cxn>
                    <a:cxn ang="0">
                      <a:pos x="T8" y="T9"/>
                    </a:cxn>
                  </a:cxnLst>
                  <a:rect l="0" t="0" r="r" b="b"/>
                  <a:pathLst>
                    <a:path w="28" h="10">
                      <a:moveTo>
                        <a:pt x="6" y="10"/>
                      </a:moveTo>
                      <a:lnTo>
                        <a:pt x="28" y="0"/>
                      </a:lnTo>
                      <a:lnTo>
                        <a:pt x="28" y="0"/>
                      </a:lnTo>
                      <a:lnTo>
                        <a:pt x="0" y="10"/>
                      </a:lnTo>
                      <a:lnTo>
                        <a:pt x="6"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10" name="Freeform 682"/>
                <p:cNvSpPr>
                  <a:spLocks/>
                </p:cNvSpPr>
                <p:nvPr/>
              </p:nvSpPr>
              <p:spPr bwMode="auto">
                <a:xfrm>
                  <a:off x="4368" y="2306"/>
                  <a:ext cx="28" cy="10"/>
                </a:xfrm>
                <a:custGeom>
                  <a:avLst/>
                  <a:gdLst>
                    <a:gd name="T0" fmla="*/ 28 w 28"/>
                    <a:gd name="T1" fmla="*/ 10 h 10"/>
                    <a:gd name="T2" fmla="*/ 0 w 28"/>
                    <a:gd name="T3" fmla="*/ 0 h 10"/>
                    <a:gd name="T4" fmla="*/ 6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6"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11" name="Rectangle 683"/>
                <p:cNvSpPr>
                  <a:spLocks noChangeArrowheads="1"/>
                </p:cNvSpPr>
                <p:nvPr/>
              </p:nvSpPr>
              <p:spPr bwMode="auto">
                <a:xfrm>
                  <a:off x="4396"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12" name="Freeform 684"/>
                <p:cNvSpPr>
                  <a:spLocks/>
                </p:cNvSpPr>
                <p:nvPr/>
              </p:nvSpPr>
              <p:spPr bwMode="auto">
                <a:xfrm>
                  <a:off x="4386" y="2306"/>
                  <a:ext cx="28" cy="10"/>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13" name="Freeform 685"/>
                <p:cNvSpPr>
                  <a:spLocks/>
                </p:cNvSpPr>
                <p:nvPr/>
              </p:nvSpPr>
              <p:spPr bwMode="auto">
                <a:xfrm>
                  <a:off x="4386" y="2306"/>
                  <a:ext cx="28" cy="10"/>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14" name="Rectangle 686"/>
                <p:cNvSpPr>
                  <a:spLocks noChangeArrowheads="1"/>
                </p:cNvSpPr>
                <p:nvPr/>
              </p:nvSpPr>
              <p:spPr bwMode="auto">
                <a:xfrm>
                  <a:off x="4414"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15" name="Freeform 687"/>
                <p:cNvSpPr>
                  <a:spLocks/>
                </p:cNvSpPr>
                <p:nvPr/>
              </p:nvSpPr>
              <p:spPr bwMode="auto">
                <a:xfrm>
                  <a:off x="4402" y="2306"/>
                  <a:ext cx="34" cy="10"/>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16" name="Freeform 688"/>
                <p:cNvSpPr>
                  <a:spLocks/>
                </p:cNvSpPr>
                <p:nvPr/>
              </p:nvSpPr>
              <p:spPr bwMode="auto">
                <a:xfrm>
                  <a:off x="4402" y="2306"/>
                  <a:ext cx="34" cy="10"/>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17" name="Rectangle 689"/>
                <p:cNvSpPr>
                  <a:spLocks noChangeArrowheads="1"/>
                </p:cNvSpPr>
                <p:nvPr/>
              </p:nvSpPr>
              <p:spPr bwMode="auto">
                <a:xfrm>
                  <a:off x="4430"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18" name="Freeform 690"/>
                <p:cNvSpPr>
                  <a:spLocks/>
                </p:cNvSpPr>
                <p:nvPr/>
              </p:nvSpPr>
              <p:spPr bwMode="auto">
                <a:xfrm>
                  <a:off x="4414" y="2306"/>
                  <a:ext cx="34" cy="10"/>
                </a:xfrm>
                <a:custGeom>
                  <a:avLst/>
                  <a:gdLst>
                    <a:gd name="T0" fmla="*/ 0 w 34"/>
                    <a:gd name="T1" fmla="*/ 10 h 10"/>
                    <a:gd name="T2" fmla="*/ 34 w 34"/>
                    <a:gd name="T3" fmla="*/ 0 h 10"/>
                    <a:gd name="T4" fmla="*/ 28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19" name="Freeform 691"/>
                <p:cNvSpPr>
                  <a:spLocks/>
                </p:cNvSpPr>
                <p:nvPr/>
              </p:nvSpPr>
              <p:spPr bwMode="auto">
                <a:xfrm>
                  <a:off x="4414" y="2306"/>
                  <a:ext cx="34" cy="10"/>
                </a:xfrm>
                <a:custGeom>
                  <a:avLst/>
                  <a:gdLst>
                    <a:gd name="T0" fmla="*/ 28 w 34"/>
                    <a:gd name="T1" fmla="*/ 10 h 10"/>
                    <a:gd name="T2" fmla="*/ 0 w 34"/>
                    <a:gd name="T3" fmla="*/ 0 h 10"/>
                    <a:gd name="T4" fmla="*/ 0 w 34"/>
                    <a:gd name="T5" fmla="*/ 0 h 10"/>
                    <a:gd name="T6" fmla="*/ 34 w 34"/>
                    <a:gd name="T7" fmla="*/ 10 h 10"/>
                    <a:gd name="T8" fmla="*/ 28 w 34"/>
                    <a:gd name="T9" fmla="*/ 10 h 10"/>
                  </a:gdLst>
                  <a:ahLst/>
                  <a:cxnLst>
                    <a:cxn ang="0">
                      <a:pos x="T0" y="T1"/>
                    </a:cxn>
                    <a:cxn ang="0">
                      <a:pos x="T2" y="T3"/>
                    </a:cxn>
                    <a:cxn ang="0">
                      <a:pos x="T4" y="T5"/>
                    </a:cxn>
                    <a:cxn ang="0">
                      <a:pos x="T6" y="T7"/>
                    </a:cxn>
                    <a:cxn ang="0">
                      <a:pos x="T8" y="T9"/>
                    </a:cxn>
                  </a:cxnLst>
                  <a:rect l="0" t="0" r="r" b="b"/>
                  <a:pathLst>
                    <a:path w="34" h="10">
                      <a:moveTo>
                        <a:pt x="28" y="10"/>
                      </a:moveTo>
                      <a:lnTo>
                        <a:pt x="0" y="0"/>
                      </a:lnTo>
                      <a:lnTo>
                        <a:pt x="0" y="0"/>
                      </a:lnTo>
                      <a:lnTo>
                        <a:pt x="34"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20" name="Rectangle 692"/>
                <p:cNvSpPr>
                  <a:spLocks noChangeArrowheads="1"/>
                </p:cNvSpPr>
                <p:nvPr/>
              </p:nvSpPr>
              <p:spPr bwMode="auto">
                <a:xfrm>
                  <a:off x="4436"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21" name="Freeform 693"/>
                <p:cNvSpPr>
                  <a:spLocks/>
                </p:cNvSpPr>
                <p:nvPr/>
              </p:nvSpPr>
              <p:spPr bwMode="auto">
                <a:xfrm>
                  <a:off x="4426" y="2306"/>
                  <a:ext cx="28" cy="10"/>
                </a:xfrm>
                <a:custGeom>
                  <a:avLst/>
                  <a:gdLst>
                    <a:gd name="T0" fmla="*/ 0 w 28"/>
                    <a:gd name="T1" fmla="*/ 10 h 10"/>
                    <a:gd name="T2" fmla="*/ 28 w 28"/>
                    <a:gd name="T3" fmla="*/ 0 h 10"/>
                    <a:gd name="T4" fmla="*/ 22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2"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22" name="Freeform 694"/>
                <p:cNvSpPr>
                  <a:spLocks/>
                </p:cNvSpPr>
                <p:nvPr/>
              </p:nvSpPr>
              <p:spPr bwMode="auto">
                <a:xfrm>
                  <a:off x="4426" y="2306"/>
                  <a:ext cx="28" cy="10"/>
                </a:xfrm>
                <a:custGeom>
                  <a:avLst/>
                  <a:gdLst>
                    <a:gd name="T0" fmla="*/ 22 w 28"/>
                    <a:gd name="T1" fmla="*/ 10 h 10"/>
                    <a:gd name="T2" fmla="*/ 0 w 28"/>
                    <a:gd name="T3" fmla="*/ 0 h 10"/>
                    <a:gd name="T4" fmla="*/ 0 w 28"/>
                    <a:gd name="T5" fmla="*/ 0 h 10"/>
                    <a:gd name="T6" fmla="*/ 28 w 28"/>
                    <a:gd name="T7" fmla="*/ 10 h 10"/>
                    <a:gd name="T8" fmla="*/ 22 w 28"/>
                    <a:gd name="T9" fmla="*/ 10 h 10"/>
                  </a:gdLst>
                  <a:ahLst/>
                  <a:cxnLst>
                    <a:cxn ang="0">
                      <a:pos x="T0" y="T1"/>
                    </a:cxn>
                    <a:cxn ang="0">
                      <a:pos x="T2" y="T3"/>
                    </a:cxn>
                    <a:cxn ang="0">
                      <a:pos x="T4" y="T5"/>
                    </a:cxn>
                    <a:cxn ang="0">
                      <a:pos x="T6" y="T7"/>
                    </a:cxn>
                    <a:cxn ang="0">
                      <a:pos x="T8" y="T9"/>
                    </a:cxn>
                  </a:cxnLst>
                  <a:rect l="0" t="0" r="r" b="b"/>
                  <a:pathLst>
                    <a:path w="28" h="10">
                      <a:moveTo>
                        <a:pt x="22" y="10"/>
                      </a:moveTo>
                      <a:lnTo>
                        <a:pt x="0" y="0"/>
                      </a:lnTo>
                      <a:lnTo>
                        <a:pt x="0" y="0"/>
                      </a:lnTo>
                      <a:lnTo>
                        <a:pt x="28" y="10"/>
                      </a:lnTo>
                      <a:lnTo>
                        <a:pt x="22"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23" name="Rectangle 695"/>
                <p:cNvSpPr>
                  <a:spLocks noChangeArrowheads="1"/>
                </p:cNvSpPr>
                <p:nvPr/>
              </p:nvSpPr>
              <p:spPr bwMode="auto">
                <a:xfrm>
                  <a:off x="4436"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24" name="Freeform 696"/>
                <p:cNvSpPr>
                  <a:spLocks/>
                </p:cNvSpPr>
                <p:nvPr/>
              </p:nvSpPr>
              <p:spPr bwMode="auto">
                <a:xfrm>
                  <a:off x="4430" y="2306"/>
                  <a:ext cx="30" cy="10"/>
                </a:xfrm>
                <a:custGeom>
                  <a:avLst/>
                  <a:gdLst>
                    <a:gd name="T0" fmla="*/ 0 w 30"/>
                    <a:gd name="T1" fmla="*/ 10 h 10"/>
                    <a:gd name="T2" fmla="*/ 30 w 30"/>
                    <a:gd name="T3" fmla="*/ 0 h 10"/>
                    <a:gd name="T4" fmla="*/ 24 w 30"/>
                    <a:gd name="T5" fmla="*/ 0 h 10"/>
                    <a:gd name="T6" fmla="*/ 0 w 30"/>
                    <a:gd name="T7" fmla="*/ 10 h 10"/>
                    <a:gd name="T8" fmla="*/ 0 w 30"/>
                    <a:gd name="T9" fmla="*/ 10 h 10"/>
                  </a:gdLst>
                  <a:ahLst/>
                  <a:cxnLst>
                    <a:cxn ang="0">
                      <a:pos x="T0" y="T1"/>
                    </a:cxn>
                    <a:cxn ang="0">
                      <a:pos x="T2" y="T3"/>
                    </a:cxn>
                    <a:cxn ang="0">
                      <a:pos x="T4" y="T5"/>
                    </a:cxn>
                    <a:cxn ang="0">
                      <a:pos x="T6" y="T7"/>
                    </a:cxn>
                    <a:cxn ang="0">
                      <a:pos x="T8" y="T9"/>
                    </a:cxn>
                  </a:cxnLst>
                  <a:rect l="0" t="0" r="r" b="b"/>
                  <a:pathLst>
                    <a:path w="30" h="10">
                      <a:moveTo>
                        <a:pt x="0" y="10"/>
                      </a:moveTo>
                      <a:lnTo>
                        <a:pt x="30" y="0"/>
                      </a:lnTo>
                      <a:lnTo>
                        <a:pt x="2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25" name="Freeform 697"/>
                <p:cNvSpPr>
                  <a:spLocks/>
                </p:cNvSpPr>
                <p:nvPr/>
              </p:nvSpPr>
              <p:spPr bwMode="auto">
                <a:xfrm>
                  <a:off x="4430" y="2306"/>
                  <a:ext cx="30" cy="10"/>
                </a:xfrm>
                <a:custGeom>
                  <a:avLst/>
                  <a:gdLst>
                    <a:gd name="T0" fmla="*/ 24 w 30"/>
                    <a:gd name="T1" fmla="*/ 10 h 10"/>
                    <a:gd name="T2" fmla="*/ 0 w 30"/>
                    <a:gd name="T3" fmla="*/ 0 h 10"/>
                    <a:gd name="T4" fmla="*/ 0 w 30"/>
                    <a:gd name="T5" fmla="*/ 0 h 10"/>
                    <a:gd name="T6" fmla="*/ 30 w 30"/>
                    <a:gd name="T7" fmla="*/ 10 h 10"/>
                    <a:gd name="T8" fmla="*/ 24 w 30"/>
                    <a:gd name="T9" fmla="*/ 10 h 10"/>
                  </a:gdLst>
                  <a:ahLst/>
                  <a:cxnLst>
                    <a:cxn ang="0">
                      <a:pos x="T0" y="T1"/>
                    </a:cxn>
                    <a:cxn ang="0">
                      <a:pos x="T2" y="T3"/>
                    </a:cxn>
                    <a:cxn ang="0">
                      <a:pos x="T4" y="T5"/>
                    </a:cxn>
                    <a:cxn ang="0">
                      <a:pos x="T6" y="T7"/>
                    </a:cxn>
                    <a:cxn ang="0">
                      <a:pos x="T8" y="T9"/>
                    </a:cxn>
                  </a:cxnLst>
                  <a:rect l="0" t="0" r="r" b="b"/>
                  <a:pathLst>
                    <a:path w="30" h="10">
                      <a:moveTo>
                        <a:pt x="24" y="10"/>
                      </a:moveTo>
                      <a:lnTo>
                        <a:pt x="0" y="0"/>
                      </a:lnTo>
                      <a:lnTo>
                        <a:pt x="0" y="0"/>
                      </a:lnTo>
                      <a:lnTo>
                        <a:pt x="30" y="10"/>
                      </a:lnTo>
                      <a:lnTo>
                        <a:pt x="2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26" name="Rectangle 698"/>
                <p:cNvSpPr>
                  <a:spLocks noChangeArrowheads="1"/>
                </p:cNvSpPr>
                <p:nvPr/>
              </p:nvSpPr>
              <p:spPr bwMode="auto">
                <a:xfrm>
                  <a:off x="4454"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27" name="Freeform 699"/>
                <p:cNvSpPr>
                  <a:spLocks/>
                </p:cNvSpPr>
                <p:nvPr/>
              </p:nvSpPr>
              <p:spPr bwMode="auto">
                <a:xfrm>
                  <a:off x="4442" y="2306"/>
                  <a:ext cx="28" cy="10"/>
                </a:xfrm>
                <a:custGeom>
                  <a:avLst/>
                  <a:gdLst>
                    <a:gd name="T0" fmla="*/ 6 w 28"/>
                    <a:gd name="T1" fmla="*/ 10 h 10"/>
                    <a:gd name="T2" fmla="*/ 28 w 28"/>
                    <a:gd name="T3" fmla="*/ 0 h 10"/>
                    <a:gd name="T4" fmla="*/ 28 w 28"/>
                    <a:gd name="T5" fmla="*/ 0 h 10"/>
                    <a:gd name="T6" fmla="*/ 0 w 28"/>
                    <a:gd name="T7" fmla="*/ 10 h 10"/>
                    <a:gd name="T8" fmla="*/ 6 w 28"/>
                    <a:gd name="T9" fmla="*/ 10 h 10"/>
                  </a:gdLst>
                  <a:ahLst/>
                  <a:cxnLst>
                    <a:cxn ang="0">
                      <a:pos x="T0" y="T1"/>
                    </a:cxn>
                    <a:cxn ang="0">
                      <a:pos x="T2" y="T3"/>
                    </a:cxn>
                    <a:cxn ang="0">
                      <a:pos x="T4" y="T5"/>
                    </a:cxn>
                    <a:cxn ang="0">
                      <a:pos x="T6" y="T7"/>
                    </a:cxn>
                    <a:cxn ang="0">
                      <a:pos x="T8" y="T9"/>
                    </a:cxn>
                  </a:cxnLst>
                  <a:rect l="0" t="0" r="r" b="b"/>
                  <a:pathLst>
                    <a:path w="28" h="10">
                      <a:moveTo>
                        <a:pt x="6" y="10"/>
                      </a:moveTo>
                      <a:lnTo>
                        <a:pt x="28" y="0"/>
                      </a:lnTo>
                      <a:lnTo>
                        <a:pt x="28" y="0"/>
                      </a:lnTo>
                      <a:lnTo>
                        <a:pt x="0" y="10"/>
                      </a:lnTo>
                      <a:lnTo>
                        <a:pt x="6"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28" name="Freeform 700"/>
                <p:cNvSpPr>
                  <a:spLocks/>
                </p:cNvSpPr>
                <p:nvPr/>
              </p:nvSpPr>
              <p:spPr bwMode="auto">
                <a:xfrm>
                  <a:off x="4442" y="2306"/>
                  <a:ext cx="28" cy="10"/>
                </a:xfrm>
                <a:custGeom>
                  <a:avLst/>
                  <a:gdLst>
                    <a:gd name="T0" fmla="*/ 28 w 28"/>
                    <a:gd name="T1" fmla="*/ 10 h 10"/>
                    <a:gd name="T2" fmla="*/ 0 w 28"/>
                    <a:gd name="T3" fmla="*/ 0 h 10"/>
                    <a:gd name="T4" fmla="*/ 6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6"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29" name="Rectangle 701"/>
                <p:cNvSpPr>
                  <a:spLocks noChangeArrowheads="1"/>
                </p:cNvSpPr>
                <p:nvPr/>
              </p:nvSpPr>
              <p:spPr bwMode="auto">
                <a:xfrm>
                  <a:off x="4460" y="2306"/>
                  <a:ext cx="4"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30" name="Freeform 702"/>
                <p:cNvSpPr>
                  <a:spLocks/>
                </p:cNvSpPr>
                <p:nvPr/>
              </p:nvSpPr>
              <p:spPr bwMode="auto">
                <a:xfrm>
                  <a:off x="4442" y="2306"/>
                  <a:ext cx="28" cy="10"/>
                </a:xfrm>
                <a:custGeom>
                  <a:avLst/>
                  <a:gdLst>
                    <a:gd name="T0" fmla="*/ 6 w 28"/>
                    <a:gd name="T1" fmla="*/ 10 h 10"/>
                    <a:gd name="T2" fmla="*/ 28 w 28"/>
                    <a:gd name="T3" fmla="*/ 0 h 10"/>
                    <a:gd name="T4" fmla="*/ 28 w 28"/>
                    <a:gd name="T5" fmla="*/ 0 h 10"/>
                    <a:gd name="T6" fmla="*/ 0 w 28"/>
                    <a:gd name="T7" fmla="*/ 10 h 10"/>
                    <a:gd name="T8" fmla="*/ 6 w 28"/>
                    <a:gd name="T9" fmla="*/ 10 h 10"/>
                  </a:gdLst>
                  <a:ahLst/>
                  <a:cxnLst>
                    <a:cxn ang="0">
                      <a:pos x="T0" y="T1"/>
                    </a:cxn>
                    <a:cxn ang="0">
                      <a:pos x="T2" y="T3"/>
                    </a:cxn>
                    <a:cxn ang="0">
                      <a:pos x="T4" y="T5"/>
                    </a:cxn>
                    <a:cxn ang="0">
                      <a:pos x="T6" y="T7"/>
                    </a:cxn>
                    <a:cxn ang="0">
                      <a:pos x="T8" y="T9"/>
                    </a:cxn>
                  </a:cxnLst>
                  <a:rect l="0" t="0" r="r" b="b"/>
                  <a:pathLst>
                    <a:path w="28" h="10">
                      <a:moveTo>
                        <a:pt x="6" y="10"/>
                      </a:moveTo>
                      <a:lnTo>
                        <a:pt x="28" y="0"/>
                      </a:lnTo>
                      <a:lnTo>
                        <a:pt x="28" y="0"/>
                      </a:lnTo>
                      <a:lnTo>
                        <a:pt x="0" y="10"/>
                      </a:lnTo>
                      <a:lnTo>
                        <a:pt x="6"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31" name="Freeform 703"/>
                <p:cNvSpPr>
                  <a:spLocks/>
                </p:cNvSpPr>
                <p:nvPr/>
              </p:nvSpPr>
              <p:spPr bwMode="auto">
                <a:xfrm>
                  <a:off x="4442" y="2306"/>
                  <a:ext cx="28" cy="10"/>
                </a:xfrm>
                <a:custGeom>
                  <a:avLst/>
                  <a:gdLst>
                    <a:gd name="T0" fmla="*/ 28 w 28"/>
                    <a:gd name="T1" fmla="*/ 10 h 10"/>
                    <a:gd name="T2" fmla="*/ 0 w 28"/>
                    <a:gd name="T3" fmla="*/ 0 h 10"/>
                    <a:gd name="T4" fmla="*/ 6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6"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32" name="Rectangle 704"/>
                <p:cNvSpPr>
                  <a:spLocks noChangeArrowheads="1"/>
                </p:cNvSpPr>
                <p:nvPr/>
              </p:nvSpPr>
              <p:spPr bwMode="auto">
                <a:xfrm>
                  <a:off x="4464"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33" name="Freeform 705"/>
                <p:cNvSpPr>
                  <a:spLocks/>
                </p:cNvSpPr>
                <p:nvPr/>
              </p:nvSpPr>
              <p:spPr bwMode="auto">
                <a:xfrm>
                  <a:off x="4448" y="2306"/>
                  <a:ext cx="28" cy="10"/>
                </a:xfrm>
                <a:custGeom>
                  <a:avLst/>
                  <a:gdLst>
                    <a:gd name="T0" fmla="*/ 6 w 28"/>
                    <a:gd name="T1" fmla="*/ 10 h 10"/>
                    <a:gd name="T2" fmla="*/ 28 w 28"/>
                    <a:gd name="T3" fmla="*/ 0 h 10"/>
                    <a:gd name="T4" fmla="*/ 28 w 28"/>
                    <a:gd name="T5" fmla="*/ 0 h 10"/>
                    <a:gd name="T6" fmla="*/ 0 w 28"/>
                    <a:gd name="T7" fmla="*/ 10 h 10"/>
                    <a:gd name="T8" fmla="*/ 6 w 28"/>
                    <a:gd name="T9" fmla="*/ 10 h 10"/>
                  </a:gdLst>
                  <a:ahLst/>
                  <a:cxnLst>
                    <a:cxn ang="0">
                      <a:pos x="T0" y="T1"/>
                    </a:cxn>
                    <a:cxn ang="0">
                      <a:pos x="T2" y="T3"/>
                    </a:cxn>
                    <a:cxn ang="0">
                      <a:pos x="T4" y="T5"/>
                    </a:cxn>
                    <a:cxn ang="0">
                      <a:pos x="T6" y="T7"/>
                    </a:cxn>
                    <a:cxn ang="0">
                      <a:pos x="T8" y="T9"/>
                    </a:cxn>
                  </a:cxnLst>
                  <a:rect l="0" t="0" r="r" b="b"/>
                  <a:pathLst>
                    <a:path w="28" h="10">
                      <a:moveTo>
                        <a:pt x="6" y="10"/>
                      </a:moveTo>
                      <a:lnTo>
                        <a:pt x="28" y="0"/>
                      </a:lnTo>
                      <a:lnTo>
                        <a:pt x="28" y="0"/>
                      </a:lnTo>
                      <a:lnTo>
                        <a:pt x="0" y="10"/>
                      </a:lnTo>
                      <a:lnTo>
                        <a:pt x="6"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34" name="Freeform 706"/>
                <p:cNvSpPr>
                  <a:spLocks/>
                </p:cNvSpPr>
                <p:nvPr/>
              </p:nvSpPr>
              <p:spPr bwMode="auto">
                <a:xfrm>
                  <a:off x="4448" y="2306"/>
                  <a:ext cx="28" cy="10"/>
                </a:xfrm>
                <a:custGeom>
                  <a:avLst/>
                  <a:gdLst>
                    <a:gd name="T0" fmla="*/ 28 w 28"/>
                    <a:gd name="T1" fmla="*/ 10 h 10"/>
                    <a:gd name="T2" fmla="*/ 0 w 28"/>
                    <a:gd name="T3" fmla="*/ 0 h 10"/>
                    <a:gd name="T4" fmla="*/ 6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6"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35" name="Rectangle 707"/>
                <p:cNvSpPr>
                  <a:spLocks noChangeArrowheads="1"/>
                </p:cNvSpPr>
                <p:nvPr/>
              </p:nvSpPr>
              <p:spPr bwMode="auto">
                <a:xfrm>
                  <a:off x="4464"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36" name="Freeform 708"/>
                <p:cNvSpPr>
                  <a:spLocks/>
                </p:cNvSpPr>
                <p:nvPr/>
              </p:nvSpPr>
              <p:spPr bwMode="auto">
                <a:xfrm>
                  <a:off x="4448" y="2306"/>
                  <a:ext cx="34" cy="10"/>
                </a:xfrm>
                <a:custGeom>
                  <a:avLst/>
                  <a:gdLst>
                    <a:gd name="T0" fmla="*/ 6 w 34"/>
                    <a:gd name="T1" fmla="*/ 10 h 10"/>
                    <a:gd name="T2" fmla="*/ 34 w 34"/>
                    <a:gd name="T3" fmla="*/ 0 h 10"/>
                    <a:gd name="T4" fmla="*/ 34 w 34"/>
                    <a:gd name="T5" fmla="*/ 0 h 10"/>
                    <a:gd name="T6" fmla="*/ 0 w 34"/>
                    <a:gd name="T7" fmla="*/ 10 h 10"/>
                    <a:gd name="T8" fmla="*/ 6 w 34"/>
                    <a:gd name="T9" fmla="*/ 10 h 10"/>
                  </a:gdLst>
                  <a:ahLst/>
                  <a:cxnLst>
                    <a:cxn ang="0">
                      <a:pos x="T0" y="T1"/>
                    </a:cxn>
                    <a:cxn ang="0">
                      <a:pos x="T2" y="T3"/>
                    </a:cxn>
                    <a:cxn ang="0">
                      <a:pos x="T4" y="T5"/>
                    </a:cxn>
                    <a:cxn ang="0">
                      <a:pos x="T6" y="T7"/>
                    </a:cxn>
                    <a:cxn ang="0">
                      <a:pos x="T8" y="T9"/>
                    </a:cxn>
                  </a:cxnLst>
                  <a:rect l="0" t="0" r="r" b="b"/>
                  <a:pathLst>
                    <a:path w="34" h="10">
                      <a:moveTo>
                        <a:pt x="6" y="10"/>
                      </a:moveTo>
                      <a:lnTo>
                        <a:pt x="34" y="0"/>
                      </a:lnTo>
                      <a:lnTo>
                        <a:pt x="34" y="0"/>
                      </a:lnTo>
                      <a:lnTo>
                        <a:pt x="0" y="10"/>
                      </a:lnTo>
                      <a:lnTo>
                        <a:pt x="6"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37" name="Freeform 709"/>
                <p:cNvSpPr>
                  <a:spLocks/>
                </p:cNvSpPr>
                <p:nvPr/>
              </p:nvSpPr>
              <p:spPr bwMode="auto">
                <a:xfrm>
                  <a:off x="4448" y="2306"/>
                  <a:ext cx="34" cy="10"/>
                </a:xfrm>
                <a:custGeom>
                  <a:avLst/>
                  <a:gdLst>
                    <a:gd name="T0" fmla="*/ 34 w 34"/>
                    <a:gd name="T1" fmla="*/ 10 h 10"/>
                    <a:gd name="T2" fmla="*/ 0 w 34"/>
                    <a:gd name="T3" fmla="*/ 0 h 10"/>
                    <a:gd name="T4" fmla="*/ 6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6"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38" name="Rectangle 710"/>
                <p:cNvSpPr>
                  <a:spLocks noChangeArrowheads="1"/>
                </p:cNvSpPr>
                <p:nvPr/>
              </p:nvSpPr>
              <p:spPr bwMode="auto">
                <a:xfrm>
                  <a:off x="4470"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39" name="Freeform 711"/>
                <p:cNvSpPr>
                  <a:spLocks/>
                </p:cNvSpPr>
                <p:nvPr/>
              </p:nvSpPr>
              <p:spPr bwMode="auto">
                <a:xfrm>
                  <a:off x="4460" y="2306"/>
                  <a:ext cx="28" cy="10"/>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40" name="Freeform 712"/>
                <p:cNvSpPr>
                  <a:spLocks/>
                </p:cNvSpPr>
                <p:nvPr/>
              </p:nvSpPr>
              <p:spPr bwMode="auto">
                <a:xfrm>
                  <a:off x="4460" y="2306"/>
                  <a:ext cx="28" cy="10"/>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41" name="Rectangle 713"/>
                <p:cNvSpPr>
                  <a:spLocks noChangeArrowheads="1"/>
                </p:cNvSpPr>
                <p:nvPr/>
              </p:nvSpPr>
              <p:spPr bwMode="auto">
                <a:xfrm>
                  <a:off x="4488"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42" name="Freeform 714"/>
                <p:cNvSpPr>
                  <a:spLocks/>
                </p:cNvSpPr>
                <p:nvPr/>
              </p:nvSpPr>
              <p:spPr bwMode="auto">
                <a:xfrm>
                  <a:off x="4470" y="2306"/>
                  <a:ext cx="40" cy="10"/>
                </a:xfrm>
                <a:custGeom>
                  <a:avLst/>
                  <a:gdLst>
                    <a:gd name="T0" fmla="*/ 0 w 40"/>
                    <a:gd name="T1" fmla="*/ 10 h 10"/>
                    <a:gd name="T2" fmla="*/ 40 w 40"/>
                    <a:gd name="T3" fmla="*/ 0 h 10"/>
                    <a:gd name="T4" fmla="*/ 40 w 40"/>
                    <a:gd name="T5" fmla="*/ 0 h 10"/>
                    <a:gd name="T6" fmla="*/ 0 w 40"/>
                    <a:gd name="T7" fmla="*/ 10 h 10"/>
                    <a:gd name="T8" fmla="*/ 0 w 40"/>
                    <a:gd name="T9" fmla="*/ 10 h 10"/>
                  </a:gdLst>
                  <a:ahLst/>
                  <a:cxnLst>
                    <a:cxn ang="0">
                      <a:pos x="T0" y="T1"/>
                    </a:cxn>
                    <a:cxn ang="0">
                      <a:pos x="T2" y="T3"/>
                    </a:cxn>
                    <a:cxn ang="0">
                      <a:pos x="T4" y="T5"/>
                    </a:cxn>
                    <a:cxn ang="0">
                      <a:pos x="T6" y="T7"/>
                    </a:cxn>
                    <a:cxn ang="0">
                      <a:pos x="T8" y="T9"/>
                    </a:cxn>
                  </a:cxnLst>
                  <a:rect l="0" t="0" r="r" b="b"/>
                  <a:pathLst>
                    <a:path w="40" h="10">
                      <a:moveTo>
                        <a:pt x="0" y="10"/>
                      </a:moveTo>
                      <a:lnTo>
                        <a:pt x="40" y="0"/>
                      </a:lnTo>
                      <a:lnTo>
                        <a:pt x="40"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43" name="Freeform 715"/>
                <p:cNvSpPr>
                  <a:spLocks/>
                </p:cNvSpPr>
                <p:nvPr/>
              </p:nvSpPr>
              <p:spPr bwMode="auto">
                <a:xfrm>
                  <a:off x="4470" y="2306"/>
                  <a:ext cx="40" cy="10"/>
                </a:xfrm>
                <a:custGeom>
                  <a:avLst/>
                  <a:gdLst>
                    <a:gd name="T0" fmla="*/ 40 w 40"/>
                    <a:gd name="T1" fmla="*/ 10 h 10"/>
                    <a:gd name="T2" fmla="*/ 0 w 40"/>
                    <a:gd name="T3" fmla="*/ 0 h 10"/>
                    <a:gd name="T4" fmla="*/ 0 w 40"/>
                    <a:gd name="T5" fmla="*/ 0 h 10"/>
                    <a:gd name="T6" fmla="*/ 40 w 40"/>
                    <a:gd name="T7" fmla="*/ 10 h 10"/>
                    <a:gd name="T8" fmla="*/ 40 w 40"/>
                    <a:gd name="T9" fmla="*/ 10 h 10"/>
                  </a:gdLst>
                  <a:ahLst/>
                  <a:cxnLst>
                    <a:cxn ang="0">
                      <a:pos x="T0" y="T1"/>
                    </a:cxn>
                    <a:cxn ang="0">
                      <a:pos x="T2" y="T3"/>
                    </a:cxn>
                    <a:cxn ang="0">
                      <a:pos x="T4" y="T5"/>
                    </a:cxn>
                    <a:cxn ang="0">
                      <a:pos x="T6" y="T7"/>
                    </a:cxn>
                    <a:cxn ang="0">
                      <a:pos x="T8" y="T9"/>
                    </a:cxn>
                  </a:cxnLst>
                  <a:rect l="0" t="0" r="r" b="b"/>
                  <a:pathLst>
                    <a:path w="40" h="10">
                      <a:moveTo>
                        <a:pt x="40" y="10"/>
                      </a:moveTo>
                      <a:lnTo>
                        <a:pt x="0" y="0"/>
                      </a:lnTo>
                      <a:lnTo>
                        <a:pt x="0" y="0"/>
                      </a:lnTo>
                      <a:lnTo>
                        <a:pt x="40" y="10"/>
                      </a:lnTo>
                      <a:lnTo>
                        <a:pt x="4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44" name="Rectangle 716"/>
                <p:cNvSpPr>
                  <a:spLocks noChangeArrowheads="1"/>
                </p:cNvSpPr>
                <p:nvPr/>
              </p:nvSpPr>
              <p:spPr bwMode="auto">
                <a:xfrm>
                  <a:off x="4494"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45" name="Freeform 717"/>
                <p:cNvSpPr>
                  <a:spLocks/>
                </p:cNvSpPr>
                <p:nvPr/>
              </p:nvSpPr>
              <p:spPr bwMode="auto">
                <a:xfrm>
                  <a:off x="4482" y="2306"/>
                  <a:ext cx="34" cy="10"/>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46" name="Freeform 718"/>
                <p:cNvSpPr>
                  <a:spLocks/>
                </p:cNvSpPr>
                <p:nvPr/>
              </p:nvSpPr>
              <p:spPr bwMode="auto">
                <a:xfrm>
                  <a:off x="4482" y="2306"/>
                  <a:ext cx="34" cy="10"/>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47" name="Rectangle 719"/>
                <p:cNvSpPr>
                  <a:spLocks noChangeArrowheads="1"/>
                </p:cNvSpPr>
                <p:nvPr/>
              </p:nvSpPr>
              <p:spPr bwMode="auto">
                <a:xfrm>
                  <a:off x="4498"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48" name="Freeform 720"/>
                <p:cNvSpPr>
                  <a:spLocks/>
                </p:cNvSpPr>
                <p:nvPr/>
              </p:nvSpPr>
              <p:spPr bwMode="auto">
                <a:xfrm>
                  <a:off x="4482" y="2306"/>
                  <a:ext cx="34" cy="10"/>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49" name="Freeform 721"/>
                <p:cNvSpPr>
                  <a:spLocks/>
                </p:cNvSpPr>
                <p:nvPr/>
              </p:nvSpPr>
              <p:spPr bwMode="auto">
                <a:xfrm>
                  <a:off x="4482" y="2306"/>
                  <a:ext cx="34" cy="10"/>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50" name="Rectangle 722"/>
                <p:cNvSpPr>
                  <a:spLocks noChangeArrowheads="1"/>
                </p:cNvSpPr>
                <p:nvPr/>
              </p:nvSpPr>
              <p:spPr bwMode="auto">
                <a:xfrm>
                  <a:off x="4498"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51" name="Freeform 723"/>
                <p:cNvSpPr>
                  <a:spLocks/>
                </p:cNvSpPr>
                <p:nvPr/>
              </p:nvSpPr>
              <p:spPr bwMode="auto">
                <a:xfrm>
                  <a:off x="4482" y="2306"/>
                  <a:ext cx="34" cy="10"/>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52" name="Freeform 724"/>
                <p:cNvSpPr>
                  <a:spLocks/>
                </p:cNvSpPr>
                <p:nvPr/>
              </p:nvSpPr>
              <p:spPr bwMode="auto">
                <a:xfrm>
                  <a:off x="4482" y="2306"/>
                  <a:ext cx="34" cy="10"/>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53" name="Rectangle 725"/>
                <p:cNvSpPr>
                  <a:spLocks noChangeArrowheads="1"/>
                </p:cNvSpPr>
                <p:nvPr/>
              </p:nvSpPr>
              <p:spPr bwMode="auto">
                <a:xfrm>
                  <a:off x="4504"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54" name="Freeform 726"/>
                <p:cNvSpPr>
                  <a:spLocks/>
                </p:cNvSpPr>
                <p:nvPr/>
              </p:nvSpPr>
              <p:spPr bwMode="auto">
                <a:xfrm>
                  <a:off x="4488" y="2306"/>
                  <a:ext cx="34" cy="10"/>
                </a:xfrm>
                <a:custGeom>
                  <a:avLst/>
                  <a:gdLst>
                    <a:gd name="T0" fmla="*/ 0 w 34"/>
                    <a:gd name="T1" fmla="*/ 10 h 10"/>
                    <a:gd name="T2" fmla="*/ 34 w 34"/>
                    <a:gd name="T3" fmla="*/ 0 h 10"/>
                    <a:gd name="T4" fmla="*/ 28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55" name="Freeform 727"/>
                <p:cNvSpPr>
                  <a:spLocks/>
                </p:cNvSpPr>
                <p:nvPr/>
              </p:nvSpPr>
              <p:spPr bwMode="auto">
                <a:xfrm>
                  <a:off x="4488" y="2306"/>
                  <a:ext cx="34" cy="10"/>
                </a:xfrm>
                <a:custGeom>
                  <a:avLst/>
                  <a:gdLst>
                    <a:gd name="T0" fmla="*/ 28 w 34"/>
                    <a:gd name="T1" fmla="*/ 10 h 10"/>
                    <a:gd name="T2" fmla="*/ 0 w 34"/>
                    <a:gd name="T3" fmla="*/ 0 h 10"/>
                    <a:gd name="T4" fmla="*/ 0 w 34"/>
                    <a:gd name="T5" fmla="*/ 0 h 10"/>
                    <a:gd name="T6" fmla="*/ 34 w 34"/>
                    <a:gd name="T7" fmla="*/ 10 h 10"/>
                    <a:gd name="T8" fmla="*/ 28 w 34"/>
                    <a:gd name="T9" fmla="*/ 10 h 10"/>
                  </a:gdLst>
                  <a:ahLst/>
                  <a:cxnLst>
                    <a:cxn ang="0">
                      <a:pos x="T0" y="T1"/>
                    </a:cxn>
                    <a:cxn ang="0">
                      <a:pos x="T2" y="T3"/>
                    </a:cxn>
                    <a:cxn ang="0">
                      <a:pos x="T4" y="T5"/>
                    </a:cxn>
                    <a:cxn ang="0">
                      <a:pos x="T6" y="T7"/>
                    </a:cxn>
                    <a:cxn ang="0">
                      <a:pos x="T8" y="T9"/>
                    </a:cxn>
                  </a:cxnLst>
                  <a:rect l="0" t="0" r="r" b="b"/>
                  <a:pathLst>
                    <a:path w="34" h="10">
                      <a:moveTo>
                        <a:pt x="28" y="10"/>
                      </a:moveTo>
                      <a:lnTo>
                        <a:pt x="0" y="0"/>
                      </a:lnTo>
                      <a:lnTo>
                        <a:pt x="0" y="0"/>
                      </a:lnTo>
                      <a:lnTo>
                        <a:pt x="34"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56" name="Rectangle 728"/>
                <p:cNvSpPr>
                  <a:spLocks noChangeArrowheads="1"/>
                </p:cNvSpPr>
                <p:nvPr/>
              </p:nvSpPr>
              <p:spPr bwMode="auto">
                <a:xfrm>
                  <a:off x="4510"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57" name="Freeform 729"/>
                <p:cNvSpPr>
                  <a:spLocks/>
                </p:cNvSpPr>
                <p:nvPr/>
              </p:nvSpPr>
              <p:spPr bwMode="auto">
                <a:xfrm>
                  <a:off x="4498" y="2306"/>
                  <a:ext cx="30" cy="10"/>
                </a:xfrm>
                <a:custGeom>
                  <a:avLst/>
                  <a:gdLst>
                    <a:gd name="T0" fmla="*/ 0 w 30"/>
                    <a:gd name="T1" fmla="*/ 10 h 10"/>
                    <a:gd name="T2" fmla="*/ 30 w 30"/>
                    <a:gd name="T3" fmla="*/ 0 h 10"/>
                    <a:gd name="T4" fmla="*/ 30 w 30"/>
                    <a:gd name="T5" fmla="*/ 0 h 10"/>
                    <a:gd name="T6" fmla="*/ 0 w 30"/>
                    <a:gd name="T7" fmla="*/ 10 h 10"/>
                    <a:gd name="T8" fmla="*/ 0 w 30"/>
                    <a:gd name="T9" fmla="*/ 10 h 10"/>
                  </a:gdLst>
                  <a:ahLst/>
                  <a:cxnLst>
                    <a:cxn ang="0">
                      <a:pos x="T0" y="T1"/>
                    </a:cxn>
                    <a:cxn ang="0">
                      <a:pos x="T2" y="T3"/>
                    </a:cxn>
                    <a:cxn ang="0">
                      <a:pos x="T4" y="T5"/>
                    </a:cxn>
                    <a:cxn ang="0">
                      <a:pos x="T6" y="T7"/>
                    </a:cxn>
                    <a:cxn ang="0">
                      <a:pos x="T8" y="T9"/>
                    </a:cxn>
                  </a:cxnLst>
                  <a:rect l="0" t="0" r="r" b="b"/>
                  <a:pathLst>
                    <a:path w="30" h="10">
                      <a:moveTo>
                        <a:pt x="0" y="10"/>
                      </a:moveTo>
                      <a:lnTo>
                        <a:pt x="30" y="0"/>
                      </a:lnTo>
                      <a:lnTo>
                        <a:pt x="30"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58" name="Freeform 730"/>
                <p:cNvSpPr>
                  <a:spLocks/>
                </p:cNvSpPr>
                <p:nvPr/>
              </p:nvSpPr>
              <p:spPr bwMode="auto">
                <a:xfrm>
                  <a:off x="4498" y="2306"/>
                  <a:ext cx="30" cy="10"/>
                </a:xfrm>
                <a:custGeom>
                  <a:avLst/>
                  <a:gdLst>
                    <a:gd name="T0" fmla="*/ 30 w 30"/>
                    <a:gd name="T1" fmla="*/ 10 h 10"/>
                    <a:gd name="T2" fmla="*/ 0 w 30"/>
                    <a:gd name="T3" fmla="*/ 0 h 10"/>
                    <a:gd name="T4" fmla="*/ 0 w 30"/>
                    <a:gd name="T5" fmla="*/ 0 h 10"/>
                    <a:gd name="T6" fmla="*/ 30 w 30"/>
                    <a:gd name="T7" fmla="*/ 10 h 10"/>
                    <a:gd name="T8" fmla="*/ 30 w 30"/>
                    <a:gd name="T9" fmla="*/ 10 h 10"/>
                  </a:gdLst>
                  <a:ahLst/>
                  <a:cxnLst>
                    <a:cxn ang="0">
                      <a:pos x="T0" y="T1"/>
                    </a:cxn>
                    <a:cxn ang="0">
                      <a:pos x="T2" y="T3"/>
                    </a:cxn>
                    <a:cxn ang="0">
                      <a:pos x="T4" y="T5"/>
                    </a:cxn>
                    <a:cxn ang="0">
                      <a:pos x="T6" y="T7"/>
                    </a:cxn>
                    <a:cxn ang="0">
                      <a:pos x="T8" y="T9"/>
                    </a:cxn>
                  </a:cxnLst>
                  <a:rect l="0" t="0" r="r" b="b"/>
                  <a:pathLst>
                    <a:path w="30" h="10">
                      <a:moveTo>
                        <a:pt x="30" y="10"/>
                      </a:moveTo>
                      <a:lnTo>
                        <a:pt x="0" y="0"/>
                      </a:lnTo>
                      <a:lnTo>
                        <a:pt x="0" y="0"/>
                      </a:lnTo>
                      <a:lnTo>
                        <a:pt x="30" y="10"/>
                      </a:lnTo>
                      <a:lnTo>
                        <a:pt x="3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59" name="Rectangle 731"/>
                <p:cNvSpPr>
                  <a:spLocks noChangeArrowheads="1"/>
                </p:cNvSpPr>
                <p:nvPr/>
              </p:nvSpPr>
              <p:spPr bwMode="auto">
                <a:xfrm>
                  <a:off x="4522"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60" name="Freeform 732"/>
                <p:cNvSpPr>
                  <a:spLocks/>
                </p:cNvSpPr>
                <p:nvPr/>
              </p:nvSpPr>
              <p:spPr bwMode="auto">
                <a:xfrm>
                  <a:off x="4510" y="2306"/>
                  <a:ext cx="22" cy="10"/>
                </a:xfrm>
                <a:custGeom>
                  <a:avLst/>
                  <a:gdLst>
                    <a:gd name="T0" fmla="*/ 0 w 22"/>
                    <a:gd name="T1" fmla="*/ 10 h 10"/>
                    <a:gd name="T2" fmla="*/ 22 w 22"/>
                    <a:gd name="T3" fmla="*/ 0 h 10"/>
                    <a:gd name="T4" fmla="*/ 22 w 22"/>
                    <a:gd name="T5" fmla="*/ 0 h 10"/>
                    <a:gd name="T6" fmla="*/ 0 w 22"/>
                    <a:gd name="T7" fmla="*/ 10 h 10"/>
                    <a:gd name="T8" fmla="*/ 0 w 22"/>
                    <a:gd name="T9" fmla="*/ 10 h 10"/>
                  </a:gdLst>
                  <a:ahLst/>
                  <a:cxnLst>
                    <a:cxn ang="0">
                      <a:pos x="T0" y="T1"/>
                    </a:cxn>
                    <a:cxn ang="0">
                      <a:pos x="T2" y="T3"/>
                    </a:cxn>
                    <a:cxn ang="0">
                      <a:pos x="T4" y="T5"/>
                    </a:cxn>
                    <a:cxn ang="0">
                      <a:pos x="T6" y="T7"/>
                    </a:cxn>
                    <a:cxn ang="0">
                      <a:pos x="T8" y="T9"/>
                    </a:cxn>
                  </a:cxnLst>
                  <a:rect l="0" t="0" r="r" b="b"/>
                  <a:pathLst>
                    <a:path w="22" h="10">
                      <a:moveTo>
                        <a:pt x="0" y="10"/>
                      </a:moveTo>
                      <a:lnTo>
                        <a:pt x="22" y="0"/>
                      </a:lnTo>
                      <a:lnTo>
                        <a:pt x="22"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61" name="Freeform 733"/>
                <p:cNvSpPr>
                  <a:spLocks/>
                </p:cNvSpPr>
                <p:nvPr/>
              </p:nvSpPr>
              <p:spPr bwMode="auto">
                <a:xfrm>
                  <a:off x="4510" y="2306"/>
                  <a:ext cx="22" cy="10"/>
                </a:xfrm>
                <a:custGeom>
                  <a:avLst/>
                  <a:gdLst>
                    <a:gd name="T0" fmla="*/ 22 w 22"/>
                    <a:gd name="T1" fmla="*/ 10 h 10"/>
                    <a:gd name="T2" fmla="*/ 0 w 22"/>
                    <a:gd name="T3" fmla="*/ 0 h 10"/>
                    <a:gd name="T4" fmla="*/ 0 w 22"/>
                    <a:gd name="T5" fmla="*/ 0 h 10"/>
                    <a:gd name="T6" fmla="*/ 22 w 22"/>
                    <a:gd name="T7" fmla="*/ 10 h 10"/>
                    <a:gd name="T8" fmla="*/ 22 w 22"/>
                    <a:gd name="T9" fmla="*/ 10 h 10"/>
                  </a:gdLst>
                  <a:ahLst/>
                  <a:cxnLst>
                    <a:cxn ang="0">
                      <a:pos x="T0" y="T1"/>
                    </a:cxn>
                    <a:cxn ang="0">
                      <a:pos x="T2" y="T3"/>
                    </a:cxn>
                    <a:cxn ang="0">
                      <a:pos x="T4" y="T5"/>
                    </a:cxn>
                    <a:cxn ang="0">
                      <a:pos x="T6" y="T7"/>
                    </a:cxn>
                    <a:cxn ang="0">
                      <a:pos x="T8" y="T9"/>
                    </a:cxn>
                  </a:cxnLst>
                  <a:rect l="0" t="0" r="r" b="b"/>
                  <a:pathLst>
                    <a:path w="22" h="10">
                      <a:moveTo>
                        <a:pt x="22" y="10"/>
                      </a:moveTo>
                      <a:lnTo>
                        <a:pt x="0" y="0"/>
                      </a:lnTo>
                      <a:lnTo>
                        <a:pt x="0" y="0"/>
                      </a:lnTo>
                      <a:lnTo>
                        <a:pt x="22" y="10"/>
                      </a:lnTo>
                      <a:lnTo>
                        <a:pt x="22"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62" name="Rectangle 734"/>
                <p:cNvSpPr>
                  <a:spLocks noChangeArrowheads="1"/>
                </p:cNvSpPr>
                <p:nvPr/>
              </p:nvSpPr>
              <p:spPr bwMode="auto">
                <a:xfrm>
                  <a:off x="4522"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63" name="Freeform 735"/>
                <p:cNvSpPr>
                  <a:spLocks/>
                </p:cNvSpPr>
                <p:nvPr/>
              </p:nvSpPr>
              <p:spPr bwMode="auto">
                <a:xfrm>
                  <a:off x="4510" y="2306"/>
                  <a:ext cx="22" cy="10"/>
                </a:xfrm>
                <a:custGeom>
                  <a:avLst/>
                  <a:gdLst>
                    <a:gd name="T0" fmla="*/ 0 w 22"/>
                    <a:gd name="T1" fmla="*/ 10 h 10"/>
                    <a:gd name="T2" fmla="*/ 22 w 22"/>
                    <a:gd name="T3" fmla="*/ 0 h 10"/>
                    <a:gd name="T4" fmla="*/ 22 w 22"/>
                    <a:gd name="T5" fmla="*/ 0 h 10"/>
                    <a:gd name="T6" fmla="*/ 0 w 22"/>
                    <a:gd name="T7" fmla="*/ 10 h 10"/>
                    <a:gd name="T8" fmla="*/ 0 w 22"/>
                    <a:gd name="T9" fmla="*/ 10 h 10"/>
                  </a:gdLst>
                  <a:ahLst/>
                  <a:cxnLst>
                    <a:cxn ang="0">
                      <a:pos x="T0" y="T1"/>
                    </a:cxn>
                    <a:cxn ang="0">
                      <a:pos x="T2" y="T3"/>
                    </a:cxn>
                    <a:cxn ang="0">
                      <a:pos x="T4" y="T5"/>
                    </a:cxn>
                    <a:cxn ang="0">
                      <a:pos x="T6" y="T7"/>
                    </a:cxn>
                    <a:cxn ang="0">
                      <a:pos x="T8" y="T9"/>
                    </a:cxn>
                  </a:cxnLst>
                  <a:rect l="0" t="0" r="r" b="b"/>
                  <a:pathLst>
                    <a:path w="22" h="10">
                      <a:moveTo>
                        <a:pt x="0" y="10"/>
                      </a:moveTo>
                      <a:lnTo>
                        <a:pt x="22" y="0"/>
                      </a:lnTo>
                      <a:lnTo>
                        <a:pt x="22"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64" name="Freeform 736"/>
                <p:cNvSpPr>
                  <a:spLocks/>
                </p:cNvSpPr>
                <p:nvPr/>
              </p:nvSpPr>
              <p:spPr bwMode="auto">
                <a:xfrm>
                  <a:off x="4510" y="2306"/>
                  <a:ext cx="22" cy="10"/>
                </a:xfrm>
                <a:custGeom>
                  <a:avLst/>
                  <a:gdLst>
                    <a:gd name="T0" fmla="*/ 22 w 22"/>
                    <a:gd name="T1" fmla="*/ 10 h 10"/>
                    <a:gd name="T2" fmla="*/ 0 w 22"/>
                    <a:gd name="T3" fmla="*/ 0 h 10"/>
                    <a:gd name="T4" fmla="*/ 0 w 22"/>
                    <a:gd name="T5" fmla="*/ 0 h 10"/>
                    <a:gd name="T6" fmla="*/ 22 w 22"/>
                    <a:gd name="T7" fmla="*/ 10 h 10"/>
                    <a:gd name="T8" fmla="*/ 22 w 22"/>
                    <a:gd name="T9" fmla="*/ 10 h 10"/>
                  </a:gdLst>
                  <a:ahLst/>
                  <a:cxnLst>
                    <a:cxn ang="0">
                      <a:pos x="T0" y="T1"/>
                    </a:cxn>
                    <a:cxn ang="0">
                      <a:pos x="T2" y="T3"/>
                    </a:cxn>
                    <a:cxn ang="0">
                      <a:pos x="T4" y="T5"/>
                    </a:cxn>
                    <a:cxn ang="0">
                      <a:pos x="T6" y="T7"/>
                    </a:cxn>
                    <a:cxn ang="0">
                      <a:pos x="T8" y="T9"/>
                    </a:cxn>
                  </a:cxnLst>
                  <a:rect l="0" t="0" r="r" b="b"/>
                  <a:pathLst>
                    <a:path w="22" h="10">
                      <a:moveTo>
                        <a:pt x="22" y="10"/>
                      </a:moveTo>
                      <a:lnTo>
                        <a:pt x="0" y="0"/>
                      </a:lnTo>
                      <a:lnTo>
                        <a:pt x="0" y="0"/>
                      </a:lnTo>
                      <a:lnTo>
                        <a:pt x="22" y="10"/>
                      </a:lnTo>
                      <a:lnTo>
                        <a:pt x="22"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65" name="Rectangle 737"/>
                <p:cNvSpPr>
                  <a:spLocks noChangeArrowheads="1"/>
                </p:cNvSpPr>
                <p:nvPr/>
              </p:nvSpPr>
              <p:spPr bwMode="auto">
                <a:xfrm>
                  <a:off x="4528" y="2306"/>
                  <a:ext cx="4"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66" name="Freeform 738"/>
                <p:cNvSpPr>
                  <a:spLocks/>
                </p:cNvSpPr>
                <p:nvPr/>
              </p:nvSpPr>
              <p:spPr bwMode="auto">
                <a:xfrm>
                  <a:off x="4516" y="2306"/>
                  <a:ext cx="22" cy="10"/>
                </a:xfrm>
                <a:custGeom>
                  <a:avLst/>
                  <a:gdLst>
                    <a:gd name="T0" fmla="*/ 0 w 22"/>
                    <a:gd name="T1" fmla="*/ 10 h 10"/>
                    <a:gd name="T2" fmla="*/ 22 w 22"/>
                    <a:gd name="T3" fmla="*/ 0 h 10"/>
                    <a:gd name="T4" fmla="*/ 22 w 22"/>
                    <a:gd name="T5" fmla="*/ 0 h 10"/>
                    <a:gd name="T6" fmla="*/ 0 w 22"/>
                    <a:gd name="T7" fmla="*/ 10 h 10"/>
                    <a:gd name="T8" fmla="*/ 0 w 22"/>
                    <a:gd name="T9" fmla="*/ 10 h 10"/>
                  </a:gdLst>
                  <a:ahLst/>
                  <a:cxnLst>
                    <a:cxn ang="0">
                      <a:pos x="T0" y="T1"/>
                    </a:cxn>
                    <a:cxn ang="0">
                      <a:pos x="T2" y="T3"/>
                    </a:cxn>
                    <a:cxn ang="0">
                      <a:pos x="T4" y="T5"/>
                    </a:cxn>
                    <a:cxn ang="0">
                      <a:pos x="T6" y="T7"/>
                    </a:cxn>
                    <a:cxn ang="0">
                      <a:pos x="T8" y="T9"/>
                    </a:cxn>
                  </a:cxnLst>
                  <a:rect l="0" t="0" r="r" b="b"/>
                  <a:pathLst>
                    <a:path w="22" h="10">
                      <a:moveTo>
                        <a:pt x="0" y="10"/>
                      </a:moveTo>
                      <a:lnTo>
                        <a:pt x="22" y="0"/>
                      </a:lnTo>
                      <a:lnTo>
                        <a:pt x="22"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67" name="Freeform 739"/>
                <p:cNvSpPr>
                  <a:spLocks/>
                </p:cNvSpPr>
                <p:nvPr/>
              </p:nvSpPr>
              <p:spPr bwMode="auto">
                <a:xfrm>
                  <a:off x="4516" y="2306"/>
                  <a:ext cx="22" cy="10"/>
                </a:xfrm>
                <a:custGeom>
                  <a:avLst/>
                  <a:gdLst>
                    <a:gd name="T0" fmla="*/ 22 w 22"/>
                    <a:gd name="T1" fmla="*/ 10 h 10"/>
                    <a:gd name="T2" fmla="*/ 0 w 22"/>
                    <a:gd name="T3" fmla="*/ 0 h 10"/>
                    <a:gd name="T4" fmla="*/ 0 w 22"/>
                    <a:gd name="T5" fmla="*/ 0 h 10"/>
                    <a:gd name="T6" fmla="*/ 22 w 22"/>
                    <a:gd name="T7" fmla="*/ 10 h 10"/>
                    <a:gd name="T8" fmla="*/ 22 w 22"/>
                    <a:gd name="T9" fmla="*/ 10 h 10"/>
                  </a:gdLst>
                  <a:ahLst/>
                  <a:cxnLst>
                    <a:cxn ang="0">
                      <a:pos x="T0" y="T1"/>
                    </a:cxn>
                    <a:cxn ang="0">
                      <a:pos x="T2" y="T3"/>
                    </a:cxn>
                    <a:cxn ang="0">
                      <a:pos x="T4" y="T5"/>
                    </a:cxn>
                    <a:cxn ang="0">
                      <a:pos x="T6" y="T7"/>
                    </a:cxn>
                    <a:cxn ang="0">
                      <a:pos x="T8" y="T9"/>
                    </a:cxn>
                  </a:cxnLst>
                  <a:rect l="0" t="0" r="r" b="b"/>
                  <a:pathLst>
                    <a:path w="22" h="10">
                      <a:moveTo>
                        <a:pt x="22" y="10"/>
                      </a:moveTo>
                      <a:lnTo>
                        <a:pt x="0" y="0"/>
                      </a:lnTo>
                      <a:lnTo>
                        <a:pt x="0" y="0"/>
                      </a:lnTo>
                      <a:lnTo>
                        <a:pt x="22" y="10"/>
                      </a:lnTo>
                      <a:lnTo>
                        <a:pt x="22"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68" name="Rectangle 740"/>
                <p:cNvSpPr>
                  <a:spLocks noChangeArrowheads="1"/>
                </p:cNvSpPr>
                <p:nvPr/>
              </p:nvSpPr>
              <p:spPr bwMode="auto">
                <a:xfrm>
                  <a:off x="4528" y="2306"/>
                  <a:ext cx="4"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69" name="Freeform 741"/>
                <p:cNvSpPr>
                  <a:spLocks/>
                </p:cNvSpPr>
                <p:nvPr/>
              </p:nvSpPr>
              <p:spPr bwMode="auto">
                <a:xfrm>
                  <a:off x="4516" y="2306"/>
                  <a:ext cx="28" cy="10"/>
                </a:xfrm>
                <a:custGeom>
                  <a:avLst/>
                  <a:gdLst>
                    <a:gd name="T0" fmla="*/ 6 w 28"/>
                    <a:gd name="T1" fmla="*/ 10 h 10"/>
                    <a:gd name="T2" fmla="*/ 28 w 28"/>
                    <a:gd name="T3" fmla="*/ 0 h 10"/>
                    <a:gd name="T4" fmla="*/ 28 w 28"/>
                    <a:gd name="T5" fmla="*/ 0 h 10"/>
                    <a:gd name="T6" fmla="*/ 0 w 28"/>
                    <a:gd name="T7" fmla="*/ 10 h 10"/>
                    <a:gd name="T8" fmla="*/ 6 w 28"/>
                    <a:gd name="T9" fmla="*/ 10 h 10"/>
                  </a:gdLst>
                  <a:ahLst/>
                  <a:cxnLst>
                    <a:cxn ang="0">
                      <a:pos x="T0" y="T1"/>
                    </a:cxn>
                    <a:cxn ang="0">
                      <a:pos x="T2" y="T3"/>
                    </a:cxn>
                    <a:cxn ang="0">
                      <a:pos x="T4" y="T5"/>
                    </a:cxn>
                    <a:cxn ang="0">
                      <a:pos x="T6" y="T7"/>
                    </a:cxn>
                    <a:cxn ang="0">
                      <a:pos x="T8" y="T9"/>
                    </a:cxn>
                  </a:cxnLst>
                  <a:rect l="0" t="0" r="r" b="b"/>
                  <a:pathLst>
                    <a:path w="28" h="10">
                      <a:moveTo>
                        <a:pt x="6" y="10"/>
                      </a:moveTo>
                      <a:lnTo>
                        <a:pt x="28" y="0"/>
                      </a:lnTo>
                      <a:lnTo>
                        <a:pt x="28" y="0"/>
                      </a:lnTo>
                      <a:lnTo>
                        <a:pt x="0" y="10"/>
                      </a:lnTo>
                      <a:lnTo>
                        <a:pt x="6"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70" name="Freeform 742"/>
                <p:cNvSpPr>
                  <a:spLocks/>
                </p:cNvSpPr>
                <p:nvPr/>
              </p:nvSpPr>
              <p:spPr bwMode="auto">
                <a:xfrm>
                  <a:off x="4516" y="2306"/>
                  <a:ext cx="28" cy="10"/>
                </a:xfrm>
                <a:custGeom>
                  <a:avLst/>
                  <a:gdLst>
                    <a:gd name="T0" fmla="*/ 28 w 28"/>
                    <a:gd name="T1" fmla="*/ 10 h 10"/>
                    <a:gd name="T2" fmla="*/ 0 w 28"/>
                    <a:gd name="T3" fmla="*/ 0 h 10"/>
                    <a:gd name="T4" fmla="*/ 6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6"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71" name="Rectangle 743"/>
                <p:cNvSpPr>
                  <a:spLocks noChangeArrowheads="1"/>
                </p:cNvSpPr>
                <p:nvPr/>
              </p:nvSpPr>
              <p:spPr bwMode="auto">
                <a:xfrm>
                  <a:off x="4532"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72" name="Freeform 744"/>
                <p:cNvSpPr>
                  <a:spLocks/>
                </p:cNvSpPr>
                <p:nvPr/>
              </p:nvSpPr>
              <p:spPr bwMode="auto">
                <a:xfrm>
                  <a:off x="4522" y="2306"/>
                  <a:ext cx="28" cy="10"/>
                </a:xfrm>
                <a:custGeom>
                  <a:avLst/>
                  <a:gdLst>
                    <a:gd name="T0" fmla="*/ 6 w 28"/>
                    <a:gd name="T1" fmla="*/ 10 h 10"/>
                    <a:gd name="T2" fmla="*/ 28 w 28"/>
                    <a:gd name="T3" fmla="*/ 0 h 10"/>
                    <a:gd name="T4" fmla="*/ 28 w 28"/>
                    <a:gd name="T5" fmla="*/ 0 h 10"/>
                    <a:gd name="T6" fmla="*/ 0 w 28"/>
                    <a:gd name="T7" fmla="*/ 10 h 10"/>
                    <a:gd name="T8" fmla="*/ 6 w 28"/>
                    <a:gd name="T9" fmla="*/ 10 h 10"/>
                  </a:gdLst>
                  <a:ahLst/>
                  <a:cxnLst>
                    <a:cxn ang="0">
                      <a:pos x="T0" y="T1"/>
                    </a:cxn>
                    <a:cxn ang="0">
                      <a:pos x="T2" y="T3"/>
                    </a:cxn>
                    <a:cxn ang="0">
                      <a:pos x="T4" y="T5"/>
                    </a:cxn>
                    <a:cxn ang="0">
                      <a:pos x="T6" y="T7"/>
                    </a:cxn>
                    <a:cxn ang="0">
                      <a:pos x="T8" y="T9"/>
                    </a:cxn>
                  </a:cxnLst>
                  <a:rect l="0" t="0" r="r" b="b"/>
                  <a:pathLst>
                    <a:path w="28" h="10">
                      <a:moveTo>
                        <a:pt x="6" y="10"/>
                      </a:moveTo>
                      <a:lnTo>
                        <a:pt x="28" y="0"/>
                      </a:lnTo>
                      <a:lnTo>
                        <a:pt x="28" y="0"/>
                      </a:lnTo>
                      <a:lnTo>
                        <a:pt x="0" y="10"/>
                      </a:lnTo>
                      <a:lnTo>
                        <a:pt x="6"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73" name="Freeform 745"/>
                <p:cNvSpPr>
                  <a:spLocks/>
                </p:cNvSpPr>
                <p:nvPr/>
              </p:nvSpPr>
              <p:spPr bwMode="auto">
                <a:xfrm>
                  <a:off x="4522" y="2306"/>
                  <a:ext cx="28" cy="10"/>
                </a:xfrm>
                <a:custGeom>
                  <a:avLst/>
                  <a:gdLst>
                    <a:gd name="T0" fmla="*/ 28 w 28"/>
                    <a:gd name="T1" fmla="*/ 10 h 10"/>
                    <a:gd name="T2" fmla="*/ 0 w 28"/>
                    <a:gd name="T3" fmla="*/ 0 h 10"/>
                    <a:gd name="T4" fmla="*/ 6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6"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74" name="Rectangle 746"/>
                <p:cNvSpPr>
                  <a:spLocks noChangeArrowheads="1"/>
                </p:cNvSpPr>
                <p:nvPr/>
              </p:nvSpPr>
              <p:spPr bwMode="auto">
                <a:xfrm>
                  <a:off x="4532"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75" name="Freeform 747"/>
                <p:cNvSpPr>
                  <a:spLocks/>
                </p:cNvSpPr>
                <p:nvPr/>
              </p:nvSpPr>
              <p:spPr bwMode="auto">
                <a:xfrm>
                  <a:off x="4522" y="2306"/>
                  <a:ext cx="28" cy="10"/>
                </a:xfrm>
                <a:custGeom>
                  <a:avLst/>
                  <a:gdLst>
                    <a:gd name="T0" fmla="*/ 6 w 28"/>
                    <a:gd name="T1" fmla="*/ 10 h 10"/>
                    <a:gd name="T2" fmla="*/ 28 w 28"/>
                    <a:gd name="T3" fmla="*/ 0 h 10"/>
                    <a:gd name="T4" fmla="*/ 28 w 28"/>
                    <a:gd name="T5" fmla="*/ 0 h 10"/>
                    <a:gd name="T6" fmla="*/ 0 w 28"/>
                    <a:gd name="T7" fmla="*/ 10 h 10"/>
                    <a:gd name="T8" fmla="*/ 6 w 28"/>
                    <a:gd name="T9" fmla="*/ 10 h 10"/>
                  </a:gdLst>
                  <a:ahLst/>
                  <a:cxnLst>
                    <a:cxn ang="0">
                      <a:pos x="T0" y="T1"/>
                    </a:cxn>
                    <a:cxn ang="0">
                      <a:pos x="T2" y="T3"/>
                    </a:cxn>
                    <a:cxn ang="0">
                      <a:pos x="T4" y="T5"/>
                    </a:cxn>
                    <a:cxn ang="0">
                      <a:pos x="T6" y="T7"/>
                    </a:cxn>
                    <a:cxn ang="0">
                      <a:pos x="T8" y="T9"/>
                    </a:cxn>
                  </a:cxnLst>
                  <a:rect l="0" t="0" r="r" b="b"/>
                  <a:pathLst>
                    <a:path w="28" h="10">
                      <a:moveTo>
                        <a:pt x="6" y="10"/>
                      </a:moveTo>
                      <a:lnTo>
                        <a:pt x="28" y="0"/>
                      </a:lnTo>
                      <a:lnTo>
                        <a:pt x="28" y="0"/>
                      </a:lnTo>
                      <a:lnTo>
                        <a:pt x="0" y="10"/>
                      </a:lnTo>
                      <a:lnTo>
                        <a:pt x="6"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76" name="Freeform 748"/>
                <p:cNvSpPr>
                  <a:spLocks/>
                </p:cNvSpPr>
                <p:nvPr/>
              </p:nvSpPr>
              <p:spPr bwMode="auto">
                <a:xfrm>
                  <a:off x="4522" y="2306"/>
                  <a:ext cx="28" cy="10"/>
                </a:xfrm>
                <a:custGeom>
                  <a:avLst/>
                  <a:gdLst>
                    <a:gd name="T0" fmla="*/ 28 w 28"/>
                    <a:gd name="T1" fmla="*/ 10 h 10"/>
                    <a:gd name="T2" fmla="*/ 0 w 28"/>
                    <a:gd name="T3" fmla="*/ 0 h 10"/>
                    <a:gd name="T4" fmla="*/ 6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6"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77" name="Rectangle 749"/>
                <p:cNvSpPr>
                  <a:spLocks noChangeArrowheads="1"/>
                </p:cNvSpPr>
                <p:nvPr/>
              </p:nvSpPr>
              <p:spPr bwMode="auto">
                <a:xfrm>
                  <a:off x="4544"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78" name="Freeform 750"/>
                <p:cNvSpPr>
                  <a:spLocks/>
                </p:cNvSpPr>
                <p:nvPr/>
              </p:nvSpPr>
              <p:spPr bwMode="auto">
                <a:xfrm>
                  <a:off x="4528" y="2306"/>
                  <a:ext cx="28" cy="10"/>
                </a:xfrm>
                <a:custGeom>
                  <a:avLst/>
                  <a:gdLst>
                    <a:gd name="T0" fmla="*/ 4 w 28"/>
                    <a:gd name="T1" fmla="*/ 10 h 10"/>
                    <a:gd name="T2" fmla="*/ 28 w 28"/>
                    <a:gd name="T3" fmla="*/ 0 h 10"/>
                    <a:gd name="T4" fmla="*/ 28 w 28"/>
                    <a:gd name="T5" fmla="*/ 0 h 10"/>
                    <a:gd name="T6" fmla="*/ 0 w 28"/>
                    <a:gd name="T7" fmla="*/ 10 h 10"/>
                    <a:gd name="T8" fmla="*/ 4 w 28"/>
                    <a:gd name="T9" fmla="*/ 10 h 10"/>
                  </a:gdLst>
                  <a:ahLst/>
                  <a:cxnLst>
                    <a:cxn ang="0">
                      <a:pos x="T0" y="T1"/>
                    </a:cxn>
                    <a:cxn ang="0">
                      <a:pos x="T2" y="T3"/>
                    </a:cxn>
                    <a:cxn ang="0">
                      <a:pos x="T4" y="T5"/>
                    </a:cxn>
                    <a:cxn ang="0">
                      <a:pos x="T6" y="T7"/>
                    </a:cxn>
                    <a:cxn ang="0">
                      <a:pos x="T8" y="T9"/>
                    </a:cxn>
                  </a:cxnLst>
                  <a:rect l="0" t="0" r="r" b="b"/>
                  <a:pathLst>
                    <a:path w="28" h="10">
                      <a:moveTo>
                        <a:pt x="4" y="10"/>
                      </a:moveTo>
                      <a:lnTo>
                        <a:pt x="28" y="0"/>
                      </a:lnTo>
                      <a:lnTo>
                        <a:pt x="28" y="0"/>
                      </a:lnTo>
                      <a:lnTo>
                        <a:pt x="0" y="10"/>
                      </a:lnTo>
                      <a:lnTo>
                        <a:pt x="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79" name="Freeform 751"/>
                <p:cNvSpPr>
                  <a:spLocks/>
                </p:cNvSpPr>
                <p:nvPr/>
              </p:nvSpPr>
              <p:spPr bwMode="auto">
                <a:xfrm>
                  <a:off x="4528" y="2306"/>
                  <a:ext cx="28" cy="10"/>
                </a:xfrm>
                <a:custGeom>
                  <a:avLst/>
                  <a:gdLst>
                    <a:gd name="T0" fmla="*/ 28 w 28"/>
                    <a:gd name="T1" fmla="*/ 10 h 10"/>
                    <a:gd name="T2" fmla="*/ 0 w 28"/>
                    <a:gd name="T3" fmla="*/ 0 h 10"/>
                    <a:gd name="T4" fmla="*/ 4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4"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80" name="Rectangle 752"/>
                <p:cNvSpPr>
                  <a:spLocks noChangeArrowheads="1"/>
                </p:cNvSpPr>
                <p:nvPr/>
              </p:nvSpPr>
              <p:spPr bwMode="auto">
                <a:xfrm>
                  <a:off x="4544"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81" name="Freeform 753"/>
                <p:cNvSpPr>
                  <a:spLocks/>
                </p:cNvSpPr>
                <p:nvPr/>
              </p:nvSpPr>
              <p:spPr bwMode="auto">
                <a:xfrm>
                  <a:off x="4528" y="2306"/>
                  <a:ext cx="28" cy="10"/>
                </a:xfrm>
                <a:custGeom>
                  <a:avLst/>
                  <a:gdLst>
                    <a:gd name="T0" fmla="*/ 4 w 28"/>
                    <a:gd name="T1" fmla="*/ 10 h 10"/>
                    <a:gd name="T2" fmla="*/ 28 w 28"/>
                    <a:gd name="T3" fmla="*/ 0 h 10"/>
                    <a:gd name="T4" fmla="*/ 28 w 28"/>
                    <a:gd name="T5" fmla="*/ 0 h 10"/>
                    <a:gd name="T6" fmla="*/ 0 w 28"/>
                    <a:gd name="T7" fmla="*/ 10 h 10"/>
                    <a:gd name="T8" fmla="*/ 4 w 28"/>
                    <a:gd name="T9" fmla="*/ 10 h 10"/>
                  </a:gdLst>
                  <a:ahLst/>
                  <a:cxnLst>
                    <a:cxn ang="0">
                      <a:pos x="T0" y="T1"/>
                    </a:cxn>
                    <a:cxn ang="0">
                      <a:pos x="T2" y="T3"/>
                    </a:cxn>
                    <a:cxn ang="0">
                      <a:pos x="T4" y="T5"/>
                    </a:cxn>
                    <a:cxn ang="0">
                      <a:pos x="T6" y="T7"/>
                    </a:cxn>
                    <a:cxn ang="0">
                      <a:pos x="T8" y="T9"/>
                    </a:cxn>
                  </a:cxnLst>
                  <a:rect l="0" t="0" r="r" b="b"/>
                  <a:pathLst>
                    <a:path w="28" h="10">
                      <a:moveTo>
                        <a:pt x="4" y="10"/>
                      </a:moveTo>
                      <a:lnTo>
                        <a:pt x="28" y="0"/>
                      </a:lnTo>
                      <a:lnTo>
                        <a:pt x="28" y="0"/>
                      </a:lnTo>
                      <a:lnTo>
                        <a:pt x="0" y="10"/>
                      </a:lnTo>
                      <a:lnTo>
                        <a:pt x="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82" name="Freeform 754"/>
                <p:cNvSpPr>
                  <a:spLocks/>
                </p:cNvSpPr>
                <p:nvPr/>
              </p:nvSpPr>
              <p:spPr bwMode="auto">
                <a:xfrm>
                  <a:off x="4528" y="2306"/>
                  <a:ext cx="28" cy="10"/>
                </a:xfrm>
                <a:custGeom>
                  <a:avLst/>
                  <a:gdLst>
                    <a:gd name="T0" fmla="*/ 28 w 28"/>
                    <a:gd name="T1" fmla="*/ 10 h 10"/>
                    <a:gd name="T2" fmla="*/ 0 w 28"/>
                    <a:gd name="T3" fmla="*/ 0 h 10"/>
                    <a:gd name="T4" fmla="*/ 4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4"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83" name="Rectangle 755"/>
                <p:cNvSpPr>
                  <a:spLocks noChangeArrowheads="1"/>
                </p:cNvSpPr>
                <p:nvPr/>
              </p:nvSpPr>
              <p:spPr bwMode="auto">
                <a:xfrm>
                  <a:off x="4550"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84" name="Freeform 756"/>
                <p:cNvSpPr>
                  <a:spLocks/>
                </p:cNvSpPr>
                <p:nvPr/>
              </p:nvSpPr>
              <p:spPr bwMode="auto">
                <a:xfrm>
                  <a:off x="4532" y="2306"/>
                  <a:ext cx="30" cy="10"/>
                </a:xfrm>
                <a:custGeom>
                  <a:avLst/>
                  <a:gdLst>
                    <a:gd name="T0" fmla="*/ 0 w 30"/>
                    <a:gd name="T1" fmla="*/ 10 h 10"/>
                    <a:gd name="T2" fmla="*/ 30 w 30"/>
                    <a:gd name="T3" fmla="*/ 0 h 10"/>
                    <a:gd name="T4" fmla="*/ 30 w 30"/>
                    <a:gd name="T5" fmla="*/ 0 h 10"/>
                    <a:gd name="T6" fmla="*/ 0 w 30"/>
                    <a:gd name="T7" fmla="*/ 10 h 10"/>
                    <a:gd name="T8" fmla="*/ 0 w 30"/>
                    <a:gd name="T9" fmla="*/ 10 h 10"/>
                  </a:gdLst>
                  <a:ahLst/>
                  <a:cxnLst>
                    <a:cxn ang="0">
                      <a:pos x="T0" y="T1"/>
                    </a:cxn>
                    <a:cxn ang="0">
                      <a:pos x="T2" y="T3"/>
                    </a:cxn>
                    <a:cxn ang="0">
                      <a:pos x="T4" y="T5"/>
                    </a:cxn>
                    <a:cxn ang="0">
                      <a:pos x="T6" y="T7"/>
                    </a:cxn>
                    <a:cxn ang="0">
                      <a:pos x="T8" y="T9"/>
                    </a:cxn>
                  </a:cxnLst>
                  <a:rect l="0" t="0" r="r" b="b"/>
                  <a:pathLst>
                    <a:path w="30" h="10">
                      <a:moveTo>
                        <a:pt x="0" y="10"/>
                      </a:moveTo>
                      <a:lnTo>
                        <a:pt x="30" y="0"/>
                      </a:lnTo>
                      <a:lnTo>
                        <a:pt x="30"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85" name="Freeform 757"/>
                <p:cNvSpPr>
                  <a:spLocks/>
                </p:cNvSpPr>
                <p:nvPr/>
              </p:nvSpPr>
              <p:spPr bwMode="auto">
                <a:xfrm>
                  <a:off x="4532" y="2306"/>
                  <a:ext cx="30" cy="10"/>
                </a:xfrm>
                <a:custGeom>
                  <a:avLst/>
                  <a:gdLst>
                    <a:gd name="T0" fmla="*/ 30 w 30"/>
                    <a:gd name="T1" fmla="*/ 10 h 10"/>
                    <a:gd name="T2" fmla="*/ 0 w 30"/>
                    <a:gd name="T3" fmla="*/ 0 h 10"/>
                    <a:gd name="T4" fmla="*/ 0 w 30"/>
                    <a:gd name="T5" fmla="*/ 0 h 10"/>
                    <a:gd name="T6" fmla="*/ 30 w 30"/>
                    <a:gd name="T7" fmla="*/ 10 h 10"/>
                    <a:gd name="T8" fmla="*/ 30 w 30"/>
                    <a:gd name="T9" fmla="*/ 10 h 10"/>
                  </a:gdLst>
                  <a:ahLst/>
                  <a:cxnLst>
                    <a:cxn ang="0">
                      <a:pos x="T0" y="T1"/>
                    </a:cxn>
                    <a:cxn ang="0">
                      <a:pos x="T2" y="T3"/>
                    </a:cxn>
                    <a:cxn ang="0">
                      <a:pos x="T4" y="T5"/>
                    </a:cxn>
                    <a:cxn ang="0">
                      <a:pos x="T6" y="T7"/>
                    </a:cxn>
                    <a:cxn ang="0">
                      <a:pos x="T8" y="T9"/>
                    </a:cxn>
                  </a:cxnLst>
                  <a:rect l="0" t="0" r="r" b="b"/>
                  <a:pathLst>
                    <a:path w="30" h="10">
                      <a:moveTo>
                        <a:pt x="30" y="10"/>
                      </a:moveTo>
                      <a:lnTo>
                        <a:pt x="0" y="0"/>
                      </a:lnTo>
                      <a:lnTo>
                        <a:pt x="0" y="0"/>
                      </a:lnTo>
                      <a:lnTo>
                        <a:pt x="30" y="10"/>
                      </a:lnTo>
                      <a:lnTo>
                        <a:pt x="3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86" name="Rectangle 758"/>
                <p:cNvSpPr>
                  <a:spLocks noChangeArrowheads="1"/>
                </p:cNvSpPr>
                <p:nvPr/>
              </p:nvSpPr>
              <p:spPr bwMode="auto">
                <a:xfrm>
                  <a:off x="4578"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87" name="Freeform 759"/>
                <p:cNvSpPr>
                  <a:spLocks/>
                </p:cNvSpPr>
                <p:nvPr/>
              </p:nvSpPr>
              <p:spPr bwMode="auto">
                <a:xfrm>
                  <a:off x="4562" y="2306"/>
                  <a:ext cx="34" cy="10"/>
                </a:xfrm>
                <a:custGeom>
                  <a:avLst/>
                  <a:gdLst>
                    <a:gd name="T0" fmla="*/ 0 w 34"/>
                    <a:gd name="T1" fmla="*/ 10 h 10"/>
                    <a:gd name="T2" fmla="*/ 34 w 34"/>
                    <a:gd name="T3" fmla="*/ 0 h 10"/>
                    <a:gd name="T4" fmla="*/ 28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88" name="Freeform 760"/>
                <p:cNvSpPr>
                  <a:spLocks/>
                </p:cNvSpPr>
                <p:nvPr/>
              </p:nvSpPr>
              <p:spPr bwMode="auto">
                <a:xfrm>
                  <a:off x="4562" y="2306"/>
                  <a:ext cx="34" cy="10"/>
                </a:xfrm>
                <a:custGeom>
                  <a:avLst/>
                  <a:gdLst>
                    <a:gd name="T0" fmla="*/ 28 w 34"/>
                    <a:gd name="T1" fmla="*/ 10 h 10"/>
                    <a:gd name="T2" fmla="*/ 0 w 34"/>
                    <a:gd name="T3" fmla="*/ 0 h 10"/>
                    <a:gd name="T4" fmla="*/ 0 w 34"/>
                    <a:gd name="T5" fmla="*/ 0 h 10"/>
                    <a:gd name="T6" fmla="*/ 34 w 34"/>
                    <a:gd name="T7" fmla="*/ 10 h 10"/>
                    <a:gd name="T8" fmla="*/ 28 w 34"/>
                    <a:gd name="T9" fmla="*/ 10 h 10"/>
                  </a:gdLst>
                  <a:ahLst/>
                  <a:cxnLst>
                    <a:cxn ang="0">
                      <a:pos x="T0" y="T1"/>
                    </a:cxn>
                    <a:cxn ang="0">
                      <a:pos x="T2" y="T3"/>
                    </a:cxn>
                    <a:cxn ang="0">
                      <a:pos x="T4" y="T5"/>
                    </a:cxn>
                    <a:cxn ang="0">
                      <a:pos x="T6" y="T7"/>
                    </a:cxn>
                    <a:cxn ang="0">
                      <a:pos x="T8" y="T9"/>
                    </a:cxn>
                  </a:cxnLst>
                  <a:rect l="0" t="0" r="r" b="b"/>
                  <a:pathLst>
                    <a:path w="34" h="10">
                      <a:moveTo>
                        <a:pt x="28" y="10"/>
                      </a:moveTo>
                      <a:lnTo>
                        <a:pt x="0" y="0"/>
                      </a:lnTo>
                      <a:lnTo>
                        <a:pt x="0" y="0"/>
                      </a:lnTo>
                      <a:lnTo>
                        <a:pt x="34"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89" name="Rectangle 761"/>
                <p:cNvSpPr>
                  <a:spLocks noChangeArrowheads="1"/>
                </p:cNvSpPr>
                <p:nvPr/>
              </p:nvSpPr>
              <p:spPr bwMode="auto">
                <a:xfrm>
                  <a:off x="4578"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90" name="Freeform 762"/>
                <p:cNvSpPr>
                  <a:spLocks/>
                </p:cNvSpPr>
                <p:nvPr/>
              </p:nvSpPr>
              <p:spPr bwMode="auto">
                <a:xfrm>
                  <a:off x="4562" y="2306"/>
                  <a:ext cx="34" cy="10"/>
                </a:xfrm>
                <a:custGeom>
                  <a:avLst/>
                  <a:gdLst>
                    <a:gd name="T0" fmla="*/ 0 w 34"/>
                    <a:gd name="T1" fmla="*/ 10 h 10"/>
                    <a:gd name="T2" fmla="*/ 34 w 34"/>
                    <a:gd name="T3" fmla="*/ 0 h 10"/>
                    <a:gd name="T4" fmla="*/ 28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91" name="Freeform 763"/>
                <p:cNvSpPr>
                  <a:spLocks/>
                </p:cNvSpPr>
                <p:nvPr/>
              </p:nvSpPr>
              <p:spPr bwMode="auto">
                <a:xfrm>
                  <a:off x="4562" y="2306"/>
                  <a:ext cx="34" cy="10"/>
                </a:xfrm>
                <a:custGeom>
                  <a:avLst/>
                  <a:gdLst>
                    <a:gd name="T0" fmla="*/ 28 w 34"/>
                    <a:gd name="T1" fmla="*/ 10 h 10"/>
                    <a:gd name="T2" fmla="*/ 0 w 34"/>
                    <a:gd name="T3" fmla="*/ 0 h 10"/>
                    <a:gd name="T4" fmla="*/ 0 w 34"/>
                    <a:gd name="T5" fmla="*/ 0 h 10"/>
                    <a:gd name="T6" fmla="*/ 34 w 34"/>
                    <a:gd name="T7" fmla="*/ 10 h 10"/>
                    <a:gd name="T8" fmla="*/ 28 w 34"/>
                    <a:gd name="T9" fmla="*/ 10 h 10"/>
                  </a:gdLst>
                  <a:ahLst/>
                  <a:cxnLst>
                    <a:cxn ang="0">
                      <a:pos x="T0" y="T1"/>
                    </a:cxn>
                    <a:cxn ang="0">
                      <a:pos x="T2" y="T3"/>
                    </a:cxn>
                    <a:cxn ang="0">
                      <a:pos x="T4" y="T5"/>
                    </a:cxn>
                    <a:cxn ang="0">
                      <a:pos x="T6" y="T7"/>
                    </a:cxn>
                    <a:cxn ang="0">
                      <a:pos x="T8" y="T9"/>
                    </a:cxn>
                  </a:cxnLst>
                  <a:rect l="0" t="0" r="r" b="b"/>
                  <a:pathLst>
                    <a:path w="34" h="10">
                      <a:moveTo>
                        <a:pt x="28" y="10"/>
                      </a:moveTo>
                      <a:lnTo>
                        <a:pt x="0" y="0"/>
                      </a:lnTo>
                      <a:lnTo>
                        <a:pt x="0" y="0"/>
                      </a:lnTo>
                      <a:lnTo>
                        <a:pt x="34"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92" name="Rectangle 764"/>
                <p:cNvSpPr>
                  <a:spLocks noChangeArrowheads="1"/>
                </p:cNvSpPr>
                <p:nvPr/>
              </p:nvSpPr>
              <p:spPr bwMode="auto">
                <a:xfrm>
                  <a:off x="4578"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93" name="Freeform 765"/>
                <p:cNvSpPr>
                  <a:spLocks/>
                </p:cNvSpPr>
                <p:nvPr/>
              </p:nvSpPr>
              <p:spPr bwMode="auto">
                <a:xfrm>
                  <a:off x="4562" y="2306"/>
                  <a:ext cx="34" cy="10"/>
                </a:xfrm>
                <a:custGeom>
                  <a:avLst/>
                  <a:gdLst>
                    <a:gd name="T0" fmla="*/ 0 w 34"/>
                    <a:gd name="T1" fmla="*/ 10 h 10"/>
                    <a:gd name="T2" fmla="*/ 34 w 34"/>
                    <a:gd name="T3" fmla="*/ 0 h 10"/>
                    <a:gd name="T4" fmla="*/ 28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94" name="Freeform 766"/>
                <p:cNvSpPr>
                  <a:spLocks/>
                </p:cNvSpPr>
                <p:nvPr/>
              </p:nvSpPr>
              <p:spPr bwMode="auto">
                <a:xfrm>
                  <a:off x="4562" y="2306"/>
                  <a:ext cx="34" cy="10"/>
                </a:xfrm>
                <a:custGeom>
                  <a:avLst/>
                  <a:gdLst>
                    <a:gd name="T0" fmla="*/ 28 w 34"/>
                    <a:gd name="T1" fmla="*/ 10 h 10"/>
                    <a:gd name="T2" fmla="*/ 0 w 34"/>
                    <a:gd name="T3" fmla="*/ 0 h 10"/>
                    <a:gd name="T4" fmla="*/ 0 w 34"/>
                    <a:gd name="T5" fmla="*/ 0 h 10"/>
                    <a:gd name="T6" fmla="*/ 34 w 34"/>
                    <a:gd name="T7" fmla="*/ 10 h 10"/>
                    <a:gd name="T8" fmla="*/ 28 w 34"/>
                    <a:gd name="T9" fmla="*/ 10 h 10"/>
                  </a:gdLst>
                  <a:ahLst/>
                  <a:cxnLst>
                    <a:cxn ang="0">
                      <a:pos x="T0" y="T1"/>
                    </a:cxn>
                    <a:cxn ang="0">
                      <a:pos x="T2" y="T3"/>
                    </a:cxn>
                    <a:cxn ang="0">
                      <a:pos x="T4" y="T5"/>
                    </a:cxn>
                    <a:cxn ang="0">
                      <a:pos x="T6" y="T7"/>
                    </a:cxn>
                    <a:cxn ang="0">
                      <a:pos x="T8" y="T9"/>
                    </a:cxn>
                  </a:cxnLst>
                  <a:rect l="0" t="0" r="r" b="b"/>
                  <a:pathLst>
                    <a:path w="34" h="10">
                      <a:moveTo>
                        <a:pt x="28" y="10"/>
                      </a:moveTo>
                      <a:lnTo>
                        <a:pt x="0" y="0"/>
                      </a:lnTo>
                      <a:lnTo>
                        <a:pt x="0" y="0"/>
                      </a:lnTo>
                      <a:lnTo>
                        <a:pt x="34"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95" name="Rectangle 767"/>
                <p:cNvSpPr>
                  <a:spLocks noChangeArrowheads="1"/>
                </p:cNvSpPr>
                <p:nvPr/>
              </p:nvSpPr>
              <p:spPr bwMode="auto">
                <a:xfrm>
                  <a:off x="4578"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96" name="Freeform 768"/>
                <p:cNvSpPr>
                  <a:spLocks/>
                </p:cNvSpPr>
                <p:nvPr/>
              </p:nvSpPr>
              <p:spPr bwMode="auto">
                <a:xfrm>
                  <a:off x="4562" y="2306"/>
                  <a:ext cx="38" cy="10"/>
                </a:xfrm>
                <a:custGeom>
                  <a:avLst/>
                  <a:gdLst>
                    <a:gd name="T0" fmla="*/ 0 w 38"/>
                    <a:gd name="T1" fmla="*/ 10 h 10"/>
                    <a:gd name="T2" fmla="*/ 38 w 38"/>
                    <a:gd name="T3" fmla="*/ 0 h 10"/>
                    <a:gd name="T4" fmla="*/ 34 w 38"/>
                    <a:gd name="T5" fmla="*/ 0 h 10"/>
                    <a:gd name="T6" fmla="*/ 0 w 38"/>
                    <a:gd name="T7" fmla="*/ 10 h 10"/>
                    <a:gd name="T8" fmla="*/ 0 w 38"/>
                    <a:gd name="T9" fmla="*/ 10 h 10"/>
                  </a:gdLst>
                  <a:ahLst/>
                  <a:cxnLst>
                    <a:cxn ang="0">
                      <a:pos x="T0" y="T1"/>
                    </a:cxn>
                    <a:cxn ang="0">
                      <a:pos x="T2" y="T3"/>
                    </a:cxn>
                    <a:cxn ang="0">
                      <a:pos x="T4" y="T5"/>
                    </a:cxn>
                    <a:cxn ang="0">
                      <a:pos x="T6" y="T7"/>
                    </a:cxn>
                    <a:cxn ang="0">
                      <a:pos x="T8" y="T9"/>
                    </a:cxn>
                  </a:cxnLst>
                  <a:rect l="0" t="0" r="r" b="b"/>
                  <a:pathLst>
                    <a:path w="38" h="10">
                      <a:moveTo>
                        <a:pt x="0" y="10"/>
                      </a:moveTo>
                      <a:lnTo>
                        <a:pt x="38"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97" name="Freeform 769"/>
                <p:cNvSpPr>
                  <a:spLocks/>
                </p:cNvSpPr>
                <p:nvPr/>
              </p:nvSpPr>
              <p:spPr bwMode="auto">
                <a:xfrm>
                  <a:off x="4562" y="2306"/>
                  <a:ext cx="38" cy="10"/>
                </a:xfrm>
                <a:custGeom>
                  <a:avLst/>
                  <a:gdLst>
                    <a:gd name="T0" fmla="*/ 34 w 38"/>
                    <a:gd name="T1" fmla="*/ 10 h 10"/>
                    <a:gd name="T2" fmla="*/ 0 w 38"/>
                    <a:gd name="T3" fmla="*/ 0 h 10"/>
                    <a:gd name="T4" fmla="*/ 0 w 38"/>
                    <a:gd name="T5" fmla="*/ 0 h 10"/>
                    <a:gd name="T6" fmla="*/ 38 w 38"/>
                    <a:gd name="T7" fmla="*/ 10 h 10"/>
                    <a:gd name="T8" fmla="*/ 34 w 38"/>
                    <a:gd name="T9" fmla="*/ 10 h 10"/>
                  </a:gdLst>
                  <a:ahLst/>
                  <a:cxnLst>
                    <a:cxn ang="0">
                      <a:pos x="T0" y="T1"/>
                    </a:cxn>
                    <a:cxn ang="0">
                      <a:pos x="T2" y="T3"/>
                    </a:cxn>
                    <a:cxn ang="0">
                      <a:pos x="T4" y="T5"/>
                    </a:cxn>
                    <a:cxn ang="0">
                      <a:pos x="T6" y="T7"/>
                    </a:cxn>
                    <a:cxn ang="0">
                      <a:pos x="T8" y="T9"/>
                    </a:cxn>
                  </a:cxnLst>
                  <a:rect l="0" t="0" r="r" b="b"/>
                  <a:pathLst>
                    <a:path w="38" h="10">
                      <a:moveTo>
                        <a:pt x="34" y="10"/>
                      </a:moveTo>
                      <a:lnTo>
                        <a:pt x="0" y="0"/>
                      </a:lnTo>
                      <a:lnTo>
                        <a:pt x="0" y="0"/>
                      </a:lnTo>
                      <a:lnTo>
                        <a:pt x="38"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98" name="Rectangle 770"/>
                <p:cNvSpPr>
                  <a:spLocks noChangeArrowheads="1"/>
                </p:cNvSpPr>
                <p:nvPr/>
              </p:nvSpPr>
              <p:spPr bwMode="auto">
                <a:xfrm>
                  <a:off x="4584"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099" name="Freeform 771"/>
                <p:cNvSpPr>
                  <a:spLocks/>
                </p:cNvSpPr>
                <p:nvPr/>
              </p:nvSpPr>
              <p:spPr bwMode="auto">
                <a:xfrm>
                  <a:off x="4566" y="2306"/>
                  <a:ext cx="34" cy="10"/>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00" name="Freeform 772"/>
                <p:cNvSpPr>
                  <a:spLocks/>
                </p:cNvSpPr>
                <p:nvPr/>
              </p:nvSpPr>
              <p:spPr bwMode="auto">
                <a:xfrm>
                  <a:off x="4566" y="2306"/>
                  <a:ext cx="34" cy="10"/>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01" name="Rectangle 773"/>
                <p:cNvSpPr>
                  <a:spLocks noChangeArrowheads="1"/>
                </p:cNvSpPr>
                <p:nvPr/>
              </p:nvSpPr>
              <p:spPr bwMode="auto">
                <a:xfrm>
                  <a:off x="4584"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02" name="Freeform 774"/>
                <p:cNvSpPr>
                  <a:spLocks/>
                </p:cNvSpPr>
                <p:nvPr/>
              </p:nvSpPr>
              <p:spPr bwMode="auto">
                <a:xfrm>
                  <a:off x="4566" y="2306"/>
                  <a:ext cx="34" cy="10"/>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03" name="Freeform 775"/>
                <p:cNvSpPr>
                  <a:spLocks/>
                </p:cNvSpPr>
                <p:nvPr/>
              </p:nvSpPr>
              <p:spPr bwMode="auto">
                <a:xfrm>
                  <a:off x="4566" y="2306"/>
                  <a:ext cx="34" cy="10"/>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04" name="Rectangle 776"/>
                <p:cNvSpPr>
                  <a:spLocks noChangeArrowheads="1"/>
                </p:cNvSpPr>
                <p:nvPr/>
              </p:nvSpPr>
              <p:spPr bwMode="auto">
                <a:xfrm>
                  <a:off x="4596" y="2306"/>
                  <a:ext cx="4"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05" name="Freeform 777"/>
                <p:cNvSpPr>
                  <a:spLocks/>
                </p:cNvSpPr>
                <p:nvPr/>
              </p:nvSpPr>
              <p:spPr bwMode="auto">
                <a:xfrm>
                  <a:off x="4578" y="2306"/>
                  <a:ext cx="34" cy="10"/>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06" name="Freeform 778"/>
                <p:cNvSpPr>
                  <a:spLocks/>
                </p:cNvSpPr>
                <p:nvPr/>
              </p:nvSpPr>
              <p:spPr bwMode="auto">
                <a:xfrm>
                  <a:off x="4578" y="2306"/>
                  <a:ext cx="34" cy="10"/>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07" name="Rectangle 779"/>
                <p:cNvSpPr>
                  <a:spLocks noChangeArrowheads="1"/>
                </p:cNvSpPr>
                <p:nvPr/>
              </p:nvSpPr>
              <p:spPr bwMode="auto">
                <a:xfrm>
                  <a:off x="4618"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08" name="Freeform 780"/>
                <p:cNvSpPr>
                  <a:spLocks/>
                </p:cNvSpPr>
                <p:nvPr/>
              </p:nvSpPr>
              <p:spPr bwMode="auto">
                <a:xfrm>
                  <a:off x="4600" y="2306"/>
                  <a:ext cx="30" cy="10"/>
                </a:xfrm>
                <a:custGeom>
                  <a:avLst/>
                  <a:gdLst>
                    <a:gd name="T0" fmla="*/ 0 w 30"/>
                    <a:gd name="T1" fmla="*/ 10 h 10"/>
                    <a:gd name="T2" fmla="*/ 30 w 30"/>
                    <a:gd name="T3" fmla="*/ 0 h 10"/>
                    <a:gd name="T4" fmla="*/ 30 w 30"/>
                    <a:gd name="T5" fmla="*/ 0 h 10"/>
                    <a:gd name="T6" fmla="*/ 0 w 30"/>
                    <a:gd name="T7" fmla="*/ 10 h 10"/>
                    <a:gd name="T8" fmla="*/ 0 w 30"/>
                    <a:gd name="T9" fmla="*/ 10 h 10"/>
                  </a:gdLst>
                  <a:ahLst/>
                  <a:cxnLst>
                    <a:cxn ang="0">
                      <a:pos x="T0" y="T1"/>
                    </a:cxn>
                    <a:cxn ang="0">
                      <a:pos x="T2" y="T3"/>
                    </a:cxn>
                    <a:cxn ang="0">
                      <a:pos x="T4" y="T5"/>
                    </a:cxn>
                    <a:cxn ang="0">
                      <a:pos x="T6" y="T7"/>
                    </a:cxn>
                    <a:cxn ang="0">
                      <a:pos x="T8" y="T9"/>
                    </a:cxn>
                  </a:cxnLst>
                  <a:rect l="0" t="0" r="r" b="b"/>
                  <a:pathLst>
                    <a:path w="30" h="10">
                      <a:moveTo>
                        <a:pt x="0" y="10"/>
                      </a:moveTo>
                      <a:lnTo>
                        <a:pt x="30" y="0"/>
                      </a:lnTo>
                      <a:lnTo>
                        <a:pt x="30"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09" name="Freeform 781"/>
                <p:cNvSpPr>
                  <a:spLocks/>
                </p:cNvSpPr>
                <p:nvPr/>
              </p:nvSpPr>
              <p:spPr bwMode="auto">
                <a:xfrm>
                  <a:off x="4600" y="2306"/>
                  <a:ext cx="30" cy="10"/>
                </a:xfrm>
                <a:custGeom>
                  <a:avLst/>
                  <a:gdLst>
                    <a:gd name="T0" fmla="*/ 30 w 30"/>
                    <a:gd name="T1" fmla="*/ 10 h 10"/>
                    <a:gd name="T2" fmla="*/ 0 w 30"/>
                    <a:gd name="T3" fmla="*/ 0 h 10"/>
                    <a:gd name="T4" fmla="*/ 0 w 30"/>
                    <a:gd name="T5" fmla="*/ 0 h 10"/>
                    <a:gd name="T6" fmla="*/ 30 w 30"/>
                    <a:gd name="T7" fmla="*/ 10 h 10"/>
                    <a:gd name="T8" fmla="*/ 30 w 30"/>
                    <a:gd name="T9" fmla="*/ 10 h 10"/>
                  </a:gdLst>
                  <a:ahLst/>
                  <a:cxnLst>
                    <a:cxn ang="0">
                      <a:pos x="T0" y="T1"/>
                    </a:cxn>
                    <a:cxn ang="0">
                      <a:pos x="T2" y="T3"/>
                    </a:cxn>
                    <a:cxn ang="0">
                      <a:pos x="T4" y="T5"/>
                    </a:cxn>
                    <a:cxn ang="0">
                      <a:pos x="T6" y="T7"/>
                    </a:cxn>
                    <a:cxn ang="0">
                      <a:pos x="T8" y="T9"/>
                    </a:cxn>
                  </a:cxnLst>
                  <a:rect l="0" t="0" r="r" b="b"/>
                  <a:pathLst>
                    <a:path w="30" h="10">
                      <a:moveTo>
                        <a:pt x="30" y="10"/>
                      </a:moveTo>
                      <a:lnTo>
                        <a:pt x="0" y="0"/>
                      </a:lnTo>
                      <a:lnTo>
                        <a:pt x="0" y="0"/>
                      </a:lnTo>
                      <a:lnTo>
                        <a:pt x="30" y="10"/>
                      </a:lnTo>
                      <a:lnTo>
                        <a:pt x="3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10" name="Rectangle 782"/>
                <p:cNvSpPr>
                  <a:spLocks noChangeArrowheads="1"/>
                </p:cNvSpPr>
                <p:nvPr/>
              </p:nvSpPr>
              <p:spPr bwMode="auto">
                <a:xfrm>
                  <a:off x="4640"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11" name="Freeform 783"/>
                <p:cNvSpPr>
                  <a:spLocks/>
                </p:cNvSpPr>
                <p:nvPr/>
              </p:nvSpPr>
              <p:spPr bwMode="auto">
                <a:xfrm>
                  <a:off x="4624" y="2306"/>
                  <a:ext cx="28" cy="10"/>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12" name="Freeform 784"/>
                <p:cNvSpPr>
                  <a:spLocks/>
                </p:cNvSpPr>
                <p:nvPr/>
              </p:nvSpPr>
              <p:spPr bwMode="auto">
                <a:xfrm>
                  <a:off x="4624" y="2306"/>
                  <a:ext cx="28" cy="10"/>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13" name="Rectangle 785"/>
                <p:cNvSpPr>
                  <a:spLocks noChangeArrowheads="1"/>
                </p:cNvSpPr>
                <p:nvPr/>
              </p:nvSpPr>
              <p:spPr bwMode="auto">
                <a:xfrm>
                  <a:off x="4646"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14" name="Freeform 786"/>
                <p:cNvSpPr>
                  <a:spLocks/>
                </p:cNvSpPr>
                <p:nvPr/>
              </p:nvSpPr>
              <p:spPr bwMode="auto">
                <a:xfrm>
                  <a:off x="4634" y="2306"/>
                  <a:ext cx="34" cy="10"/>
                </a:xfrm>
                <a:custGeom>
                  <a:avLst/>
                  <a:gdLst>
                    <a:gd name="T0" fmla="*/ 0 w 34"/>
                    <a:gd name="T1" fmla="*/ 10 h 10"/>
                    <a:gd name="T2" fmla="*/ 34 w 34"/>
                    <a:gd name="T3" fmla="*/ 0 h 10"/>
                    <a:gd name="T4" fmla="*/ 30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0"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15" name="Freeform 787"/>
                <p:cNvSpPr>
                  <a:spLocks/>
                </p:cNvSpPr>
                <p:nvPr/>
              </p:nvSpPr>
              <p:spPr bwMode="auto">
                <a:xfrm>
                  <a:off x="4634" y="2306"/>
                  <a:ext cx="34" cy="10"/>
                </a:xfrm>
                <a:custGeom>
                  <a:avLst/>
                  <a:gdLst>
                    <a:gd name="T0" fmla="*/ 30 w 34"/>
                    <a:gd name="T1" fmla="*/ 10 h 10"/>
                    <a:gd name="T2" fmla="*/ 0 w 34"/>
                    <a:gd name="T3" fmla="*/ 0 h 10"/>
                    <a:gd name="T4" fmla="*/ 0 w 34"/>
                    <a:gd name="T5" fmla="*/ 0 h 10"/>
                    <a:gd name="T6" fmla="*/ 34 w 34"/>
                    <a:gd name="T7" fmla="*/ 10 h 10"/>
                    <a:gd name="T8" fmla="*/ 30 w 34"/>
                    <a:gd name="T9" fmla="*/ 10 h 10"/>
                  </a:gdLst>
                  <a:ahLst/>
                  <a:cxnLst>
                    <a:cxn ang="0">
                      <a:pos x="T0" y="T1"/>
                    </a:cxn>
                    <a:cxn ang="0">
                      <a:pos x="T2" y="T3"/>
                    </a:cxn>
                    <a:cxn ang="0">
                      <a:pos x="T4" y="T5"/>
                    </a:cxn>
                    <a:cxn ang="0">
                      <a:pos x="T6" y="T7"/>
                    </a:cxn>
                    <a:cxn ang="0">
                      <a:pos x="T8" y="T9"/>
                    </a:cxn>
                  </a:cxnLst>
                  <a:rect l="0" t="0" r="r" b="b"/>
                  <a:pathLst>
                    <a:path w="34" h="10">
                      <a:moveTo>
                        <a:pt x="30" y="10"/>
                      </a:moveTo>
                      <a:lnTo>
                        <a:pt x="0" y="0"/>
                      </a:lnTo>
                      <a:lnTo>
                        <a:pt x="0" y="0"/>
                      </a:lnTo>
                      <a:lnTo>
                        <a:pt x="34" y="10"/>
                      </a:lnTo>
                      <a:lnTo>
                        <a:pt x="3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16" name="Rectangle 788"/>
                <p:cNvSpPr>
                  <a:spLocks noChangeArrowheads="1"/>
                </p:cNvSpPr>
                <p:nvPr/>
              </p:nvSpPr>
              <p:spPr bwMode="auto">
                <a:xfrm>
                  <a:off x="4646"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17" name="Freeform 789"/>
                <p:cNvSpPr>
                  <a:spLocks/>
                </p:cNvSpPr>
                <p:nvPr/>
              </p:nvSpPr>
              <p:spPr bwMode="auto">
                <a:xfrm>
                  <a:off x="4634" y="2306"/>
                  <a:ext cx="34" cy="10"/>
                </a:xfrm>
                <a:custGeom>
                  <a:avLst/>
                  <a:gdLst>
                    <a:gd name="T0" fmla="*/ 0 w 34"/>
                    <a:gd name="T1" fmla="*/ 10 h 10"/>
                    <a:gd name="T2" fmla="*/ 34 w 34"/>
                    <a:gd name="T3" fmla="*/ 0 h 10"/>
                    <a:gd name="T4" fmla="*/ 30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0"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18" name="Freeform 790"/>
                <p:cNvSpPr>
                  <a:spLocks/>
                </p:cNvSpPr>
                <p:nvPr/>
              </p:nvSpPr>
              <p:spPr bwMode="auto">
                <a:xfrm>
                  <a:off x="4634" y="2306"/>
                  <a:ext cx="34" cy="10"/>
                </a:xfrm>
                <a:custGeom>
                  <a:avLst/>
                  <a:gdLst>
                    <a:gd name="T0" fmla="*/ 30 w 34"/>
                    <a:gd name="T1" fmla="*/ 10 h 10"/>
                    <a:gd name="T2" fmla="*/ 0 w 34"/>
                    <a:gd name="T3" fmla="*/ 0 h 10"/>
                    <a:gd name="T4" fmla="*/ 0 w 34"/>
                    <a:gd name="T5" fmla="*/ 0 h 10"/>
                    <a:gd name="T6" fmla="*/ 34 w 34"/>
                    <a:gd name="T7" fmla="*/ 10 h 10"/>
                    <a:gd name="T8" fmla="*/ 30 w 34"/>
                    <a:gd name="T9" fmla="*/ 10 h 10"/>
                  </a:gdLst>
                  <a:ahLst/>
                  <a:cxnLst>
                    <a:cxn ang="0">
                      <a:pos x="T0" y="T1"/>
                    </a:cxn>
                    <a:cxn ang="0">
                      <a:pos x="T2" y="T3"/>
                    </a:cxn>
                    <a:cxn ang="0">
                      <a:pos x="T4" y="T5"/>
                    </a:cxn>
                    <a:cxn ang="0">
                      <a:pos x="T6" y="T7"/>
                    </a:cxn>
                    <a:cxn ang="0">
                      <a:pos x="T8" y="T9"/>
                    </a:cxn>
                  </a:cxnLst>
                  <a:rect l="0" t="0" r="r" b="b"/>
                  <a:pathLst>
                    <a:path w="34" h="10">
                      <a:moveTo>
                        <a:pt x="30" y="10"/>
                      </a:moveTo>
                      <a:lnTo>
                        <a:pt x="0" y="0"/>
                      </a:lnTo>
                      <a:lnTo>
                        <a:pt x="0" y="0"/>
                      </a:lnTo>
                      <a:lnTo>
                        <a:pt x="34" y="10"/>
                      </a:lnTo>
                      <a:lnTo>
                        <a:pt x="3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19" name="Rectangle 791"/>
                <p:cNvSpPr>
                  <a:spLocks noChangeArrowheads="1"/>
                </p:cNvSpPr>
                <p:nvPr/>
              </p:nvSpPr>
              <p:spPr bwMode="auto">
                <a:xfrm>
                  <a:off x="4652"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20" name="Freeform 792"/>
                <p:cNvSpPr>
                  <a:spLocks/>
                </p:cNvSpPr>
                <p:nvPr/>
              </p:nvSpPr>
              <p:spPr bwMode="auto">
                <a:xfrm>
                  <a:off x="4634" y="2306"/>
                  <a:ext cx="34" cy="10"/>
                </a:xfrm>
                <a:custGeom>
                  <a:avLst/>
                  <a:gdLst>
                    <a:gd name="T0" fmla="*/ 0 w 34"/>
                    <a:gd name="T1" fmla="*/ 10 h 10"/>
                    <a:gd name="T2" fmla="*/ 34 w 34"/>
                    <a:gd name="T3" fmla="*/ 0 h 10"/>
                    <a:gd name="T4" fmla="*/ 30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0"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21" name="Freeform 793"/>
                <p:cNvSpPr>
                  <a:spLocks/>
                </p:cNvSpPr>
                <p:nvPr/>
              </p:nvSpPr>
              <p:spPr bwMode="auto">
                <a:xfrm>
                  <a:off x="4634" y="2306"/>
                  <a:ext cx="34" cy="10"/>
                </a:xfrm>
                <a:custGeom>
                  <a:avLst/>
                  <a:gdLst>
                    <a:gd name="T0" fmla="*/ 30 w 34"/>
                    <a:gd name="T1" fmla="*/ 10 h 10"/>
                    <a:gd name="T2" fmla="*/ 0 w 34"/>
                    <a:gd name="T3" fmla="*/ 0 h 10"/>
                    <a:gd name="T4" fmla="*/ 0 w 34"/>
                    <a:gd name="T5" fmla="*/ 0 h 10"/>
                    <a:gd name="T6" fmla="*/ 34 w 34"/>
                    <a:gd name="T7" fmla="*/ 10 h 10"/>
                    <a:gd name="T8" fmla="*/ 30 w 34"/>
                    <a:gd name="T9" fmla="*/ 10 h 10"/>
                  </a:gdLst>
                  <a:ahLst/>
                  <a:cxnLst>
                    <a:cxn ang="0">
                      <a:pos x="T0" y="T1"/>
                    </a:cxn>
                    <a:cxn ang="0">
                      <a:pos x="T2" y="T3"/>
                    </a:cxn>
                    <a:cxn ang="0">
                      <a:pos x="T4" y="T5"/>
                    </a:cxn>
                    <a:cxn ang="0">
                      <a:pos x="T6" y="T7"/>
                    </a:cxn>
                    <a:cxn ang="0">
                      <a:pos x="T8" y="T9"/>
                    </a:cxn>
                  </a:cxnLst>
                  <a:rect l="0" t="0" r="r" b="b"/>
                  <a:pathLst>
                    <a:path w="34" h="10">
                      <a:moveTo>
                        <a:pt x="30" y="10"/>
                      </a:moveTo>
                      <a:lnTo>
                        <a:pt x="0" y="0"/>
                      </a:lnTo>
                      <a:lnTo>
                        <a:pt x="0" y="0"/>
                      </a:lnTo>
                      <a:lnTo>
                        <a:pt x="34" y="10"/>
                      </a:lnTo>
                      <a:lnTo>
                        <a:pt x="3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22" name="Rectangle 794"/>
                <p:cNvSpPr>
                  <a:spLocks noChangeArrowheads="1"/>
                </p:cNvSpPr>
                <p:nvPr/>
              </p:nvSpPr>
              <p:spPr bwMode="auto">
                <a:xfrm>
                  <a:off x="4652"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23" name="Freeform 795"/>
                <p:cNvSpPr>
                  <a:spLocks/>
                </p:cNvSpPr>
                <p:nvPr/>
              </p:nvSpPr>
              <p:spPr bwMode="auto">
                <a:xfrm>
                  <a:off x="4634" y="2306"/>
                  <a:ext cx="34" cy="10"/>
                </a:xfrm>
                <a:custGeom>
                  <a:avLst/>
                  <a:gdLst>
                    <a:gd name="T0" fmla="*/ 0 w 34"/>
                    <a:gd name="T1" fmla="*/ 10 h 10"/>
                    <a:gd name="T2" fmla="*/ 34 w 34"/>
                    <a:gd name="T3" fmla="*/ 0 h 10"/>
                    <a:gd name="T4" fmla="*/ 30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0"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24" name="Freeform 796"/>
                <p:cNvSpPr>
                  <a:spLocks/>
                </p:cNvSpPr>
                <p:nvPr/>
              </p:nvSpPr>
              <p:spPr bwMode="auto">
                <a:xfrm>
                  <a:off x="4634" y="2306"/>
                  <a:ext cx="34" cy="10"/>
                </a:xfrm>
                <a:custGeom>
                  <a:avLst/>
                  <a:gdLst>
                    <a:gd name="T0" fmla="*/ 30 w 34"/>
                    <a:gd name="T1" fmla="*/ 10 h 10"/>
                    <a:gd name="T2" fmla="*/ 0 w 34"/>
                    <a:gd name="T3" fmla="*/ 0 h 10"/>
                    <a:gd name="T4" fmla="*/ 0 w 34"/>
                    <a:gd name="T5" fmla="*/ 0 h 10"/>
                    <a:gd name="T6" fmla="*/ 34 w 34"/>
                    <a:gd name="T7" fmla="*/ 10 h 10"/>
                    <a:gd name="T8" fmla="*/ 30 w 34"/>
                    <a:gd name="T9" fmla="*/ 10 h 10"/>
                  </a:gdLst>
                  <a:ahLst/>
                  <a:cxnLst>
                    <a:cxn ang="0">
                      <a:pos x="T0" y="T1"/>
                    </a:cxn>
                    <a:cxn ang="0">
                      <a:pos x="T2" y="T3"/>
                    </a:cxn>
                    <a:cxn ang="0">
                      <a:pos x="T4" y="T5"/>
                    </a:cxn>
                    <a:cxn ang="0">
                      <a:pos x="T6" y="T7"/>
                    </a:cxn>
                    <a:cxn ang="0">
                      <a:pos x="T8" y="T9"/>
                    </a:cxn>
                  </a:cxnLst>
                  <a:rect l="0" t="0" r="r" b="b"/>
                  <a:pathLst>
                    <a:path w="34" h="10">
                      <a:moveTo>
                        <a:pt x="30" y="10"/>
                      </a:moveTo>
                      <a:lnTo>
                        <a:pt x="0" y="0"/>
                      </a:lnTo>
                      <a:lnTo>
                        <a:pt x="0" y="0"/>
                      </a:lnTo>
                      <a:lnTo>
                        <a:pt x="34" y="10"/>
                      </a:lnTo>
                      <a:lnTo>
                        <a:pt x="3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25" name="Rectangle 797"/>
                <p:cNvSpPr>
                  <a:spLocks noChangeArrowheads="1"/>
                </p:cNvSpPr>
                <p:nvPr/>
              </p:nvSpPr>
              <p:spPr bwMode="auto">
                <a:xfrm>
                  <a:off x="4652"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26" name="Freeform 798"/>
                <p:cNvSpPr>
                  <a:spLocks/>
                </p:cNvSpPr>
                <p:nvPr/>
              </p:nvSpPr>
              <p:spPr bwMode="auto">
                <a:xfrm>
                  <a:off x="4634" y="2306"/>
                  <a:ext cx="34" cy="10"/>
                </a:xfrm>
                <a:custGeom>
                  <a:avLst/>
                  <a:gdLst>
                    <a:gd name="T0" fmla="*/ 0 w 34"/>
                    <a:gd name="T1" fmla="*/ 10 h 10"/>
                    <a:gd name="T2" fmla="*/ 34 w 34"/>
                    <a:gd name="T3" fmla="*/ 0 h 10"/>
                    <a:gd name="T4" fmla="*/ 30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0"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27" name="Freeform 799"/>
                <p:cNvSpPr>
                  <a:spLocks/>
                </p:cNvSpPr>
                <p:nvPr/>
              </p:nvSpPr>
              <p:spPr bwMode="auto">
                <a:xfrm>
                  <a:off x="4634" y="2306"/>
                  <a:ext cx="34" cy="10"/>
                </a:xfrm>
                <a:custGeom>
                  <a:avLst/>
                  <a:gdLst>
                    <a:gd name="T0" fmla="*/ 30 w 34"/>
                    <a:gd name="T1" fmla="*/ 10 h 10"/>
                    <a:gd name="T2" fmla="*/ 0 w 34"/>
                    <a:gd name="T3" fmla="*/ 0 h 10"/>
                    <a:gd name="T4" fmla="*/ 0 w 34"/>
                    <a:gd name="T5" fmla="*/ 0 h 10"/>
                    <a:gd name="T6" fmla="*/ 34 w 34"/>
                    <a:gd name="T7" fmla="*/ 10 h 10"/>
                    <a:gd name="T8" fmla="*/ 30 w 34"/>
                    <a:gd name="T9" fmla="*/ 10 h 10"/>
                  </a:gdLst>
                  <a:ahLst/>
                  <a:cxnLst>
                    <a:cxn ang="0">
                      <a:pos x="T0" y="T1"/>
                    </a:cxn>
                    <a:cxn ang="0">
                      <a:pos x="T2" y="T3"/>
                    </a:cxn>
                    <a:cxn ang="0">
                      <a:pos x="T4" y="T5"/>
                    </a:cxn>
                    <a:cxn ang="0">
                      <a:pos x="T6" y="T7"/>
                    </a:cxn>
                    <a:cxn ang="0">
                      <a:pos x="T8" y="T9"/>
                    </a:cxn>
                  </a:cxnLst>
                  <a:rect l="0" t="0" r="r" b="b"/>
                  <a:pathLst>
                    <a:path w="34" h="10">
                      <a:moveTo>
                        <a:pt x="30" y="10"/>
                      </a:moveTo>
                      <a:lnTo>
                        <a:pt x="0" y="0"/>
                      </a:lnTo>
                      <a:lnTo>
                        <a:pt x="0" y="0"/>
                      </a:lnTo>
                      <a:lnTo>
                        <a:pt x="34" y="10"/>
                      </a:lnTo>
                      <a:lnTo>
                        <a:pt x="3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28" name="Rectangle 800"/>
                <p:cNvSpPr>
                  <a:spLocks noChangeArrowheads="1"/>
                </p:cNvSpPr>
                <p:nvPr/>
              </p:nvSpPr>
              <p:spPr bwMode="auto">
                <a:xfrm>
                  <a:off x="4674"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29" name="Freeform 801"/>
                <p:cNvSpPr>
                  <a:spLocks/>
                </p:cNvSpPr>
                <p:nvPr/>
              </p:nvSpPr>
              <p:spPr bwMode="auto">
                <a:xfrm>
                  <a:off x="4658" y="2306"/>
                  <a:ext cx="28" cy="10"/>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30" name="Freeform 802"/>
                <p:cNvSpPr>
                  <a:spLocks/>
                </p:cNvSpPr>
                <p:nvPr/>
              </p:nvSpPr>
              <p:spPr bwMode="auto">
                <a:xfrm>
                  <a:off x="4658" y="2306"/>
                  <a:ext cx="28" cy="10"/>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31" name="Rectangle 803"/>
                <p:cNvSpPr>
                  <a:spLocks noChangeArrowheads="1"/>
                </p:cNvSpPr>
                <p:nvPr/>
              </p:nvSpPr>
              <p:spPr bwMode="auto">
                <a:xfrm>
                  <a:off x="4680" y="2306"/>
                  <a:ext cx="6"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32" name="Freeform 804"/>
                <p:cNvSpPr>
                  <a:spLocks/>
                </p:cNvSpPr>
                <p:nvPr/>
              </p:nvSpPr>
              <p:spPr bwMode="auto">
                <a:xfrm>
                  <a:off x="4664" y="2306"/>
                  <a:ext cx="28" cy="10"/>
                </a:xfrm>
                <a:custGeom>
                  <a:avLst/>
                  <a:gdLst>
                    <a:gd name="T0" fmla="*/ 4 w 28"/>
                    <a:gd name="T1" fmla="*/ 10 h 10"/>
                    <a:gd name="T2" fmla="*/ 28 w 28"/>
                    <a:gd name="T3" fmla="*/ 0 h 10"/>
                    <a:gd name="T4" fmla="*/ 28 w 28"/>
                    <a:gd name="T5" fmla="*/ 0 h 10"/>
                    <a:gd name="T6" fmla="*/ 0 w 28"/>
                    <a:gd name="T7" fmla="*/ 10 h 10"/>
                    <a:gd name="T8" fmla="*/ 4 w 28"/>
                    <a:gd name="T9" fmla="*/ 10 h 10"/>
                  </a:gdLst>
                  <a:ahLst/>
                  <a:cxnLst>
                    <a:cxn ang="0">
                      <a:pos x="T0" y="T1"/>
                    </a:cxn>
                    <a:cxn ang="0">
                      <a:pos x="T2" y="T3"/>
                    </a:cxn>
                    <a:cxn ang="0">
                      <a:pos x="T4" y="T5"/>
                    </a:cxn>
                    <a:cxn ang="0">
                      <a:pos x="T6" y="T7"/>
                    </a:cxn>
                    <a:cxn ang="0">
                      <a:pos x="T8" y="T9"/>
                    </a:cxn>
                  </a:cxnLst>
                  <a:rect l="0" t="0" r="r" b="b"/>
                  <a:pathLst>
                    <a:path w="28" h="10">
                      <a:moveTo>
                        <a:pt x="4" y="10"/>
                      </a:moveTo>
                      <a:lnTo>
                        <a:pt x="28" y="0"/>
                      </a:lnTo>
                      <a:lnTo>
                        <a:pt x="28" y="0"/>
                      </a:lnTo>
                      <a:lnTo>
                        <a:pt x="0" y="10"/>
                      </a:lnTo>
                      <a:lnTo>
                        <a:pt x="4"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33" name="Freeform 805"/>
                <p:cNvSpPr>
                  <a:spLocks/>
                </p:cNvSpPr>
                <p:nvPr/>
              </p:nvSpPr>
              <p:spPr bwMode="auto">
                <a:xfrm>
                  <a:off x="4664" y="2306"/>
                  <a:ext cx="28" cy="10"/>
                </a:xfrm>
                <a:custGeom>
                  <a:avLst/>
                  <a:gdLst>
                    <a:gd name="T0" fmla="*/ 28 w 28"/>
                    <a:gd name="T1" fmla="*/ 10 h 10"/>
                    <a:gd name="T2" fmla="*/ 0 w 28"/>
                    <a:gd name="T3" fmla="*/ 0 h 10"/>
                    <a:gd name="T4" fmla="*/ 4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4" y="0"/>
                      </a:lnTo>
                      <a:lnTo>
                        <a:pt x="28" y="10"/>
                      </a:lnTo>
                      <a:lnTo>
                        <a:pt x="28"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34" name="Rectangle 806"/>
                <p:cNvSpPr>
                  <a:spLocks noChangeArrowheads="1"/>
                </p:cNvSpPr>
                <p:nvPr/>
              </p:nvSpPr>
              <p:spPr bwMode="auto">
                <a:xfrm>
                  <a:off x="4702" y="2306"/>
                  <a:ext cx="1" cy="16"/>
                </a:xfrm>
                <a:prstGeom prst="rect">
                  <a:avLst/>
                </a:prstGeom>
                <a:grp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1135" name="Freeform 807"/>
                <p:cNvSpPr>
                  <a:spLocks/>
                </p:cNvSpPr>
                <p:nvPr/>
              </p:nvSpPr>
              <p:spPr bwMode="auto">
                <a:xfrm>
                  <a:off x="4692" y="2306"/>
                  <a:ext cx="28" cy="10"/>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grp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grpSp>
          <p:sp>
            <p:nvSpPr>
              <p:cNvPr id="851" name="Freeform 809"/>
              <p:cNvSpPr>
                <a:spLocks/>
              </p:cNvSpPr>
              <p:nvPr/>
            </p:nvSpPr>
            <p:spPr bwMode="auto">
              <a:xfrm>
                <a:off x="7299073" y="4634730"/>
                <a:ext cx="39937" cy="17814"/>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52" name="Rectangle 810"/>
              <p:cNvSpPr>
                <a:spLocks noChangeArrowheads="1"/>
              </p:cNvSpPr>
              <p:nvPr/>
            </p:nvSpPr>
            <p:spPr bwMode="auto">
              <a:xfrm>
                <a:off x="7339009"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53" name="Freeform 811"/>
              <p:cNvSpPr>
                <a:spLocks/>
              </p:cNvSpPr>
              <p:nvPr/>
            </p:nvSpPr>
            <p:spPr bwMode="auto">
              <a:xfrm>
                <a:off x="7313336" y="4634730"/>
                <a:ext cx="48494" cy="17814"/>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54" name="Freeform 812"/>
              <p:cNvSpPr>
                <a:spLocks/>
              </p:cNvSpPr>
              <p:nvPr/>
            </p:nvSpPr>
            <p:spPr bwMode="auto">
              <a:xfrm>
                <a:off x="7313336" y="4634730"/>
                <a:ext cx="48494" cy="17814"/>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55" name="Rectangle 813"/>
              <p:cNvSpPr>
                <a:spLocks noChangeArrowheads="1"/>
              </p:cNvSpPr>
              <p:nvPr/>
            </p:nvSpPr>
            <p:spPr bwMode="auto">
              <a:xfrm>
                <a:off x="7347567"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56" name="Freeform 814"/>
              <p:cNvSpPr>
                <a:spLocks/>
              </p:cNvSpPr>
              <p:nvPr/>
            </p:nvSpPr>
            <p:spPr bwMode="auto">
              <a:xfrm>
                <a:off x="7321893" y="4634730"/>
                <a:ext cx="39937" cy="17814"/>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57" name="Freeform 815"/>
              <p:cNvSpPr>
                <a:spLocks/>
              </p:cNvSpPr>
              <p:nvPr/>
            </p:nvSpPr>
            <p:spPr bwMode="auto">
              <a:xfrm>
                <a:off x="7321893" y="4634730"/>
                <a:ext cx="39937" cy="17814"/>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58" name="Rectangle 816"/>
              <p:cNvSpPr>
                <a:spLocks noChangeArrowheads="1"/>
              </p:cNvSpPr>
              <p:nvPr/>
            </p:nvSpPr>
            <p:spPr bwMode="auto">
              <a:xfrm>
                <a:off x="7378946" y="4634730"/>
                <a:ext cx="8558"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59" name="Freeform 817"/>
              <p:cNvSpPr>
                <a:spLocks/>
              </p:cNvSpPr>
              <p:nvPr/>
            </p:nvSpPr>
            <p:spPr bwMode="auto">
              <a:xfrm>
                <a:off x="7353272" y="4634730"/>
                <a:ext cx="48494" cy="17814"/>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60" name="Freeform 818"/>
              <p:cNvSpPr>
                <a:spLocks/>
              </p:cNvSpPr>
              <p:nvPr/>
            </p:nvSpPr>
            <p:spPr bwMode="auto">
              <a:xfrm>
                <a:off x="7353272" y="4634730"/>
                <a:ext cx="48494" cy="17814"/>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61" name="Rectangle 819"/>
              <p:cNvSpPr>
                <a:spLocks noChangeArrowheads="1"/>
              </p:cNvSpPr>
              <p:nvPr/>
            </p:nvSpPr>
            <p:spPr bwMode="auto">
              <a:xfrm>
                <a:off x="7387503" y="4634730"/>
                <a:ext cx="8558"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62" name="Freeform 820"/>
              <p:cNvSpPr>
                <a:spLocks/>
              </p:cNvSpPr>
              <p:nvPr/>
            </p:nvSpPr>
            <p:spPr bwMode="auto">
              <a:xfrm>
                <a:off x="7361830" y="4634730"/>
                <a:ext cx="39937" cy="17814"/>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63" name="Freeform 821"/>
              <p:cNvSpPr>
                <a:spLocks/>
              </p:cNvSpPr>
              <p:nvPr/>
            </p:nvSpPr>
            <p:spPr bwMode="auto">
              <a:xfrm>
                <a:off x="7361830" y="4634730"/>
                <a:ext cx="39937" cy="17814"/>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64" name="Rectangle 822"/>
              <p:cNvSpPr>
                <a:spLocks noChangeArrowheads="1"/>
              </p:cNvSpPr>
              <p:nvPr/>
            </p:nvSpPr>
            <p:spPr bwMode="auto">
              <a:xfrm>
                <a:off x="7401766"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65" name="Freeform 823"/>
              <p:cNvSpPr>
                <a:spLocks/>
              </p:cNvSpPr>
              <p:nvPr/>
            </p:nvSpPr>
            <p:spPr bwMode="auto">
              <a:xfrm>
                <a:off x="7378946" y="4634730"/>
                <a:ext cx="39937" cy="17814"/>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66" name="Freeform 824"/>
              <p:cNvSpPr>
                <a:spLocks/>
              </p:cNvSpPr>
              <p:nvPr/>
            </p:nvSpPr>
            <p:spPr bwMode="auto">
              <a:xfrm>
                <a:off x="7378946" y="4634730"/>
                <a:ext cx="39937" cy="17814"/>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67" name="Rectangle 825"/>
              <p:cNvSpPr>
                <a:spLocks noChangeArrowheads="1"/>
              </p:cNvSpPr>
              <p:nvPr/>
            </p:nvSpPr>
            <p:spPr bwMode="auto">
              <a:xfrm>
                <a:off x="7401766"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68" name="Freeform 826"/>
              <p:cNvSpPr>
                <a:spLocks/>
              </p:cNvSpPr>
              <p:nvPr/>
            </p:nvSpPr>
            <p:spPr bwMode="auto">
              <a:xfrm>
                <a:off x="7378946" y="4634730"/>
                <a:ext cx="39937" cy="17814"/>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69" name="Freeform 827"/>
              <p:cNvSpPr>
                <a:spLocks/>
              </p:cNvSpPr>
              <p:nvPr/>
            </p:nvSpPr>
            <p:spPr bwMode="auto">
              <a:xfrm>
                <a:off x="7378946" y="4634730"/>
                <a:ext cx="39937" cy="17814"/>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70" name="Rectangle 828"/>
              <p:cNvSpPr>
                <a:spLocks noChangeArrowheads="1"/>
              </p:cNvSpPr>
              <p:nvPr/>
            </p:nvSpPr>
            <p:spPr bwMode="auto">
              <a:xfrm>
                <a:off x="7401766"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71" name="Freeform 829"/>
              <p:cNvSpPr>
                <a:spLocks/>
              </p:cNvSpPr>
              <p:nvPr/>
            </p:nvSpPr>
            <p:spPr bwMode="auto">
              <a:xfrm>
                <a:off x="7378946" y="4634730"/>
                <a:ext cx="48494" cy="17814"/>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72" name="Freeform 830"/>
              <p:cNvSpPr>
                <a:spLocks/>
              </p:cNvSpPr>
              <p:nvPr/>
            </p:nvSpPr>
            <p:spPr bwMode="auto">
              <a:xfrm>
                <a:off x="7378946" y="4634730"/>
                <a:ext cx="48494" cy="17814"/>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73" name="Rectangle 831"/>
              <p:cNvSpPr>
                <a:spLocks noChangeArrowheads="1"/>
              </p:cNvSpPr>
              <p:nvPr/>
            </p:nvSpPr>
            <p:spPr bwMode="auto">
              <a:xfrm>
                <a:off x="7401766"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74" name="Freeform 832"/>
              <p:cNvSpPr>
                <a:spLocks/>
              </p:cNvSpPr>
              <p:nvPr/>
            </p:nvSpPr>
            <p:spPr bwMode="auto">
              <a:xfrm>
                <a:off x="7378946" y="4634730"/>
                <a:ext cx="48494" cy="17814"/>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75" name="Freeform 833"/>
              <p:cNvSpPr>
                <a:spLocks/>
              </p:cNvSpPr>
              <p:nvPr/>
            </p:nvSpPr>
            <p:spPr bwMode="auto">
              <a:xfrm>
                <a:off x="7378946" y="4634730"/>
                <a:ext cx="48494" cy="17814"/>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76" name="Rectangle 834"/>
              <p:cNvSpPr>
                <a:spLocks noChangeArrowheads="1"/>
              </p:cNvSpPr>
              <p:nvPr/>
            </p:nvSpPr>
            <p:spPr bwMode="auto">
              <a:xfrm>
                <a:off x="7450261"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77" name="Freeform 835"/>
              <p:cNvSpPr>
                <a:spLocks/>
              </p:cNvSpPr>
              <p:nvPr/>
            </p:nvSpPr>
            <p:spPr bwMode="auto">
              <a:xfrm>
                <a:off x="7435998" y="4634730"/>
                <a:ext cx="39937" cy="17814"/>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78" name="Freeform 836"/>
              <p:cNvSpPr>
                <a:spLocks/>
              </p:cNvSpPr>
              <p:nvPr/>
            </p:nvSpPr>
            <p:spPr bwMode="auto">
              <a:xfrm>
                <a:off x="7435998" y="4634730"/>
                <a:ext cx="39937" cy="17814"/>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79" name="Rectangle 837"/>
              <p:cNvSpPr>
                <a:spLocks noChangeArrowheads="1"/>
              </p:cNvSpPr>
              <p:nvPr/>
            </p:nvSpPr>
            <p:spPr bwMode="auto">
              <a:xfrm>
                <a:off x="7475934"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80" name="Freeform 838"/>
              <p:cNvSpPr>
                <a:spLocks/>
              </p:cNvSpPr>
              <p:nvPr/>
            </p:nvSpPr>
            <p:spPr bwMode="auto">
              <a:xfrm>
                <a:off x="7450261" y="4634730"/>
                <a:ext cx="42789" cy="17814"/>
              </a:xfrm>
              <a:custGeom>
                <a:avLst/>
                <a:gdLst>
                  <a:gd name="T0" fmla="*/ 0 w 30"/>
                  <a:gd name="T1" fmla="*/ 10 h 10"/>
                  <a:gd name="T2" fmla="*/ 30 w 30"/>
                  <a:gd name="T3" fmla="*/ 0 h 10"/>
                  <a:gd name="T4" fmla="*/ 30 w 30"/>
                  <a:gd name="T5" fmla="*/ 0 h 10"/>
                  <a:gd name="T6" fmla="*/ 0 w 30"/>
                  <a:gd name="T7" fmla="*/ 10 h 10"/>
                  <a:gd name="T8" fmla="*/ 0 w 30"/>
                  <a:gd name="T9" fmla="*/ 10 h 10"/>
                </a:gdLst>
                <a:ahLst/>
                <a:cxnLst>
                  <a:cxn ang="0">
                    <a:pos x="T0" y="T1"/>
                  </a:cxn>
                  <a:cxn ang="0">
                    <a:pos x="T2" y="T3"/>
                  </a:cxn>
                  <a:cxn ang="0">
                    <a:pos x="T4" y="T5"/>
                  </a:cxn>
                  <a:cxn ang="0">
                    <a:pos x="T6" y="T7"/>
                  </a:cxn>
                  <a:cxn ang="0">
                    <a:pos x="T8" y="T9"/>
                  </a:cxn>
                </a:cxnLst>
                <a:rect l="0" t="0" r="r" b="b"/>
                <a:pathLst>
                  <a:path w="30" h="10">
                    <a:moveTo>
                      <a:pt x="0" y="10"/>
                    </a:moveTo>
                    <a:lnTo>
                      <a:pt x="30" y="0"/>
                    </a:lnTo>
                    <a:lnTo>
                      <a:pt x="30"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81" name="Freeform 839"/>
              <p:cNvSpPr>
                <a:spLocks/>
              </p:cNvSpPr>
              <p:nvPr/>
            </p:nvSpPr>
            <p:spPr bwMode="auto">
              <a:xfrm>
                <a:off x="7450261" y="4634730"/>
                <a:ext cx="42789" cy="17814"/>
              </a:xfrm>
              <a:custGeom>
                <a:avLst/>
                <a:gdLst>
                  <a:gd name="T0" fmla="*/ 30 w 30"/>
                  <a:gd name="T1" fmla="*/ 10 h 10"/>
                  <a:gd name="T2" fmla="*/ 0 w 30"/>
                  <a:gd name="T3" fmla="*/ 0 h 10"/>
                  <a:gd name="T4" fmla="*/ 0 w 30"/>
                  <a:gd name="T5" fmla="*/ 0 h 10"/>
                  <a:gd name="T6" fmla="*/ 30 w 30"/>
                  <a:gd name="T7" fmla="*/ 10 h 10"/>
                  <a:gd name="T8" fmla="*/ 30 w 30"/>
                  <a:gd name="T9" fmla="*/ 10 h 10"/>
                </a:gdLst>
                <a:ahLst/>
                <a:cxnLst>
                  <a:cxn ang="0">
                    <a:pos x="T0" y="T1"/>
                  </a:cxn>
                  <a:cxn ang="0">
                    <a:pos x="T2" y="T3"/>
                  </a:cxn>
                  <a:cxn ang="0">
                    <a:pos x="T4" y="T5"/>
                  </a:cxn>
                  <a:cxn ang="0">
                    <a:pos x="T6" y="T7"/>
                  </a:cxn>
                  <a:cxn ang="0">
                    <a:pos x="T8" y="T9"/>
                  </a:cxn>
                </a:cxnLst>
                <a:rect l="0" t="0" r="r" b="b"/>
                <a:pathLst>
                  <a:path w="30" h="10">
                    <a:moveTo>
                      <a:pt x="30" y="10"/>
                    </a:moveTo>
                    <a:lnTo>
                      <a:pt x="0" y="0"/>
                    </a:lnTo>
                    <a:lnTo>
                      <a:pt x="0" y="0"/>
                    </a:lnTo>
                    <a:lnTo>
                      <a:pt x="30" y="10"/>
                    </a:lnTo>
                    <a:lnTo>
                      <a:pt x="3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82" name="Rectangle 840"/>
              <p:cNvSpPr>
                <a:spLocks noChangeArrowheads="1"/>
              </p:cNvSpPr>
              <p:nvPr/>
            </p:nvSpPr>
            <p:spPr bwMode="auto">
              <a:xfrm>
                <a:off x="7475934"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83" name="Freeform 841"/>
              <p:cNvSpPr>
                <a:spLocks/>
              </p:cNvSpPr>
              <p:nvPr/>
            </p:nvSpPr>
            <p:spPr bwMode="auto">
              <a:xfrm>
                <a:off x="7450261" y="4634730"/>
                <a:ext cx="42789" cy="17814"/>
              </a:xfrm>
              <a:custGeom>
                <a:avLst/>
                <a:gdLst>
                  <a:gd name="T0" fmla="*/ 0 w 30"/>
                  <a:gd name="T1" fmla="*/ 10 h 10"/>
                  <a:gd name="T2" fmla="*/ 30 w 30"/>
                  <a:gd name="T3" fmla="*/ 0 h 10"/>
                  <a:gd name="T4" fmla="*/ 30 w 30"/>
                  <a:gd name="T5" fmla="*/ 0 h 10"/>
                  <a:gd name="T6" fmla="*/ 0 w 30"/>
                  <a:gd name="T7" fmla="*/ 10 h 10"/>
                  <a:gd name="T8" fmla="*/ 0 w 30"/>
                  <a:gd name="T9" fmla="*/ 10 h 10"/>
                </a:gdLst>
                <a:ahLst/>
                <a:cxnLst>
                  <a:cxn ang="0">
                    <a:pos x="T0" y="T1"/>
                  </a:cxn>
                  <a:cxn ang="0">
                    <a:pos x="T2" y="T3"/>
                  </a:cxn>
                  <a:cxn ang="0">
                    <a:pos x="T4" y="T5"/>
                  </a:cxn>
                  <a:cxn ang="0">
                    <a:pos x="T6" y="T7"/>
                  </a:cxn>
                  <a:cxn ang="0">
                    <a:pos x="T8" y="T9"/>
                  </a:cxn>
                </a:cxnLst>
                <a:rect l="0" t="0" r="r" b="b"/>
                <a:pathLst>
                  <a:path w="30" h="10">
                    <a:moveTo>
                      <a:pt x="0" y="10"/>
                    </a:moveTo>
                    <a:lnTo>
                      <a:pt x="30" y="0"/>
                    </a:lnTo>
                    <a:lnTo>
                      <a:pt x="30"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84" name="Freeform 842"/>
              <p:cNvSpPr>
                <a:spLocks/>
              </p:cNvSpPr>
              <p:nvPr/>
            </p:nvSpPr>
            <p:spPr bwMode="auto">
              <a:xfrm>
                <a:off x="7450261" y="4634730"/>
                <a:ext cx="42789" cy="17814"/>
              </a:xfrm>
              <a:custGeom>
                <a:avLst/>
                <a:gdLst>
                  <a:gd name="T0" fmla="*/ 30 w 30"/>
                  <a:gd name="T1" fmla="*/ 10 h 10"/>
                  <a:gd name="T2" fmla="*/ 0 w 30"/>
                  <a:gd name="T3" fmla="*/ 0 h 10"/>
                  <a:gd name="T4" fmla="*/ 0 w 30"/>
                  <a:gd name="T5" fmla="*/ 0 h 10"/>
                  <a:gd name="T6" fmla="*/ 30 w 30"/>
                  <a:gd name="T7" fmla="*/ 10 h 10"/>
                  <a:gd name="T8" fmla="*/ 30 w 30"/>
                  <a:gd name="T9" fmla="*/ 10 h 10"/>
                </a:gdLst>
                <a:ahLst/>
                <a:cxnLst>
                  <a:cxn ang="0">
                    <a:pos x="T0" y="T1"/>
                  </a:cxn>
                  <a:cxn ang="0">
                    <a:pos x="T2" y="T3"/>
                  </a:cxn>
                  <a:cxn ang="0">
                    <a:pos x="T4" y="T5"/>
                  </a:cxn>
                  <a:cxn ang="0">
                    <a:pos x="T6" y="T7"/>
                  </a:cxn>
                  <a:cxn ang="0">
                    <a:pos x="T8" y="T9"/>
                  </a:cxn>
                </a:cxnLst>
                <a:rect l="0" t="0" r="r" b="b"/>
                <a:pathLst>
                  <a:path w="30" h="10">
                    <a:moveTo>
                      <a:pt x="30" y="10"/>
                    </a:moveTo>
                    <a:lnTo>
                      <a:pt x="0" y="0"/>
                    </a:lnTo>
                    <a:lnTo>
                      <a:pt x="0" y="0"/>
                    </a:lnTo>
                    <a:lnTo>
                      <a:pt x="30" y="10"/>
                    </a:lnTo>
                    <a:lnTo>
                      <a:pt x="3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85" name="Rectangle 843"/>
              <p:cNvSpPr>
                <a:spLocks noChangeArrowheads="1"/>
              </p:cNvSpPr>
              <p:nvPr/>
            </p:nvSpPr>
            <p:spPr bwMode="auto">
              <a:xfrm>
                <a:off x="7515871"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86" name="Freeform 844"/>
              <p:cNvSpPr>
                <a:spLocks/>
              </p:cNvSpPr>
              <p:nvPr/>
            </p:nvSpPr>
            <p:spPr bwMode="auto">
              <a:xfrm>
                <a:off x="7493050" y="4634730"/>
                <a:ext cx="39937" cy="17814"/>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87" name="Freeform 845"/>
              <p:cNvSpPr>
                <a:spLocks/>
              </p:cNvSpPr>
              <p:nvPr/>
            </p:nvSpPr>
            <p:spPr bwMode="auto">
              <a:xfrm>
                <a:off x="7493050" y="4634730"/>
                <a:ext cx="39937" cy="17814"/>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88" name="Rectangle 846"/>
              <p:cNvSpPr>
                <a:spLocks noChangeArrowheads="1"/>
              </p:cNvSpPr>
              <p:nvPr/>
            </p:nvSpPr>
            <p:spPr bwMode="auto">
              <a:xfrm>
                <a:off x="7590039"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89" name="Freeform 847"/>
              <p:cNvSpPr>
                <a:spLocks/>
              </p:cNvSpPr>
              <p:nvPr/>
            </p:nvSpPr>
            <p:spPr bwMode="auto">
              <a:xfrm>
                <a:off x="7564365" y="4634730"/>
                <a:ext cx="48494" cy="17814"/>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90" name="Freeform 848"/>
              <p:cNvSpPr>
                <a:spLocks/>
              </p:cNvSpPr>
              <p:nvPr/>
            </p:nvSpPr>
            <p:spPr bwMode="auto">
              <a:xfrm>
                <a:off x="7564365" y="4634730"/>
                <a:ext cx="48494" cy="17814"/>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91" name="Rectangle 849"/>
              <p:cNvSpPr>
                <a:spLocks noChangeArrowheads="1"/>
              </p:cNvSpPr>
              <p:nvPr/>
            </p:nvSpPr>
            <p:spPr bwMode="auto">
              <a:xfrm>
                <a:off x="7595744"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92" name="Freeform 850"/>
              <p:cNvSpPr>
                <a:spLocks/>
              </p:cNvSpPr>
              <p:nvPr/>
            </p:nvSpPr>
            <p:spPr bwMode="auto">
              <a:xfrm>
                <a:off x="7572923" y="4634730"/>
                <a:ext cx="48494" cy="17814"/>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93" name="Freeform 851"/>
              <p:cNvSpPr>
                <a:spLocks/>
              </p:cNvSpPr>
              <p:nvPr/>
            </p:nvSpPr>
            <p:spPr bwMode="auto">
              <a:xfrm>
                <a:off x="7572923" y="4634730"/>
                <a:ext cx="48494" cy="17814"/>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94" name="Rectangle 852"/>
              <p:cNvSpPr>
                <a:spLocks noChangeArrowheads="1"/>
              </p:cNvSpPr>
              <p:nvPr/>
            </p:nvSpPr>
            <p:spPr bwMode="auto">
              <a:xfrm>
                <a:off x="7595744"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95" name="Freeform 853"/>
              <p:cNvSpPr>
                <a:spLocks/>
              </p:cNvSpPr>
              <p:nvPr/>
            </p:nvSpPr>
            <p:spPr bwMode="auto">
              <a:xfrm>
                <a:off x="7581481" y="4634730"/>
                <a:ext cx="39937" cy="17814"/>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96" name="Freeform 854"/>
              <p:cNvSpPr>
                <a:spLocks/>
              </p:cNvSpPr>
              <p:nvPr/>
            </p:nvSpPr>
            <p:spPr bwMode="auto">
              <a:xfrm>
                <a:off x="7581481" y="4634730"/>
                <a:ext cx="39937" cy="17814"/>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97" name="Rectangle 855"/>
              <p:cNvSpPr>
                <a:spLocks noChangeArrowheads="1"/>
              </p:cNvSpPr>
              <p:nvPr/>
            </p:nvSpPr>
            <p:spPr bwMode="auto">
              <a:xfrm>
                <a:off x="7595744"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98" name="Freeform 856"/>
              <p:cNvSpPr>
                <a:spLocks/>
              </p:cNvSpPr>
              <p:nvPr/>
            </p:nvSpPr>
            <p:spPr bwMode="auto">
              <a:xfrm>
                <a:off x="7581481" y="4634730"/>
                <a:ext cx="39937" cy="17814"/>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899" name="Freeform 857"/>
              <p:cNvSpPr>
                <a:spLocks/>
              </p:cNvSpPr>
              <p:nvPr/>
            </p:nvSpPr>
            <p:spPr bwMode="auto">
              <a:xfrm>
                <a:off x="7581481" y="4634730"/>
                <a:ext cx="39937" cy="17814"/>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00" name="Rectangle 858"/>
              <p:cNvSpPr>
                <a:spLocks noChangeArrowheads="1"/>
              </p:cNvSpPr>
              <p:nvPr/>
            </p:nvSpPr>
            <p:spPr bwMode="auto">
              <a:xfrm>
                <a:off x="7644238"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01" name="Freeform 859"/>
              <p:cNvSpPr>
                <a:spLocks/>
              </p:cNvSpPr>
              <p:nvPr/>
            </p:nvSpPr>
            <p:spPr bwMode="auto">
              <a:xfrm>
                <a:off x="7621417" y="4634730"/>
                <a:ext cx="48494" cy="17814"/>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02" name="Freeform 860"/>
              <p:cNvSpPr>
                <a:spLocks/>
              </p:cNvSpPr>
              <p:nvPr/>
            </p:nvSpPr>
            <p:spPr bwMode="auto">
              <a:xfrm>
                <a:off x="7621417" y="4634730"/>
                <a:ext cx="48494" cy="17814"/>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03" name="Rectangle 861"/>
              <p:cNvSpPr>
                <a:spLocks noChangeArrowheads="1"/>
              </p:cNvSpPr>
              <p:nvPr/>
            </p:nvSpPr>
            <p:spPr bwMode="auto">
              <a:xfrm>
                <a:off x="7652796"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04" name="Freeform 862"/>
              <p:cNvSpPr>
                <a:spLocks/>
              </p:cNvSpPr>
              <p:nvPr/>
            </p:nvSpPr>
            <p:spPr bwMode="auto">
              <a:xfrm>
                <a:off x="7629975" y="4634730"/>
                <a:ext cx="39937" cy="17814"/>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05" name="Freeform 863"/>
              <p:cNvSpPr>
                <a:spLocks/>
              </p:cNvSpPr>
              <p:nvPr/>
            </p:nvSpPr>
            <p:spPr bwMode="auto">
              <a:xfrm>
                <a:off x="7629975" y="4634730"/>
                <a:ext cx="39937" cy="17814"/>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06" name="Rectangle 864"/>
              <p:cNvSpPr>
                <a:spLocks noChangeArrowheads="1"/>
              </p:cNvSpPr>
              <p:nvPr/>
            </p:nvSpPr>
            <p:spPr bwMode="auto">
              <a:xfrm>
                <a:off x="7669912"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07" name="Freeform 865"/>
              <p:cNvSpPr>
                <a:spLocks/>
              </p:cNvSpPr>
              <p:nvPr/>
            </p:nvSpPr>
            <p:spPr bwMode="auto">
              <a:xfrm>
                <a:off x="7652796" y="4634730"/>
                <a:ext cx="39937" cy="17814"/>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08" name="Freeform 866"/>
              <p:cNvSpPr>
                <a:spLocks/>
              </p:cNvSpPr>
              <p:nvPr/>
            </p:nvSpPr>
            <p:spPr bwMode="auto">
              <a:xfrm>
                <a:off x="7652796" y="4634730"/>
                <a:ext cx="39937" cy="17814"/>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09" name="Rectangle 867"/>
              <p:cNvSpPr>
                <a:spLocks noChangeArrowheads="1"/>
              </p:cNvSpPr>
              <p:nvPr/>
            </p:nvSpPr>
            <p:spPr bwMode="auto">
              <a:xfrm>
                <a:off x="7687027"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10" name="Freeform 868"/>
              <p:cNvSpPr>
                <a:spLocks/>
              </p:cNvSpPr>
              <p:nvPr/>
            </p:nvSpPr>
            <p:spPr bwMode="auto">
              <a:xfrm>
                <a:off x="7661354" y="4634730"/>
                <a:ext cx="39937" cy="17814"/>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11" name="Freeform 869"/>
              <p:cNvSpPr>
                <a:spLocks/>
              </p:cNvSpPr>
              <p:nvPr/>
            </p:nvSpPr>
            <p:spPr bwMode="auto">
              <a:xfrm>
                <a:off x="7661354" y="4634730"/>
                <a:ext cx="39937" cy="17814"/>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12" name="Rectangle 870"/>
              <p:cNvSpPr>
                <a:spLocks noChangeArrowheads="1"/>
              </p:cNvSpPr>
              <p:nvPr/>
            </p:nvSpPr>
            <p:spPr bwMode="auto">
              <a:xfrm>
                <a:off x="7741227"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13" name="Freeform 871"/>
              <p:cNvSpPr>
                <a:spLocks/>
              </p:cNvSpPr>
              <p:nvPr/>
            </p:nvSpPr>
            <p:spPr bwMode="auto">
              <a:xfrm>
                <a:off x="7718406" y="4634730"/>
                <a:ext cx="48494" cy="17814"/>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14" name="Freeform 872"/>
              <p:cNvSpPr>
                <a:spLocks/>
              </p:cNvSpPr>
              <p:nvPr/>
            </p:nvSpPr>
            <p:spPr bwMode="auto">
              <a:xfrm>
                <a:off x="7718406" y="4634730"/>
                <a:ext cx="48494" cy="17814"/>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15" name="Rectangle 873"/>
              <p:cNvSpPr>
                <a:spLocks noChangeArrowheads="1"/>
              </p:cNvSpPr>
              <p:nvPr/>
            </p:nvSpPr>
            <p:spPr bwMode="auto">
              <a:xfrm>
                <a:off x="7741227"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16" name="Freeform 874"/>
              <p:cNvSpPr>
                <a:spLocks/>
              </p:cNvSpPr>
              <p:nvPr/>
            </p:nvSpPr>
            <p:spPr bwMode="auto">
              <a:xfrm>
                <a:off x="7718406" y="4634730"/>
                <a:ext cx="48494" cy="17814"/>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17" name="Freeform 875"/>
              <p:cNvSpPr>
                <a:spLocks/>
              </p:cNvSpPr>
              <p:nvPr/>
            </p:nvSpPr>
            <p:spPr bwMode="auto">
              <a:xfrm>
                <a:off x="7718406" y="4634730"/>
                <a:ext cx="48494" cy="17814"/>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18" name="Rectangle 876"/>
              <p:cNvSpPr>
                <a:spLocks noChangeArrowheads="1"/>
              </p:cNvSpPr>
              <p:nvPr/>
            </p:nvSpPr>
            <p:spPr bwMode="auto">
              <a:xfrm>
                <a:off x="7741227"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19" name="Freeform 877"/>
              <p:cNvSpPr>
                <a:spLocks/>
              </p:cNvSpPr>
              <p:nvPr/>
            </p:nvSpPr>
            <p:spPr bwMode="auto">
              <a:xfrm>
                <a:off x="7718406" y="4634730"/>
                <a:ext cx="48494" cy="17814"/>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20" name="Freeform 878"/>
              <p:cNvSpPr>
                <a:spLocks/>
              </p:cNvSpPr>
              <p:nvPr/>
            </p:nvSpPr>
            <p:spPr bwMode="auto">
              <a:xfrm>
                <a:off x="7718406" y="4634730"/>
                <a:ext cx="48494" cy="17814"/>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21" name="Rectangle 879"/>
              <p:cNvSpPr>
                <a:spLocks noChangeArrowheads="1"/>
              </p:cNvSpPr>
              <p:nvPr/>
            </p:nvSpPr>
            <p:spPr bwMode="auto">
              <a:xfrm>
                <a:off x="7741227"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22" name="Freeform 880"/>
              <p:cNvSpPr>
                <a:spLocks/>
              </p:cNvSpPr>
              <p:nvPr/>
            </p:nvSpPr>
            <p:spPr bwMode="auto">
              <a:xfrm>
                <a:off x="7718406" y="4634730"/>
                <a:ext cx="48494" cy="17814"/>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23" name="Freeform 881"/>
              <p:cNvSpPr>
                <a:spLocks/>
              </p:cNvSpPr>
              <p:nvPr/>
            </p:nvSpPr>
            <p:spPr bwMode="auto">
              <a:xfrm>
                <a:off x="7718406" y="4634730"/>
                <a:ext cx="48494" cy="17814"/>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24" name="Rectangle 882"/>
              <p:cNvSpPr>
                <a:spLocks noChangeArrowheads="1"/>
              </p:cNvSpPr>
              <p:nvPr/>
            </p:nvSpPr>
            <p:spPr bwMode="auto">
              <a:xfrm>
                <a:off x="7749785"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25" name="Freeform 883"/>
              <p:cNvSpPr>
                <a:spLocks/>
              </p:cNvSpPr>
              <p:nvPr/>
            </p:nvSpPr>
            <p:spPr bwMode="auto">
              <a:xfrm>
                <a:off x="7726964" y="4634730"/>
                <a:ext cx="39937" cy="17814"/>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26" name="Freeform 884"/>
              <p:cNvSpPr>
                <a:spLocks/>
              </p:cNvSpPr>
              <p:nvPr/>
            </p:nvSpPr>
            <p:spPr bwMode="auto">
              <a:xfrm>
                <a:off x="7726964" y="4634730"/>
                <a:ext cx="39937" cy="17814"/>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27" name="Rectangle 885"/>
              <p:cNvSpPr>
                <a:spLocks noChangeArrowheads="1"/>
              </p:cNvSpPr>
              <p:nvPr/>
            </p:nvSpPr>
            <p:spPr bwMode="auto">
              <a:xfrm>
                <a:off x="7815395"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28" name="Freeform 886"/>
              <p:cNvSpPr>
                <a:spLocks/>
              </p:cNvSpPr>
              <p:nvPr/>
            </p:nvSpPr>
            <p:spPr bwMode="auto">
              <a:xfrm>
                <a:off x="7798279" y="4634730"/>
                <a:ext cx="39937" cy="17814"/>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29" name="Freeform 887"/>
              <p:cNvSpPr>
                <a:spLocks/>
              </p:cNvSpPr>
              <p:nvPr/>
            </p:nvSpPr>
            <p:spPr bwMode="auto">
              <a:xfrm>
                <a:off x="7798279" y="4634730"/>
                <a:ext cx="39937" cy="17814"/>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30" name="Rectangle 888"/>
              <p:cNvSpPr>
                <a:spLocks noChangeArrowheads="1"/>
              </p:cNvSpPr>
              <p:nvPr/>
            </p:nvSpPr>
            <p:spPr bwMode="auto">
              <a:xfrm>
                <a:off x="7823952"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31" name="Freeform 889"/>
              <p:cNvSpPr>
                <a:spLocks/>
              </p:cNvSpPr>
              <p:nvPr/>
            </p:nvSpPr>
            <p:spPr bwMode="auto">
              <a:xfrm>
                <a:off x="7798279" y="4634730"/>
                <a:ext cx="39937" cy="17814"/>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32" name="Freeform 890"/>
              <p:cNvSpPr>
                <a:spLocks/>
              </p:cNvSpPr>
              <p:nvPr/>
            </p:nvSpPr>
            <p:spPr bwMode="auto">
              <a:xfrm>
                <a:off x="7798279" y="4634730"/>
                <a:ext cx="39937" cy="17814"/>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33" name="Rectangle 891"/>
              <p:cNvSpPr>
                <a:spLocks noChangeArrowheads="1"/>
              </p:cNvSpPr>
              <p:nvPr/>
            </p:nvSpPr>
            <p:spPr bwMode="auto">
              <a:xfrm>
                <a:off x="7977993" y="4634730"/>
                <a:ext cx="1427" cy="28503"/>
              </a:xfrm>
              <a:prstGeom prst="rect">
                <a:avLst/>
              </a:prstGeom>
              <a:solidFill>
                <a:schemeClr val="accent2">
                  <a:lumMod val="60000"/>
                  <a:lumOff val="40000"/>
                </a:schemeClr>
              </a:solidFill>
              <a:ln w="19050">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34" name="Freeform 892"/>
              <p:cNvSpPr>
                <a:spLocks/>
              </p:cNvSpPr>
              <p:nvPr/>
            </p:nvSpPr>
            <p:spPr bwMode="auto">
              <a:xfrm>
                <a:off x="7952320" y="4634730"/>
                <a:ext cx="48494" cy="17814"/>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935" name="Freeform 893"/>
              <p:cNvSpPr>
                <a:spLocks/>
              </p:cNvSpPr>
              <p:nvPr/>
            </p:nvSpPr>
            <p:spPr bwMode="auto">
              <a:xfrm>
                <a:off x="7952320" y="4634730"/>
                <a:ext cx="48494" cy="17814"/>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solidFill>
                <a:schemeClr val="accent2">
                  <a:lumMod val="60000"/>
                  <a:lumOff val="40000"/>
                </a:schemeClr>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grpSp>
        <p:grpSp>
          <p:nvGrpSpPr>
            <p:cNvPr id="252" name="Group 251"/>
            <p:cNvGrpSpPr/>
            <p:nvPr/>
          </p:nvGrpSpPr>
          <p:grpSpPr>
            <a:xfrm>
              <a:off x="1601291" y="1731550"/>
              <a:ext cx="5379829" cy="2273999"/>
              <a:chOff x="1344632" y="1549191"/>
              <a:chExt cx="6872321" cy="1688803"/>
            </a:xfrm>
          </p:grpSpPr>
          <p:sp>
            <p:nvSpPr>
              <p:cNvPr id="505" name="Freeform 5426"/>
              <p:cNvSpPr>
                <a:spLocks/>
              </p:cNvSpPr>
              <p:nvPr/>
            </p:nvSpPr>
            <p:spPr bwMode="auto">
              <a:xfrm>
                <a:off x="1397437" y="1567514"/>
                <a:ext cx="6819516" cy="1652156"/>
              </a:xfrm>
              <a:custGeom>
                <a:avLst/>
                <a:gdLst>
                  <a:gd name="T0" fmla="*/ 80 w 4666"/>
                  <a:gd name="T1" fmla="*/ 12 h 1082"/>
                  <a:gd name="T2" fmla="*/ 226 w 4666"/>
                  <a:gd name="T3" fmla="*/ 30 h 1082"/>
                  <a:gd name="T4" fmla="*/ 232 w 4666"/>
                  <a:gd name="T5" fmla="*/ 36 h 1082"/>
                  <a:gd name="T6" fmla="*/ 238 w 4666"/>
                  <a:gd name="T7" fmla="*/ 56 h 1082"/>
                  <a:gd name="T8" fmla="*/ 238 w 4666"/>
                  <a:gd name="T9" fmla="*/ 56 h 1082"/>
                  <a:gd name="T10" fmla="*/ 238 w 4666"/>
                  <a:gd name="T11" fmla="*/ 56 h 1082"/>
                  <a:gd name="T12" fmla="*/ 252 w 4666"/>
                  <a:gd name="T13" fmla="*/ 130 h 1082"/>
                  <a:gd name="T14" fmla="*/ 258 w 4666"/>
                  <a:gd name="T15" fmla="*/ 148 h 1082"/>
                  <a:gd name="T16" fmla="*/ 306 w 4666"/>
                  <a:gd name="T17" fmla="*/ 166 h 1082"/>
                  <a:gd name="T18" fmla="*/ 430 w 4666"/>
                  <a:gd name="T19" fmla="*/ 190 h 1082"/>
                  <a:gd name="T20" fmla="*/ 454 w 4666"/>
                  <a:gd name="T21" fmla="*/ 210 h 1082"/>
                  <a:gd name="T22" fmla="*/ 454 w 4666"/>
                  <a:gd name="T23" fmla="*/ 222 h 1082"/>
                  <a:gd name="T24" fmla="*/ 460 w 4666"/>
                  <a:gd name="T25" fmla="*/ 246 h 1082"/>
                  <a:gd name="T26" fmla="*/ 466 w 4666"/>
                  <a:gd name="T27" fmla="*/ 270 h 1082"/>
                  <a:gd name="T28" fmla="*/ 472 w 4666"/>
                  <a:gd name="T29" fmla="*/ 276 h 1082"/>
                  <a:gd name="T30" fmla="*/ 478 w 4666"/>
                  <a:gd name="T31" fmla="*/ 302 h 1082"/>
                  <a:gd name="T32" fmla="*/ 626 w 4666"/>
                  <a:gd name="T33" fmla="*/ 332 h 1082"/>
                  <a:gd name="T34" fmla="*/ 668 w 4666"/>
                  <a:gd name="T35" fmla="*/ 350 h 1082"/>
                  <a:gd name="T36" fmla="*/ 680 w 4666"/>
                  <a:gd name="T37" fmla="*/ 370 h 1082"/>
                  <a:gd name="T38" fmla="*/ 706 w 4666"/>
                  <a:gd name="T39" fmla="*/ 388 h 1082"/>
                  <a:gd name="T40" fmla="*/ 736 w 4666"/>
                  <a:gd name="T41" fmla="*/ 412 h 1082"/>
                  <a:gd name="T42" fmla="*/ 760 w 4666"/>
                  <a:gd name="T43" fmla="*/ 430 h 1082"/>
                  <a:gd name="T44" fmla="*/ 902 w 4666"/>
                  <a:gd name="T45" fmla="*/ 448 h 1082"/>
                  <a:gd name="T46" fmla="*/ 920 w 4666"/>
                  <a:gd name="T47" fmla="*/ 462 h 1082"/>
                  <a:gd name="T48" fmla="*/ 926 w 4666"/>
                  <a:gd name="T49" fmla="*/ 480 h 1082"/>
                  <a:gd name="T50" fmla="*/ 932 w 4666"/>
                  <a:gd name="T51" fmla="*/ 510 h 1082"/>
                  <a:gd name="T52" fmla="*/ 944 w 4666"/>
                  <a:gd name="T53" fmla="*/ 536 h 1082"/>
                  <a:gd name="T54" fmla="*/ 1122 w 4666"/>
                  <a:gd name="T55" fmla="*/ 554 h 1082"/>
                  <a:gd name="T56" fmla="*/ 1160 w 4666"/>
                  <a:gd name="T57" fmla="*/ 572 h 1082"/>
                  <a:gd name="T58" fmla="*/ 1166 w 4666"/>
                  <a:gd name="T59" fmla="*/ 596 h 1082"/>
                  <a:gd name="T60" fmla="*/ 1178 w 4666"/>
                  <a:gd name="T61" fmla="*/ 616 h 1082"/>
                  <a:gd name="T62" fmla="*/ 1400 w 4666"/>
                  <a:gd name="T63" fmla="*/ 640 h 1082"/>
                  <a:gd name="T64" fmla="*/ 1406 w 4666"/>
                  <a:gd name="T65" fmla="*/ 658 h 1082"/>
                  <a:gd name="T66" fmla="*/ 1412 w 4666"/>
                  <a:gd name="T67" fmla="*/ 676 h 1082"/>
                  <a:gd name="T68" fmla="*/ 1472 w 4666"/>
                  <a:gd name="T69" fmla="*/ 702 h 1082"/>
                  <a:gd name="T70" fmla="*/ 1626 w 4666"/>
                  <a:gd name="T71" fmla="*/ 720 h 1082"/>
                  <a:gd name="T72" fmla="*/ 1810 w 4666"/>
                  <a:gd name="T73" fmla="*/ 738 h 1082"/>
                  <a:gd name="T74" fmla="*/ 1890 w 4666"/>
                  <a:gd name="T75" fmla="*/ 762 h 1082"/>
                  <a:gd name="T76" fmla="*/ 2100 w 4666"/>
                  <a:gd name="T77" fmla="*/ 788 h 1082"/>
                  <a:gd name="T78" fmla="*/ 2210 w 4666"/>
                  <a:gd name="T79" fmla="*/ 812 h 1082"/>
                  <a:gd name="T80" fmla="*/ 2302 w 4666"/>
                  <a:gd name="T81" fmla="*/ 836 h 1082"/>
                  <a:gd name="T82" fmla="*/ 2382 w 4666"/>
                  <a:gd name="T83" fmla="*/ 862 h 1082"/>
                  <a:gd name="T84" fmla="*/ 2510 w 4666"/>
                  <a:gd name="T85" fmla="*/ 886 h 1082"/>
                  <a:gd name="T86" fmla="*/ 2622 w 4666"/>
                  <a:gd name="T87" fmla="*/ 910 h 1082"/>
                  <a:gd name="T88" fmla="*/ 2854 w 4666"/>
                  <a:gd name="T89" fmla="*/ 934 h 1082"/>
                  <a:gd name="T90" fmla="*/ 2946 w 4666"/>
                  <a:gd name="T91" fmla="*/ 960 h 1082"/>
                  <a:gd name="T92" fmla="*/ 3038 w 4666"/>
                  <a:gd name="T93" fmla="*/ 984 h 1082"/>
                  <a:gd name="T94" fmla="*/ 3236 w 4666"/>
                  <a:gd name="T95" fmla="*/ 1014 h 1082"/>
                  <a:gd name="T96" fmla="*/ 3346 w 4666"/>
                  <a:gd name="T97" fmla="*/ 1040 h 1082"/>
                  <a:gd name="T98" fmla="*/ 3530 w 4666"/>
                  <a:gd name="T99" fmla="*/ 1064 h 1082"/>
                  <a:gd name="T100" fmla="*/ 4666 w 4666"/>
                  <a:gd name="T101" fmla="*/ 1082 h 10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66"/>
                  <a:gd name="T154" fmla="*/ 0 h 1082"/>
                  <a:gd name="T155" fmla="*/ 4666 w 4666"/>
                  <a:gd name="T156" fmla="*/ 1082 h 10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66" h="1082">
                    <a:moveTo>
                      <a:pt x="0" y="0"/>
                    </a:moveTo>
                    <a:lnTo>
                      <a:pt x="18" y="0"/>
                    </a:lnTo>
                    <a:lnTo>
                      <a:pt x="18" y="12"/>
                    </a:lnTo>
                    <a:lnTo>
                      <a:pt x="80" y="12"/>
                    </a:lnTo>
                    <a:lnTo>
                      <a:pt x="80" y="18"/>
                    </a:lnTo>
                    <a:lnTo>
                      <a:pt x="128" y="18"/>
                    </a:lnTo>
                    <a:lnTo>
                      <a:pt x="128" y="30"/>
                    </a:lnTo>
                    <a:lnTo>
                      <a:pt x="226" y="30"/>
                    </a:lnTo>
                    <a:lnTo>
                      <a:pt x="226" y="36"/>
                    </a:lnTo>
                    <a:lnTo>
                      <a:pt x="232" y="36"/>
                    </a:lnTo>
                    <a:lnTo>
                      <a:pt x="232" y="56"/>
                    </a:lnTo>
                    <a:lnTo>
                      <a:pt x="238" y="56"/>
                    </a:lnTo>
                    <a:lnTo>
                      <a:pt x="238" y="116"/>
                    </a:lnTo>
                    <a:lnTo>
                      <a:pt x="244" y="116"/>
                    </a:lnTo>
                    <a:lnTo>
                      <a:pt x="244" y="130"/>
                    </a:lnTo>
                    <a:lnTo>
                      <a:pt x="252" y="130"/>
                    </a:lnTo>
                    <a:lnTo>
                      <a:pt x="252" y="136"/>
                    </a:lnTo>
                    <a:lnTo>
                      <a:pt x="252" y="148"/>
                    </a:lnTo>
                    <a:lnTo>
                      <a:pt x="258" y="148"/>
                    </a:lnTo>
                    <a:lnTo>
                      <a:pt x="258" y="160"/>
                    </a:lnTo>
                    <a:lnTo>
                      <a:pt x="288" y="160"/>
                    </a:lnTo>
                    <a:lnTo>
                      <a:pt x="288" y="166"/>
                    </a:lnTo>
                    <a:lnTo>
                      <a:pt x="306" y="166"/>
                    </a:lnTo>
                    <a:lnTo>
                      <a:pt x="306" y="178"/>
                    </a:lnTo>
                    <a:lnTo>
                      <a:pt x="330" y="178"/>
                    </a:lnTo>
                    <a:lnTo>
                      <a:pt x="330" y="190"/>
                    </a:lnTo>
                    <a:lnTo>
                      <a:pt x="430" y="190"/>
                    </a:lnTo>
                    <a:lnTo>
                      <a:pt x="430" y="196"/>
                    </a:lnTo>
                    <a:lnTo>
                      <a:pt x="448" y="196"/>
                    </a:lnTo>
                    <a:lnTo>
                      <a:pt x="448" y="210"/>
                    </a:lnTo>
                    <a:lnTo>
                      <a:pt x="454" y="210"/>
                    </a:lnTo>
                    <a:lnTo>
                      <a:pt x="454" y="222"/>
                    </a:lnTo>
                    <a:lnTo>
                      <a:pt x="454" y="240"/>
                    </a:lnTo>
                    <a:lnTo>
                      <a:pt x="460" y="240"/>
                    </a:lnTo>
                    <a:lnTo>
                      <a:pt x="460" y="246"/>
                    </a:lnTo>
                    <a:lnTo>
                      <a:pt x="460" y="270"/>
                    </a:lnTo>
                    <a:lnTo>
                      <a:pt x="466" y="270"/>
                    </a:lnTo>
                    <a:lnTo>
                      <a:pt x="466" y="276"/>
                    </a:lnTo>
                    <a:lnTo>
                      <a:pt x="472" y="276"/>
                    </a:lnTo>
                    <a:lnTo>
                      <a:pt x="472" y="302"/>
                    </a:lnTo>
                    <a:lnTo>
                      <a:pt x="478" y="302"/>
                    </a:lnTo>
                    <a:lnTo>
                      <a:pt x="478" y="320"/>
                    </a:lnTo>
                    <a:lnTo>
                      <a:pt x="558" y="320"/>
                    </a:lnTo>
                    <a:lnTo>
                      <a:pt x="558" y="332"/>
                    </a:lnTo>
                    <a:lnTo>
                      <a:pt x="626" y="332"/>
                    </a:lnTo>
                    <a:lnTo>
                      <a:pt x="626" y="338"/>
                    </a:lnTo>
                    <a:lnTo>
                      <a:pt x="656" y="338"/>
                    </a:lnTo>
                    <a:lnTo>
                      <a:pt x="656" y="350"/>
                    </a:lnTo>
                    <a:lnTo>
                      <a:pt x="668" y="350"/>
                    </a:lnTo>
                    <a:lnTo>
                      <a:pt x="668" y="356"/>
                    </a:lnTo>
                    <a:lnTo>
                      <a:pt x="674" y="356"/>
                    </a:lnTo>
                    <a:lnTo>
                      <a:pt x="674" y="370"/>
                    </a:lnTo>
                    <a:lnTo>
                      <a:pt x="680" y="370"/>
                    </a:lnTo>
                    <a:lnTo>
                      <a:pt x="680" y="382"/>
                    </a:lnTo>
                    <a:lnTo>
                      <a:pt x="688" y="382"/>
                    </a:lnTo>
                    <a:lnTo>
                      <a:pt x="688" y="388"/>
                    </a:lnTo>
                    <a:lnTo>
                      <a:pt x="706" y="388"/>
                    </a:lnTo>
                    <a:lnTo>
                      <a:pt x="706" y="400"/>
                    </a:lnTo>
                    <a:lnTo>
                      <a:pt x="712" y="400"/>
                    </a:lnTo>
                    <a:lnTo>
                      <a:pt x="712" y="412"/>
                    </a:lnTo>
                    <a:lnTo>
                      <a:pt x="736" y="412"/>
                    </a:lnTo>
                    <a:lnTo>
                      <a:pt x="736" y="418"/>
                    </a:lnTo>
                    <a:lnTo>
                      <a:pt x="742" y="418"/>
                    </a:lnTo>
                    <a:lnTo>
                      <a:pt x="742" y="430"/>
                    </a:lnTo>
                    <a:lnTo>
                      <a:pt x="760" y="430"/>
                    </a:lnTo>
                    <a:lnTo>
                      <a:pt x="760" y="436"/>
                    </a:lnTo>
                    <a:lnTo>
                      <a:pt x="852" y="436"/>
                    </a:lnTo>
                    <a:lnTo>
                      <a:pt x="852" y="448"/>
                    </a:lnTo>
                    <a:lnTo>
                      <a:pt x="902" y="448"/>
                    </a:lnTo>
                    <a:lnTo>
                      <a:pt x="902" y="462"/>
                    </a:lnTo>
                    <a:lnTo>
                      <a:pt x="920" y="462"/>
                    </a:lnTo>
                    <a:lnTo>
                      <a:pt x="920" y="480"/>
                    </a:lnTo>
                    <a:lnTo>
                      <a:pt x="926" y="480"/>
                    </a:lnTo>
                    <a:lnTo>
                      <a:pt x="926" y="498"/>
                    </a:lnTo>
                    <a:lnTo>
                      <a:pt x="926" y="510"/>
                    </a:lnTo>
                    <a:lnTo>
                      <a:pt x="932" y="510"/>
                    </a:lnTo>
                    <a:lnTo>
                      <a:pt x="932" y="522"/>
                    </a:lnTo>
                    <a:lnTo>
                      <a:pt x="944" y="522"/>
                    </a:lnTo>
                    <a:lnTo>
                      <a:pt x="944" y="536"/>
                    </a:lnTo>
                    <a:lnTo>
                      <a:pt x="944" y="542"/>
                    </a:lnTo>
                    <a:lnTo>
                      <a:pt x="982" y="542"/>
                    </a:lnTo>
                    <a:lnTo>
                      <a:pt x="982" y="554"/>
                    </a:lnTo>
                    <a:lnTo>
                      <a:pt x="1122" y="554"/>
                    </a:lnTo>
                    <a:lnTo>
                      <a:pt x="1122" y="566"/>
                    </a:lnTo>
                    <a:lnTo>
                      <a:pt x="1142" y="566"/>
                    </a:lnTo>
                    <a:lnTo>
                      <a:pt x="1142" y="572"/>
                    </a:lnTo>
                    <a:lnTo>
                      <a:pt x="1160" y="572"/>
                    </a:lnTo>
                    <a:lnTo>
                      <a:pt x="1160" y="584"/>
                    </a:lnTo>
                    <a:lnTo>
                      <a:pt x="1160" y="596"/>
                    </a:lnTo>
                    <a:lnTo>
                      <a:pt x="1166" y="596"/>
                    </a:lnTo>
                    <a:lnTo>
                      <a:pt x="1166" y="602"/>
                    </a:lnTo>
                    <a:lnTo>
                      <a:pt x="1178" y="602"/>
                    </a:lnTo>
                    <a:lnTo>
                      <a:pt x="1178" y="616"/>
                    </a:lnTo>
                    <a:lnTo>
                      <a:pt x="1178" y="628"/>
                    </a:lnTo>
                    <a:lnTo>
                      <a:pt x="1356" y="628"/>
                    </a:lnTo>
                    <a:lnTo>
                      <a:pt x="1356" y="640"/>
                    </a:lnTo>
                    <a:lnTo>
                      <a:pt x="1400" y="640"/>
                    </a:lnTo>
                    <a:lnTo>
                      <a:pt x="1400" y="646"/>
                    </a:lnTo>
                    <a:lnTo>
                      <a:pt x="1400" y="658"/>
                    </a:lnTo>
                    <a:lnTo>
                      <a:pt x="1406" y="658"/>
                    </a:lnTo>
                    <a:lnTo>
                      <a:pt x="1406" y="670"/>
                    </a:lnTo>
                    <a:lnTo>
                      <a:pt x="1406" y="676"/>
                    </a:lnTo>
                    <a:lnTo>
                      <a:pt x="1412" y="676"/>
                    </a:lnTo>
                    <a:lnTo>
                      <a:pt x="1412" y="688"/>
                    </a:lnTo>
                    <a:lnTo>
                      <a:pt x="1436" y="688"/>
                    </a:lnTo>
                    <a:lnTo>
                      <a:pt x="1436" y="702"/>
                    </a:lnTo>
                    <a:lnTo>
                      <a:pt x="1472" y="702"/>
                    </a:lnTo>
                    <a:lnTo>
                      <a:pt x="1472" y="714"/>
                    </a:lnTo>
                    <a:lnTo>
                      <a:pt x="1626" y="714"/>
                    </a:lnTo>
                    <a:lnTo>
                      <a:pt x="1626" y="720"/>
                    </a:lnTo>
                    <a:lnTo>
                      <a:pt x="1626" y="732"/>
                    </a:lnTo>
                    <a:lnTo>
                      <a:pt x="1756" y="732"/>
                    </a:lnTo>
                    <a:lnTo>
                      <a:pt x="1756" y="738"/>
                    </a:lnTo>
                    <a:lnTo>
                      <a:pt x="1810" y="738"/>
                    </a:lnTo>
                    <a:lnTo>
                      <a:pt x="1810" y="756"/>
                    </a:lnTo>
                    <a:lnTo>
                      <a:pt x="1842" y="756"/>
                    </a:lnTo>
                    <a:lnTo>
                      <a:pt x="1842" y="762"/>
                    </a:lnTo>
                    <a:lnTo>
                      <a:pt x="1890" y="762"/>
                    </a:lnTo>
                    <a:lnTo>
                      <a:pt x="1890" y="774"/>
                    </a:lnTo>
                    <a:lnTo>
                      <a:pt x="1988" y="774"/>
                    </a:lnTo>
                    <a:lnTo>
                      <a:pt x="1988" y="788"/>
                    </a:lnTo>
                    <a:lnTo>
                      <a:pt x="2100" y="788"/>
                    </a:lnTo>
                    <a:lnTo>
                      <a:pt x="2100" y="800"/>
                    </a:lnTo>
                    <a:lnTo>
                      <a:pt x="2154" y="800"/>
                    </a:lnTo>
                    <a:lnTo>
                      <a:pt x="2154" y="812"/>
                    </a:lnTo>
                    <a:lnTo>
                      <a:pt x="2210" y="812"/>
                    </a:lnTo>
                    <a:lnTo>
                      <a:pt x="2210" y="824"/>
                    </a:lnTo>
                    <a:lnTo>
                      <a:pt x="2216" y="824"/>
                    </a:lnTo>
                    <a:lnTo>
                      <a:pt x="2216" y="836"/>
                    </a:lnTo>
                    <a:lnTo>
                      <a:pt x="2302" y="836"/>
                    </a:lnTo>
                    <a:lnTo>
                      <a:pt x="2302" y="848"/>
                    </a:lnTo>
                    <a:lnTo>
                      <a:pt x="2302" y="862"/>
                    </a:lnTo>
                    <a:lnTo>
                      <a:pt x="2382" y="862"/>
                    </a:lnTo>
                    <a:lnTo>
                      <a:pt x="2382" y="874"/>
                    </a:lnTo>
                    <a:lnTo>
                      <a:pt x="2436" y="874"/>
                    </a:lnTo>
                    <a:lnTo>
                      <a:pt x="2436" y="886"/>
                    </a:lnTo>
                    <a:lnTo>
                      <a:pt x="2510" y="886"/>
                    </a:lnTo>
                    <a:lnTo>
                      <a:pt x="2510" y="898"/>
                    </a:lnTo>
                    <a:lnTo>
                      <a:pt x="2566" y="898"/>
                    </a:lnTo>
                    <a:lnTo>
                      <a:pt x="2566" y="910"/>
                    </a:lnTo>
                    <a:lnTo>
                      <a:pt x="2622" y="910"/>
                    </a:lnTo>
                    <a:lnTo>
                      <a:pt x="2622" y="922"/>
                    </a:lnTo>
                    <a:lnTo>
                      <a:pt x="2792" y="922"/>
                    </a:lnTo>
                    <a:lnTo>
                      <a:pt x="2792" y="934"/>
                    </a:lnTo>
                    <a:lnTo>
                      <a:pt x="2854" y="934"/>
                    </a:lnTo>
                    <a:lnTo>
                      <a:pt x="2854" y="948"/>
                    </a:lnTo>
                    <a:lnTo>
                      <a:pt x="2916" y="948"/>
                    </a:lnTo>
                    <a:lnTo>
                      <a:pt x="2916" y="960"/>
                    </a:lnTo>
                    <a:lnTo>
                      <a:pt x="2946" y="960"/>
                    </a:lnTo>
                    <a:lnTo>
                      <a:pt x="2946" y="972"/>
                    </a:lnTo>
                    <a:lnTo>
                      <a:pt x="3020" y="972"/>
                    </a:lnTo>
                    <a:lnTo>
                      <a:pt x="3020" y="984"/>
                    </a:lnTo>
                    <a:lnTo>
                      <a:pt x="3038" y="984"/>
                    </a:lnTo>
                    <a:lnTo>
                      <a:pt x="3038" y="996"/>
                    </a:lnTo>
                    <a:lnTo>
                      <a:pt x="3044" y="996"/>
                    </a:lnTo>
                    <a:lnTo>
                      <a:pt x="3044" y="1014"/>
                    </a:lnTo>
                    <a:lnTo>
                      <a:pt x="3236" y="1014"/>
                    </a:lnTo>
                    <a:lnTo>
                      <a:pt x="3236" y="1028"/>
                    </a:lnTo>
                    <a:lnTo>
                      <a:pt x="3328" y="1028"/>
                    </a:lnTo>
                    <a:lnTo>
                      <a:pt x="3328" y="1040"/>
                    </a:lnTo>
                    <a:lnTo>
                      <a:pt x="3346" y="1040"/>
                    </a:lnTo>
                    <a:lnTo>
                      <a:pt x="3346" y="1052"/>
                    </a:lnTo>
                    <a:lnTo>
                      <a:pt x="3382" y="1052"/>
                    </a:lnTo>
                    <a:lnTo>
                      <a:pt x="3382" y="1064"/>
                    </a:lnTo>
                    <a:lnTo>
                      <a:pt x="3530" y="1064"/>
                    </a:lnTo>
                    <a:lnTo>
                      <a:pt x="3530" y="1082"/>
                    </a:lnTo>
                    <a:lnTo>
                      <a:pt x="4660" y="1082"/>
                    </a:lnTo>
                    <a:lnTo>
                      <a:pt x="4666" y="1082"/>
                    </a:lnTo>
                  </a:path>
                </a:pathLst>
              </a:custGeom>
              <a:noFill/>
              <a:ln w="28575">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grpSp>
            <p:nvGrpSpPr>
              <p:cNvPr id="506" name="Group 505"/>
              <p:cNvGrpSpPr/>
              <p:nvPr/>
            </p:nvGrpSpPr>
            <p:grpSpPr>
              <a:xfrm>
                <a:off x="1344632" y="1549191"/>
                <a:ext cx="6854592" cy="1688803"/>
                <a:chOff x="1344632" y="1549191"/>
                <a:chExt cx="6854592" cy="1688803"/>
              </a:xfrm>
            </p:grpSpPr>
            <p:grpSp>
              <p:nvGrpSpPr>
                <p:cNvPr id="507" name="Group 506"/>
                <p:cNvGrpSpPr/>
                <p:nvPr/>
              </p:nvGrpSpPr>
              <p:grpSpPr>
                <a:xfrm>
                  <a:off x="2242013" y="2046975"/>
                  <a:ext cx="5957211" cy="1191019"/>
                  <a:chOff x="2242013" y="2046975"/>
                  <a:chExt cx="5957211" cy="1191019"/>
                </a:xfrm>
              </p:grpSpPr>
              <p:grpSp>
                <p:nvGrpSpPr>
                  <p:cNvPr id="524" name="Group 523"/>
                  <p:cNvGrpSpPr/>
                  <p:nvPr/>
                </p:nvGrpSpPr>
                <p:grpSpPr>
                  <a:xfrm>
                    <a:off x="2242013" y="2046975"/>
                    <a:ext cx="537845" cy="366468"/>
                    <a:chOff x="2242013" y="2046975"/>
                    <a:chExt cx="537845" cy="366468"/>
                  </a:xfrm>
                </p:grpSpPr>
                <p:sp>
                  <p:nvSpPr>
                    <p:cNvPr id="833" name="Freeform 6792"/>
                    <p:cNvSpPr>
                      <a:spLocks/>
                    </p:cNvSpPr>
                    <p:nvPr/>
                  </p:nvSpPr>
                  <p:spPr bwMode="auto">
                    <a:xfrm>
                      <a:off x="2654166" y="2233263"/>
                      <a:ext cx="43846" cy="39701"/>
                    </a:xfrm>
                    <a:custGeom>
                      <a:avLst/>
                      <a:gdLst>
                        <a:gd name="T0" fmla="*/ 30 w 30"/>
                        <a:gd name="T1" fmla="*/ 12 h 26"/>
                        <a:gd name="T2" fmla="*/ 30 w 30"/>
                        <a:gd name="T3" fmla="*/ 6 h 26"/>
                        <a:gd name="T4" fmla="*/ 24 w 30"/>
                        <a:gd name="T5" fmla="*/ 6 h 26"/>
                        <a:gd name="T6" fmla="*/ 24 w 30"/>
                        <a:gd name="T7" fmla="*/ 0 h 26"/>
                        <a:gd name="T8" fmla="*/ 6 w 30"/>
                        <a:gd name="T9" fmla="*/ 0 h 26"/>
                        <a:gd name="T10" fmla="*/ 6 w 30"/>
                        <a:gd name="T11" fmla="*/ 6 h 26"/>
                        <a:gd name="T12" fmla="*/ 0 w 30"/>
                        <a:gd name="T13" fmla="*/ 6 h 26"/>
                        <a:gd name="T14" fmla="*/ 0 w 30"/>
                        <a:gd name="T15" fmla="*/ 20 h 26"/>
                        <a:gd name="T16" fmla="*/ 6 w 30"/>
                        <a:gd name="T17" fmla="*/ 26 h 26"/>
                        <a:gd name="T18" fmla="*/ 6 w 30"/>
                        <a:gd name="T19" fmla="*/ 26 h 26"/>
                        <a:gd name="T20" fmla="*/ 6 w 30"/>
                        <a:gd name="T21" fmla="*/ 26 h 26"/>
                        <a:gd name="T22" fmla="*/ 24 w 30"/>
                        <a:gd name="T23" fmla="*/ 26 h 26"/>
                        <a:gd name="T24" fmla="*/ 24 w 30"/>
                        <a:gd name="T25" fmla="*/ 26 h 26"/>
                        <a:gd name="T26" fmla="*/ 24 w 30"/>
                        <a:gd name="T27" fmla="*/ 26 h 26"/>
                        <a:gd name="T28" fmla="*/ 30 w 30"/>
                        <a:gd name="T29" fmla="*/ 20 h 26"/>
                        <a:gd name="T30" fmla="*/ 30 w 30"/>
                        <a:gd name="T31" fmla="*/ 20 h 26"/>
                        <a:gd name="T32" fmla="*/ 30 w 30"/>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6"/>
                        <a:gd name="T53" fmla="*/ 30 w 30"/>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6">
                          <a:moveTo>
                            <a:pt x="30" y="12"/>
                          </a:moveTo>
                          <a:lnTo>
                            <a:pt x="30" y="6"/>
                          </a:lnTo>
                          <a:lnTo>
                            <a:pt x="24" y="6"/>
                          </a:lnTo>
                          <a:lnTo>
                            <a:pt x="24" y="0"/>
                          </a:lnTo>
                          <a:lnTo>
                            <a:pt x="6" y="0"/>
                          </a:lnTo>
                          <a:lnTo>
                            <a:pt x="6" y="6"/>
                          </a:lnTo>
                          <a:lnTo>
                            <a:pt x="0" y="6"/>
                          </a:lnTo>
                          <a:lnTo>
                            <a:pt x="0" y="20"/>
                          </a:lnTo>
                          <a:lnTo>
                            <a:pt x="6" y="26"/>
                          </a:lnTo>
                          <a:lnTo>
                            <a:pt x="24" y="26"/>
                          </a:lnTo>
                          <a:lnTo>
                            <a:pt x="30" y="20"/>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34" name="Line 5566"/>
                    <p:cNvSpPr>
                      <a:spLocks noChangeShapeType="1"/>
                    </p:cNvSpPr>
                    <p:nvPr/>
                  </p:nvSpPr>
                  <p:spPr bwMode="auto">
                    <a:xfrm>
                      <a:off x="2662935" y="2251586"/>
                      <a:ext cx="0" cy="30539"/>
                    </a:xfrm>
                    <a:prstGeom prst="line">
                      <a:avLst/>
                    </a:prstGeom>
                    <a:noFill/>
                    <a:ln w="19050">
                      <a:solidFill>
                        <a:schemeClr val="accent1"/>
                      </a:solidFill>
                      <a:round/>
                      <a:headEnd/>
                      <a:tailEnd/>
                    </a:ln>
                  </p:spPr>
                  <p:txBody>
                    <a:bodyPr/>
                    <a:lstStyle/>
                    <a:p>
                      <a:endParaRPr lang="en-US" sz="1100" b="1" dirty="0">
                        <a:solidFill>
                          <a:srgbClr val="000000"/>
                        </a:solidFill>
                        <a:latin typeface="Arial" pitchFamily="34" charset="0"/>
                        <a:cs typeface="Arial" charset="0"/>
                      </a:endParaRPr>
                    </a:p>
                  </p:txBody>
                </p:sp>
                <p:sp>
                  <p:nvSpPr>
                    <p:cNvPr id="835" name="Line 5588"/>
                    <p:cNvSpPr>
                      <a:spLocks noChangeShapeType="1"/>
                    </p:cNvSpPr>
                    <p:nvPr/>
                  </p:nvSpPr>
                  <p:spPr bwMode="auto">
                    <a:xfrm flipV="1">
                      <a:off x="2741858" y="2327934"/>
                      <a:ext cx="0" cy="36647"/>
                    </a:xfrm>
                    <a:prstGeom prst="line">
                      <a:avLst/>
                    </a:prstGeom>
                    <a:noFill/>
                    <a:ln w="19050">
                      <a:solidFill>
                        <a:schemeClr val="accent1"/>
                      </a:solidFill>
                      <a:round/>
                      <a:headEnd/>
                      <a:tailEnd/>
                    </a:ln>
                  </p:spPr>
                  <p:txBody>
                    <a:bodyPr/>
                    <a:lstStyle/>
                    <a:p>
                      <a:endParaRPr lang="en-US" sz="1100" b="1" dirty="0">
                        <a:solidFill>
                          <a:srgbClr val="000000"/>
                        </a:solidFill>
                        <a:latin typeface="Arial" pitchFamily="34" charset="0"/>
                        <a:cs typeface="Arial" charset="0"/>
                      </a:endParaRPr>
                    </a:p>
                  </p:txBody>
                </p:sp>
                <p:sp>
                  <p:nvSpPr>
                    <p:cNvPr id="836" name="Freeform 6787"/>
                    <p:cNvSpPr>
                      <a:spLocks/>
                    </p:cNvSpPr>
                    <p:nvPr/>
                  </p:nvSpPr>
                  <p:spPr bwMode="auto">
                    <a:xfrm>
                      <a:off x="2242013" y="2046975"/>
                      <a:ext cx="43846" cy="36647"/>
                    </a:xfrm>
                    <a:custGeom>
                      <a:avLst/>
                      <a:gdLst>
                        <a:gd name="T0" fmla="*/ 30 w 30"/>
                        <a:gd name="T1" fmla="*/ 18 h 24"/>
                        <a:gd name="T2" fmla="*/ 30 w 30"/>
                        <a:gd name="T3" fmla="*/ 6 h 24"/>
                        <a:gd name="T4" fmla="*/ 30 w 30"/>
                        <a:gd name="T5" fmla="*/ 6 h 24"/>
                        <a:gd name="T6" fmla="*/ 24 w 30"/>
                        <a:gd name="T7" fmla="*/ 0 h 24"/>
                        <a:gd name="T8" fmla="*/ 12 w 30"/>
                        <a:gd name="T9" fmla="*/ 0 h 24"/>
                        <a:gd name="T10" fmla="*/ 12 w 30"/>
                        <a:gd name="T11" fmla="*/ 6 h 24"/>
                        <a:gd name="T12" fmla="*/ 6 w 30"/>
                        <a:gd name="T13" fmla="*/ 6 h 24"/>
                        <a:gd name="T14" fmla="*/ 6 w 30"/>
                        <a:gd name="T15" fmla="*/ 6 h 24"/>
                        <a:gd name="T16" fmla="*/ 0 w 30"/>
                        <a:gd name="T17" fmla="*/ 12 h 24"/>
                        <a:gd name="T18" fmla="*/ 0 w 30"/>
                        <a:gd name="T19" fmla="*/ 18 h 24"/>
                        <a:gd name="T20" fmla="*/ 6 w 30"/>
                        <a:gd name="T21" fmla="*/ 18 h 24"/>
                        <a:gd name="T22" fmla="*/ 6 w 30"/>
                        <a:gd name="T23" fmla="*/ 24 h 24"/>
                        <a:gd name="T24" fmla="*/ 30 w 30"/>
                        <a:gd name="T25" fmla="*/ 24 h 24"/>
                        <a:gd name="T26" fmla="*/ 30 w 30"/>
                        <a:gd name="T27" fmla="*/ 24 h 24"/>
                        <a:gd name="T28" fmla="*/ 30 w 30"/>
                        <a:gd name="T29" fmla="*/ 18 h 24"/>
                        <a:gd name="T30" fmla="*/ 30 w 30"/>
                        <a:gd name="T31" fmla="*/ 18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8"/>
                          </a:moveTo>
                          <a:lnTo>
                            <a:pt x="30" y="6"/>
                          </a:lnTo>
                          <a:lnTo>
                            <a:pt x="24" y="0"/>
                          </a:lnTo>
                          <a:lnTo>
                            <a:pt x="12" y="0"/>
                          </a:lnTo>
                          <a:lnTo>
                            <a:pt x="12" y="6"/>
                          </a:lnTo>
                          <a:lnTo>
                            <a:pt x="6" y="6"/>
                          </a:lnTo>
                          <a:lnTo>
                            <a:pt x="0" y="12"/>
                          </a:lnTo>
                          <a:lnTo>
                            <a:pt x="0" y="18"/>
                          </a:lnTo>
                          <a:lnTo>
                            <a:pt x="6" y="18"/>
                          </a:lnTo>
                          <a:lnTo>
                            <a:pt x="6" y="24"/>
                          </a:lnTo>
                          <a:lnTo>
                            <a:pt x="30" y="24"/>
                          </a:lnTo>
                          <a:lnTo>
                            <a:pt x="30" y="18"/>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37" name="Freeform 6788"/>
                    <p:cNvSpPr>
                      <a:spLocks/>
                    </p:cNvSpPr>
                    <p:nvPr/>
                  </p:nvSpPr>
                  <p:spPr bwMode="auto">
                    <a:xfrm>
                      <a:off x="2259552" y="2065299"/>
                      <a:ext cx="52615" cy="36647"/>
                    </a:xfrm>
                    <a:custGeom>
                      <a:avLst/>
                      <a:gdLst>
                        <a:gd name="T0" fmla="*/ 36 w 36"/>
                        <a:gd name="T1" fmla="*/ 12 h 24"/>
                        <a:gd name="T2" fmla="*/ 36 w 36"/>
                        <a:gd name="T3" fmla="*/ 6 h 24"/>
                        <a:gd name="T4" fmla="*/ 30 w 36"/>
                        <a:gd name="T5" fmla="*/ 6 h 24"/>
                        <a:gd name="T6" fmla="*/ 24 w 36"/>
                        <a:gd name="T7" fmla="*/ 0 h 24"/>
                        <a:gd name="T8" fmla="*/ 12 w 36"/>
                        <a:gd name="T9" fmla="*/ 0 h 24"/>
                        <a:gd name="T10" fmla="*/ 12 w 36"/>
                        <a:gd name="T11" fmla="*/ 6 h 24"/>
                        <a:gd name="T12" fmla="*/ 6 w 36"/>
                        <a:gd name="T13" fmla="*/ 6 h 24"/>
                        <a:gd name="T14" fmla="*/ 6 w 36"/>
                        <a:gd name="T15" fmla="*/ 6 h 24"/>
                        <a:gd name="T16" fmla="*/ 0 w 36"/>
                        <a:gd name="T17" fmla="*/ 6 h 24"/>
                        <a:gd name="T18" fmla="*/ 0 w 36"/>
                        <a:gd name="T19" fmla="*/ 18 h 24"/>
                        <a:gd name="T20" fmla="*/ 6 w 36"/>
                        <a:gd name="T21" fmla="*/ 18 h 24"/>
                        <a:gd name="T22" fmla="*/ 6 w 36"/>
                        <a:gd name="T23" fmla="*/ 24 h 24"/>
                        <a:gd name="T24" fmla="*/ 30 w 36"/>
                        <a:gd name="T25" fmla="*/ 24 h 24"/>
                        <a:gd name="T26" fmla="*/ 30 w 36"/>
                        <a:gd name="T27" fmla="*/ 18 h 24"/>
                        <a:gd name="T28" fmla="*/ 36 w 36"/>
                        <a:gd name="T29" fmla="*/ 18 h 24"/>
                        <a:gd name="T30" fmla="*/ 36 w 36"/>
                        <a:gd name="T31" fmla="*/ 18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6" y="6"/>
                          </a:lnTo>
                          <a:lnTo>
                            <a:pt x="30" y="6"/>
                          </a:lnTo>
                          <a:lnTo>
                            <a:pt x="24" y="0"/>
                          </a:lnTo>
                          <a:lnTo>
                            <a:pt x="12" y="0"/>
                          </a:lnTo>
                          <a:lnTo>
                            <a:pt x="12" y="6"/>
                          </a:lnTo>
                          <a:lnTo>
                            <a:pt x="6" y="6"/>
                          </a:lnTo>
                          <a:lnTo>
                            <a:pt x="0" y="6"/>
                          </a:lnTo>
                          <a:lnTo>
                            <a:pt x="0" y="18"/>
                          </a:lnTo>
                          <a:lnTo>
                            <a:pt x="6" y="18"/>
                          </a:lnTo>
                          <a:lnTo>
                            <a:pt x="6" y="24"/>
                          </a:lnTo>
                          <a:lnTo>
                            <a:pt x="30"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38" name="Freeform 6789"/>
                    <p:cNvSpPr>
                      <a:spLocks/>
                    </p:cNvSpPr>
                    <p:nvPr/>
                  </p:nvSpPr>
                  <p:spPr bwMode="auto">
                    <a:xfrm>
                      <a:off x="2268321" y="2065299"/>
                      <a:ext cx="43846" cy="36647"/>
                    </a:xfrm>
                    <a:custGeom>
                      <a:avLst/>
                      <a:gdLst>
                        <a:gd name="T0" fmla="*/ 30 w 30"/>
                        <a:gd name="T1" fmla="*/ 12 h 24"/>
                        <a:gd name="T2" fmla="*/ 30 w 30"/>
                        <a:gd name="T3" fmla="*/ 6 h 24"/>
                        <a:gd name="T4" fmla="*/ 30 w 30"/>
                        <a:gd name="T5" fmla="*/ 6 h 24"/>
                        <a:gd name="T6" fmla="*/ 24 w 30"/>
                        <a:gd name="T7" fmla="*/ 0 h 24"/>
                        <a:gd name="T8" fmla="*/ 12 w 30"/>
                        <a:gd name="T9" fmla="*/ 0 h 24"/>
                        <a:gd name="T10" fmla="*/ 12 w 30"/>
                        <a:gd name="T11" fmla="*/ 6 h 24"/>
                        <a:gd name="T12" fmla="*/ 6 w 30"/>
                        <a:gd name="T13" fmla="*/ 6 h 24"/>
                        <a:gd name="T14" fmla="*/ 6 w 30"/>
                        <a:gd name="T15" fmla="*/ 6 h 24"/>
                        <a:gd name="T16" fmla="*/ 0 w 30"/>
                        <a:gd name="T17" fmla="*/ 6 h 24"/>
                        <a:gd name="T18" fmla="*/ 0 w 30"/>
                        <a:gd name="T19" fmla="*/ 18 h 24"/>
                        <a:gd name="T20" fmla="*/ 6 w 30"/>
                        <a:gd name="T21" fmla="*/ 18 h 24"/>
                        <a:gd name="T22" fmla="*/ 6 w 30"/>
                        <a:gd name="T23" fmla="*/ 24 h 24"/>
                        <a:gd name="T24" fmla="*/ 30 w 30"/>
                        <a:gd name="T25" fmla="*/ 24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6"/>
                          </a:lnTo>
                          <a:lnTo>
                            <a:pt x="24" y="0"/>
                          </a:lnTo>
                          <a:lnTo>
                            <a:pt x="12" y="0"/>
                          </a:lnTo>
                          <a:lnTo>
                            <a:pt x="12" y="6"/>
                          </a:lnTo>
                          <a:lnTo>
                            <a:pt x="6" y="6"/>
                          </a:lnTo>
                          <a:lnTo>
                            <a:pt x="0" y="6"/>
                          </a:lnTo>
                          <a:lnTo>
                            <a:pt x="0" y="18"/>
                          </a:lnTo>
                          <a:lnTo>
                            <a:pt x="6"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39" name="Freeform 6790"/>
                    <p:cNvSpPr>
                      <a:spLocks/>
                    </p:cNvSpPr>
                    <p:nvPr/>
                  </p:nvSpPr>
                  <p:spPr bwMode="auto">
                    <a:xfrm>
                      <a:off x="2367705" y="2141646"/>
                      <a:ext cx="52615" cy="36647"/>
                    </a:xfrm>
                    <a:custGeom>
                      <a:avLst/>
                      <a:gdLst>
                        <a:gd name="T0" fmla="*/ 36 w 36"/>
                        <a:gd name="T1" fmla="*/ 12 h 24"/>
                        <a:gd name="T2" fmla="*/ 36 w 36"/>
                        <a:gd name="T3" fmla="*/ 12 h 24"/>
                        <a:gd name="T4" fmla="*/ 30 w 36"/>
                        <a:gd name="T5" fmla="*/ 6 h 24"/>
                        <a:gd name="T6" fmla="*/ 30 w 36"/>
                        <a:gd name="T7" fmla="*/ 6 h 24"/>
                        <a:gd name="T8" fmla="*/ 24 w 36"/>
                        <a:gd name="T9" fmla="*/ 6 h 24"/>
                        <a:gd name="T10" fmla="*/ 18 w 36"/>
                        <a:gd name="T11" fmla="*/ 0 h 24"/>
                        <a:gd name="T12" fmla="*/ 18 w 36"/>
                        <a:gd name="T13" fmla="*/ 0 h 24"/>
                        <a:gd name="T14" fmla="*/ 12 w 36"/>
                        <a:gd name="T15" fmla="*/ 6 h 24"/>
                        <a:gd name="T16" fmla="*/ 6 w 36"/>
                        <a:gd name="T17" fmla="*/ 6 h 24"/>
                        <a:gd name="T18" fmla="*/ 6 w 36"/>
                        <a:gd name="T19" fmla="*/ 6 h 24"/>
                        <a:gd name="T20" fmla="*/ 0 w 36"/>
                        <a:gd name="T21" fmla="*/ 6 h 24"/>
                        <a:gd name="T22" fmla="*/ 0 w 36"/>
                        <a:gd name="T23" fmla="*/ 18 h 24"/>
                        <a:gd name="T24" fmla="*/ 6 w 36"/>
                        <a:gd name="T25" fmla="*/ 18 h 24"/>
                        <a:gd name="T26" fmla="*/ 6 w 36"/>
                        <a:gd name="T27" fmla="*/ 24 h 24"/>
                        <a:gd name="T28" fmla="*/ 18 w 36"/>
                        <a:gd name="T29" fmla="*/ 24 h 24"/>
                        <a:gd name="T30" fmla="*/ 18 w 36"/>
                        <a:gd name="T31" fmla="*/ 24 h 24"/>
                        <a:gd name="T32" fmla="*/ 18 w 36"/>
                        <a:gd name="T33" fmla="*/ 24 h 24"/>
                        <a:gd name="T34" fmla="*/ 30 w 36"/>
                        <a:gd name="T35" fmla="*/ 24 h 24"/>
                        <a:gd name="T36" fmla="*/ 30 w 36"/>
                        <a:gd name="T37" fmla="*/ 18 h 24"/>
                        <a:gd name="T38" fmla="*/ 36 w 36"/>
                        <a:gd name="T39" fmla="*/ 18 h 24"/>
                        <a:gd name="T40" fmla="*/ 36 w 36"/>
                        <a:gd name="T41" fmla="*/ 12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4"/>
                        <a:gd name="T65" fmla="*/ 36 w 36"/>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4">
                          <a:moveTo>
                            <a:pt x="36" y="12"/>
                          </a:moveTo>
                          <a:lnTo>
                            <a:pt x="36" y="12"/>
                          </a:lnTo>
                          <a:lnTo>
                            <a:pt x="30" y="6"/>
                          </a:lnTo>
                          <a:lnTo>
                            <a:pt x="24" y="6"/>
                          </a:lnTo>
                          <a:lnTo>
                            <a:pt x="18" y="0"/>
                          </a:lnTo>
                          <a:lnTo>
                            <a:pt x="12" y="6"/>
                          </a:lnTo>
                          <a:lnTo>
                            <a:pt x="6" y="6"/>
                          </a:lnTo>
                          <a:lnTo>
                            <a:pt x="0" y="6"/>
                          </a:lnTo>
                          <a:lnTo>
                            <a:pt x="0" y="18"/>
                          </a:lnTo>
                          <a:lnTo>
                            <a:pt x="6" y="18"/>
                          </a:lnTo>
                          <a:lnTo>
                            <a:pt x="6" y="24"/>
                          </a:lnTo>
                          <a:lnTo>
                            <a:pt x="18" y="24"/>
                          </a:lnTo>
                          <a:lnTo>
                            <a:pt x="30"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40" name="Freeform 6791"/>
                    <p:cNvSpPr>
                      <a:spLocks/>
                    </p:cNvSpPr>
                    <p:nvPr/>
                  </p:nvSpPr>
                  <p:spPr bwMode="auto">
                    <a:xfrm>
                      <a:off x="2394013" y="2178293"/>
                      <a:ext cx="43846" cy="36647"/>
                    </a:xfrm>
                    <a:custGeom>
                      <a:avLst/>
                      <a:gdLst>
                        <a:gd name="T0" fmla="*/ 30 w 30"/>
                        <a:gd name="T1" fmla="*/ 12 h 24"/>
                        <a:gd name="T2" fmla="*/ 30 w 30"/>
                        <a:gd name="T3" fmla="*/ 6 h 24"/>
                        <a:gd name="T4" fmla="*/ 24 w 30"/>
                        <a:gd name="T5" fmla="*/ 0 h 24"/>
                        <a:gd name="T6" fmla="*/ 24 w 30"/>
                        <a:gd name="T7" fmla="*/ 0 h 24"/>
                        <a:gd name="T8" fmla="*/ 0 w 30"/>
                        <a:gd name="T9" fmla="*/ 0 h 24"/>
                        <a:gd name="T10" fmla="*/ 0 w 30"/>
                        <a:gd name="T11" fmla="*/ 0 h 24"/>
                        <a:gd name="T12" fmla="*/ 0 w 30"/>
                        <a:gd name="T13" fmla="*/ 18 h 24"/>
                        <a:gd name="T14" fmla="*/ 0 w 30"/>
                        <a:gd name="T15" fmla="*/ 18 h 24"/>
                        <a:gd name="T16" fmla="*/ 6 w 30"/>
                        <a:gd name="T17" fmla="*/ 18 h 24"/>
                        <a:gd name="T18" fmla="*/ 6 w 30"/>
                        <a:gd name="T19" fmla="*/ 24 h 24"/>
                        <a:gd name="T20" fmla="*/ 18 w 30"/>
                        <a:gd name="T21" fmla="*/ 24 h 24"/>
                        <a:gd name="T22" fmla="*/ 18 w 30"/>
                        <a:gd name="T23" fmla="*/ 18 h 24"/>
                        <a:gd name="T24" fmla="*/ 24 w 30"/>
                        <a:gd name="T25" fmla="*/ 18 h 24"/>
                        <a:gd name="T26" fmla="*/ 24 w 30"/>
                        <a:gd name="T27" fmla="*/ 18 h 24"/>
                        <a:gd name="T28" fmla="*/ 30 w 30"/>
                        <a:gd name="T29" fmla="*/ 12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6"/>
                          </a:lnTo>
                          <a:lnTo>
                            <a:pt x="24" y="0"/>
                          </a:lnTo>
                          <a:lnTo>
                            <a:pt x="0" y="0"/>
                          </a:lnTo>
                          <a:lnTo>
                            <a:pt x="0" y="18"/>
                          </a:lnTo>
                          <a:lnTo>
                            <a:pt x="6" y="18"/>
                          </a:lnTo>
                          <a:lnTo>
                            <a:pt x="6" y="24"/>
                          </a:lnTo>
                          <a:lnTo>
                            <a:pt x="18" y="24"/>
                          </a:lnTo>
                          <a:lnTo>
                            <a:pt x="18" y="18"/>
                          </a:lnTo>
                          <a:lnTo>
                            <a:pt x="24"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41" name="Freeform 6793"/>
                    <p:cNvSpPr>
                      <a:spLocks/>
                    </p:cNvSpPr>
                    <p:nvPr/>
                  </p:nvSpPr>
                  <p:spPr bwMode="auto">
                    <a:xfrm>
                      <a:off x="2662935" y="2251586"/>
                      <a:ext cx="43846" cy="39701"/>
                    </a:xfrm>
                    <a:custGeom>
                      <a:avLst/>
                      <a:gdLst>
                        <a:gd name="T0" fmla="*/ 30 w 30"/>
                        <a:gd name="T1" fmla="*/ 14 h 26"/>
                        <a:gd name="T2" fmla="*/ 30 w 30"/>
                        <a:gd name="T3" fmla="*/ 8 h 26"/>
                        <a:gd name="T4" fmla="*/ 24 w 30"/>
                        <a:gd name="T5" fmla="*/ 8 h 26"/>
                        <a:gd name="T6" fmla="*/ 24 w 30"/>
                        <a:gd name="T7" fmla="*/ 0 h 26"/>
                        <a:gd name="T8" fmla="*/ 6 w 30"/>
                        <a:gd name="T9" fmla="*/ 0 h 26"/>
                        <a:gd name="T10" fmla="*/ 0 w 30"/>
                        <a:gd name="T11" fmla="*/ 8 h 26"/>
                        <a:gd name="T12" fmla="*/ 0 w 30"/>
                        <a:gd name="T13" fmla="*/ 8 h 26"/>
                        <a:gd name="T14" fmla="*/ 0 w 30"/>
                        <a:gd name="T15" fmla="*/ 20 h 26"/>
                        <a:gd name="T16" fmla="*/ 0 w 30"/>
                        <a:gd name="T17" fmla="*/ 20 h 26"/>
                        <a:gd name="T18" fmla="*/ 0 w 30"/>
                        <a:gd name="T19" fmla="*/ 20 h 26"/>
                        <a:gd name="T20" fmla="*/ 6 w 30"/>
                        <a:gd name="T21" fmla="*/ 20 h 26"/>
                        <a:gd name="T22" fmla="*/ 6 w 30"/>
                        <a:gd name="T23" fmla="*/ 26 h 26"/>
                        <a:gd name="T24" fmla="*/ 18 w 30"/>
                        <a:gd name="T25" fmla="*/ 26 h 26"/>
                        <a:gd name="T26" fmla="*/ 24 w 30"/>
                        <a:gd name="T27" fmla="*/ 20 h 26"/>
                        <a:gd name="T28" fmla="*/ 30 w 30"/>
                        <a:gd name="T29" fmla="*/ 20 h 26"/>
                        <a:gd name="T30" fmla="*/ 30 w 30"/>
                        <a:gd name="T31" fmla="*/ 14 h 26"/>
                        <a:gd name="T32" fmla="*/ 30 w 30"/>
                        <a:gd name="T33" fmla="*/ 14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6"/>
                        <a:gd name="T53" fmla="*/ 30 w 30"/>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6">
                          <a:moveTo>
                            <a:pt x="30" y="14"/>
                          </a:moveTo>
                          <a:lnTo>
                            <a:pt x="30" y="8"/>
                          </a:lnTo>
                          <a:lnTo>
                            <a:pt x="24" y="8"/>
                          </a:lnTo>
                          <a:lnTo>
                            <a:pt x="24" y="0"/>
                          </a:lnTo>
                          <a:lnTo>
                            <a:pt x="6" y="0"/>
                          </a:lnTo>
                          <a:lnTo>
                            <a:pt x="0" y="8"/>
                          </a:lnTo>
                          <a:lnTo>
                            <a:pt x="0" y="20"/>
                          </a:lnTo>
                          <a:lnTo>
                            <a:pt x="6" y="20"/>
                          </a:lnTo>
                          <a:lnTo>
                            <a:pt x="6" y="26"/>
                          </a:lnTo>
                          <a:lnTo>
                            <a:pt x="18" y="26"/>
                          </a:lnTo>
                          <a:lnTo>
                            <a:pt x="24" y="20"/>
                          </a:lnTo>
                          <a:lnTo>
                            <a:pt x="30" y="20"/>
                          </a:lnTo>
                          <a:lnTo>
                            <a:pt x="30" y="14"/>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42" name="Freeform 6794"/>
                    <p:cNvSpPr>
                      <a:spLocks/>
                    </p:cNvSpPr>
                    <p:nvPr/>
                  </p:nvSpPr>
                  <p:spPr bwMode="auto">
                    <a:xfrm>
                      <a:off x="2689243" y="2318772"/>
                      <a:ext cx="43846" cy="27485"/>
                    </a:xfrm>
                    <a:custGeom>
                      <a:avLst/>
                      <a:gdLst>
                        <a:gd name="T0" fmla="*/ 30 w 30"/>
                        <a:gd name="T1" fmla="*/ 6 h 18"/>
                        <a:gd name="T2" fmla="*/ 30 w 30"/>
                        <a:gd name="T3" fmla="*/ 6 h 18"/>
                        <a:gd name="T4" fmla="*/ 24 w 30"/>
                        <a:gd name="T5" fmla="*/ 0 h 18"/>
                        <a:gd name="T6" fmla="*/ 18 w 30"/>
                        <a:gd name="T7" fmla="*/ 0 h 18"/>
                        <a:gd name="T8" fmla="*/ 6 w 30"/>
                        <a:gd name="T9" fmla="*/ 0 h 18"/>
                        <a:gd name="T10" fmla="*/ 0 w 30"/>
                        <a:gd name="T11" fmla="*/ 0 h 18"/>
                        <a:gd name="T12" fmla="*/ 0 w 30"/>
                        <a:gd name="T13" fmla="*/ 6 h 18"/>
                        <a:gd name="T14" fmla="*/ 0 w 30"/>
                        <a:gd name="T15" fmla="*/ 12 h 18"/>
                        <a:gd name="T16" fmla="*/ 0 w 30"/>
                        <a:gd name="T17" fmla="*/ 18 h 18"/>
                        <a:gd name="T18" fmla="*/ 6 w 30"/>
                        <a:gd name="T19" fmla="*/ 18 h 18"/>
                        <a:gd name="T20" fmla="*/ 18 w 30"/>
                        <a:gd name="T21" fmla="*/ 18 h 18"/>
                        <a:gd name="T22" fmla="*/ 24 w 30"/>
                        <a:gd name="T23" fmla="*/ 18 h 18"/>
                        <a:gd name="T24" fmla="*/ 30 w 30"/>
                        <a:gd name="T25" fmla="*/ 12 h 18"/>
                        <a:gd name="T26" fmla="*/ 30 w 30"/>
                        <a:gd name="T27" fmla="*/ 12 h 18"/>
                        <a:gd name="T28" fmla="*/ 30 w 30"/>
                        <a:gd name="T29" fmla="*/ 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18"/>
                        <a:gd name="T47" fmla="*/ 30 w 30"/>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18">
                          <a:moveTo>
                            <a:pt x="30" y="6"/>
                          </a:moveTo>
                          <a:lnTo>
                            <a:pt x="30" y="6"/>
                          </a:lnTo>
                          <a:lnTo>
                            <a:pt x="24" y="0"/>
                          </a:lnTo>
                          <a:lnTo>
                            <a:pt x="18" y="0"/>
                          </a:lnTo>
                          <a:lnTo>
                            <a:pt x="6" y="0"/>
                          </a:lnTo>
                          <a:lnTo>
                            <a:pt x="0" y="0"/>
                          </a:lnTo>
                          <a:lnTo>
                            <a:pt x="0" y="6"/>
                          </a:lnTo>
                          <a:lnTo>
                            <a:pt x="0" y="12"/>
                          </a:lnTo>
                          <a:lnTo>
                            <a:pt x="0" y="18"/>
                          </a:lnTo>
                          <a:lnTo>
                            <a:pt x="6" y="18"/>
                          </a:lnTo>
                          <a:lnTo>
                            <a:pt x="18" y="18"/>
                          </a:lnTo>
                          <a:lnTo>
                            <a:pt x="24" y="18"/>
                          </a:lnTo>
                          <a:lnTo>
                            <a:pt x="30" y="12"/>
                          </a:lnTo>
                          <a:lnTo>
                            <a:pt x="30" y="6"/>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43" name="Freeform 6795"/>
                    <p:cNvSpPr>
                      <a:spLocks/>
                    </p:cNvSpPr>
                    <p:nvPr/>
                  </p:nvSpPr>
                  <p:spPr bwMode="auto">
                    <a:xfrm>
                      <a:off x="2689243" y="2327933"/>
                      <a:ext cx="52615" cy="36647"/>
                    </a:xfrm>
                    <a:custGeom>
                      <a:avLst/>
                      <a:gdLst>
                        <a:gd name="T0" fmla="*/ 36 w 36"/>
                        <a:gd name="T1" fmla="*/ 12 h 24"/>
                        <a:gd name="T2" fmla="*/ 36 w 36"/>
                        <a:gd name="T3" fmla="*/ 6 h 24"/>
                        <a:gd name="T4" fmla="*/ 30 w 36"/>
                        <a:gd name="T5" fmla="*/ 6 h 24"/>
                        <a:gd name="T6" fmla="*/ 24 w 36"/>
                        <a:gd name="T7" fmla="*/ 0 h 24"/>
                        <a:gd name="T8" fmla="*/ 12 w 36"/>
                        <a:gd name="T9" fmla="*/ 0 h 24"/>
                        <a:gd name="T10" fmla="*/ 12 w 36"/>
                        <a:gd name="T11" fmla="*/ 6 h 24"/>
                        <a:gd name="T12" fmla="*/ 6 w 36"/>
                        <a:gd name="T13" fmla="*/ 6 h 24"/>
                        <a:gd name="T14" fmla="*/ 6 w 36"/>
                        <a:gd name="T15" fmla="*/ 6 h 24"/>
                        <a:gd name="T16" fmla="*/ 0 w 36"/>
                        <a:gd name="T17" fmla="*/ 6 h 24"/>
                        <a:gd name="T18" fmla="*/ 0 w 36"/>
                        <a:gd name="T19" fmla="*/ 18 h 24"/>
                        <a:gd name="T20" fmla="*/ 6 w 36"/>
                        <a:gd name="T21" fmla="*/ 24 h 24"/>
                        <a:gd name="T22" fmla="*/ 12 w 36"/>
                        <a:gd name="T23" fmla="*/ 24 h 24"/>
                        <a:gd name="T24" fmla="*/ 30 w 36"/>
                        <a:gd name="T25" fmla="*/ 24 h 24"/>
                        <a:gd name="T26" fmla="*/ 30 w 36"/>
                        <a:gd name="T27" fmla="*/ 24 h 24"/>
                        <a:gd name="T28" fmla="*/ 36 w 36"/>
                        <a:gd name="T29" fmla="*/ 24 h 24"/>
                        <a:gd name="T30" fmla="*/ 36 w 36"/>
                        <a:gd name="T31" fmla="*/ 12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6" y="6"/>
                          </a:lnTo>
                          <a:lnTo>
                            <a:pt x="30" y="6"/>
                          </a:lnTo>
                          <a:lnTo>
                            <a:pt x="24" y="0"/>
                          </a:lnTo>
                          <a:lnTo>
                            <a:pt x="12" y="0"/>
                          </a:lnTo>
                          <a:lnTo>
                            <a:pt x="12" y="6"/>
                          </a:lnTo>
                          <a:lnTo>
                            <a:pt x="6" y="6"/>
                          </a:lnTo>
                          <a:lnTo>
                            <a:pt x="0" y="6"/>
                          </a:lnTo>
                          <a:lnTo>
                            <a:pt x="0" y="18"/>
                          </a:lnTo>
                          <a:lnTo>
                            <a:pt x="6" y="24"/>
                          </a:lnTo>
                          <a:lnTo>
                            <a:pt x="12" y="24"/>
                          </a:lnTo>
                          <a:lnTo>
                            <a:pt x="30" y="24"/>
                          </a:lnTo>
                          <a:lnTo>
                            <a:pt x="36" y="24"/>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44" name="Freeform 6796"/>
                    <p:cNvSpPr>
                      <a:spLocks/>
                    </p:cNvSpPr>
                    <p:nvPr/>
                  </p:nvSpPr>
                  <p:spPr bwMode="auto">
                    <a:xfrm>
                      <a:off x="2733089" y="2373742"/>
                      <a:ext cx="46769" cy="39701"/>
                    </a:xfrm>
                    <a:custGeom>
                      <a:avLst/>
                      <a:gdLst>
                        <a:gd name="T0" fmla="*/ 32 w 32"/>
                        <a:gd name="T1" fmla="*/ 14 h 26"/>
                        <a:gd name="T2" fmla="*/ 32 w 32"/>
                        <a:gd name="T3" fmla="*/ 8 h 26"/>
                        <a:gd name="T4" fmla="*/ 26 w 32"/>
                        <a:gd name="T5" fmla="*/ 8 h 26"/>
                        <a:gd name="T6" fmla="*/ 26 w 32"/>
                        <a:gd name="T7" fmla="*/ 0 h 26"/>
                        <a:gd name="T8" fmla="*/ 14 w 32"/>
                        <a:gd name="T9" fmla="*/ 0 h 26"/>
                        <a:gd name="T10" fmla="*/ 6 w 32"/>
                        <a:gd name="T11" fmla="*/ 8 h 26"/>
                        <a:gd name="T12" fmla="*/ 6 w 32"/>
                        <a:gd name="T13" fmla="*/ 8 h 26"/>
                        <a:gd name="T14" fmla="*/ 6 w 32"/>
                        <a:gd name="T15" fmla="*/ 8 h 26"/>
                        <a:gd name="T16" fmla="*/ 0 w 32"/>
                        <a:gd name="T17" fmla="*/ 14 h 26"/>
                        <a:gd name="T18" fmla="*/ 0 w 32"/>
                        <a:gd name="T19" fmla="*/ 20 h 26"/>
                        <a:gd name="T20" fmla="*/ 6 w 32"/>
                        <a:gd name="T21" fmla="*/ 20 h 26"/>
                        <a:gd name="T22" fmla="*/ 6 w 32"/>
                        <a:gd name="T23" fmla="*/ 26 h 26"/>
                        <a:gd name="T24" fmla="*/ 26 w 32"/>
                        <a:gd name="T25" fmla="*/ 26 h 26"/>
                        <a:gd name="T26" fmla="*/ 32 w 32"/>
                        <a:gd name="T27" fmla="*/ 20 h 26"/>
                        <a:gd name="T28" fmla="*/ 32 w 32"/>
                        <a:gd name="T29" fmla="*/ 20 h 26"/>
                        <a:gd name="T30" fmla="*/ 32 w 32"/>
                        <a:gd name="T31" fmla="*/ 14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6"/>
                        <a:gd name="T50" fmla="*/ 32 w 32"/>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6">
                          <a:moveTo>
                            <a:pt x="32" y="14"/>
                          </a:moveTo>
                          <a:lnTo>
                            <a:pt x="32" y="8"/>
                          </a:lnTo>
                          <a:lnTo>
                            <a:pt x="26" y="8"/>
                          </a:lnTo>
                          <a:lnTo>
                            <a:pt x="26" y="0"/>
                          </a:lnTo>
                          <a:lnTo>
                            <a:pt x="14" y="0"/>
                          </a:lnTo>
                          <a:lnTo>
                            <a:pt x="6" y="8"/>
                          </a:lnTo>
                          <a:lnTo>
                            <a:pt x="0" y="14"/>
                          </a:lnTo>
                          <a:lnTo>
                            <a:pt x="0" y="20"/>
                          </a:lnTo>
                          <a:lnTo>
                            <a:pt x="6" y="20"/>
                          </a:lnTo>
                          <a:lnTo>
                            <a:pt x="6" y="26"/>
                          </a:lnTo>
                          <a:lnTo>
                            <a:pt x="26" y="26"/>
                          </a:lnTo>
                          <a:lnTo>
                            <a:pt x="32" y="20"/>
                          </a:lnTo>
                          <a:lnTo>
                            <a:pt x="32" y="14"/>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grpSp>
              <p:grpSp>
                <p:nvGrpSpPr>
                  <p:cNvPr id="525" name="Group 524"/>
                  <p:cNvGrpSpPr/>
                  <p:nvPr/>
                </p:nvGrpSpPr>
                <p:grpSpPr>
                  <a:xfrm>
                    <a:off x="2940626" y="2395119"/>
                    <a:ext cx="5258598" cy="842875"/>
                    <a:chOff x="2940626" y="2395119"/>
                    <a:chExt cx="5258598" cy="842875"/>
                  </a:xfrm>
                </p:grpSpPr>
                <p:grpSp>
                  <p:nvGrpSpPr>
                    <p:cNvPr id="526" name="Group 525"/>
                    <p:cNvGrpSpPr/>
                    <p:nvPr/>
                  </p:nvGrpSpPr>
                  <p:grpSpPr>
                    <a:xfrm>
                      <a:off x="2940626" y="2395119"/>
                      <a:ext cx="1104919" cy="335929"/>
                      <a:chOff x="2940626" y="2395119"/>
                      <a:chExt cx="1104919" cy="335929"/>
                    </a:xfrm>
                  </p:grpSpPr>
                  <p:sp>
                    <p:nvSpPr>
                      <p:cNvPr id="818" name="Freeform 6797"/>
                      <p:cNvSpPr>
                        <a:spLocks/>
                      </p:cNvSpPr>
                      <p:nvPr/>
                    </p:nvSpPr>
                    <p:spPr bwMode="auto">
                      <a:xfrm>
                        <a:off x="2940626" y="2395119"/>
                        <a:ext cx="43846" cy="36647"/>
                      </a:xfrm>
                      <a:custGeom>
                        <a:avLst/>
                        <a:gdLst>
                          <a:gd name="T0" fmla="*/ 30 w 30"/>
                          <a:gd name="T1" fmla="*/ 12 h 24"/>
                          <a:gd name="T2" fmla="*/ 30 w 30"/>
                          <a:gd name="T3" fmla="*/ 6 h 24"/>
                          <a:gd name="T4" fmla="*/ 24 w 30"/>
                          <a:gd name="T5" fmla="*/ 6 h 24"/>
                          <a:gd name="T6" fmla="*/ 24 w 30"/>
                          <a:gd name="T7" fmla="*/ 0 h 24"/>
                          <a:gd name="T8" fmla="*/ 24 w 30"/>
                          <a:gd name="T9" fmla="*/ 0 h 24"/>
                          <a:gd name="T10" fmla="*/ 24 w 30"/>
                          <a:gd name="T11" fmla="*/ 0 h 24"/>
                          <a:gd name="T12" fmla="*/ 12 w 30"/>
                          <a:gd name="T13" fmla="*/ 0 h 24"/>
                          <a:gd name="T14" fmla="*/ 6 w 30"/>
                          <a:gd name="T15" fmla="*/ 0 h 24"/>
                          <a:gd name="T16" fmla="*/ 6 w 30"/>
                          <a:gd name="T17" fmla="*/ 0 h 24"/>
                          <a:gd name="T18" fmla="*/ 6 w 30"/>
                          <a:gd name="T19" fmla="*/ 6 h 24"/>
                          <a:gd name="T20" fmla="*/ 0 w 30"/>
                          <a:gd name="T21" fmla="*/ 6 h 24"/>
                          <a:gd name="T22" fmla="*/ 0 w 30"/>
                          <a:gd name="T23" fmla="*/ 18 h 24"/>
                          <a:gd name="T24" fmla="*/ 6 w 30"/>
                          <a:gd name="T25" fmla="*/ 18 h 24"/>
                          <a:gd name="T26" fmla="*/ 6 w 30"/>
                          <a:gd name="T27" fmla="*/ 24 h 24"/>
                          <a:gd name="T28" fmla="*/ 24 w 30"/>
                          <a:gd name="T29" fmla="*/ 24 h 24"/>
                          <a:gd name="T30" fmla="*/ 24 w 30"/>
                          <a:gd name="T31" fmla="*/ 18 h 24"/>
                          <a:gd name="T32" fmla="*/ 30 w 30"/>
                          <a:gd name="T33" fmla="*/ 18 h 24"/>
                          <a:gd name="T34" fmla="*/ 30 w 30"/>
                          <a:gd name="T35" fmla="*/ 18 h 24"/>
                          <a:gd name="T36" fmla="*/ 30 w 30"/>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4"/>
                          <a:gd name="T59" fmla="*/ 30 w 30"/>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4">
                            <a:moveTo>
                              <a:pt x="30" y="12"/>
                            </a:moveTo>
                            <a:lnTo>
                              <a:pt x="30" y="6"/>
                            </a:lnTo>
                            <a:lnTo>
                              <a:pt x="24" y="6"/>
                            </a:lnTo>
                            <a:lnTo>
                              <a:pt x="24" y="0"/>
                            </a:lnTo>
                            <a:lnTo>
                              <a:pt x="12" y="0"/>
                            </a:lnTo>
                            <a:lnTo>
                              <a:pt x="6" y="0"/>
                            </a:lnTo>
                            <a:lnTo>
                              <a:pt x="6" y="6"/>
                            </a:lnTo>
                            <a:lnTo>
                              <a:pt x="0" y="6"/>
                            </a:lnTo>
                            <a:lnTo>
                              <a:pt x="0" y="18"/>
                            </a:lnTo>
                            <a:lnTo>
                              <a:pt x="6"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19" name="Freeform 6798"/>
                      <p:cNvSpPr>
                        <a:spLocks/>
                      </p:cNvSpPr>
                      <p:nvPr/>
                    </p:nvSpPr>
                    <p:spPr bwMode="auto">
                      <a:xfrm>
                        <a:off x="2975703" y="2395119"/>
                        <a:ext cx="46769" cy="36647"/>
                      </a:xfrm>
                      <a:custGeom>
                        <a:avLst/>
                        <a:gdLst>
                          <a:gd name="T0" fmla="*/ 32 w 32"/>
                          <a:gd name="T1" fmla="*/ 12 h 24"/>
                          <a:gd name="T2" fmla="*/ 32 w 32"/>
                          <a:gd name="T3" fmla="*/ 6 h 24"/>
                          <a:gd name="T4" fmla="*/ 26 w 32"/>
                          <a:gd name="T5" fmla="*/ 0 h 24"/>
                          <a:gd name="T6" fmla="*/ 18 w 32"/>
                          <a:gd name="T7" fmla="*/ 0 h 24"/>
                          <a:gd name="T8" fmla="*/ 18 w 32"/>
                          <a:gd name="T9" fmla="*/ 0 h 24"/>
                          <a:gd name="T10" fmla="*/ 12 w 32"/>
                          <a:gd name="T11" fmla="*/ 0 h 24"/>
                          <a:gd name="T12" fmla="*/ 6 w 32"/>
                          <a:gd name="T13" fmla="*/ 0 h 24"/>
                          <a:gd name="T14" fmla="*/ 0 w 32"/>
                          <a:gd name="T15" fmla="*/ 0 h 24"/>
                          <a:gd name="T16" fmla="*/ 0 w 32"/>
                          <a:gd name="T17" fmla="*/ 6 h 24"/>
                          <a:gd name="T18" fmla="*/ 0 w 32"/>
                          <a:gd name="T19" fmla="*/ 6 h 24"/>
                          <a:gd name="T20" fmla="*/ 0 w 32"/>
                          <a:gd name="T21" fmla="*/ 18 h 24"/>
                          <a:gd name="T22" fmla="*/ 0 w 32"/>
                          <a:gd name="T23" fmla="*/ 18 h 24"/>
                          <a:gd name="T24" fmla="*/ 0 w 32"/>
                          <a:gd name="T25" fmla="*/ 24 h 24"/>
                          <a:gd name="T26" fmla="*/ 26 w 32"/>
                          <a:gd name="T27" fmla="*/ 24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0"/>
                            </a:lnTo>
                            <a:lnTo>
                              <a:pt x="18" y="0"/>
                            </a:lnTo>
                            <a:lnTo>
                              <a:pt x="12" y="0"/>
                            </a:lnTo>
                            <a:lnTo>
                              <a:pt x="6" y="0"/>
                            </a:lnTo>
                            <a:lnTo>
                              <a:pt x="0" y="0"/>
                            </a:lnTo>
                            <a:lnTo>
                              <a:pt x="0" y="6"/>
                            </a:lnTo>
                            <a:lnTo>
                              <a:pt x="0" y="18"/>
                            </a:lnTo>
                            <a:lnTo>
                              <a:pt x="0" y="24"/>
                            </a:lnTo>
                            <a:lnTo>
                              <a:pt x="26"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20" name="Freeform 6799"/>
                      <p:cNvSpPr>
                        <a:spLocks/>
                      </p:cNvSpPr>
                      <p:nvPr/>
                    </p:nvSpPr>
                    <p:spPr bwMode="auto">
                      <a:xfrm>
                        <a:off x="2975703" y="2413442"/>
                        <a:ext cx="55538" cy="36647"/>
                      </a:xfrm>
                      <a:custGeom>
                        <a:avLst/>
                        <a:gdLst>
                          <a:gd name="T0" fmla="*/ 38 w 38"/>
                          <a:gd name="T1" fmla="*/ 12 h 24"/>
                          <a:gd name="T2" fmla="*/ 38 w 38"/>
                          <a:gd name="T3" fmla="*/ 6 h 24"/>
                          <a:gd name="T4" fmla="*/ 32 w 38"/>
                          <a:gd name="T5" fmla="*/ 6 h 24"/>
                          <a:gd name="T6" fmla="*/ 32 w 38"/>
                          <a:gd name="T7" fmla="*/ 0 h 24"/>
                          <a:gd name="T8" fmla="*/ 6 w 38"/>
                          <a:gd name="T9" fmla="*/ 0 h 24"/>
                          <a:gd name="T10" fmla="*/ 6 w 38"/>
                          <a:gd name="T11" fmla="*/ 6 h 24"/>
                          <a:gd name="T12" fmla="*/ 0 w 38"/>
                          <a:gd name="T13" fmla="*/ 6 h 24"/>
                          <a:gd name="T14" fmla="*/ 0 w 38"/>
                          <a:gd name="T15" fmla="*/ 18 h 24"/>
                          <a:gd name="T16" fmla="*/ 6 w 38"/>
                          <a:gd name="T17" fmla="*/ 18 h 24"/>
                          <a:gd name="T18" fmla="*/ 6 w 38"/>
                          <a:gd name="T19" fmla="*/ 18 h 24"/>
                          <a:gd name="T20" fmla="*/ 12 w 38"/>
                          <a:gd name="T21" fmla="*/ 18 h 24"/>
                          <a:gd name="T22" fmla="*/ 18 w 38"/>
                          <a:gd name="T23" fmla="*/ 24 h 24"/>
                          <a:gd name="T24" fmla="*/ 18 w 38"/>
                          <a:gd name="T25" fmla="*/ 24 h 24"/>
                          <a:gd name="T26" fmla="*/ 26 w 38"/>
                          <a:gd name="T27" fmla="*/ 18 h 24"/>
                          <a:gd name="T28" fmla="*/ 32 w 38"/>
                          <a:gd name="T29" fmla="*/ 18 h 24"/>
                          <a:gd name="T30" fmla="*/ 32 w 38"/>
                          <a:gd name="T31" fmla="*/ 18 h 24"/>
                          <a:gd name="T32" fmla="*/ 38 w 38"/>
                          <a:gd name="T33" fmla="*/ 12 h 24"/>
                          <a:gd name="T34" fmla="*/ 38 w 3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4"/>
                          <a:gd name="T56" fmla="*/ 38 w 3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4">
                            <a:moveTo>
                              <a:pt x="38" y="12"/>
                            </a:moveTo>
                            <a:lnTo>
                              <a:pt x="38" y="6"/>
                            </a:lnTo>
                            <a:lnTo>
                              <a:pt x="32" y="6"/>
                            </a:lnTo>
                            <a:lnTo>
                              <a:pt x="32" y="0"/>
                            </a:lnTo>
                            <a:lnTo>
                              <a:pt x="6" y="0"/>
                            </a:lnTo>
                            <a:lnTo>
                              <a:pt x="6" y="6"/>
                            </a:lnTo>
                            <a:lnTo>
                              <a:pt x="0" y="6"/>
                            </a:lnTo>
                            <a:lnTo>
                              <a:pt x="0" y="18"/>
                            </a:lnTo>
                            <a:lnTo>
                              <a:pt x="6" y="18"/>
                            </a:lnTo>
                            <a:lnTo>
                              <a:pt x="12" y="18"/>
                            </a:lnTo>
                            <a:lnTo>
                              <a:pt x="18" y="24"/>
                            </a:lnTo>
                            <a:lnTo>
                              <a:pt x="26" y="18"/>
                            </a:lnTo>
                            <a:lnTo>
                              <a:pt x="32"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21" name="Freeform 6800"/>
                      <p:cNvSpPr>
                        <a:spLocks/>
                      </p:cNvSpPr>
                      <p:nvPr/>
                    </p:nvSpPr>
                    <p:spPr bwMode="auto">
                      <a:xfrm>
                        <a:off x="3013703" y="2431766"/>
                        <a:ext cx="43846" cy="27485"/>
                      </a:xfrm>
                      <a:custGeom>
                        <a:avLst/>
                        <a:gdLst>
                          <a:gd name="T0" fmla="*/ 30 w 30"/>
                          <a:gd name="T1" fmla="*/ 6 h 18"/>
                          <a:gd name="T2" fmla="*/ 30 w 30"/>
                          <a:gd name="T3" fmla="*/ 0 h 18"/>
                          <a:gd name="T4" fmla="*/ 30 w 30"/>
                          <a:gd name="T5" fmla="*/ 0 h 18"/>
                          <a:gd name="T6" fmla="*/ 12 w 30"/>
                          <a:gd name="T7" fmla="*/ 0 h 18"/>
                          <a:gd name="T8" fmla="*/ 6 w 30"/>
                          <a:gd name="T9" fmla="*/ 0 h 18"/>
                          <a:gd name="T10" fmla="*/ 6 w 30"/>
                          <a:gd name="T11" fmla="*/ 6 h 18"/>
                          <a:gd name="T12" fmla="*/ 0 w 30"/>
                          <a:gd name="T13" fmla="*/ 6 h 18"/>
                          <a:gd name="T14" fmla="*/ 0 w 30"/>
                          <a:gd name="T15" fmla="*/ 12 h 18"/>
                          <a:gd name="T16" fmla="*/ 6 w 30"/>
                          <a:gd name="T17" fmla="*/ 12 h 18"/>
                          <a:gd name="T18" fmla="*/ 6 w 30"/>
                          <a:gd name="T19" fmla="*/ 18 h 18"/>
                          <a:gd name="T20" fmla="*/ 12 w 30"/>
                          <a:gd name="T21" fmla="*/ 18 h 18"/>
                          <a:gd name="T22" fmla="*/ 12 w 30"/>
                          <a:gd name="T23" fmla="*/ 18 h 18"/>
                          <a:gd name="T24" fmla="*/ 24 w 30"/>
                          <a:gd name="T25" fmla="*/ 18 h 18"/>
                          <a:gd name="T26" fmla="*/ 30 w 30"/>
                          <a:gd name="T27" fmla="*/ 18 h 18"/>
                          <a:gd name="T28" fmla="*/ 30 w 30"/>
                          <a:gd name="T29" fmla="*/ 18 h 18"/>
                          <a:gd name="T30" fmla="*/ 30 w 30"/>
                          <a:gd name="T31" fmla="*/ 12 h 18"/>
                          <a:gd name="T32" fmla="*/ 30 w 30"/>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30" y="6"/>
                            </a:moveTo>
                            <a:lnTo>
                              <a:pt x="30" y="0"/>
                            </a:lnTo>
                            <a:lnTo>
                              <a:pt x="12" y="0"/>
                            </a:lnTo>
                            <a:lnTo>
                              <a:pt x="6" y="0"/>
                            </a:lnTo>
                            <a:lnTo>
                              <a:pt x="6" y="6"/>
                            </a:lnTo>
                            <a:lnTo>
                              <a:pt x="0" y="6"/>
                            </a:lnTo>
                            <a:lnTo>
                              <a:pt x="0" y="12"/>
                            </a:lnTo>
                            <a:lnTo>
                              <a:pt x="6" y="12"/>
                            </a:lnTo>
                            <a:lnTo>
                              <a:pt x="6" y="18"/>
                            </a:lnTo>
                            <a:lnTo>
                              <a:pt x="12" y="18"/>
                            </a:lnTo>
                            <a:lnTo>
                              <a:pt x="24" y="18"/>
                            </a:lnTo>
                            <a:lnTo>
                              <a:pt x="30" y="18"/>
                            </a:lnTo>
                            <a:lnTo>
                              <a:pt x="30" y="12"/>
                            </a:lnTo>
                            <a:lnTo>
                              <a:pt x="30" y="6"/>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22" name="Freeform 6801"/>
                      <p:cNvSpPr>
                        <a:spLocks/>
                      </p:cNvSpPr>
                      <p:nvPr/>
                    </p:nvSpPr>
                    <p:spPr bwMode="auto">
                      <a:xfrm>
                        <a:off x="3118933" y="2508113"/>
                        <a:ext cx="46769" cy="36647"/>
                      </a:xfrm>
                      <a:custGeom>
                        <a:avLst/>
                        <a:gdLst>
                          <a:gd name="T0" fmla="*/ 32 w 32"/>
                          <a:gd name="T1" fmla="*/ 12 h 24"/>
                          <a:gd name="T2" fmla="*/ 32 w 32"/>
                          <a:gd name="T3" fmla="*/ 6 h 24"/>
                          <a:gd name="T4" fmla="*/ 32 w 32"/>
                          <a:gd name="T5" fmla="*/ 0 h 24"/>
                          <a:gd name="T6" fmla="*/ 26 w 32"/>
                          <a:gd name="T7" fmla="*/ 0 h 24"/>
                          <a:gd name="T8" fmla="*/ 14 w 32"/>
                          <a:gd name="T9" fmla="*/ 0 h 24"/>
                          <a:gd name="T10" fmla="*/ 14 w 32"/>
                          <a:gd name="T11" fmla="*/ 0 h 24"/>
                          <a:gd name="T12" fmla="*/ 6 w 32"/>
                          <a:gd name="T13" fmla="*/ 0 h 24"/>
                          <a:gd name="T14" fmla="*/ 6 w 32"/>
                          <a:gd name="T15" fmla="*/ 6 h 24"/>
                          <a:gd name="T16" fmla="*/ 0 w 32"/>
                          <a:gd name="T17" fmla="*/ 6 h 24"/>
                          <a:gd name="T18" fmla="*/ 0 w 32"/>
                          <a:gd name="T19" fmla="*/ 18 h 24"/>
                          <a:gd name="T20" fmla="*/ 6 w 32"/>
                          <a:gd name="T21" fmla="*/ 18 h 24"/>
                          <a:gd name="T22" fmla="*/ 6 w 32"/>
                          <a:gd name="T23" fmla="*/ 24 h 24"/>
                          <a:gd name="T24" fmla="*/ 32 w 32"/>
                          <a:gd name="T25" fmla="*/ 24 h 24"/>
                          <a:gd name="T26" fmla="*/ 32 w 32"/>
                          <a:gd name="T27" fmla="*/ 18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32" y="0"/>
                            </a:lnTo>
                            <a:lnTo>
                              <a:pt x="26" y="0"/>
                            </a:lnTo>
                            <a:lnTo>
                              <a:pt x="14" y="0"/>
                            </a:lnTo>
                            <a:lnTo>
                              <a:pt x="6" y="0"/>
                            </a:lnTo>
                            <a:lnTo>
                              <a:pt x="6" y="6"/>
                            </a:lnTo>
                            <a:lnTo>
                              <a:pt x="0" y="6"/>
                            </a:lnTo>
                            <a:lnTo>
                              <a:pt x="0" y="18"/>
                            </a:lnTo>
                            <a:lnTo>
                              <a:pt x="6" y="18"/>
                            </a:lnTo>
                            <a:lnTo>
                              <a:pt x="6" y="24"/>
                            </a:lnTo>
                            <a:lnTo>
                              <a:pt x="32"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23" name="Freeform 6802"/>
                      <p:cNvSpPr>
                        <a:spLocks/>
                      </p:cNvSpPr>
                      <p:nvPr/>
                    </p:nvSpPr>
                    <p:spPr bwMode="auto">
                      <a:xfrm>
                        <a:off x="3192010" y="2508113"/>
                        <a:ext cx="43846" cy="36647"/>
                      </a:xfrm>
                      <a:custGeom>
                        <a:avLst/>
                        <a:gdLst>
                          <a:gd name="T0" fmla="*/ 30 w 30"/>
                          <a:gd name="T1" fmla="*/ 12 h 24"/>
                          <a:gd name="T2" fmla="*/ 30 w 30"/>
                          <a:gd name="T3" fmla="*/ 6 h 24"/>
                          <a:gd name="T4" fmla="*/ 24 w 30"/>
                          <a:gd name="T5" fmla="*/ 6 h 24"/>
                          <a:gd name="T6" fmla="*/ 24 w 30"/>
                          <a:gd name="T7" fmla="*/ 0 h 24"/>
                          <a:gd name="T8" fmla="*/ 18 w 30"/>
                          <a:gd name="T9" fmla="*/ 0 h 24"/>
                          <a:gd name="T10" fmla="*/ 18 w 30"/>
                          <a:gd name="T11" fmla="*/ 0 h 24"/>
                          <a:gd name="T12" fmla="*/ 6 w 30"/>
                          <a:gd name="T13" fmla="*/ 0 h 24"/>
                          <a:gd name="T14" fmla="*/ 0 w 30"/>
                          <a:gd name="T15" fmla="*/ 0 h 24"/>
                          <a:gd name="T16" fmla="*/ 0 w 30"/>
                          <a:gd name="T17" fmla="*/ 0 h 24"/>
                          <a:gd name="T18" fmla="*/ 0 w 30"/>
                          <a:gd name="T19" fmla="*/ 18 h 24"/>
                          <a:gd name="T20" fmla="*/ 0 w 30"/>
                          <a:gd name="T21" fmla="*/ 24 h 24"/>
                          <a:gd name="T22" fmla="*/ 24 w 30"/>
                          <a:gd name="T23" fmla="*/ 24 h 24"/>
                          <a:gd name="T24" fmla="*/ 24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24" y="6"/>
                            </a:lnTo>
                            <a:lnTo>
                              <a:pt x="24" y="0"/>
                            </a:lnTo>
                            <a:lnTo>
                              <a:pt x="18" y="0"/>
                            </a:lnTo>
                            <a:lnTo>
                              <a:pt x="6" y="0"/>
                            </a:lnTo>
                            <a:lnTo>
                              <a:pt x="0" y="0"/>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24" name="Freeform 6803"/>
                      <p:cNvSpPr>
                        <a:spLocks/>
                      </p:cNvSpPr>
                      <p:nvPr/>
                    </p:nvSpPr>
                    <p:spPr bwMode="auto">
                      <a:xfrm>
                        <a:off x="3379086" y="2553922"/>
                        <a:ext cx="46769" cy="36647"/>
                      </a:xfrm>
                      <a:custGeom>
                        <a:avLst/>
                        <a:gdLst>
                          <a:gd name="T0" fmla="*/ 32 w 32"/>
                          <a:gd name="T1" fmla="*/ 12 h 24"/>
                          <a:gd name="T2" fmla="*/ 32 w 32"/>
                          <a:gd name="T3" fmla="*/ 6 h 24"/>
                          <a:gd name="T4" fmla="*/ 26 w 32"/>
                          <a:gd name="T5" fmla="*/ 0 h 24"/>
                          <a:gd name="T6" fmla="*/ 0 w 32"/>
                          <a:gd name="T7" fmla="*/ 0 h 24"/>
                          <a:gd name="T8" fmla="*/ 0 w 32"/>
                          <a:gd name="T9" fmla="*/ 6 h 24"/>
                          <a:gd name="T10" fmla="*/ 0 w 32"/>
                          <a:gd name="T11" fmla="*/ 6 h 24"/>
                          <a:gd name="T12" fmla="*/ 0 w 32"/>
                          <a:gd name="T13" fmla="*/ 12 h 24"/>
                          <a:gd name="T14" fmla="*/ 0 w 32"/>
                          <a:gd name="T15" fmla="*/ 18 h 24"/>
                          <a:gd name="T16" fmla="*/ 0 w 32"/>
                          <a:gd name="T17" fmla="*/ 24 h 24"/>
                          <a:gd name="T18" fmla="*/ 6 w 32"/>
                          <a:gd name="T19" fmla="*/ 24 h 24"/>
                          <a:gd name="T20" fmla="*/ 6 w 32"/>
                          <a:gd name="T21" fmla="*/ 24 h 24"/>
                          <a:gd name="T22" fmla="*/ 20 w 32"/>
                          <a:gd name="T23" fmla="*/ 24 h 24"/>
                          <a:gd name="T24" fmla="*/ 26 w 32"/>
                          <a:gd name="T25" fmla="*/ 24 h 24"/>
                          <a:gd name="T26" fmla="*/ 32 w 32"/>
                          <a:gd name="T27" fmla="*/ 24 h 24"/>
                          <a:gd name="T28" fmla="*/ 32 w 32"/>
                          <a:gd name="T29" fmla="*/ 12 h 24"/>
                          <a:gd name="T30" fmla="*/ 32 w 32"/>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4"/>
                          <a:gd name="T50" fmla="*/ 32 w 3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4">
                            <a:moveTo>
                              <a:pt x="32" y="12"/>
                            </a:moveTo>
                            <a:lnTo>
                              <a:pt x="32" y="6"/>
                            </a:lnTo>
                            <a:lnTo>
                              <a:pt x="26" y="0"/>
                            </a:lnTo>
                            <a:lnTo>
                              <a:pt x="0" y="0"/>
                            </a:lnTo>
                            <a:lnTo>
                              <a:pt x="0" y="6"/>
                            </a:lnTo>
                            <a:lnTo>
                              <a:pt x="0" y="12"/>
                            </a:lnTo>
                            <a:lnTo>
                              <a:pt x="0" y="18"/>
                            </a:lnTo>
                            <a:lnTo>
                              <a:pt x="0" y="24"/>
                            </a:lnTo>
                            <a:lnTo>
                              <a:pt x="6" y="24"/>
                            </a:lnTo>
                            <a:lnTo>
                              <a:pt x="20" y="24"/>
                            </a:lnTo>
                            <a:lnTo>
                              <a:pt x="26" y="24"/>
                            </a:lnTo>
                            <a:lnTo>
                              <a:pt x="32" y="24"/>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25" name="Freeform 6804"/>
                      <p:cNvSpPr>
                        <a:spLocks/>
                      </p:cNvSpPr>
                      <p:nvPr/>
                    </p:nvSpPr>
                    <p:spPr bwMode="auto">
                      <a:xfrm>
                        <a:off x="3417086" y="2599730"/>
                        <a:ext cx="52615" cy="39701"/>
                      </a:xfrm>
                      <a:custGeom>
                        <a:avLst/>
                        <a:gdLst>
                          <a:gd name="T0" fmla="*/ 36 w 36"/>
                          <a:gd name="T1" fmla="*/ 12 h 26"/>
                          <a:gd name="T2" fmla="*/ 30 w 36"/>
                          <a:gd name="T3" fmla="*/ 6 h 26"/>
                          <a:gd name="T4" fmla="*/ 30 w 36"/>
                          <a:gd name="T5" fmla="*/ 6 h 26"/>
                          <a:gd name="T6" fmla="*/ 30 w 36"/>
                          <a:gd name="T7" fmla="*/ 6 h 26"/>
                          <a:gd name="T8" fmla="*/ 24 w 36"/>
                          <a:gd name="T9" fmla="*/ 0 h 26"/>
                          <a:gd name="T10" fmla="*/ 12 w 36"/>
                          <a:gd name="T11" fmla="*/ 0 h 26"/>
                          <a:gd name="T12" fmla="*/ 12 w 36"/>
                          <a:gd name="T13" fmla="*/ 6 h 26"/>
                          <a:gd name="T14" fmla="*/ 6 w 36"/>
                          <a:gd name="T15" fmla="*/ 6 h 26"/>
                          <a:gd name="T16" fmla="*/ 6 w 36"/>
                          <a:gd name="T17" fmla="*/ 12 h 26"/>
                          <a:gd name="T18" fmla="*/ 0 w 36"/>
                          <a:gd name="T19" fmla="*/ 12 h 26"/>
                          <a:gd name="T20" fmla="*/ 6 w 36"/>
                          <a:gd name="T21" fmla="*/ 20 h 26"/>
                          <a:gd name="T22" fmla="*/ 6 w 36"/>
                          <a:gd name="T23" fmla="*/ 20 h 26"/>
                          <a:gd name="T24" fmla="*/ 12 w 36"/>
                          <a:gd name="T25" fmla="*/ 20 h 26"/>
                          <a:gd name="T26" fmla="*/ 12 w 36"/>
                          <a:gd name="T27" fmla="*/ 26 h 26"/>
                          <a:gd name="T28" fmla="*/ 30 w 36"/>
                          <a:gd name="T29" fmla="*/ 26 h 26"/>
                          <a:gd name="T30" fmla="*/ 30 w 36"/>
                          <a:gd name="T31" fmla="*/ 20 h 26"/>
                          <a:gd name="T32" fmla="*/ 30 w 36"/>
                          <a:gd name="T33" fmla="*/ 20 h 26"/>
                          <a:gd name="T34" fmla="*/ 30 w 36"/>
                          <a:gd name="T35" fmla="*/ 20 h 26"/>
                          <a:gd name="T36" fmla="*/ 36 w 36"/>
                          <a:gd name="T37" fmla="*/ 20 h 26"/>
                          <a:gd name="T38" fmla="*/ 36 w 36"/>
                          <a:gd name="T39" fmla="*/ 12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26"/>
                          <a:gd name="T62" fmla="*/ 36 w 36"/>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26">
                            <a:moveTo>
                              <a:pt x="36" y="12"/>
                            </a:moveTo>
                            <a:lnTo>
                              <a:pt x="30" y="6"/>
                            </a:lnTo>
                            <a:lnTo>
                              <a:pt x="24" y="0"/>
                            </a:lnTo>
                            <a:lnTo>
                              <a:pt x="12" y="0"/>
                            </a:lnTo>
                            <a:lnTo>
                              <a:pt x="12" y="6"/>
                            </a:lnTo>
                            <a:lnTo>
                              <a:pt x="6" y="6"/>
                            </a:lnTo>
                            <a:lnTo>
                              <a:pt x="6" y="12"/>
                            </a:lnTo>
                            <a:lnTo>
                              <a:pt x="0" y="12"/>
                            </a:lnTo>
                            <a:lnTo>
                              <a:pt x="6" y="20"/>
                            </a:lnTo>
                            <a:lnTo>
                              <a:pt x="12" y="20"/>
                            </a:lnTo>
                            <a:lnTo>
                              <a:pt x="12" y="26"/>
                            </a:lnTo>
                            <a:lnTo>
                              <a:pt x="30" y="26"/>
                            </a:lnTo>
                            <a:lnTo>
                              <a:pt x="30" y="20"/>
                            </a:lnTo>
                            <a:lnTo>
                              <a:pt x="36" y="20"/>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26" name="Freeform 6805"/>
                      <p:cNvSpPr>
                        <a:spLocks/>
                      </p:cNvSpPr>
                      <p:nvPr/>
                    </p:nvSpPr>
                    <p:spPr bwMode="auto">
                      <a:xfrm>
                        <a:off x="3639239" y="2630269"/>
                        <a:ext cx="46769" cy="45808"/>
                      </a:xfrm>
                      <a:custGeom>
                        <a:avLst/>
                        <a:gdLst>
                          <a:gd name="T0" fmla="*/ 32 w 32"/>
                          <a:gd name="T1" fmla="*/ 18 h 30"/>
                          <a:gd name="T2" fmla="*/ 32 w 32"/>
                          <a:gd name="T3" fmla="*/ 6 h 30"/>
                          <a:gd name="T4" fmla="*/ 26 w 32"/>
                          <a:gd name="T5" fmla="*/ 6 h 30"/>
                          <a:gd name="T6" fmla="*/ 26 w 32"/>
                          <a:gd name="T7" fmla="*/ 6 h 30"/>
                          <a:gd name="T8" fmla="*/ 20 w 32"/>
                          <a:gd name="T9" fmla="*/ 6 h 30"/>
                          <a:gd name="T10" fmla="*/ 20 w 32"/>
                          <a:gd name="T11" fmla="*/ 0 h 30"/>
                          <a:gd name="T12" fmla="*/ 14 w 32"/>
                          <a:gd name="T13" fmla="*/ 6 h 30"/>
                          <a:gd name="T14" fmla="*/ 8 w 32"/>
                          <a:gd name="T15" fmla="*/ 6 h 30"/>
                          <a:gd name="T16" fmla="*/ 8 w 32"/>
                          <a:gd name="T17" fmla="*/ 6 h 30"/>
                          <a:gd name="T18" fmla="*/ 0 w 32"/>
                          <a:gd name="T19" fmla="*/ 12 h 30"/>
                          <a:gd name="T20" fmla="*/ 0 w 32"/>
                          <a:gd name="T21" fmla="*/ 18 h 30"/>
                          <a:gd name="T22" fmla="*/ 8 w 32"/>
                          <a:gd name="T23" fmla="*/ 24 h 30"/>
                          <a:gd name="T24" fmla="*/ 8 w 32"/>
                          <a:gd name="T25" fmla="*/ 24 h 30"/>
                          <a:gd name="T26" fmla="*/ 8 w 32"/>
                          <a:gd name="T27" fmla="*/ 24 h 30"/>
                          <a:gd name="T28" fmla="*/ 14 w 32"/>
                          <a:gd name="T29" fmla="*/ 30 h 30"/>
                          <a:gd name="T30" fmla="*/ 20 w 32"/>
                          <a:gd name="T31" fmla="*/ 30 h 30"/>
                          <a:gd name="T32" fmla="*/ 26 w 32"/>
                          <a:gd name="T33" fmla="*/ 24 h 30"/>
                          <a:gd name="T34" fmla="*/ 26 w 32"/>
                          <a:gd name="T35" fmla="*/ 24 h 30"/>
                          <a:gd name="T36" fmla="*/ 26 w 32"/>
                          <a:gd name="T37" fmla="*/ 24 h 30"/>
                          <a:gd name="T38" fmla="*/ 32 w 32"/>
                          <a:gd name="T39" fmla="*/ 24 h 30"/>
                          <a:gd name="T40" fmla="*/ 32 w 32"/>
                          <a:gd name="T41" fmla="*/ 18 h 30"/>
                          <a:gd name="T42" fmla="*/ 32 w 32"/>
                          <a:gd name="T43" fmla="*/ 18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30"/>
                          <a:gd name="T68" fmla="*/ 32 w 32"/>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30">
                            <a:moveTo>
                              <a:pt x="32" y="18"/>
                            </a:moveTo>
                            <a:lnTo>
                              <a:pt x="32" y="6"/>
                            </a:lnTo>
                            <a:lnTo>
                              <a:pt x="26" y="6"/>
                            </a:lnTo>
                            <a:lnTo>
                              <a:pt x="20" y="6"/>
                            </a:lnTo>
                            <a:lnTo>
                              <a:pt x="20" y="0"/>
                            </a:lnTo>
                            <a:lnTo>
                              <a:pt x="14" y="6"/>
                            </a:lnTo>
                            <a:lnTo>
                              <a:pt x="8" y="6"/>
                            </a:lnTo>
                            <a:lnTo>
                              <a:pt x="0" y="12"/>
                            </a:lnTo>
                            <a:lnTo>
                              <a:pt x="0" y="18"/>
                            </a:lnTo>
                            <a:lnTo>
                              <a:pt x="8" y="24"/>
                            </a:lnTo>
                            <a:lnTo>
                              <a:pt x="14" y="30"/>
                            </a:lnTo>
                            <a:lnTo>
                              <a:pt x="20" y="30"/>
                            </a:lnTo>
                            <a:lnTo>
                              <a:pt x="26" y="24"/>
                            </a:lnTo>
                            <a:lnTo>
                              <a:pt x="32" y="24"/>
                            </a:lnTo>
                            <a:lnTo>
                              <a:pt x="32" y="18"/>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27" name="Freeform 6806"/>
                      <p:cNvSpPr>
                        <a:spLocks/>
                      </p:cNvSpPr>
                      <p:nvPr/>
                    </p:nvSpPr>
                    <p:spPr bwMode="auto">
                      <a:xfrm>
                        <a:off x="3729854" y="2666916"/>
                        <a:ext cx="55538" cy="36647"/>
                      </a:xfrm>
                      <a:custGeom>
                        <a:avLst/>
                        <a:gdLst>
                          <a:gd name="T0" fmla="*/ 38 w 38"/>
                          <a:gd name="T1" fmla="*/ 12 h 24"/>
                          <a:gd name="T2" fmla="*/ 38 w 38"/>
                          <a:gd name="T3" fmla="*/ 6 h 24"/>
                          <a:gd name="T4" fmla="*/ 30 w 38"/>
                          <a:gd name="T5" fmla="*/ 6 h 24"/>
                          <a:gd name="T6" fmla="*/ 30 w 38"/>
                          <a:gd name="T7" fmla="*/ 0 h 24"/>
                          <a:gd name="T8" fmla="*/ 12 w 38"/>
                          <a:gd name="T9" fmla="*/ 0 h 24"/>
                          <a:gd name="T10" fmla="*/ 6 w 38"/>
                          <a:gd name="T11" fmla="*/ 6 h 24"/>
                          <a:gd name="T12" fmla="*/ 0 w 38"/>
                          <a:gd name="T13" fmla="*/ 6 h 24"/>
                          <a:gd name="T14" fmla="*/ 0 w 38"/>
                          <a:gd name="T15" fmla="*/ 18 h 24"/>
                          <a:gd name="T16" fmla="*/ 6 w 38"/>
                          <a:gd name="T17" fmla="*/ 18 h 24"/>
                          <a:gd name="T18" fmla="*/ 6 w 38"/>
                          <a:gd name="T19" fmla="*/ 18 h 24"/>
                          <a:gd name="T20" fmla="*/ 12 w 38"/>
                          <a:gd name="T21" fmla="*/ 18 h 24"/>
                          <a:gd name="T22" fmla="*/ 12 w 38"/>
                          <a:gd name="T23" fmla="*/ 24 h 24"/>
                          <a:gd name="T24" fmla="*/ 24 w 38"/>
                          <a:gd name="T25" fmla="*/ 24 h 24"/>
                          <a:gd name="T26" fmla="*/ 30 w 38"/>
                          <a:gd name="T27" fmla="*/ 18 h 24"/>
                          <a:gd name="T28" fmla="*/ 38 w 38"/>
                          <a:gd name="T29" fmla="*/ 18 h 24"/>
                          <a:gd name="T30" fmla="*/ 38 w 38"/>
                          <a:gd name="T31" fmla="*/ 12 h 24"/>
                          <a:gd name="T32" fmla="*/ 38 w 3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4"/>
                          <a:gd name="T53" fmla="*/ 38 w 3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4">
                            <a:moveTo>
                              <a:pt x="38" y="12"/>
                            </a:moveTo>
                            <a:lnTo>
                              <a:pt x="38" y="6"/>
                            </a:lnTo>
                            <a:lnTo>
                              <a:pt x="30" y="6"/>
                            </a:lnTo>
                            <a:lnTo>
                              <a:pt x="30" y="0"/>
                            </a:lnTo>
                            <a:lnTo>
                              <a:pt x="12" y="0"/>
                            </a:lnTo>
                            <a:lnTo>
                              <a:pt x="6" y="6"/>
                            </a:lnTo>
                            <a:lnTo>
                              <a:pt x="0" y="6"/>
                            </a:lnTo>
                            <a:lnTo>
                              <a:pt x="0" y="18"/>
                            </a:lnTo>
                            <a:lnTo>
                              <a:pt x="6" y="18"/>
                            </a:lnTo>
                            <a:lnTo>
                              <a:pt x="12" y="18"/>
                            </a:lnTo>
                            <a:lnTo>
                              <a:pt x="12" y="24"/>
                            </a:lnTo>
                            <a:lnTo>
                              <a:pt x="24" y="24"/>
                            </a:lnTo>
                            <a:lnTo>
                              <a:pt x="30" y="18"/>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28" name="Freeform 6807"/>
                      <p:cNvSpPr>
                        <a:spLocks/>
                      </p:cNvSpPr>
                      <p:nvPr/>
                    </p:nvSpPr>
                    <p:spPr bwMode="auto">
                      <a:xfrm>
                        <a:off x="3738624" y="2666916"/>
                        <a:ext cx="46769" cy="36647"/>
                      </a:xfrm>
                      <a:custGeom>
                        <a:avLst/>
                        <a:gdLst>
                          <a:gd name="T0" fmla="*/ 32 w 32"/>
                          <a:gd name="T1" fmla="*/ 12 h 24"/>
                          <a:gd name="T2" fmla="*/ 32 w 32"/>
                          <a:gd name="T3" fmla="*/ 6 h 24"/>
                          <a:gd name="T4" fmla="*/ 32 w 32"/>
                          <a:gd name="T5" fmla="*/ 6 h 24"/>
                          <a:gd name="T6" fmla="*/ 24 w 32"/>
                          <a:gd name="T7" fmla="*/ 0 h 24"/>
                          <a:gd name="T8" fmla="*/ 6 w 32"/>
                          <a:gd name="T9" fmla="*/ 0 h 24"/>
                          <a:gd name="T10" fmla="*/ 6 w 32"/>
                          <a:gd name="T11" fmla="*/ 6 h 24"/>
                          <a:gd name="T12" fmla="*/ 0 w 32"/>
                          <a:gd name="T13" fmla="*/ 6 h 24"/>
                          <a:gd name="T14" fmla="*/ 0 w 32"/>
                          <a:gd name="T15" fmla="*/ 18 h 24"/>
                          <a:gd name="T16" fmla="*/ 6 w 32"/>
                          <a:gd name="T17" fmla="*/ 18 h 24"/>
                          <a:gd name="T18" fmla="*/ 12 w 32"/>
                          <a:gd name="T19" fmla="*/ 24 h 24"/>
                          <a:gd name="T20" fmla="*/ 24 w 32"/>
                          <a:gd name="T21" fmla="*/ 24 h 24"/>
                          <a:gd name="T22" fmla="*/ 24 w 32"/>
                          <a:gd name="T23" fmla="*/ 18 h 24"/>
                          <a:gd name="T24" fmla="*/ 32 w 32"/>
                          <a:gd name="T25" fmla="*/ 18 h 24"/>
                          <a:gd name="T26" fmla="*/ 32 w 32"/>
                          <a:gd name="T27" fmla="*/ 18 h 24"/>
                          <a:gd name="T28" fmla="*/ 32 w 32"/>
                          <a:gd name="T29" fmla="*/ 18 h 24"/>
                          <a:gd name="T30" fmla="*/ 32 w 32"/>
                          <a:gd name="T31" fmla="*/ 12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4" y="0"/>
                            </a:lnTo>
                            <a:lnTo>
                              <a:pt x="6" y="0"/>
                            </a:lnTo>
                            <a:lnTo>
                              <a:pt x="6" y="6"/>
                            </a:lnTo>
                            <a:lnTo>
                              <a:pt x="0" y="6"/>
                            </a:lnTo>
                            <a:lnTo>
                              <a:pt x="0" y="18"/>
                            </a:lnTo>
                            <a:lnTo>
                              <a:pt x="6" y="18"/>
                            </a:lnTo>
                            <a:lnTo>
                              <a:pt x="12" y="24"/>
                            </a:lnTo>
                            <a:lnTo>
                              <a:pt x="24" y="24"/>
                            </a:lnTo>
                            <a:lnTo>
                              <a:pt x="24"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29" name="Freeform 6808"/>
                      <p:cNvSpPr>
                        <a:spLocks/>
                      </p:cNvSpPr>
                      <p:nvPr/>
                    </p:nvSpPr>
                    <p:spPr bwMode="auto">
                      <a:xfrm>
                        <a:off x="3773700" y="2666916"/>
                        <a:ext cx="46769" cy="36647"/>
                      </a:xfrm>
                      <a:custGeom>
                        <a:avLst/>
                        <a:gdLst>
                          <a:gd name="T0" fmla="*/ 32 w 32"/>
                          <a:gd name="T1" fmla="*/ 12 h 24"/>
                          <a:gd name="T2" fmla="*/ 32 w 32"/>
                          <a:gd name="T3" fmla="*/ 6 h 24"/>
                          <a:gd name="T4" fmla="*/ 26 w 32"/>
                          <a:gd name="T5" fmla="*/ 6 h 24"/>
                          <a:gd name="T6" fmla="*/ 26 w 32"/>
                          <a:gd name="T7" fmla="*/ 0 h 24"/>
                          <a:gd name="T8" fmla="*/ 8 w 32"/>
                          <a:gd name="T9" fmla="*/ 0 h 24"/>
                          <a:gd name="T10" fmla="*/ 8 w 32"/>
                          <a:gd name="T11" fmla="*/ 6 h 24"/>
                          <a:gd name="T12" fmla="*/ 0 w 32"/>
                          <a:gd name="T13" fmla="*/ 6 h 24"/>
                          <a:gd name="T14" fmla="*/ 0 w 32"/>
                          <a:gd name="T15" fmla="*/ 18 h 24"/>
                          <a:gd name="T16" fmla="*/ 8 w 32"/>
                          <a:gd name="T17" fmla="*/ 18 h 24"/>
                          <a:gd name="T18" fmla="*/ 8 w 32"/>
                          <a:gd name="T19" fmla="*/ 24 h 24"/>
                          <a:gd name="T20" fmla="*/ 26 w 32"/>
                          <a:gd name="T21" fmla="*/ 24 h 24"/>
                          <a:gd name="T22" fmla="*/ 26 w 32"/>
                          <a:gd name="T23" fmla="*/ 18 h 24"/>
                          <a:gd name="T24" fmla="*/ 26 w 32"/>
                          <a:gd name="T25" fmla="*/ 18 h 24"/>
                          <a:gd name="T26" fmla="*/ 26 w 32"/>
                          <a:gd name="T27" fmla="*/ 18 h 24"/>
                          <a:gd name="T28" fmla="*/ 32 w 32"/>
                          <a:gd name="T29" fmla="*/ 18 h 24"/>
                          <a:gd name="T30" fmla="*/ 32 w 32"/>
                          <a:gd name="T31" fmla="*/ 12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6"/>
                            </a:lnTo>
                            <a:lnTo>
                              <a:pt x="26" y="0"/>
                            </a:lnTo>
                            <a:lnTo>
                              <a:pt x="8" y="0"/>
                            </a:lnTo>
                            <a:lnTo>
                              <a:pt x="8" y="6"/>
                            </a:lnTo>
                            <a:lnTo>
                              <a:pt x="0" y="6"/>
                            </a:lnTo>
                            <a:lnTo>
                              <a:pt x="0" y="18"/>
                            </a:lnTo>
                            <a:lnTo>
                              <a:pt x="8" y="18"/>
                            </a:lnTo>
                            <a:lnTo>
                              <a:pt x="8"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30" name="Freeform 6809"/>
                      <p:cNvSpPr>
                        <a:spLocks/>
                      </p:cNvSpPr>
                      <p:nvPr/>
                    </p:nvSpPr>
                    <p:spPr bwMode="auto">
                      <a:xfrm>
                        <a:off x="3864315" y="2666916"/>
                        <a:ext cx="55538" cy="36647"/>
                      </a:xfrm>
                      <a:custGeom>
                        <a:avLst/>
                        <a:gdLst>
                          <a:gd name="T0" fmla="*/ 38 w 38"/>
                          <a:gd name="T1" fmla="*/ 12 h 24"/>
                          <a:gd name="T2" fmla="*/ 38 w 38"/>
                          <a:gd name="T3" fmla="*/ 6 h 24"/>
                          <a:gd name="T4" fmla="*/ 32 w 38"/>
                          <a:gd name="T5" fmla="*/ 6 h 24"/>
                          <a:gd name="T6" fmla="*/ 24 w 38"/>
                          <a:gd name="T7" fmla="*/ 0 h 24"/>
                          <a:gd name="T8" fmla="*/ 6 w 38"/>
                          <a:gd name="T9" fmla="*/ 0 h 24"/>
                          <a:gd name="T10" fmla="*/ 6 w 38"/>
                          <a:gd name="T11" fmla="*/ 6 h 24"/>
                          <a:gd name="T12" fmla="*/ 0 w 38"/>
                          <a:gd name="T13" fmla="*/ 6 h 24"/>
                          <a:gd name="T14" fmla="*/ 0 w 38"/>
                          <a:gd name="T15" fmla="*/ 18 h 24"/>
                          <a:gd name="T16" fmla="*/ 6 w 38"/>
                          <a:gd name="T17" fmla="*/ 18 h 24"/>
                          <a:gd name="T18" fmla="*/ 12 w 38"/>
                          <a:gd name="T19" fmla="*/ 24 h 24"/>
                          <a:gd name="T20" fmla="*/ 24 w 38"/>
                          <a:gd name="T21" fmla="*/ 24 h 24"/>
                          <a:gd name="T22" fmla="*/ 24 w 38"/>
                          <a:gd name="T23" fmla="*/ 18 h 24"/>
                          <a:gd name="T24" fmla="*/ 32 w 38"/>
                          <a:gd name="T25" fmla="*/ 18 h 24"/>
                          <a:gd name="T26" fmla="*/ 32 w 38"/>
                          <a:gd name="T27" fmla="*/ 18 h 24"/>
                          <a:gd name="T28" fmla="*/ 38 w 38"/>
                          <a:gd name="T29" fmla="*/ 18 h 24"/>
                          <a:gd name="T30" fmla="*/ 38 w 38"/>
                          <a:gd name="T31" fmla="*/ 12 h 24"/>
                          <a:gd name="T32" fmla="*/ 38 w 3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4"/>
                          <a:gd name="T53" fmla="*/ 38 w 3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4">
                            <a:moveTo>
                              <a:pt x="38" y="12"/>
                            </a:moveTo>
                            <a:lnTo>
                              <a:pt x="38" y="6"/>
                            </a:lnTo>
                            <a:lnTo>
                              <a:pt x="32" y="6"/>
                            </a:lnTo>
                            <a:lnTo>
                              <a:pt x="24" y="0"/>
                            </a:lnTo>
                            <a:lnTo>
                              <a:pt x="6" y="0"/>
                            </a:lnTo>
                            <a:lnTo>
                              <a:pt x="6" y="6"/>
                            </a:lnTo>
                            <a:lnTo>
                              <a:pt x="0" y="6"/>
                            </a:lnTo>
                            <a:lnTo>
                              <a:pt x="0" y="18"/>
                            </a:lnTo>
                            <a:lnTo>
                              <a:pt x="6" y="18"/>
                            </a:lnTo>
                            <a:lnTo>
                              <a:pt x="12" y="24"/>
                            </a:lnTo>
                            <a:lnTo>
                              <a:pt x="24" y="24"/>
                            </a:lnTo>
                            <a:lnTo>
                              <a:pt x="24" y="18"/>
                            </a:lnTo>
                            <a:lnTo>
                              <a:pt x="32" y="18"/>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31" name="Freeform 6810"/>
                      <p:cNvSpPr>
                        <a:spLocks/>
                      </p:cNvSpPr>
                      <p:nvPr/>
                    </p:nvSpPr>
                    <p:spPr bwMode="auto">
                      <a:xfrm>
                        <a:off x="3928623" y="2685239"/>
                        <a:ext cx="43846" cy="36647"/>
                      </a:xfrm>
                      <a:custGeom>
                        <a:avLst/>
                        <a:gdLst>
                          <a:gd name="T0" fmla="*/ 30 w 30"/>
                          <a:gd name="T1" fmla="*/ 6 h 24"/>
                          <a:gd name="T2" fmla="*/ 30 w 30"/>
                          <a:gd name="T3" fmla="*/ 6 h 24"/>
                          <a:gd name="T4" fmla="*/ 30 w 30"/>
                          <a:gd name="T5" fmla="*/ 6 h 24"/>
                          <a:gd name="T6" fmla="*/ 30 w 30"/>
                          <a:gd name="T7" fmla="*/ 0 h 24"/>
                          <a:gd name="T8" fmla="*/ 24 w 30"/>
                          <a:gd name="T9" fmla="*/ 0 h 24"/>
                          <a:gd name="T10" fmla="*/ 6 w 30"/>
                          <a:gd name="T11" fmla="*/ 0 h 24"/>
                          <a:gd name="T12" fmla="*/ 6 w 30"/>
                          <a:gd name="T13" fmla="*/ 0 h 24"/>
                          <a:gd name="T14" fmla="*/ 0 w 30"/>
                          <a:gd name="T15" fmla="*/ 6 h 24"/>
                          <a:gd name="T16" fmla="*/ 0 w 30"/>
                          <a:gd name="T17" fmla="*/ 18 h 24"/>
                          <a:gd name="T18" fmla="*/ 6 w 30"/>
                          <a:gd name="T19" fmla="*/ 18 h 24"/>
                          <a:gd name="T20" fmla="*/ 6 w 30"/>
                          <a:gd name="T21" fmla="*/ 24 h 24"/>
                          <a:gd name="T22" fmla="*/ 24 w 30"/>
                          <a:gd name="T23" fmla="*/ 24 h 24"/>
                          <a:gd name="T24" fmla="*/ 30 w 30"/>
                          <a:gd name="T25" fmla="*/ 18 h 24"/>
                          <a:gd name="T26" fmla="*/ 30 w 30"/>
                          <a:gd name="T27" fmla="*/ 18 h 24"/>
                          <a:gd name="T28" fmla="*/ 30 w 30"/>
                          <a:gd name="T29" fmla="*/ 18 h 24"/>
                          <a:gd name="T30" fmla="*/ 30 w 30"/>
                          <a:gd name="T31" fmla="*/ 12 h 24"/>
                          <a:gd name="T32" fmla="*/ 30 w 30"/>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6"/>
                            </a:moveTo>
                            <a:lnTo>
                              <a:pt x="30" y="6"/>
                            </a:lnTo>
                            <a:lnTo>
                              <a:pt x="30" y="0"/>
                            </a:lnTo>
                            <a:lnTo>
                              <a:pt x="24" y="0"/>
                            </a:lnTo>
                            <a:lnTo>
                              <a:pt x="6" y="0"/>
                            </a:lnTo>
                            <a:lnTo>
                              <a:pt x="0" y="6"/>
                            </a:lnTo>
                            <a:lnTo>
                              <a:pt x="0" y="18"/>
                            </a:lnTo>
                            <a:lnTo>
                              <a:pt x="6" y="18"/>
                            </a:lnTo>
                            <a:lnTo>
                              <a:pt x="6" y="24"/>
                            </a:lnTo>
                            <a:lnTo>
                              <a:pt x="24" y="24"/>
                            </a:lnTo>
                            <a:lnTo>
                              <a:pt x="30" y="18"/>
                            </a:lnTo>
                            <a:lnTo>
                              <a:pt x="30" y="12"/>
                            </a:lnTo>
                            <a:lnTo>
                              <a:pt x="30" y="6"/>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32" name="Freeform 6811"/>
                      <p:cNvSpPr>
                        <a:spLocks/>
                      </p:cNvSpPr>
                      <p:nvPr/>
                    </p:nvSpPr>
                    <p:spPr bwMode="auto">
                      <a:xfrm>
                        <a:off x="3998776" y="2694401"/>
                        <a:ext cx="46769" cy="36647"/>
                      </a:xfrm>
                      <a:custGeom>
                        <a:avLst/>
                        <a:gdLst>
                          <a:gd name="T0" fmla="*/ 32 w 32"/>
                          <a:gd name="T1" fmla="*/ 18 h 24"/>
                          <a:gd name="T2" fmla="*/ 32 w 32"/>
                          <a:gd name="T3" fmla="*/ 6 h 24"/>
                          <a:gd name="T4" fmla="*/ 26 w 32"/>
                          <a:gd name="T5" fmla="*/ 6 h 24"/>
                          <a:gd name="T6" fmla="*/ 18 w 32"/>
                          <a:gd name="T7" fmla="*/ 0 h 24"/>
                          <a:gd name="T8" fmla="*/ 12 w 32"/>
                          <a:gd name="T9" fmla="*/ 0 h 24"/>
                          <a:gd name="T10" fmla="*/ 6 w 32"/>
                          <a:gd name="T11" fmla="*/ 6 h 24"/>
                          <a:gd name="T12" fmla="*/ 0 w 32"/>
                          <a:gd name="T13" fmla="*/ 6 h 24"/>
                          <a:gd name="T14" fmla="*/ 0 w 32"/>
                          <a:gd name="T15" fmla="*/ 12 h 24"/>
                          <a:gd name="T16" fmla="*/ 0 w 32"/>
                          <a:gd name="T17" fmla="*/ 12 h 24"/>
                          <a:gd name="T18" fmla="*/ 0 w 32"/>
                          <a:gd name="T19" fmla="*/ 18 h 24"/>
                          <a:gd name="T20" fmla="*/ 0 w 32"/>
                          <a:gd name="T21" fmla="*/ 18 h 24"/>
                          <a:gd name="T22" fmla="*/ 0 w 32"/>
                          <a:gd name="T23" fmla="*/ 24 h 24"/>
                          <a:gd name="T24" fmla="*/ 6 w 32"/>
                          <a:gd name="T25" fmla="*/ 24 h 24"/>
                          <a:gd name="T26" fmla="*/ 26 w 32"/>
                          <a:gd name="T27" fmla="*/ 24 h 24"/>
                          <a:gd name="T28" fmla="*/ 32 w 32"/>
                          <a:gd name="T29" fmla="*/ 24 h 24"/>
                          <a:gd name="T30" fmla="*/ 32 w 32"/>
                          <a:gd name="T31" fmla="*/ 18 h 24"/>
                          <a:gd name="T32" fmla="*/ 32 w 32"/>
                          <a:gd name="T33" fmla="*/ 18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8"/>
                            </a:moveTo>
                            <a:lnTo>
                              <a:pt x="32" y="6"/>
                            </a:lnTo>
                            <a:lnTo>
                              <a:pt x="26" y="6"/>
                            </a:lnTo>
                            <a:lnTo>
                              <a:pt x="18" y="0"/>
                            </a:lnTo>
                            <a:lnTo>
                              <a:pt x="12" y="0"/>
                            </a:lnTo>
                            <a:lnTo>
                              <a:pt x="6" y="6"/>
                            </a:lnTo>
                            <a:lnTo>
                              <a:pt x="0" y="6"/>
                            </a:lnTo>
                            <a:lnTo>
                              <a:pt x="0" y="12"/>
                            </a:lnTo>
                            <a:lnTo>
                              <a:pt x="0" y="18"/>
                            </a:lnTo>
                            <a:lnTo>
                              <a:pt x="0" y="24"/>
                            </a:lnTo>
                            <a:lnTo>
                              <a:pt x="6" y="24"/>
                            </a:lnTo>
                            <a:lnTo>
                              <a:pt x="26" y="24"/>
                            </a:lnTo>
                            <a:lnTo>
                              <a:pt x="32" y="24"/>
                            </a:lnTo>
                            <a:lnTo>
                              <a:pt x="32" y="18"/>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grpSp>
                <p:grpSp>
                  <p:nvGrpSpPr>
                    <p:cNvPr id="527" name="Group 526"/>
                    <p:cNvGrpSpPr/>
                    <p:nvPr/>
                  </p:nvGrpSpPr>
                  <p:grpSpPr>
                    <a:xfrm>
                      <a:off x="3998776" y="2694401"/>
                      <a:ext cx="4200448" cy="543593"/>
                      <a:chOff x="3998776" y="2694401"/>
                      <a:chExt cx="4200448" cy="543593"/>
                    </a:xfrm>
                  </p:grpSpPr>
                  <p:grpSp>
                    <p:nvGrpSpPr>
                      <p:cNvPr id="528" name="Group 527"/>
                      <p:cNvGrpSpPr/>
                      <p:nvPr/>
                    </p:nvGrpSpPr>
                    <p:grpSpPr>
                      <a:xfrm>
                        <a:off x="3998776" y="2694401"/>
                        <a:ext cx="3124758" cy="543593"/>
                        <a:chOff x="3998776" y="2694401"/>
                        <a:chExt cx="3124758" cy="543593"/>
                      </a:xfrm>
                    </p:grpSpPr>
                    <p:sp>
                      <p:nvSpPr>
                        <p:cNvPr id="618" name="Freeform 6813"/>
                        <p:cNvSpPr>
                          <a:spLocks/>
                        </p:cNvSpPr>
                        <p:nvPr/>
                      </p:nvSpPr>
                      <p:spPr bwMode="auto">
                        <a:xfrm>
                          <a:off x="3998776" y="2694401"/>
                          <a:ext cx="55538" cy="36647"/>
                        </a:xfrm>
                        <a:custGeom>
                          <a:avLst/>
                          <a:gdLst>
                            <a:gd name="T0" fmla="*/ 38 w 38"/>
                            <a:gd name="T1" fmla="*/ 18 h 24"/>
                            <a:gd name="T2" fmla="*/ 38 w 38"/>
                            <a:gd name="T3" fmla="*/ 12 h 24"/>
                            <a:gd name="T4" fmla="*/ 32 w 38"/>
                            <a:gd name="T5" fmla="*/ 6 h 24"/>
                            <a:gd name="T6" fmla="*/ 26 w 38"/>
                            <a:gd name="T7" fmla="*/ 6 h 24"/>
                            <a:gd name="T8" fmla="*/ 26 w 38"/>
                            <a:gd name="T9" fmla="*/ 0 h 24"/>
                            <a:gd name="T10" fmla="*/ 12 w 38"/>
                            <a:gd name="T11" fmla="*/ 0 h 24"/>
                            <a:gd name="T12" fmla="*/ 12 w 38"/>
                            <a:gd name="T13" fmla="*/ 6 h 24"/>
                            <a:gd name="T14" fmla="*/ 6 w 38"/>
                            <a:gd name="T15" fmla="*/ 6 h 24"/>
                            <a:gd name="T16" fmla="*/ 0 w 38"/>
                            <a:gd name="T17" fmla="*/ 12 h 24"/>
                            <a:gd name="T18" fmla="*/ 0 w 38"/>
                            <a:gd name="T19" fmla="*/ 24 h 24"/>
                            <a:gd name="T20" fmla="*/ 6 w 38"/>
                            <a:gd name="T21" fmla="*/ 24 h 24"/>
                            <a:gd name="T22" fmla="*/ 6 w 38"/>
                            <a:gd name="T23" fmla="*/ 24 h 24"/>
                            <a:gd name="T24" fmla="*/ 32 w 38"/>
                            <a:gd name="T25" fmla="*/ 24 h 24"/>
                            <a:gd name="T26" fmla="*/ 32 w 38"/>
                            <a:gd name="T27" fmla="*/ 24 h 24"/>
                            <a:gd name="T28" fmla="*/ 38 w 38"/>
                            <a:gd name="T29" fmla="*/ 24 h 24"/>
                            <a:gd name="T30" fmla="*/ 38 w 38"/>
                            <a:gd name="T31" fmla="*/ 18 h 24"/>
                            <a:gd name="T32" fmla="*/ 38 w 38"/>
                            <a:gd name="T33" fmla="*/ 18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4"/>
                            <a:gd name="T53" fmla="*/ 38 w 3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4">
                              <a:moveTo>
                                <a:pt x="38" y="18"/>
                              </a:moveTo>
                              <a:lnTo>
                                <a:pt x="38" y="12"/>
                              </a:lnTo>
                              <a:lnTo>
                                <a:pt x="32" y="6"/>
                              </a:lnTo>
                              <a:lnTo>
                                <a:pt x="26" y="6"/>
                              </a:lnTo>
                              <a:lnTo>
                                <a:pt x="26" y="0"/>
                              </a:lnTo>
                              <a:lnTo>
                                <a:pt x="12" y="0"/>
                              </a:lnTo>
                              <a:lnTo>
                                <a:pt x="12" y="6"/>
                              </a:lnTo>
                              <a:lnTo>
                                <a:pt x="6" y="6"/>
                              </a:lnTo>
                              <a:lnTo>
                                <a:pt x="0" y="12"/>
                              </a:lnTo>
                              <a:lnTo>
                                <a:pt x="0" y="24"/>
                              </a:lnTo>
                              <a:lnTo>
                                <a:pt x="6" y="24"/>
                              </a:lnTo>
                              <a:lnTo>
                                <a:pt x="32" y="24"/>
                              </a:lnTo>
                              <a:lnTo>
                                <a:pt x="38" y="24"/>
                              </a:lnTo>
                              <a:lnTo>
                                <a:pt x="38" y="18"/>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19" name="Freeform 6814"/>
                        <p:cNvSpPr>
                          <a:spLocks/>
                        </p:cNvSpPr>
                        <p:nvPr/>
                      </p:nvSpPr>
                      <p:spPr bwMode="auto">
                        <a:xfrm>
                          <a:off x="3998776" y="2694401"/>
                          <a:ext cx="55538" cy="36647"/>
                        </a:xfrm>
                        <a:custGeom>
                          <a:avLst/>
                          <a:gdLst>
                            <a:gd name="T0" fmla="*/ 38 w 38"/>
                            <a:gd name="T1" fmla="*/ 18 h 24"/>
                            <a:gd name="T2" fmla="*/ 38 w 38"/>
                            <a:gd name="T3" fmla="*/ 12 h 24"/>
                            <a:gd name="T4" fmla="*/ 32 w 38"/>
                            <a:gd name="T5" fmla="*/ 6 h 24"/>
                            <a:gd name="T6" fmla="*/ 26 w 38"/>
                            <a:gd name="T7" fmla="*/ 6 h 24"/>
                            <a:gd name="T8" fmla="*/ 26 w 38"/>
                            <a:gd name="T9" fmla="*/ 0 h 24"/>
                            <a:gd name="T10" fmla="*/ 12 w 38"/>
                            <a:gd name="T11" fmla="*/ 0 h 24"/>
                            <a:gd name="T12" fmla="*/ 12 w 38"/>
                            <a:gd name="T13" fmla="*/ 6 h 24"/>
                            <a:gd name="T14" fmla="*/ 6 w 38"/>
                            <a:gd name="T15" fmla="*/ 6 h 24"/>
                            <a:gd name="T16" fmla="*/ 0 w 38"/>
                            <a:gd name="T17" fmla="*/ 12 h 24"/>
                            <a:gd name="T18" fmla="*/ 0 w 38"/>
                            <a:gd name="T19" fmla="*/ 24 h 24"/>
                            <a:gd name="T20" fmla="*/ 6 w 38"/>
                            <a:gd name="T21" fmla="*/ 24 h 24"/>
                            <a:gd name="T22" fmla="*/ 6 w 38"/>
                            <a:gd name="T23" fmla="*/ 24 h 24"/>
                            <a:gd name="T24" fmla="*/ 32 w 38"/>
                            <a:gd name="T25" fmla="*/ 24 h 24"/>
                            <a:gd name="T26" fmla="*/ 32 w 38"/>
                            <a:gd name="T27" fmla="*/ 24 h 24"/>
                            <a:gd name="T28" fmla="*/ 38 w 38"/>
                            <a:gd name="T29" fmla="*/ 24 h 24"/>
                            <a:gd name="T30" fmla="*/ 38 w 38"/>
                            <a:gd name="T31" fmla="*/ 18 h 24"/>
                            <a:gd name="T32" fmla="*/ 38 w 38"/>
                            <a:gd name="T33" fmla="*/ 18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4"/>
                            <a:gd name="T53" fmla="*/ 38 w 3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4">
                              <a:moveTo>
                                <a:pt x="38" y="18"/>
                              </a:moveTo>
                              <a:lnTo>
                                <a:pt x="38" y="12"/>
                              </a:lnTo>
                              <a:lnTo>
                                <a:pt x="32" y="6"/>
                              </a:lnTo>
                              <a:lnTo>
                                <a:pt x="26" y="6"/>
                              </a:lnTo>
                              <a:lnTo>
                                <a:pt x="26" y="0"/>
                              </a:lnTo>
                              <a:lnTo>
                                <a:pt x="12" y="0"/>
                              </a:lnTo>
                              <a:lnTo>
                                <a:pt x="12" y="6"/>
                              </a:lnTo>
                              <a:lnTo>
                                <a:pt x="6" y="6"/>
                              </a:lnTo>
                              <a:lnTo>
                                <a:pt x="0" y="12"/>
                              </a:lnTo>
                              <a:lnTo>
                                <a:pt x="0" y="24"/>
                              </a:lnTo>
                              <a:lnTo>
                                <a:pt x="6" y="24"/>
                              </a:lnTo>
                              <a:lnTo>
                                <a:pt x="32" y="24"/>
                              </a:lnTo>
                              <a:lnTo>
                                <a:pt x="38" y="24"/>
                              </a:lnTo>
                              <a:lnTo>
                                <a:pt x="38" y="18"/>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20" name="Freeform 6815"/>
                        <p:cNvSpPr>
                          <a:spLocks/>
                        </p:cNvSpPr>
                        <p:nvPr/>
                      </p:nvSpPr>
                      <p:spPr bwMode="auto">
                        <a:xfrm>
                          <a:off x="4016314" y="2694401"/>
                          <a:ext cx="46769" cy="36647"/>
                        </a:xfrm>
                        <a:custGeom>
                          <a:avLst/>
                          <a:gdLst>
                            <a:gd name="T0" fmla="*/ 32 w 32"/>
                            <a:gd name="T1" fmla="*/ 18 h 24"/>
                            <a:gd name="T2" fmla="*/ 32 w 32"/>
                            <a:gd name="T3" fmla="*/ 6 h 24"/>
                            <a:gd name="T4" fmla="*/ 26 w 32"/>
                            <a:gd name="T5" fmla="*/ 6 h 24"/>
                            <a:gd name="T6" fmla="*/ 26 w 32"/>
                            <a:gd name="T7" fmla="*/ 0 h 24"/>
                            <a:gd name="T8" fmla="*/ 6 w 32"/>
                            <a:gd name="T9" fmla="*/ 0 h 24"/>
                            <a:gd name="T10" fmla="*/ 6 w 32"/>
                            <a:gd name="T11" fmla="*/ 6 h 24"/>
                            <a:gd name="T12" fmla="*/ 6 w 32"/>
                            <a:gd name="T13" fmla="*/ 6 h 24"/>
                            <a:gd name="T14" fmla="*/ 6 w 32"/>
                            <a:gd name="T15" fmla="*/ 12 h 24"/>
                            <a:gd name="T16" fmla="*/ 0 w 32"/>
                            <a:gd name="T17" fmla="*/ 12 h 24"/>
                            <a:gd name="T18" fmla="*/ 0 w 32"/>
                            <a:gd name="T19" fmla="*/ 18 h 24"/>
                            <a:gd name="T20" fmla="*/ 6 w 32"/>
                            <a:gd name="T21" fmla="*/ 24 h 24"/>
                            <a:gd name="T22" fmla="*/ 6 w 32"/>
                            <a:gd name="T23" fmla="*/ 24 h 24"/>
                            <a:gd name="T24" fmla="*/ 26 w 32"/>
                            <a:gd name="T25" fmla="*/ 24 h 24"/>
                            <a:gd name="T26" fmla="*/ 32 w 32"/>
                            <a:gd name="T27" fmla="*/ 24 h 24"/>
                            <a:gd name="T28" fmla="*/ 32 w 32"/>
                            <a:gd name="T29" fmla="*/ 18 h 24"/>
                            <a:gd name="T30" fmla="*/ 32 w 32"/>
                            <a:gd name="T31" fmla="*/ 18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4"/>
                            <a:gd name="T50" fmla="*/ 32 w 3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4">
                              <a:moveTo>
                                <a:pt x="32" y="18"/>
                              </a:moveTo>
                              <a:lnTo>
                                <a:pt x="32" y="6"/>
                              </a:lnTo>
                              <a:lnTo>
                                <a:pt x="26" y="6"/>
                              </a:lnTo>
                              <a:lnTo>
                                <a:pt x="26" y="0"/>
                              </a:lnTo>
                              <a:lnTo>
                                <a:pt x="6" y="0"/>
                              </a:lnTo>
                              <a:lnTo>
                                <a:pt x="6" y="6"/>
                              </a:lnTo>
                              <a:lnTo>
                                <a:pt x="6" y="12"/>
                              </a:lnTo>
                              <a:lnTo>
                                <a:pt x="0" y="12"/>
                              </a:lnTo>
                              <a:lnTo>
                                <a:pt x="0" y="18"/>
                              </a:lnTo>
                              <a:lnTo>
                                <a:pt x="6" y="24"/>
                              </a:lnTo>
                              <a:lnTo>
                                <a:pt x="26" y="24"/>
                              </a:lnTo>
                              <a:lnTo>
                                <a:pt x="32" y="24"/>
                              </a:lnTo>
                              <a:lnTo>
                                <a:pt x="32" y="18"/>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21" name="Freeform 6816"/>
                        <p:cNvSpPr>
                          <a:spLocks/>
                        </p:cNvSpPr>
                        <p:nvPr/>
                      </p:nvSpPr>
                      <p:spPr bwMode="auto">
                        <a:xfrm>
                          <a:off x="4025084" y="2721886"/>
                          <a:ext cx="55538" cy="27485"/>
                        </a:xfrm>
                        <a:custGeom>
                          <a:avLst/>
                          <a:gdLst>
                            <a:gd name="T0" fmla="*/ 38 w 38"/>
                            <a:gd name="T1" fmla="*/ 6 h 18"/>
                            <a:gd name="T2" fmla="*/ 38 w 38"/>
                            <a:gd name="T3" fmla="*/ 6 h 18"/>
                            <a:gd name="T4" fmla="*/ 38 w 38"/>
                            <a:gd name="T5" fmla="*/ 0 h 18"/>
                            <a:gd name="T6" fmla="*/ 32 w 38"/>
                            <a:gd name="T7" fmla="*/ 0 h 18"/>
                            <a:gd name="T8" fmla="*/ 14 w 38"/>
                            <a:gd name="T9" fmla="*/ 0 h 18"/>
                            <a:gd name="T10" fmla="*/ 8 w 38"/>
                            <a:gd name="T11" fmla="*/ 0 h 18"/>
                            <a:gd name="T12" fmla="*/ 8 w 38"/>
                            <a:gd name="T13" fmla="*/ 6 h 18"/>
                            <a:gd name="T14" fmla="*/ 0 w 38"/>
                            <a:gd name="T15" fmla="*/ 6 h 18"/>
                            <a:gd name="T16" fmla="*/ 8 w 38"/>
                            <a:gd name="T17" fmla="*/ 12 h 18"/>
                            <a:gd name="T18" fmla="*/ 8 w 38"/>
                            <a:gd name="T19" fmla="*/ 12 h 18"/>
                            <a:gd name="T20" fmla="*/ 14 w 38"/>
                            <a:gd name="T21" fmla="*/ 18 h 18"/>
                            <a:gd name="T22" fmla="*/ 20 w 38"/>
                            <a:gd name="T23" fmla="*/ 18 h 18"/>
                            <a:gd name="T24" fmla="*/ 20 w 38"/>
                            <a:gd name="T25" fmla="*/ 18 h 18"/>
                            <a:gd name="T26" fmla="*/ 26 w 38"/>
                            <a:gd name="T27" fmla="*/ 18 h 18"/>
                            <a:gd name="T28" fmla="*/ 26 w 38"/>
                            <a:gd name="T29" fmla="*/ 18 h 18"/>
                            <a:gd name="T30" fmla="*/ 32 w 38"/>
                            <a:gd name="T31" fmla="*/ 18 h 18"/>
                            <a:gd name="T32" fmla="*/ 38 w 38"/>
                            <a:gd name="T33" fmla="*/ 12 h 18"/>
                            <a:gd name="T34" fmla="*/ 38 w 38"/>
                            <a:gd name="T35" fmla="*/ 12 h 18"/>
                            <a:gd name="T36" fmla="*/ 38 w 38"/>
                            <a:gd name="T37" fmla="*/ 6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18"/>
                            <a:gd name="T59" fmla="*/ 38 w 38"/>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18">
                              <a:moveTo>
                                <a:pt x="38" y="6"/>
                              </a:moveTo>
                              <a:lnTo>
                                <a:pt x="38" y="6"/>
                              </a:lnTo>
                              <a:lnTo>
                                <a:pt x="38" y="0"/>
                              </a:lnTo>
                              <a:lnTo>
                                <a:pt x="32" y="0"/>
                              </a:lnTo>
                              <a:lnTo>
                                <a:pt x="14" y="0"/>
                              </a:lnTo>
                              <a:lnTo>
                                <a:pt x="8" y="0"/>
                              </a:lnTo>
                              <a:lnTo>
                                <a:pt x="8" y="6"/>
                              </a:lnTo>
                              <a:lnTo>
                                <a:pt x="0" y="6"/>
                              </a:lnTo>
                              <a:lnTo>
                                <a:pt x="8" y="12"/>
                              </a:lnTo>
                              <a:lnTo>
                                <a:pt x="14" y="18"/>
                              </a:lnTo>
                              <a:lnTo>
                                <a:pt x="20" y="18"/>
                              </a:lnTo>
                              <a:lnTo>
                                <a:pt x="26" y="18"/>
                              </a:lnTo>
                              <a:lnTo>
                                <a:pt x="32" y="18"/>
                              </a:lnTo>
                              <a:lnTo>
                                <a:pt x="38" y="12"/>
                              </a:lnTo>
                              <a:lnTo>
                                <a:pt x="38" y="6"/>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22" name="Freeform 6817"/>
                        <p:cNvSpPr>
                          <a:spLocks/>
                        </p:cNvSpPr>
                        <p:nvPr/>
                      </p:nvSpPr>
                      <p:spPr bwMode="auto">
                        <a:xfrm>
                          <a:off x="4036776" y="2721886"/>
                          <a:ext cx="43846" cy="27485"/>
                        </a:xfrm>
                        <a:custGeom>
                          <a:avLst/>
                          <a:gdLst>
                            <a:gd name="T0" fmla="*/ 30 w 30"/>
                            <a:gd name="T1" fmla="*/ 6 h 18"/>
                            <a:gd name="T2" fmla="*/ 30 w 30"/>
                            <a:gd name="T3" fmla="*/ 0 h 18"/>
                            <a:gd name="T4" fmla="*/ 30 w 30"/>
                            <a:gd name="T5" fmla="*/ 0 h 18"/>
                            <a:gd name="T6" fmla="*/ 30 w 30"/>
                            <a:gd name="T7" fmla="*/ 0 h 18"/>
                            <a:gd name="T8" fmla="*/ 6 w 30"/>
                            <a:gd name="T9" fmla="*/ 0 h 18"/>
                            <a:gd name="T10" fmla="*/ 6 w 30"/>
                            <a:gd name="T11" fmla="*/ 0 h 18"/>
                            <a:gd name="T12" fmla="*/ 0 w 30"/>
                            <a:gd name="T13" fmla="*/ 0 h 18"/>
                            <a:gd name="T14" fmla="*/ 0 w 30"/>
                            <a:gd name="T15" fmla="*/ 12 h 18"/>
                            <a:gd name="T16" fmla="*/ 6 w 30"/>
                            <a:gd name="T17" fmla="*/ 12 h 18"/>
                            <a:gd name="T18" fmla="*/ 6 w 30"/>
                            <a:gd name="T19" fmla="*/ 18 h 18"/>
                            <a:gd name="T20" fmla="*/ 12 w 30"/>
                            <a:gd name="T21" fmla="*/ 18 h 18"/>
                            <a:gd name="T22" fmla="*/ 12 w 30"/>
                            <a:gd name="T23" fmla="*/ 18 h 18"/>
                            <a:gd name="T24" fmla="*/ 18 w 30"/>
                            <a:gd name="T25" fmla="*/ 18 h 18"/>
                            <a:gd name="T26" fmla="*/ 24 w 30"/>
                            <a:gd name="T27" fmla="*/ 18 h 18"/>
                            <a:gd name="T28" fmla="*/ 30 w 30"/>
                            <a:gd name="T29" fmla="*/ 18 h 18"/>
                            <a:gd name="T30" fmla="*/ 30 w 30"/>
                            <a:gd name="T31" fmla="*/ 12 h 18"/>
                            <a:gd name="T32" fmla="*/ 30 w 30"/>
                            <a:gd name="T33" fmla="*/ 12 h 18"/>
                            <a:gd name="T34" fmla="*/ 30 w 30"/>
                            <a:gd name="T35" fmla="*/ 12 h 18"/>
                            <a:gd name="T36" fmla="*/ 30 w 30"/>
                            <a:gd name="T37" fmla="*/ 6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18"/>
                            <a:gd name="T59" fmla="*/ 30 w 30"/>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18">
                              <a:moveTo>
                                <a:pt x="30" y="6"/>
                              </a:moveTo>
                              <a:lnTo>
                                <a:pt x="30" y="0"/>
                              </a:lnTo>
                              <a:lnTo>
                                <a:pt x="6" y="0"/>
                              </a:lnTo>
                              <a:lnTo>
                                <a:pt x="0" y="0"/>
                              </a:lnTo>
                              <a:lnTo>
                                <a:pt x="0" y="12"/>
                              </a:lnTo>
                              <a:lnTo>
                                <a:pt x="6" y="12"/>
                              </a:lnTo>
                              <a:lnTo>
                                <a:pt x="6" y="18"/>
                              </a:lnTo>
                              <a:lnTo>
                                <a:pt x="12" y="18"/>
                              </a:lnTo>
                              <a:lnTo>
                                <a:pt x="18" y="18"/>
                              </a:lnTo>
                              <a:lnTo>
                                <a:pt x="24" y="18"/>
                              </a:lnTo>
                              <a:lnTo>
                                <a:pt x="30" y="18"/>
                              </a:lnTo>
                              <a:lnTo>
                                <a:pt x="30" y="12"/>
                              </a:lnTo>
                              <a:lnTo>
                                <a:pt x="30" y="6"/>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23" name="Freeform 6818"/>
                        <p:cNvSpPr>
                          <a:spLocks/>
                        </p:cNvSpPr>
                        <p:nvPr/>
                      </p:nvSpPr>
                      <p:spPr bwMode="auto">
                        <a:xfrm>
                          <a:off x="4045545" y="2721886"/>
                          <a:ext cx="43846" cy="27485"/>
                        </a:xfrm>
                        <a:custGeom>
                          <a:avLst/>
                          <a:gdLst>
                            <a:gd name="T0" fmla="*/ 30 w 30"/>
                            <a:gd name="T1" fmla="*/ 6 h 18"/>
                            <a:gd name="T2" fmla="*/ 30 w 30"/>
                            <a:gd name="T3" fmla="*/ 6 h 18"/>
                            <a:gd name="T4" fmla="*/ 24 w 30"/>
                            <a:gd name="T5" fmla="*/ 6 h 18"/>
                            <a:gd name="T6" fmla="*/ 24 w 30"/>
                            <a:gd name="T7" fmla="*/ 0 h 18"/>
                            <a:gd name="T8" fmla="*/ 24 w 30"/>
                            <a:gd name="T9" fmla="*/ 0 h 18"/>
                            <a:gd name="T10" fmla="*/ 6 w 30"/>
                            <a:gd name="T11" fmla="*/ 0 h 18"/>
                            <a:gd name="T12" fmla="*/ 0 w 30"/>
                            <a:gd name="T13" fmla="*/ 0 h 18"/>
                            <a:gd name="T14" fmla="*/ 0 w 30"/>
                            <a:gd name="T15" fmla="*/ 12 h 18"/>
                            <a:gd name="T16" fmla="*/ 6 w 30"/>
                            <a:gd name="T17" fmla="*/ 18 h 18"/>
                            <a:gd name="T18" fmla="*/ 6 w 30"/>
                            <a:gd name="T19" fmla="*/ 18 h 18"/>
                            <a:gd name="T20" fmla="*/ 6 w 30"/>
                            <a:gd name="T21" fmla="*/ 18 h 18"/>
                            <a:gd name="T22" fmla="*/ 18 w 30"/>
                            <a:gd name="T23" fmla="*/ 18 h 18"/>
                            <a:gd name="T24" fmla="*/ 18 w 30"/>
                            <a:gd name="T25" fmla="*/ 18 h 18"/>
                            <a:gd name="T26" fmla="*/ 24 w 30"/>
                            <a:gd name="T27" fmla="*/ 18 h 18"/>
                            <a:gd name="T28" fmla="*/ 24 w 30"/>
                            <a:gd name="T29" fmla="*/ 12 h 18"/>
                            <a:gd name="T30" fmla="*/ 24 w 30"/>
                            <a:gd name="T31" fmla="*/ 12 h 18"/>
                            <a:gd name="T32" fmla="*/ 30 w 30"/>
                            <a:gd name="T33" fmla="*/ 12 h 18"/>
                            <a:gd name="T34" fmla="*/ 30 w 30"/>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18"/>
                            <a:gd name="T56" fmla="*/ 30 w 30"/>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18">
                              <a:moveTo>
                                <a:pt x="30" y="6"/>
                              </a:moveTo>
                              <a:lnTo>
                                <a:pt x="30" y="6"/>
                              </a:lnTo>
                              <a:lnTo>
                                <a:pt x="24" y="6"/>
                              </a:lnTo>
                              <a:lnTo>
                                <a:pt x="24" y="0"/>
                              </a:lnTo>
                              <a:lnTo>
                                <a:pt x="6" y="0"/>
                              </a:lnTo>
                              <a:lnTo>
                                <a:pt x="0" y="0"/>
                              </a:lnTo>
                              <a:lnTo>
                                <a:pt x="0" y="12"/>
                              </a:lnTo>
                              <a:lnTo>
                                <a:pt x="6" y="18"/>
                              </a:lnTo>
                              <a:lnTo>
                                <a:pt x="18" y="18"/>
                              </a:lnTo>
                              <a:lnTo>
                                <a:pt x="24" y="18"/>
                              </a:lnTo>
                              <a:lnTo>
                                <a:pt x="24" y="12"/>
                              </a:lnTo>
                              <a:lnTo>
                                <a:pt x="30" y="12"/>
                              </a:lnTo>
                              <a:lnTo>
                                <a:pt x="30" y="6"/>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24" name="Freeform 6819"/>
                        <p:cNvSpPr>
                          <a:spLocks/>
                        </p:cNvSpPr>
                        <p:nvPr/>
                      </p:nvSpPr>
                      <p:spPr bwMode="auto">
                        <a:xfrm>
                          <a:off x="4045545" y="2721886"/>
                          <a:ext cx="43846" cy="27485"/>
                        </a:xfrm>
                        <a:custGeom>
                          <a:avLst/>
                          <a:gdLst>
                            <a:gd name="T0" fmla="*/ 30 w 30"/>
                            <a:gd name="T1" fmla="*/ 6 h 18"/>
                            <a:gd name="T2" fmla="*/ 30 w 30"/>
                            <a:gd name="T3" fmla="*/ 0 h 18"/>
                            <a:gd name="T4" fmla="*/ 24 w 30"/>
                            <a:gd name="T5" fmla="*/ 0 h 18"/>
                            <a:gd name="T6" fmla="*/ 24 w 30"/>
                            <a:gd name="T7" fmla="*/ 0 h 18"/>
                            <a:gd name="T8" fmla="*/ 6 w 30"/>
                            <a:gd name="T9" fmla="*/ 0 h 18"/>
                            <a:gd name="T10" fmla="*/ 6 w 30"/>
                            <a:gd name="T11" fmla="*/ 0 h 18"/>
                            <a:gd name="T12" fmla="*/ 0 w 30"/>
                            <a:gd name="T13" fmla="*/ 6 h 18"/>
                            <a:gd name="T14" fmla="*/ 0 w 30"/>
                            <a:gd name="T15" fmla="*/ 12 h 18"/>
                            <a:gd name="T16" fmla="*/ 6 w 30"/>
                            <a:gd name="T17" fmla="*/ 12 h 18"/>
                            <a:gd name="T18" fmla="*/ 6 w 30"/>
                            <a:gd name="T19" fmla="*/ 18 h 18"/>
                            <a:gd name="T20" fmla="*/ 6 w 30"/>
                            <a:gd name="T21" fmla="*/ 18 h 18"/>
                            <a:gd name="T22" fmla="*/ 12 w 30"/>
                            <a:gd name="T23" fmla="*/ 18 h 18"/>
                            <a:gd name="T24" fmla="*/ 18 w 30"/>
                            <a:gd name="T25" fmla="*/ 18 h 18"/>
                            <a:gd name="T26" fmla="*/ 24 w 30"/>
                            <a:gd name="T27" fmla="*/ 18 h 18"/>
                            <a:gd name="T28" fmla="*/ 24 w 30"/>
                            <a:gd name="T29" fmla="*/ 18 h 18"/>
                            <a:gd name="T30" fmla="*/ 24 w 30"/>
                            <a:gd name="T31" fmla="*/ 12 h 18"/>
                            <a:gd name="T32" fmla="*/ 30 w 30"/>
                            <a:gd name="T33" fmla="*/ 12 h 18"/>
                            <a:gd name="T34" fmla="*/ 30 w 30"/>
                            <a:gd name="T35" fmla="*/ 12 h 18"/>
                            <a:gd name="T36" fmla="*/ 30 w 30"/>
                            <a:gd name="T37" fmla="*/ 6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18"/>
                            <a:gd name="T59" fmla="*/ 30 w 30"/>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18">
                              <a:moveTo>
                                <a:pt x="30" y="6"/>
                              </a:moveTo>
                              <a:lnTo>
                                <a:pt x="30" y="0"/>
                              </a:lnTo>
                              <a:lnTo>
                                <a:pt x="24" y="0"/>
                              </a:lnTo>
                              <a:lnTo>
                                <a:pt x="6" y="0"/>
                              </a:lnTo>
                              <a:lnTo>
                                <a:pt x="0" y="6"/>
                              </a:lnTo>
                              <a:lnTo>
                                <a:pt x="0" y="12"/>
                              </a:lnTo>
                              <a:lnTo>
                                <a:pt x="6" y="12"/>
                              </a:lnTo>
                              <a:lnTo>
                                <a:pt x="6" y="18"/>
                              </a:lnTo>
                              <a:lnTo>
                                <a:pt x="12" y="18"/>
                              </a:lnTo>
                              <a:lnTo>
                                <a:pt x="18" y="18"/>
                              </a:lnTo>
                              <a:lnTo>
                                <a:pt x="24" y="18"/>
                              </a:lnTo>
                              <a:lnTo>
                                <a:pt x="24" y="12"/>
                              </a:lnTo>
                              <a:lnTo>
                                <a:pt x="30" y="12"/>
                              </a:lnTo>
                              <a:lnTo>
                                <a:pt x="30" y="6"/>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25" name="Freeform 6820"/>
                        <p:cNvSpPr>
                          <a:spLocks/>
                        </p:cNvSpPr>
                        <p:nvPr/>
                      </p:nvSpPr>
                      <p:spPr bwMode="auto">
                        <a:xfrm>
                          <a:off x="4054314" y="2721886"/>
                          <a:ext cx="43846" cy="27485"/>
                        </a:xfrm>
                        <a:custGeom>
                          <a:avLst/>
                          <a:gdLst>
                            <a:gd name="T0" fmla="*/ 30 w 30"/>
                            <a:gd name="T1" fmla="*/ 6 h 18"/>
                            <a:gd name="T2" fmla="*/ 30 w 30"/>
                            <a:gd name="T3" fmla="*/ 0 h 18"/>
                            <a:gd name="T4" fmla="*/ 24 w 30"/>
                            <a:gd name="T5" fmla="*/ 0 h 18"/>
                            <a:gd name="T6" fmla="*/ 0 w 30"/>
                            <a:gd name="T7" fmla="*/ 0 h 18"/>
                            <a:gd name="T8" fmla="*/ 0 w 30"/>
                            <a:gd name="T9" fmla="*/ 0 h 18"/>
                            <a:gd name="T10" fmla="*/ 0 w 30"/>
                            <a:gd name="T11" fmla="*/ 6 h 18"/>
                            <a:gd name="T12" fmla="*/ 0 w 30"/>
                            <a:gd name="T13" fmla="*/ 12 h 18"/>
                            <a:gd name="T14" fmla="*/ 0 w 30"/>
                            <a:gd name="T15" fmla="*/ 12 h 18"/>
                            <a:gd name="T16" fmla="*/ 0 w 30"/>
                            <a:gd name="T17" fmla="*/ 18 h 18"/>
                            <a:gd name="T18" fmla="*/ 6 w 30"/>
                            <a:gd name="T19" fmla="*/ 18 h 18"/>
                            <a:gd name="T20" fmla="*/ 12 w 30"/>
                            <a:gd name="T21" fmla="*/ 18 h 18"/>
                            <a:gd name="T22" fmla="*/ 18 w 30"/>
                            <a:gd name="T23" fmla="*/ 18 h 18"/>
                            <a:gd name="T24" fmla="*/ 18 w 30"/>
                            <a:gd name="T25" fmla="*/ 18 h 18"/>
                            <a:gd name="T26" fmla="*/ 24 w 30"/>
                            <a:gd name="T27" fmla="*/ 18 h 18"/>
                            <a:gd name="T28" fmla="*/ 30 w 30"/>
                            <a:gd name="T29" fmla="*/ 12 h 18"/>
                            <a:gd name="T30" fmla="*/ 30 w 30"/>
                            <a:gd name="T31" fmla="*/ 12 h 18"/>
                            <a:gd name="T32" fmla="*/ 30 w 30"/>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30" y="6"/>
                              </a:moveTo>
                              <a:lnTo>
                                <a:pt x="30" y="0"/>
                              </a:lnTo>
                              <a:lnTo>
                                <a:pt x="24" y="0"/>
                              </a:lnTo>
                              <a:lnTo>
                                <a:pt x="0" y="0"/>
                              </a:lnTo>
                              <a:lnTo>
                                <a:pt x="0" y="6"/>
                              </a:lnTo>
                              <a:lnTo>
                                <a:pt x="0" y="12"/>
                              </a:lnTo>
                              <a:lnTo>
                                <a:pt x="0" y="18"/>
                              </a:lnTo>
                              <a:lnTo>
                                <a:pt x="6" y="18"/>
                              </a:lnTo>
                              <a:lnTo>
                                <a:pt x="12" y="18"/>
                              </a:lnTo>
                              <a:lnTo>
                                <a:pt x="18" y="18"/>
                              </a:lnTo>
                              <a:lnTo>
                                <a:pt x="24" y="18"/>
                              </a:lnTo>
                              <a:lnTo>
                                <a:pt x="30" y="12"/>
                              </a:lnTo>
                              <a:lnTo>
                                <a:pt x="30" y="6"/>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26" name="Freeform 6821"/>
                        <p:cNvSpPr>
                          <a:spLocks/>
                        </p:cNvSpPr>
                        <p:nvPr/>
                      </p:nvSpPr>
                      <p:spPr bwMode="auto">
                        <a:xfrm>
                          <a:off x="4054314" y="2721886"/>
                          <a:ext cx="52615" cy="27485"/>
                        </a:xfrm>
                        <a:custGeom>
                          <a:avLst/>
                          <a:gdLst>
                            <a:gd name="T0" fmla="*/ 36 w 36"/>
                            <a:gd name="T1" fmla="*/ 6 h 18"/>
                            <a:gd name="T2" fmla="*/ 36 w 36"/>
                            <a:gd name="T3" fmla="*/ 6 h 18"/>
                            <a:gd name="T4" fmla="*/ 30 w 36"/>
                            <a:gd name="T5" fmla="*/ 0 h 18"/>
                            <a:gd name="T6" fmla="*/ 30 w 36"/>
                            <a:gd name="T7" fmla="*/ 0 h 18"/>
                            <a:gd name="T8" fmla="*/ 6 w 36"/>
                            <a:gd name="T9" fmla="*/ 0 h 18"/>
                            <a:gd name="T10" fmla="*/ 6 w 36"/>
                            <a:gd name="T11" fmla="*/ 0 h 18"/>
                            <a:gd name="T12" fmla="*/ 0 w 36"/>
                            <a:gd name="T13" fmla="*/ 0 h 18"/>
                            <a:gd name="T14" fmla="*/ 0 w 36"/>
                            <a:gd name="T15" fmla="*/ 12 h 18"/>
                            <a:gd name="T16" fmla="*/ 6 w 36"/>
                            <a:gd name="T17" fmla="*/ 12 h 18"/>
                            <a:gd name="T18" fmla="*/ 6 w 36"/>
                            <a:gd name="T19" fmla="*/ 18 h 18"/>
                            <a:gd name="T20" fmla="*/ 12 w 36"/>
                            <a:gd name="T21" fmla="*/ 18 h 18"/>
                            <a:gd name="T22" fmla="*/ 18 w 36"/>
                            <a:gd name="T23" fmla="*/ 18 h 18"/>
                            <a:gd name="T24" fmla="*/ 18 w 36"/>
                            <a:gd name="T25" fmla="*/ 18 h 18"/>
                            <a:gd name="T26" fmla="*/ 24 w 36"/>
                            <a:gd name="T27" fmla="*/ 18 h 18"/>
                            <a:gd name="T28" fmla="*/ 30 w 36"/>
                            <a:gd name="T29" fmla="*/ 18 h 18"/>
                            <a:gd name="T30" fmla="*/ 30 w 36"/>
                            <a:gd name="T31" fmla="*/ 12 h 18"/>
                            <a:gd name="T32" fmla="*/ 36 w 36"/>
                            <a:gd name="T33" fmla="*/ 12 h 18"/>
                            <a:gd name="T34" fmla="*/ 36 w 36"/>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18"/>
                            <a:gd name="T56" fmla="*/ 36 w 36"/>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18">
                              <a:moveTo>
                                <a:pt x="36" y="6"/>
                              </a:moveTo>
                              <a:lnTo>
                                <a:pt x="36" y="6"/>
                              </a:lnTo>
                              <a:lnTo>
                                <a:pt x="30" y="0"/>
                              </a:lnTo>
                              <a:lnTo>
                                <a:pt x="6" y="0"/>
                              </a:lnTo>
                              <a:lnTo>
                                <a:pt x="0" y="0"/>
                              </a:lnTo>
                              <a:lnTo>
                                <a:pt x="0" y="12"/>
                              </a:lnTo>
                              <a:lnTo>
                                <a:pt x="6" y="12"/>
                              </a:lnTo>
                              <a:lnTo>
                                <a:pt x="6" y="18"/>
                              </a:lnTo>
                              <a:lnTo>
                                <a:pt x="12" y="18"/>
                              </a:lnTo>
                              <a:lnTo>
                                <a:pt x="18" y="18"/>
                              </a:lnTo>
                              <a:lnTo>
                                <a:pt x="24" y="18"/>
                              </a:lnTo>
                              <a:lnTo>
                                <a:pt x="30" y="18"/>
                              </a:lnTo>
                              <a:lnTo>
                                <a:pt x="30" y="12"/>
                              </a:lnTo>
                              <a:lnTo>
                                <a:pt x="36" y="12"/>
                              </a:lnTo>
                              <a:lnTo>
                                <a:pt x="36" y="6"/>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27" name="Freeform 6822"/>
                        <p:cNvSpPr>
                          <a:spLocks/>
                        </p:cNvSpPr>
                        <p:nvPr/>
                      </p:nvSpPr>
                      <p:spPr bwMode="auto">
                        <a:xfrm>
                          <a:off x="4054314" y="2721886"/>
                          <a:ext cx="52615" cy="27485"/>
                        </a:xfrm>
                        <a:custGeom>
                          <a:avLst/>
                          <a:gdLst>
                            <a:gd name="T0" fmla="*/ 36 w 36"/>
                            <a:gd name="T1" fmla="*/ 6 h 18"/>
                            <a:gd name="T2" fmla="*/ 36 w 36"/>
                            <a:gd name="T3" fmla="*/ 0 h 18"/>
                            <a:gd name="T4" fmla="*/ 30 w 36"/>
                            <a:gd name="T5" fmla="*/ 0 h 18"/>
                            <a:gd name="T6" fmla="*/ 12 w 36"/>
                            <a:gd name="T7" fmla="*/ 0 h 18"/>
                            <a:gd name="T8" fmla="*/ 6 w 36"/>
                            <a:gd name="T9" fmla="*/ 0 h 18"/>
                            <a:gd name="T10" fmla="*/ 6 w 36"/>
                            <a:gd name="T11" fmla="*/ 6 h 18"/>
                            <a:gd name="T12" fmla="*/ 0 w 36"/>
                            <a:gd name="T13" fmla="*/ 6 h 18"/>
                            <a:gd name="T14" fmla="*/ 0 w 36"/>
                            <a:gd name="T15" fmla="*/ 12 h 18"/>
                            <a:gd name="T16" fmla="*/ 6 w 36"/>
                            <a:gd name="T17" fmla="*/ 12 h 18"/>
                            <a:gd name="T18" fmla="*/ 6 w 36"/>
                            <a:gd name="T19" fmla="*/ 12 h 18"/>
                            <a:gd name="T20" fmla="*/ 12 w 36"/>
                            <a:gd name="T21" fmla="*/ 18 h 18"/>
                            <a:gd name="T22" fmla="*/ 18 w 36"/>
                            <a:gd name="T23" fmla="*/ 18 h 18"/>
                            <a:gd name="T24" fmla="*/ 18 w 36"/>
                            <a:gd name="T25" fmla="*/ 18 h 18"/>
                            <a:gd name="T26" fmla="*/ 24 w 36"/>
                            <a:gd name="T27" fmla="*/ 18 h 18"/>
                            <a:gd name="T28" fmla="*/ 24 w 36"/>
                            <a:gd name="T29" fmla="*/ 18 h 18"/>
                            <a:gd name="T30" fmla="*/ 30 w 36"/>
                            <a:gd name="T31" fmla="*/ 18 h 18"/>
                            <a:gd name="T32" fmla="*/ 36 w 36"/>
                            <a:gd name="T33" fmla="*/ 12 h 18"/>
                            <a:gd name="T34" fmla="*/ 36 w 36"/>
                            <a:gd name="T35" fmla="*/ 12 h 18"/>
                            <a:gd name="T36" fmla="*/ 36 w 36"/>
                            <a:gd name="T37" fmla="*/ 6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18"/>
                            <a:gd name="T59" fmla="*/ 36 w 36"/>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18">
                              <a:moveTo>
                                <a:pt x="36" y="6"/>
                              </a:moveTo>
                              <a:lnTo>
                                <a:pt x="36" y="0"/>
                              </a:lnTo>
                              <a:lnTo>
                                <a:pt x="30" y="0"/>
                              </a:lnTo>
                              <a:lnTo>
                                <a:pt x="12" y="0"/>
                              </a:lnTo>
                              <a:lnTo>
                                <a:pt x="6" y="0"/>
                              </a:lnTo>
                              <a:lnTo>
                                <a:pt x="6" y="6"/>
                              </a:lnTo>
                              <a:lnTo>
                                <a:pt x="0" y="6"/>
                              </a:lnTo>
                              <a:lnTo>
                                <a:pt x="0" y="12"/>
                              </a:lnTo>
                              <a:lnTo>
                                <a:pt x="6" y="12"/>
                              </a:lnTo>
                              <a:lnTo>
                                <a:pt x="12" y="18"/>
                              </a:lnTo>
                              <a:lnTo>
                                <a:pt x="18" y="18"/>
                              </a:lnTo>
                              <a:lnTo>
                                <a:pt x="24" y="18"/>
                              </a:lnTo>
                              <a:lnTo>
                                <a:pt x="30" y="18"/>
                              </a:lnTo>
                              <a:lnTo>
                                <a:pt x="36" y="12"/>
                              </a:lnTo>
                              <a:lnTo>
                                <a:pt x="36" y="6"/>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28" name="Freeform 6823"/>
                        <p:cNvSpPr>
                          <a:spLocks/>
                        </p:cNvSpPr>
                        <p:nvPr/>
                      </p:nvSpPr>
                      <p:spPr bwMode="auto">
                        <a:xfrm>
                          <a:off x="4054314" y="2721886"/>
                          <a:ext cx="52615" cy="27485"/>
                        </a:xfrm>
                        <a:custGeom>
                          <a:avLst/>
                          <a:gdLst>
                            <a:gd name="T0" fmla="*/ 36 w 36"/>
                            <a:gd name="T1" fmla="*/ 6 h 18"/>
                            <a:gd name="T2" fmla="*/ 36 w 36"/>
                            <a:gd name="T3" fmla="*/ 0 h 18"/>
                            <a:gd name="T4" fmla="*/ 30 w 36"/>
                            <a:gd name="T5" fmla="*/ 0 h 18"/>
                            <a:gd name="T6" fmla="*/ 12 w 36"/>
                            <a:gd name="T7" fmla="*/ 0 h 18"/>
                            <a:gd name="T8" fmla="*/ 6 w 36"/>
                            <a:gd name="T9" fmla="*/ 0 h 18"/>
                            <a:gd name="T10" fmla="*/ 6 w 36"/>
                            <a:gd name="T11" fmla="*/ 6 h 18"/>
                            <a:gd name="T12" fmla="*/ 0 w 36"/>
                            <a:gd name="T13" fmla="*/ 6 h 18"/>
                            <a:gd name="T14" fmla="*/ 0 w 36"/>
                            <a:gd name="T15" fmla="*/ 12 h 18"/>
                            <a:gd name="T16" fmla="*/ 6 w 36"/>
                            <a:gd name="T17" fmla="*/ 12 h 18"/>
                            <a:gd name="T18" fmla="*/ 6 w 36"/>
                            <a:gd name="T19" fmla="*/ 12 h 18"/>
                            <a:gd name="T20" fmla="*/ 12 w 36"/>
                            <a:gd name="T21" fmla="*/ 18 h 18"/>
                            <a:gd name="T22" fmla="*/ 18 w 36"/>
                            <a:gd name="T23" fmla="*/ 18 h 18"/>
                            <a:gd name="T24" fmla="*/ 18 w 36"/>
                            <a:gd name="T25" fmla="*/ 18 h 18"/>
                            <a:gd name="T26" fmla="*/ 24 w 36"/>
                            <a:gd name="T27" fmla="*/ 18 h 18"/>
                            <a:gd name="T28" fmla="*/ 24 w 36"/>
                            <a:gd name="T29" fmla="*/ 18 h 18"/>
                            <a:gd name="T30" fmla="*/ 30 w 36"/>
                            <a:gd name="T31" fmla="*/ 18 h 18"/>
                            <a:gd name="T32" fmla="*/ 36 w 36"/>
                            <a:gd name="T33" fmla="*/ 12 h 18"/>
                            <a:gd name="T34" fmla="*/ 36 w 36"/>
                            <a:gd name="T35" fmla="*/ 12 h 18"/>
                            <a:gd name="T36" fmla="*/ 36 w 36"/>
                            <a:gd name="T37" fmla="*/ 6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18"/>
                            <a:gd name="T59" fmla="*/ 36 w 36"/>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18">
                              <a:moveTo>
                                <a:pt x="36" y="6"/>
                              </a:moveTo>
                              <a:lnTo>
                                <a:pt x="36" y="0"/>
                              </a:lnTo>
                              <a:lnTo>
                                <a:pt x="30" y="0"/>
                              </a:lnTo>
                              <a:lnTo>
                                <a:pt x="12" y="0"/>
                              </a:lnTo>
                              <a:lnTo>
                                <a:pt x="6" y="0"/>
                              </a:lnTo>
                              <a:lnTo>
                                <a:pt x="6" y="6"/>
                              </a:lnTo>
                              <a:lnTo>
                                <a:pt x="0" y="6"/>
                              </a:lnTo>
                              <a:lnTo>
                                <a:pt x="0" y="12"/>
                              </a:lnTo>
                              <a:lnTo>
                                <a:pt x="6" y="12"/>
                              </a:lnTo>
                              <a:lnTo>
                                <a:pt x="12" y="18"/>
                              </a:lnTo>
                              <a:lnTo>
                                <a:pt x="18" y="18"/>
                              </a:lnTo>
                              <a:lnTo>
                                <a:pt x="24" y="18"/>
                              </a:lnTo>
                              <a:lnTo>
                                <a:pt x="30" y="18"/>
                              </a:lnTo>
                              <a:lnTo>
                                <a:pt x="36" y="12"/>
                              </a:lnTo>
                              <a:lnTo>
                                <a:pt x="36" y="6"/>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29" name="Freeform 6824"/>
                        <p:cNvSpPr>
                          <a:spLocks/>
                        </p:cNvSpPr>
                        <p:nvPr/>
                      </p:nvSpPr>
                      <p:spPr bwMode="auto">
                        <a:xfrm>
                          <a:off x="4054314" y="2721886"/>
                          <a:ext cx="52615" cy="27485"/>
                        </a:xfrm>
                        <a:custGeom>
                          <a:avLst/>
                          <a:gdLst>
                            <a:gd name="T0" fmla="*/ 36 w 36"/>
                            <a:gd name="T1" fmla="*/ 6 h 18"/>
                            <a:gd name="T2" fmla="*/ 36 w 36"/>
                            <a:gd name="T3" fmla="*/ 0 h 18"/>
                            <a:gd name="T4" fmla="*/ 30 w 36"/>
                            <a:gd name="T5" fmla="*/ 0 h 18"/>
                            <a:gd name="T6" fmla="*/ 12 w 36"/>
                            <a:gd name="T7" fmla="*/ 0 h 18"/>
                            <a:gd name="T8" fmla="*/ 6 w 36"/>
                            <a:gd name="T9" fmla="*/ 0 h 18"/>
                            <a:gd name="T10" fmla="*/ 6 w 36"/>
                            <a:gd name="T11" fmla="*/ 6 h 18"/>
                            <a:gd name="T12" fmla="*/ 0 w 36"/>
                            <a:gd name="T13" fmla="*/ 6 h 18"/>
                            <a:gd name="T14" fmla="*/ 0 w 36"/>
                            <a:gd name="T15" fmla="*/ 12 h 18"/>
                            <a:gd name="T16" fmla="*/ 6 w 36"/>
                            <a:gd name="T17" fmla="*/ 12 h 18"/>
                            <a:gd name="T18" fmla="*/ 6 w 36"/>
                            <a:gd name="T19" fmla="*/ 12 h 18"/>
                            <a:gd name="T20" fmla="*/ 12 w 36"/>
                            <a:gd name="T21" fmla="*/ 18 h 18"/>
                            <a:gd name="T22" fmla="*/ 18 w 36"/>
                            <a:gd name="T23" fmla="*/ 18 h 18"/>
                            <a:gd name="T24" fmla="*/ 18 w 36"/>
                            <a:gd name="T25" fmla="*/ 18 h 18"/>
                            <a:gd name="T26" fmla="*/ 24 w 36"/>
                            <a:gd name="T27" fmla="*/ 18 h 18"/>
                            <a:gd name="T28" fmla="*/ 24 w 36"/>
                            <a:gd name="T29" fmla="*/ 18 h 18"/>
                            <a:gd name="T30" fmla="*/ 30 w 36"/>
                            <a:gd name="T31" fmla="*/ 18 h 18"/>
                            <a:gd name="T32" fmla="*/ 36 w 36"/>
                            <a:gd name="T33" fmla="*/ 12 h 18"/>
                            <a:gd name="T34" fmla="*/ 36 w 36"/>
                            <a:gd name="T35" fmla="*/ 12 h 18"/>
                            <a:gd name="T36" fmla="*/ 36 w 36"/>
                            <a:gd name="T37" fmla="*/ 6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18"/>
                            <a:gd name="T59" fmla="*/ 36 w 36"/>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18">
                              <a:moveTo>
                                <a:pt x="36" y="6"/>
                              </a:moveTo>
                              <a:lnTo>
                                <a:pt x="36" y="0"/>
                              </a:lnTo>
                              <a:lnTo>
                                <a:pt x="30" y="0"/>
                              </a:lnTo>
                              <a:lnTo>
                                <a:pt x="12" y="0"/>
                              </a:lnTo>
                              <a:lnTo>
                                <a:pt x="6" y="0"/>
                              </a:lnTo>
                              <a:lnTo>
                                <a:pt x="6" y="6"/>
                              </a:lnTo>
                              <a:lnTo>
                                <a:pt x="0" y="6"/>
                              </a:lnTo>
                              <a:lnTo>
                                <a:pt x="0" y="12"/>
                              </a:lnTo>
                              <a:lnTo>
                                <a:pt x="6" y="12"/>
                              </a:lnTo>
                              <a:lnTo>
                                <a:pt x="12" y="18"/>
                              </a:lnTo>
                              <a:lnTo>
                                <a:pt x="18" y="18"/>
                              </a:lnTo>
                              <a:lnTo>
                                <a:pt x="24" y="18"/>
                              </a:lnTo>
                              <a:lnTo>
                                <a:pt x="30" y="18"/>
                              </a:lnTo>
                              <a:lnTo>
                                <a:pt x="36" y="12"/>
                              </a:lnTo>
                              <a:lnTo>
                                <a:pt x="36" y="6"/>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30" name="Freeform 6825"/>
                        <p:cNvSpPr>
                          <a:spLocks/>
                        </p:cNvSpPr>
                        <p:nvPr/>
                      </p:nvSpPr>
                      <p:spPr bwMode="auto">
                        <a:xfrm>
                          <a:off x="4063083" y="2721886"/>
                          <a:ext cx="43846" cy="27485"/>
                        </a:xfrm>
                        <a:custGeom>
                          <a:avLst/>
                          <a:gdLst>
                            <a:gd name="T0" fmla="*/ 30 w 30"/>
                            <a:gd name="T1" fmla="*/ 6 h 18"/>
                            <a:gd name="T2" fmla="*/ 30 w 30"/>
                            <a:gd name="T3" fmla="*/ 0 h 18"/>
                            <a:gd name="T4" fmla="*/ 30 w 30"/>
                            <a:gd name="T5" fmla="*/ 0 h 18"/>
                            <a:gd name="T6" fmla="*/ 30 w 30"/>
                            <a:gd name="T7" fmla="*/ 0 h 18"/>
                            <a:gd name="T8" fmla="*/ 6 w 30"/>
                            <a:gd name="T9" fmla="*/ 0 h 18"/>
                            <a:gd name="T10" fmla="*/ 6 w 30"/>
                            <a:gd name="T11" fmla="*/ 0 h 18"/>
                            <a:gd name="T12" fmla="*/ 0 w 30"/>
                            <a:gd name="T13" fmla="*/ 0 h 18"/>
                            <a:gd name="T14" fmla="*/ 0 w 30"/>
                            <a:gd name="T15" fmla="*/ 12 h 18"/>
                            <a:gd name="T16" fmla="*/ 6 w 30"/>
                            <a:gd name="T17" fmla="*/ 12 h 18"/>
                            <a:gd name="T18" fmla="*/ 6 w 30"/>
                            <a:gd name="T19" fmla="*/ 18 h 18"/>
                            <a:gd name="T20" fmla="*/ 12 w 30"/>
                            <a:gd name="T21" fmla="*/ 18 h 18"/>
                            <a:gd name="T22" fmla="*/ 12 w 30"/>
                            <a:gd name="T23" fmla="*/ 18 h 18"/>
                            <a:gd name="T24" fmla="*/ 18 w 30"/>
                            <a:gd name="T25" fmla="*/ 18 h 18"/>
                            <a:gd name="T26" fmla="*/ 24 w 30"/>
                            <a:gd name="T27" fmla="*/ 18 h 18"/>
                            <a:gd name="T28" fmla="*/ 30 w 30"/>
                            <a:gd name="T29" fmla="*/ 18 h 18"/>
                            <a:gd name="T30" fmla="*/ 30 w 30"/>
                            <a:gd name="T31" fmla="*/ 12 h 18"/>
                            <a:gd name="T32" fmla="*/ 30 w 30"/>
                            <a:gd name="T33" fmla="*/ 12 h 18"/>
                            <a:gd name="T34" fmla="*/ 30 w 30"/>
                            <a:gd name="T35" fmla="*/ 12 h 18"/>
                            <a:gd name="T36" fmla="*/ 30 w 30"/>
                            <a:gd name="T37" fmla="*/ 6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18"/>
                            <a:gd name="T59" fmla="*/ 30 w 30"/>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18">
                              <a:moveTo>
                                <a:pt x="30" y="6"/>
                              </a:moveTo>
                              <a:lnTo>
                                <a:pt x="30" y="0"/>
                              </a:lnTo>
                              <a:lnTo>
                                <a:pt x="6" y="0"/>
                              </a:lnTo>
                              <a:lnTo>
                                <a:pt x="0" y="0"/>
                              </a:lnTo>
                              <a:lnTo>
                                <a:pt x="0" y="12"/>
                              </a:lnTo>
                              <a:lnTo>
                                <a:pt x="6" y="12"/>
                              </a:lnTo>
                              <a:lnTo>
                                <a:pt x="6" y="18"/>
                              </a:lnTo>
                              <a:lnTo>
                                <a:pt x="12" y="18"/>
                              </a:lnTo>
                              <a:lnTo>
                                <a:pt x="18" y="18"/>
                              </a:lnTo>
                              <a:lnTo>
                                <a:pt x="24" y="18"/>
                              </a:lnTo>
                              <a:lnTo>
                                <a:pt x="30" y="18"/>
                              </a:lnTo>
                              <a:lnTo>
                                <a:pt x="30" y="12"/>
                              </a:lnTo>
                              <a:lnTo>
                                <a:pt x="30" y="6"/>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31" name="Freeform 6826"/>
                        <p:cNvSpPr>
                          <a:spLocks/>
                        </p:cNvSpPr>
                        <p:nvPr/>
                      </p:nvSpPr>
                      <p:spPr bwMode="auto">
                        <a:xfrm>
                          <a:off x="4063083" y="2721886"/>
                          <a:ext cx="43846" cy="27485"/>
                        </a:xfrm>
                        <a:custGeom>
                          <a:avLst/>
                          <a:gdLst>
                            <a:gd name="T0" fmla="*/ 30 w 30"/>
                            <a:gd name="T1" fmla="*/ 6 h 18"/>
                            <a:gd name="T2" fmla="*/ 30 w 30"/>
                            <a:gd name="T3" fmla="*/ 0 h 18"/>
                            <a:gd name="T4" fmla="*/ 30 w 30"/>
                            <a:gd name="T5" fmla="*/ 0 h 18"/>
                            <a:gd name="T6" fmla="*/ 30 w 30"/>
                            <a:gd name="T7" fmla="*/ 0 h 18"/>
                            <a:gd name="T8" fmla="*/ 6 w 30"/>
                            <a:gd name="T9" fmla="*/ 0 h 18"/>
                            <a:gd name="T10" fmla="*/ 6 w 30"/>
                            <a:gd name="T11" fmla="*/ 0 h 18"/>
                            <a:gd name="T12" fmla="*/ 0 w 30"/>
                            <a:gd name="T13" fmla="*/ 0 h 18"/>
                            <a:gd name="T14" fmla="*/ 0 w 30"/>
                            <a:gd name="T15" fmla="*/ 12 h 18"/>
                            <a:gd name="T16" fmla="*/ 6 w 30"/>
                            <a:gd name="T17" fmla="*/ 12 h 18"/>
                            <a:gd name="T18" fmla="*/ 6 w 30"/>
                            <a:gd name="T19" fmla="*/ 18 h 18"/>
                            <a:gd name="T20" fmla="*/ 12 w 30"/>
                            <a:gd name="T21" fmla="*/ 18 h 18"/>
                            <a:gd name="T22" fmla="*/ 12 w 30"/>
                            <a:gd name="T23" fmla="*/ 18 h 18"/>
                            <a:gd name="T24" fmla="*/ 18 w 30"/>
                            <a:gd name="T25" fmla="*/ 18 h 18"/>
                            <a:gd name="T26" fmla="*/ 24 w 30"/>
                            <a:gd name="T27" fmla="*/ 18 h 18"/>
                            <a:gd name="T28" fmla="*/ 30 w 30"/>
                            <a:gd name="T29" fmla="*/ 18 h 18"/>
                            <a:gd name="T30" fmla="*/ 30 w 30"/>
                            <a:gd name="T31" fmla="*/ 12 h 18"/>
                            <a:gd name="T32" fmla="*/ 30 w 30"/>
                            <a:gd name="T33" fmla="*/ 12 h 18"/>
                            <a:gd name="T34" fmla="*/ 30 w 30"/>
                            <a:gd name="T35" fmla="*/ 12 h 18"/>
                            <a:gd name="T36" fmla="*/ 30 w 30"/>
                            <a:gd name="T37" fmla="*/ 6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18"/>
                            <a:gd name="T59" fmla="*/ 30 w 30"/>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18">
                              <a:moveTo>
                                <a:pt x="30" y="6"/>
                              </a:moveTo>
                              <a:lnTo>
                                <a:pt x="30" y="0"/>
                              </a:lnTo>
                              <a:lnTo>
                                <a:pt x="6" y="0"/>
                              </a:lnTo>
                              <a:lnTo>
                                <a:pt x="0" y="0"/>
                              </a:lnTo>
                              <a:lnTo>
                                <a:pt x="0" y="12"/>
                              </a:lnTo>
                              <a:lnTo>
                                <a:pt x="6" y="12"/>
                              </a:lnTo>
                              <a:lnTo>
                                <a:pt x="6" y="18"/>
                              </a:lnTo>
                              <a:lnTo>
                                <a:pt x="12" y="18"/>
                              </a:lnTo>
                              <a:lnTo>
                                <a:pt x="18" y="18"/>
                              </a:lnTo>
                              <a:lnTo>
                                <a:pt x="24" y="18"/>
                              </a:lnTo>
                              <a:lnTo>
                                <a:pt x="30" y="18"/>
                              </a:lnTo>
                              <a:lnTo>
                                <a:pt x="30" y="12"/>
                              </a:lnTo>
                              <a:lnTo>
                                <a:pt x="30" y="6"/>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32" name="Freeform 6827"/>
                        <p:cNvSpPr>
                          <a:spLocks/>
                        </p:cNvSpPr>
                        <p:nvPr/>
                      </p:nvSpPr>
                      <p:spPr bwMode="auto">
                        <a:xfrm>
                          <a:off x="4071853" y="2721886"/>
                          <a:ext cx="43846" cy="27485"/>
                        </a:xfrm>
                        <a:custGeom>
                          <a:avLst/>
                          <a:gdLst>
                            <a:gd name="T0" fmla="*/ 30 w 30"/>
                            <a:gd name="T1" fmla="*/ 6 h 18"/>
                            <a:gd name="T2" fmla="*/ 30 w 30"/>
                            <a:gd name="T3" fmla="*/ 6 h 18"/>
                            <a:gd name="T4" fmla="*/ 24 w 30"/>
                            <a:gd name="T5" fmla="*/ 6 h 18"/>
                            <a:gd name="T6" fmla="*/ 24 w 30"/>
                            <a:gd name="T7" fmla="*/ 0 h 18"/>
                            <a:gd name="T8" fmla="*/ 24 w 30"/>
                            <a:gd name="T9" fmla="*/ 0 h 18"/>
                            <a:gd name="T10" fmla="*/ 6 w 30"/>
                            <a:gd name="T11" fmla="*/ 0 h 18"/>
                            <a:gd name="T12" fmla="*/ 0 w 30"/>
                            <a:gd name="T13" fmla="*/ 0 h 18"/>
                            <a:gd name="T14" fmla="*/ 0 w 30"/>
                            <a:gd name="T15" fmla="*/ 12 h 18"/>
                            <a:gd name="T16" fmla="*/ 6 w 30"/>
                            <a:gd name="T17" fmla="*/ 18 h 18"/>
                            <a:gd name="T18" fmla="*/ 6 w 30"/>
                            <a:gd name="T19" fmla="*/ 18 h 18"/>
                            <a:gd name="T20" fmla="*/ 6 w 30"/>
                            <a:gd name="T21" fmla="*/ 18 h 18"/>
                            <a:gd name="T22" fmla="*/ 18 w 30"/>
                            <a:gd name="T23" fmla="*/ 18 h 18"/>
                            <a:gd name="T24" fmla="*/ 18 w 30"/>
                            <a:gd name="T25" fmla="*/ 18 h 18"/>
                            <a:gd name="T26" fmla="*/ 24 w 30"/>
                            <a:gd name="T27" fmla="*/ 18 h 18"/>
                            <a:gd name="T28" fmla="*/ 24 w 30"/>
                            <a:gd name="T29" fmla="*/ 12 h 18"/>
                            <a:gd name="T30" fmla="*/ 24 w 30"/>
                            <a:gd name="T31" fmla="*/ 12 h 18"/>
                            <a:gd name="T32" fmla="*/ 30 w 30"/>
                            <a:gd name="T33" fmla="*/ 12 h 18"/>
                            <a:gd name="T34" fmla="*/ 30 w 30"/>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18"/>
                            <a:gd name="T56" fmla="*/ 30 w 30"/>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18">
                              <a:moveTo>
                                <a:pt x="30" y="6"/>
                              </a:moveTo>
                              <a:lnTo>
                                <a:pt x="30" y="6"/>
                              </a:lnTo>
                              <a:lnTo>
                                <a:pt x="24" y="6"/>
                              </a:lnTo>
                              <a:lnTo>
                                <a:pt x="24" y="0"/>
                              </a:lnTo>
                              <a:lnTo>
                                <a:pt x="6" y="0"/>
                              </a:lnTo>
                              <a:lnTo>
                                <a:pt x="0" y="0"/>
                              </a:lnTo>
                              <a:lnTo>
                                <a:pt x="0" y="12"/>
                              </a:lnTo>
                              <a:lnTo>
                                <a:pt x="6" y="18"/>
                              </a:lnTo>
                              <a:lnTo>
                                <a:pt x="18" y="18"/>
                              </a:lnTo>
                              <a:lnTo>
                                <a:pt x="24" y="18"/>
                              </a:lnTo>
                              <a:lnTo>
                                <a:pt x="24" y="12"/>
                              </a:lnTo>
                              <a:lnTo>
                                <a:pt x="30" y="12"/>
                              </a:lnTo>
                              <a:lnTo>
                                <a:pt x="30" y="6"/>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33" name="Freeform 6828"/>
                        <p:cNvSpPr>
                          <a:spLocks/>
                        </p:cNvSpPr>
                        <p:nvPr/>
                      </p:nvSpPr>
                      <p:spPr bwMode="auto">
                        <a:xfrm>
                          <a:off x="4080622" y="2721886"/>
                          <a:ext cx="52615" cy="27485"/>
                        </a:xfrm>
                        <a:custGeom>
                          <a:avLst/>
                          <a:gdLst>
                            <a:gd name="T0" fmla="*/ 36 w 36"/>
                            <a:gd name="T1" fmla="*/ 6 h 18"/>
                            <a:gd name="T2" fmla="*/ 36 w 36"/>
                            <a:gd name="T3" fmla="*/ 0 h 18"/>
                            <a:gd name="T4" fmla="*/ 30 w 36"/>
                            <a:gd name="T5" fmla="*/ 0 h 18"/>
                            <a:gd name="T6" fmla="*/ 6 w 36"/>
                            <a:gd name="T7" fmla="*/ 0 h 18"/>
                            <a:gd name="T8" fmla="*/ 6 w 36"/>
                            <a:gd name="T9" fmla="*/ 6 h 18"/>
                            <a:gd name="T10" fmla="*/ 0 w 36"/>
                            <a:gd name="T11" fmla="*/ 6 h 18"/>
                            <a:gd name="T12" fmla="*/ 0 w 36"/>
                            <a:gd name="T13" fmla="*/ 12 h 18"/>
                            <a:gd name="T14" fmla="*/ 6 w 36"/>
                            <a:gd name="T15" fmla="*/ 12 h 18"/>
                            <a:gd name="T16" fmla="*/ 6 w 36"/>
                            <a:gd name="T17" fmla="*/ 18 h 18"/>
                            <a:gd name="T18" fmla="*/ 12 w 36"/>
                            <a:gd name="T19" fmla="*/ 18 h 18"/>
                            <a:gd name="T20" fmla="*/ 18 w 36"/>
                            <a:gd name="T21" fmla="*/ 18 h 18"/>
                            <a:gd name="T22" fmla="*/ 24 w 36"/>
                            <a:gd name="T23" fmla="*/ 18 h 18"/>
                            <a:gd name="T24" fmla="*/ 24 w 36"/>
                            <a:gd name="T25" fmla="*/ 18 h 18"/>
                            <a:gd name="T26" fmla="*/ 30 w 36"/>
                            <a:gd name="T27" fmla="*/ 18 h 18"/>
                            <a:gd name="T28" fmla="*/ 36 w 36"/>
                            <a:gd name="T29" fmla="*/ 12 h 18"/>
                            <a:gd name="T30" fmla="*/ 36 w 36"/>
                            <a:gd name="T31" fmla="*/ 12 h 18"/>
                            <a:gd name="T32" fmla="*/ 36 w 36"/>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18"/>
                            <a:gd name="T53" fmla="*/ 36 w 36"/>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18">
                              <a:moveTo>
                                <a:pt x="36" y="6"/>
                              </a:moveTo>
                              <a:lnTo>
                                <a:pt x="36" y="0"/>
                              </a:lnTo>
                              <a:lnTo>
                                <a:pt x="30" y="0"/>
                              </a:lnTo>
                              <a:lnTo>
                                <a:pt x="6" y="0"/>
                              </a:lnTo>
                              <a:lnTo>
                                <a:pt x="6" y="6"/>
                              </a:lnTo>
                              <a:lnTo>
                                <a:pt x="0" y="6"/>
                              </a:lnTo>
                              <a:lnTo>
                                <a:pt x="0" y="12"/>
                              </a:lnTo>
                              <a:lnTo>
                                <a:pt x="6" y="12"/>
                              </a:lnTo>
                              <a:lnTo>
                                <a:pt x="6" y="18"/>
                              </a:lnTo>
                              <a:lnTo>
                                <a:pt x="12" y="18"/>
                              </a:lnTo>
                              <a:lnTo>
                                <a:pt x="18" y="18"/>
                              </a:lnTo>
                              <a:lnTo>
                                <a:pt x="24" y="18"/>
                              </a:lnTo>
                              <a:lnTo>
                                <a:pt x="30" y="18"/>
                              </a:lnTo>
                              <a:lnTo>
                                <a:pt x="36" y="12"/>
                              </a:lnTo>
                              <a:lnTo>
                                <a:pt x="36" y="6"/>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34" name="Freeform 6829"/>
                        <p:cNvSpPr>
                          <a:spLocks/>
                        </p:cNvSpPr>
                        <p:nvPr/>
                      </p:nvSpPr>
                      <p:spPr bwMode="auto">
                        <a:xfrm>
                          <a:off x="4106929" y="2731048"/>
                          <a:ext cx="52615" cy="39701"/>
                        </a:xfrm>
                        <a:custGeom>
                          <a:avLst/>
                          <a:gdLst>
                            <a:gd name="T0" fmla="*/ 36 w 36"/>
                            <a:gd name="T1" fmla="*/ 12 h 26"/>
                            <a:gd name="T2" fmla="*/ 36 w 36"/>
                            <a:gd name="T3" fmla="*/ 6 h 26"/>
                            <a:gd name="T4" fmla="*/ 30 w 36"/>
                            <a:gd name="T5" fmla="*/ 6 h 26"/>
                            <a:gd name="T6" fmla="*/ 30 w 36"/>
                            <a:gd name="T7" fmla="*/ 0 h 26"/>
                            <a:gd name="T8" fmla="*/ 12 w 36"/>
                            <a:gd name="T9" fmla="*/ 0 h 26"/>
                            <a:gd name="T10" fmla="*/ 6 w 36"/>
                            <a:gd name="T11" fmla="*/ 6 h 26"/>
                            <a:gd name="T12" fmla="*/ 6 w 36"/>
                            <a:gd name="T13" fmla="*/ 6 h 26"/>
                            <a:gd name="T14" fmla="*/ 0 w 36"/>
                            <a:gd name="T15" fmla="*/ 6 h 26"/>
                            <a:gd name="T16" fmla="*/ 0 w 36"/>
                            <a:gd name="T17" fmla="*/ 20 h 26"/>
                            <a:gd name="T18" fmla="*/ 6 w 36"/>
                            <a:gd name="T19" fmla="*/ 20 h 26"/>
                            <a:gd name="T20" fmla="*/ 6 w 36"/>
                            <a:gd name="T21" fmla="*/ 26 h 26"/>
                            <a:gd name="T22" fmla="*/ 12 w 36"/>
                            <a:gd name="T23" fmla="*/ 26 h 26"/>
                            <a:gd name="T24" fmla="*/ 30 w 36"/>
                            <a:gd name="T25" fmla="*/ 26 h 26"/>
                            <a:gd name="T26" fmla="*/ 30 w 36"/>
                            <a:gd name="T27" fmla="*/ 26 h 26"/>
                            <a:gd name="T28" fmla="*/ 36 w 36"/>
                            <a:gd name="T29" fmla="*/ 26 h 26"/>
                            <a:gd name="T30" fmla="*/ 36 w 36"/>
                            <a:gd name="T31" fmla="*/ 12 h 26"/>
                            <a:gd name="T32" fmla="*/ 36 w 36"/>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6"/>
                            <a:gd name="T53" fmla="*/ 36 w 3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6">
                              <a:moveTo>
                                <a:pt x="36" y="12"/>
                              </a:moveTo>
                              <a:lnTo>
                                <a:pt x="36" y="6"/>
                              </a:lnTo>
                              <a:lnTo>
                                <a:pt x="30" y="6"/>
                              </a:lnTo>
                              <a:lnTo>
                                <a:pt x="30" y="0"/>
                              </a:lnTo>
                              <a:lnTo>
                                <a:pt x="12" y="0"/>
                              </a:lnTo>
                              <a:lnTo>
                                <a:pt x="6" y="6"/>
                              </a:lnTo>
                              <a:lnTo>
                                <a:pt x="0" y="6"/>
                              </a:lnTo>
                              <a:lnTo>
                                <a:pt x="0" y="20"/>
                              </a:lnTo>
                              <a:lnTo>
                                <a:pt x="6" y="20"/>
                              </a:lnTo>
                              <a:lnTo>
                                <a:pt x="6" y="26"/>
                              </a:lnTo>
                              <a:lnTo>
                                <a:pt x="12" y="26"/>
                              </a:lnTo>
                              <a:lnTo>
                                <a:pt x="30" y="26"/>
                              </a:lnTo>
                              <a:lnTo>
                                <a:pt x="36" y="26"/>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35" name="Freeform 6830"/>
                        <p:cNvSpPr>
                          <a:spLocks/>
                        </p:cNvSpPr>
                        <p:nvPr/>
                      </p:nvSpPr>
                      <p:spPr bwMode="auto">
                        <a:xfrm>
                          <a:off x="4106929" y="2731048"/>
                          <a:ext cx="52615" cy="39701"/>
                        </a:xfrm>
                        <a:custGeom>
                          <a:avLst/>
                          <a:gdLst>
                            <a:gd name="T0" fmla="*/ 36 w 36"/>
                            <a:gd name="T1" fmla="*/ 12 h 26"/>
                            <a:gd name="T2" fmla="*/ 36 w 36"/>
                            <a:gd name="T3" fmla="*/ 6 h 26"/>
                            <a:gd name="T4" fmla="*/ 30 w 36"/>
                            <a:gd name="T5" fmla="*/ 6 h 26"/>
                            <a:gd name="T6" fmla="*/ 30 w 36"/>
                            <a:gd name="T7" fmla="*/ 0 h 26"/>
                            <a:gd name="T8" fmla="*/ 12 w 36"/>
                            <a:gd name="T9" fmla="*/ 0 h 26"/>
                            <a:gd name="T10" fmla="*/ 6 w 36"/>
                            <a:gd name="T11" fmla="*/ 6 h 26"/>
                            <a:gd name="T12" fmla="*/ 6 w 36"/>
                            <a:gd name="T13" fmla="*/ 6 h 26"/>
                            <a:gd name="T14" fmla="*/ 0 w 36"/>
                            <a:gd name="T15" fmla="*/ 6 h 26"/>
                            <a:gd name="T16" fmla="*/ 0 w 36"/>
                            <a:gd name="T17" fmla="*/ 20 h 26"/>
                            <a:gd name="T18" fmla="*/ 6 w 36"/>
                            <a:gd name="T19" fmla="*/ 20 h 26"/>
                            <a:gd name="T20" fmla="*/ 6 w 36"/>
                            <a:gd name="T21" fmla="*/ 26 h 26"/>
                            <a:gd name="T22" fmla="*/ 12 w 36"/>
                            <a:gd name="T23" fmla="*/ 26 h 26"/>
                            <a:gd name="T24" fmla="*/ 30 w 36"/>
                            <a:gd name="T25" fmla="*/ 26 h 26"/>
                            <a:gd name="T26" fmla="*/ 30 w 36"/>
                            <a:gd name="T27" fmla="*/ 26 h 26"/>
                            <a:gd name="T28" fmla="*/ 36 w 36"/>
                            <a:gd name="T29" fmla="*/ 26 h 26"/>
                            <a:gd name="T30" fmla="*/ 36 w 36"/>
                            <a:gd name="T31" fmla="*/ 12 h 26"/>
                            <a:gd name="T32" fmla="*/ 36 w 36"/>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6"/>
                            <a:gd name="T53" fmla="*/ 36 w 3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6">
                              <a:moveTo>
                                <a:pt x="36" y="12"/>
                              </a:moveTo>
                              <a:lnTo>
                                <a:pt x="36" y="6"/>
                              </a:lnTo>
                              <a:lnTo>
                                <a:pt x="30" y="6"/>
                              </a:lnTo>
                              <a:lnTo>
                                <a:pt x="30" y="0"/>
                              </a:lnTo>
                              <a:lnTo>
                                <a:pt x="12" y="0"/>
                              </a:lnTo>
                              <a:lnTo>
                                <a:pt x="6" y="6"/>
                              </a:lnTo>
                              <a:lnTo>
                                <a:pt x="0" y="6"/>
                              </a:lnTo>
                              <a:lnTo>
                                <a:pt x="0" y="20"/>
                              </a:lnTo>
                              <a:lnTo>
                                <a:pt x="6" y="20"/>
                              </a:lnTo>
                              <a:lnTo>
                                <a:pt x="6" y="26"/>
                              </a:lnTo>
                              <a:lnTo>
                                <a:pt x="12" y="26"/>
                              </a:lnTo>
                              <a:lnTo>
                                <a:pt x="30" y="26"/>
                              </a:lnTo>
                              <a:lnTo>
                                <a:pt x="36" y="26"/>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36" name="Freeform 6831"/>
                        <p:cNvSpPr>
                          <a:spLocks/>
                        </p:cNvSpPr>
                        <p:nvPr/>
                      </p:nvSpPr>
                      <p:spPr bwMode="auto">
                        <a:xfrm>
                          <a:off x="4180006" y="2731048"/>
                          <a:ext cx="43846" cy="39701"/>
                        </a:xfrm>
                        <a:custGeom>
                          <a:avLst/>
                          <a:gdLst>
                            <a:gd name="T0" fmla="*/ 30 w 30"/>
                            <a:gd name="T1" fmla="*/ 12 h 26"/>
                            <a:gd name="T2" fmla="*/ 30 w 30"/>
                            <a:gd name="T3" fmla="*/ 6 h 26"/>
                            <a:gd name="T4" fmla="*/ 24 w 30"/>
                            <a:gd name="T5" fmla="*/ 6 h 26"/>
                            <a:gd name="T6" fmla="*/ 24 w 30"/>
                            <a:gd name="T7" fmla="*/ 0 h 26"/>
                            <a:gd name="T8" fmla="*/ 6 w 30"/>
                            <a:gd name="T9" fmla="*/ 0 h 26"/>
                            <a:gd name="T10" fmla="*/ 6 w 30"/>
                            <a:gd name="T11" fmla="*/ 6 h 26"/>
                            <a:gd name="T12" fmla="*/ 6 w 30"/>
                            <a:gd name="T13" fmla="*/ 6 h 26"/>
                            <a:gd name="T14" fmla="*/ 6 w 30"/>
                            <a:gd name="T15" fmla="*/ 6 h 26"/>
                            <a:gd name="T16" fmla="*/ 0 w 30"/>
                            <a:gd name="T17" fmla="*/ 12 h 26"/>
                            <a:gd name="T18" fmla="*/ 0 w 30"/>
                            <a:gd name="T19" fmla="*/ 12 h 26"/>
                            <a:gd name="T20" fmla="*/ 6 w 30"/>
                            <a:gd name="T21" fmla="*/ 20 h 26"/>
                            <a:gd name="T22" fmla="*/ 6 w 30"/>
                            <a:gd name="T23" fmla="*/ 26 h 26"/>
                            <a:gd name="T24" fmla="*/ 6 w 30"/>
                            <a:gd name="T25" fmla="*/ 26 h 26"/>
                            <a:gd name="T26" fmla="*/ 6 w 30"/>
                            <a:gd name="T27" fmla="*/ 26 h 26"/>
                            <a:gd name="T28" fmla="*/ 24 w 30"/>
                            <a:gd name="T29" fmla="*/ 26 h 26"/>
                            <a:gd name="T30" fmla="*/ 24 w 30"/>
                            <a:gd name="T31" fmla="*/ 26 h 26"/>
                            <a:gd name="T32" fmla="*/ 30 w 30"/>
                            <a:gd name="T33" fmla="*/ 26 h 26"/>
                            <a:gd name="T34" fmla="*/ 30 w 30"/>
                            <a:gd name="T35" fmla="*/ 12 h 26"/>
                            <a:gd name="T36" fmla="*/ 30 w 30"/>
                            <a:gd name="T37" fmla="*/ 12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6"/>
                            <a:gd name="T59" fmla="*/ 30 w 30"/>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6">
                              <a:moveTo>
                                <a:pt x="30" y="12"/>
                              </a:moveTo>
                              <a:lnTo>
                                <a:pt x="30" y="6"/>
                              </a:lnTo>
                              <a:lnTo>
                                <a:pt x="24" y="6"/>
                              </a:lnTo>
                              <a:lnTo>
                                <a:pt x="24" y="0"/>
                              </a:lnTo>
                              <a:lnTo>
                                <a:pt x="6" y="0"/>
                              </a:lnTo>
                              <a:lnTo>
                                <a:pt x="6" y="6"/>
                              </a:lnTo>
                              <a:lnTo>
                                <a:pt x="0" y="12"/>
                              </a:lnTo>
                              <a:lnTo>
                                <a:pt x="6" y="20"/>
                              </a:lnTo>
                              <a:lnTo>
                                <a:pt x="6" y="26"/>
                              </a:lnTo>
                              <a:lnTo>
                                <a:pt x="24" y="26"/>
                              </a:lnTo>
                              <a:lnTo>
                                <a:pt x="30" y="26"/>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37" name="Freeform 6832"/>
                        <p:cNvSpPr>
                          <a:spLocks/>
                        </p:cNvSpPr>
                        <p:nvPr/>
                      </p:nvSpPr>
                      <p:spPr bwMode="auto">
                        <a:xfrm>
                          <a:off x="4188775" y="2731048"/>
                          <a:ext cx="43846" cy="39701"/>
                        </a:xfrm>
                        <a:custGeom>
                          <a:avLst/>
                          <a:gdLst>
                            <a:gd name="T0" fmla="*/ 30 w 30"/>
                            <a:gd name="T1" fmla="*/ 12 h 26"/>
                            <a:gd name="T2" fmla="*/ 30 w 30"/>
                            <a:gd name="T3" fmla="*/ 6 h 26"/>
                            <a:gd name="T4" fmla="*/ 24 w 30"/>
                            <a:gd name="T5" fmla="*/ 6 h 26"/>
                            <a:gd name="T6" fmla="*/ 18 w 30"/>
                            <a:gd name="T7" fmla="*/ 0 h 26"/>
                            <a:gd name="T8" fmla="*/ 6 w 30"/>
                            <a:gd name="T9" fmla="*/ 0 h 26"/>
                            <a:gd name="T10" fmla="*/ 0 w 30"/>
                            <a:gd name="T11" fmla="*/ 6 h 26"/>
                            <a:gd name="T12" fmla="*/ 0 w 30"/>
                            <a:gd name="T13" fmla="*/ 6 h 26"/>
                            <a:gd name="T14" fmla="*/ 0 w 30"/>
                            <a:gd name="T15" fmla="*/ 20 h 26"/>
                            <a:gd name="T16" fmla="*/ 0 w 30"/>
                            <a:gd name="T17" fmla="*/ 26 h 26"/>
                            <a:gd name="T18" fmla="*/ 6 w 30"/>
                            <a:gd name="T19" fmla="*/ 26 h 26"/>
                            <a:gd name="T20" fmla="*/ 18 w 30"/>
                            <a:gd name="T21" fmla="*/ 26 h 26"/>
                            <a:gd name="T22" fmla="*/ 24 w 30"/>
                            <a:gd name="T23" fmla="*/ 26 h 26"/>
                            <a:gd name="T24" fmla="*/ 30 w 30"/>
                            <a:gd name="T25" fmla="*/ 20 h 26"/>
                            <a:gd name="T26" fmla="*/ 30 w 30"/>
                            <a:gd name="T27" fmla="*/ 12 h 26"/>
                            <a:gd name="T28" fmla="*/ 30 w 30"/>
                            <a:gd name="T29" fmla="*/ 1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6"/>
                            <a:gd name="T47" fmla="*/ 30 w 30"/>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6">
                              <a:moveTo>
                                <a:pt x="30" y="12"/>
                              </a:moveTo>
                              <a:lnTo>
                                <a:pt x="30" y="6"/>
                              </a:lnTo>
                              <a:lnTo>
                                <a:pt x="24" y="6"/>
                              </a:lnTo>
                              <a:lnTo>
                                <a:pt x="18" y="0"/>
                              </a:lnTo>
                              <a:lnTo>
                                <a:pt x="6" y="0"/>
                              </a:lnTo>
                              <a:lnTo>
                                <a:pt x="0" y="6"/>
                              </a:lnTo>
                              <a:lnTo>
                                <a:pt x="0" y="20"/>
                              </a:lnTo>
                              <a:lnTo>
                                <a:pt x="0" y="26"/>
                              </a:lnTo>
                              <a:lnTo>
                                <a:pt x="6" y="26"/>
                              </a:lnTo>
                              <a:lnTo>
                                <a:pt x="18" y="26"/>
                              </a:lnTo>
                              <a:lnTo>
                                <a:pt x="24" y="26"/>
                              </a:lnTo>
                              <a:lnTo>
                                <a:pt x="30" y="20"/>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38" name="Freeform 6833"/>
                        <p:cNvSpPr>
                          <a:spLocks/>
                        </p:cNvSpPr>
                        <p:nvPr/>
                      </p:nvSpPr>
                      <p:spPr bwMode="auto">
                        <a:xfrm>
                          <a:off x="4215083" y="2731048"/>
                          <a:ext cx="43846" cy="39701"/>
                        </a:xfrm>
                        <a:custGeom>
                          <a:avLst/>
                          <a:gdLst>
                            <a:gd name="T0" fmla="*/ 30 w 30"/>
                            <a:gd name="T1" fmla="*/ 12 h 26"/>
                            <a:gd name="T2" fmla="*/ 30 w 30"/>
                            <a:gd name="T3" fmla="*/ 6 h 26"/>
                            <a:gd name="T4" fmla="*/ 24 w 30"/>
                            <a:gd name="T5" fmla="*/ 6 h 26"/>
                            <a:gd name="T6" fmla="*/ 24 w 30"/>
                            <a:gd name="T7" fmla="*/ 0 h 26"/>
                            <a:gd name="T8" fmla="*/ 6 w 30"/>
                            <a:gd name="T9" fmla="*/ 0 h 26"/>
                            <a:gd name="T10" fmla="*/ 6 w 30"/>
                            <a:gd name="T11" fmla="*/ 6 h 26"/>
                            <a:gd name="T12" fmla="*/ 0 w 30"/>
                            <a:gd name="T13" fmla="*/ 6 h 26"/>
                            <a:gd name="T14" fmla="*/ 0 w 30"/>
                            <a:gd name="T15" fmla="*/ 6 h 26"/>
                            <a:gd name="T16" fmla="*/ 0 w 30"/>
                            <a:gd name="T17" fmla="*/ 12 h 26"/>
                            <a:gd name="T18" fmla="*/ 0 w 30"/>
                            <a:gd name="T19" fmla="*/ 12 h 26"/>
                            <a:gd name="T20" fmla="*/ 0 w 30"/>
                            <a:gd name="T21" fmla="*/ 20 h 26"/>
                            <a:gd name="T22" fmla="*/ 0 w 30"/>
                            <a:gd name="T23" fmla="*/ 26 h 26"/>
                            <a:gd name="T24" fmla="*/ 6 w 30"/>
                            <a:gd name="T25" fmla="*/ 26 h 26"/>
                            <a:gd name="T26" fmla="*/ 6 w 30"/>
                            <a:gd name="T27" fmla="*/ 26 h 26"/>
                            <a:gd name="T28" fmla="*/ 24 w 30"/>
                            <a:gd name="T29" fmla="*/ 26 h 26"/>
                            <a:gd name="T30" fmla="*/ 24 w 30"/>
                            <a:gd name="T31" fmla="*/ 26 h 26"/>
                            <a:gd name="T32" fmla="*/ 30 w 30"/>
                            <a:gd name="T33" fmla="*/ 26 h 26"/>
                            <a:gd name="T34" fmla="*/ 30 w 30"/>
                            <a:gd name="T35" fmla="*/ 12 h 26"/>
                            <a:gd name="T36" fmla="*/ 30 w 30"/>
                            <a:gd name="T37" fmla="*/ 12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6"/>
                            <a:gd name="T59" fmla="*/ 30 w 30"/>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6">
                              <a:moveTo>
                                <a:pt x="30" y="12"/>
                              </a:moveTo>
                              <a:lnTo>
                                <a:pt x="30" y="6"/>
                              </a:lnTo>
                              <a:lnTo>
                                <a:pt x="24" y="6"/>
                              </a:lnTo>
                              <a:lnTo>
                                <a:pt x="24" y="0"/>
                              </a:lnTo>
                              <a:lnTo>
                                <a:pt x="6" y="0"/>
                              </a:lnTo>
                              <a:lnTo>
                                <a:pt x="6" y="6"/>
                              </a:lnTo>
                              <a:lnTo>
                                <a:pt x="0" y="6"/>
                              </a:lnTo>
                              <a:lnTo>
                                <a:pt x="0" y="12"/>
                              </a:lnTo>
                              <a:lnTo>
                                <a:pt x="0" y="20"/>
                              </a:lnTo>
                              <a:lnTo>
                                <a:pt x="0" y="26"/>
                              </a:lnTo>
                              <a:lnTo>
                                <a:pt x="6" y="26"/>
                              </a:lnTo>
                              <a:lnTo>
                                <a:pt x="24" y="26"/>
                              </a:lnTo>
                              <a:lnTo>
                                <a:pt x="30" y="26"/>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39" name="Freeform 6834"/>
                        <p:cNvSpPr>
                          <a:spLocks/>
                        </p:cNvSpPr>
                        <p:nvPr/>
                      </p:nvSpPr>
                      <p:spPr bwMode="auto">
                        <a:xfrm>
                          <a:off x="4215083" y="2731048"/>
                          <a:ext cx="52615" cy="39701"/>
                        </a:xfrm>
                        <a:custGeom>
                          <a:avLst/>
                          <a:gdLst>
                            <a:gd name="T0" fmla="*/ 36 w 36"/>
                            <a:gd name="T1" fmla="*/ 12 h 26"/>
                            <a:gd name="T2" fmla="*/ 36 w 36"/>
                            <a:gd name="T3" fmla="*/ 6 h 26"/>
                            <a:gd name="T4" fmla="*/ 30 w 36"/>
                            <a:gd name="T5" fmla="*/ 6 h 26"/>
                            <a:gd name="T6" fmla="*/ 24 w 36"/>
                            <a:gd name="T7" fmla="*/ 0 h 26"/>
                            <a:gd name="T8" fmla="*/ 12 w 36"/>
                            <a:gd name="T9" fmla="*/ 0 h 26"/>
                            <a:gd name="T10" fmla="*/ 6 w 36"/>
                            <a:gd name="T11" fmla="*/ 6 h 26"/>
                            <a:gd name="T12" fmla="*/ 0 w 36"/>
                            <a:gd name="T13" fmla="*/ 6 h 26"/>
                            <a:gd name="T14" fmla="*/ 0 w 36"/>
                            <a:gd name="T15" fmla="*/ 20 h 26"/>
                            <a:gd name="T16" fmla="*/ 6 w 36"/>
                            <a:gd name="T17" fmla="*/ 26 h 26"/>
                            <a:gd name="T18" fmla="*/ 12 w 36"/>
                            <a:gd name="T19" fmla="*/ 26 h 26"/>
                            <a:gd name="T20" fmla="*/ 24 w 36"/>
                            <a:gd name="T21" fmla="*/ 26 h 26"/>
                            <a:gd name="T22" fmla="*/ 30 w 36"/>
                            <a:gd name="T23" fmla="*/ 26 h 26"/>
                            <a:gd name="T24" fmla="*/ 36 w 36"/>
                            <a:gd name="T25" fmla="*/ 20 h 26"/>
                            <a:gd name="T26" fmla="*/ 36 w 36"/>
                            <a:gd name="T27" fmla="*/ 12 h 26"/>
                            <a:gd name="T28" fmla="*/ 36 w 36"/>
                            <a:gd name="T29" fmla="*/ 1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6"/>
                            <a:gd name="T47" fmla="*/ 36 w 36"/>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6">
                              <a:moveTo>
                                <a:pt x="36" y="12"/>
                              </a:moveTo>
                              <a:lnTo>
                                <a:pt x="36" y="6"/>
                              </a:lnTo>
                              <a:lnTo>
                                <a:pt x="30" y="6"/>
                              </a:lnTo>
                              <a:lnTo>
                                <a:pt x="24" y="0"/>
                              </a:lnTo>
                              <a:lnTo>
                                <a:pt x="12" y="0"/>
                              </a:lnTo>
                              <a:lnTo>
                                <a:pt x="6" y="6"/>
                              </a:lnTo>
                              <a:lnTo>
                                <a:pt x="0" y="6"/>
                              </a:lnTo>
                              <a:lnTo>
                                <a:pt x="0" y="20"/>
                              </a:lnTo>
                              <a:lnTo>
                                <a:pt x="6" y="26"/>
                              </a:lnTo>
                              <a:lnTo>
                                <a:pt x="12" y="26"/>
                              </a:lnTo>
                              <a:lnTo>
                                <a:pt x="24" y="26"/>
                              </a:lnTo>
                              <a:lnTo>
                                <a:pt x="30" y="26"/>
                              </a:lnTo>
                              <a:lnTo>
                                <a:pt x="36" y="20"/>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40" name="Freeform 6835"/>
                        <p:cNvSpPr>
                          <a:spLocks/>
                        </p:cNvSpPr>
                        <p:nvPr/>
                      </p:nvSpPr>
                      <p:spPr bwMode="auto">
                        <a:xfrm>
                          <a:off x="4305698" y="2749371"/>
                          <a:ext cx="43846" cy="39701"/>
                        </a:xfrm>
                        <a:custGeom>
                          <a:avLst/>
                          <a:gdLst>
                            <a:gd name="T0" fmla="*/ 30 w 30"/>
                            <a:gd name="T1" fmla="*/ 14 h 26"/>
                            <a:gd name="T2" fmla="*/ 30 w 30"/>
                            <a:gd name="T3" fmla="*/ 8 h 26"/>
                            <a:gd name="T4" fmla="*/ 30 w 30"/>
                            <a:gd name="T5" fmla="*/ 8 h 26"/>
                            <a:gd name="T6" fmla="*/ 30 w 30"/>
                            <a:gd name="T7" fmla="*/ 0 h 26"/>
                            <a:gd name="T8" fmla="*/ 24 w 30"/>
                            <a:gd name="T9" fmla="*/ 0 h 26"/>
                            <a:gd name="T10" fmla="*/ 18 w 30"/>
                            <a:gd name="T11" fmla="*/ 0 h 26"/>
                            <a:gd name="T12" fmla="*/ 12 w 30"/>
                            <a:gd name="T13" fmla="*/ 0 h 26"/>
                            <a:gd name="T14" fmla="*/ 12 w 30"/>
                            <a:gd name="T15" fmla="*/ 0 h 26"/>
                            <a:gd name="T16" fmla="*/ 6 w 30"/>
                            <a:gd name="T17" fmla="*/ 0 h 26"/>
                            <a:gd name="T18" fmla="*/ 6 w 30"/>
                            <a:gd name="T19" fmla="*/ 8 h 26"/>
                            <a:gd name="T20" fmla="*/ 0 w 30"/>
                            <a:gd name="T21" fmla="*/ 8 h 26"/>
                            <a:gd name="T22" fmla="*/ 0 w 30"/>
                            <a:gd name="T23" fmla="*/ 20 h 26"/>
                            <a:gd name="T24" fmla="*/ 6 w 30"/>
                            <a:gd name="T25" fmla="*/ 20 h 26"/>
                            <a:gd name="T26" fmla="*/ 6 w 30"/>
                            <a:gd name="T27" fmla="*/ 26 h 26"/>
                            <a:gd name="T28" fmla="*/ 30 w 30"/>
                            <a:gd name="T29" fmla="*/ 26 h 26"/>
                            <a:gd name="T30" fmla="*/ 30 w 30"/>
                            <a:gd name="T31" fmla="*/ 20 h 26"/>
                            <a:gd name="T32" fmla="*/ 30 w 30"/>
                            <a:gd name="T33" fmla="*/ 20 h 26"/>
                            <a:gd name="T34" fmla="*/ 30 w 30"/>
                            <a:gd name="T35" fmla="*/ 20 h 26"/>
                            <a:gd name="T36" fmla="*/ 30 w 30"/>
                            <a:gd name="T37" fmla="*/ 14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6"/>
                            <a:gd name="T59" fmla="*/ 30 w 30"/>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6">
                              <a:moveTo>
                                <a:pt x="30" y="14"/>
                              </a:moveTo>
                              <a:lnTo>
                                <a:pt x="30" y="8"/>
                              </a:lnTo>
                              <a:lnTo>
                                <a:pt x="30" y="0"/>
                              </a:lnTo>
                              <a:lnTo>
                                <a:pt x="24" y="0"/>
                              </a:lnTo>
                              <a:lnTo>
                                <a:pt x="18" y="0"/>
                              </a:lnTo>
                              <a:lnTo>
                                <a:pt x="12" y="0"/>
                              </a:lnTo>
                              <a:lnTo>
                                <a:pt x="6" y="0"/>
                              </a:lnTo>
                              <a:lnTo>
                                <a:pt x="6" y="8"/>
                              </a:lnTo>
                              <a:lnTo>
                                <a:pt x="0" y="8"/>
                              </a:lnTo>
                              <a:lnTo>
                                <a:pt x="0" y="20"/>
                              </a:lnTo>
                              <a:lnTo>
                                <a:pt x="6" y="20"/>
                              </a:lnTo>
                              <a:lnTo>
                                <a:pt x="6" y="26"/>
                              </a:lnTo>
                              <a:lnTo>
                                <a:pt x="30" y="26"/>
                              </a:lnTo>
                              <a:lnTo>
                                <a:pt x="30" y="20"/>
                              </a:lnTo>
                              <a:lnTo>
                                <a:pt x="30" y="14"/>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41" name="Freeform 6836"/>
                        <p:cNvSpPr>
                          <a:spLocks/>
                        </p:cNvSpPr>
                        <p:nvPr/>
                      </p:nvSpPr>
                      <p:spPr bwMode="auto">
                        <a:xfrm>
                          <a:off x="4305698" y="2749371"/>
                          <a:ext cx="52615" cy="39701"/>
                        </a:xfrm>
                        <a:custGeom>
                          <a:avLst/>
                          <a:gdLst>
                            <a:gd name="T0" fmla="*/ 36 w 36"/>
                            <a:gd name="T1" fmla="*/ 14 h 26"/>
                            <a:gd name="T2" fmla="*/ 30 w 36"/>
                            <a:gd name="T3" fmla="*/ 14 h 26"/>
                            <a:gd name="T4" fmla="*/ 30 w 36"/>
                            <a:gd name="T5" fmla="*/ 8 h 26"/>
                            <a:gd name="T6" fmla="*/ 30 w 36"/>
                            <a:gd name="T7" fmla="*/ 0 h 26"/>
                            <a:gd name="T8" fmla="*/ 24 w 36"/>
                            <a:gd name="T9" fmla="*/ 0 h 26"/>
                            <a:gd name="T10" fmla="*/ 24 w 36"/>
                            <a:gd name="T11" fmla="*/ 0 h 26"/>
                            <a:gd name="T12" fmla="*/ 12 w 36"/>
                            <a:gd name="T13" fmla="*/ 0 h 26"/>
                            <a:gd name="T14" fmla="*/ 12 w 36"/>
                            <a:gd name="T15" fmla="*/ 0 h 26"/>
                            <a:gd name="T16" fmla="*/ 12 w 36"/>
                            <a:gd name="T17" fmla="*/ 0 h 26"/>
                            <a:gd name="T18" fmla="*/ 6 w 36"/>
                            <a:gd name="T19" fmla="*/ 8 h 26"/>
                            <a:gd name="T20" fmla="*/ 6 w 36"/>
                            <a:gd name="T21" fmla="*/ 14 h 26"/>
                            <a:gd name="T22" fmla="*/ 0 w 36"/>
                            <a:gd name="T23" fmla="*/ 14 h 26"/>
                            <a:gd name="T24" fmla="*/ 0 w 36"/>
                            <a:gd name="T25" fmla="*/ 20 h 26"/>
                            <a:gd name="T26" fmla="*/ 6 w 36"/>
                            <a:gd name="T27" fmla="*/ 20 h 26"/>
                            <a:gd name="T28" fmla="*/ 6 w 36"/>
                            <a:gd name="T29" fmla="*/ 20 h 26"/>
                            <a:gd name="T30" fmla="*/ 12 w 36"/>
                            <a:gd name="T31" fmla="*/ 26 h 26"/>
                            <a:gd name="T32" fmla="*/ 30 w 36"/>
                            <a:gd name="T33" fmla="*/ 26 h 26"/>
                            <a:gd name="T34" fmla="*/ 30 w 36"/>
                            <a:gd name="T35" fmla="*/ 20 h 26"/>
                            <a:gd name="T36" fmla="*/ 30 w 36"/>
                            <a:gd name="T37" fmla="*/ 20 h 26"/>
                            <a:gd name="T38" fmla="*/ 36 w 36"/>
                            <a:gd name="T39" fmla="*/ 14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26"/>
                            <a:gd name="T62" fmla="*/ 36 w 36"/>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26">
                              <a:moveTo>
                                <a:pt x="36" y="14"/>
                              </a:moveTo>
                              <a:lnTo>
                                <a:pt x="30" y="14"/>
                              </a:lnTo>
                              <a:lnTo>
                                <a:pt x="30" y="8"/>
                              </a:lnTo>
                              <a:lnTo>
                                <a:pt x="30" y="0"/>
                              </a:lnTo>
                              <a:lnTo>
                                <a:pt x="24" y="0"/>
                              </a:lnTo>
                              <a:lnTo>
                                <a:pt x="12" y="0"/>
                              </a:lnTo>
                              <a:lnTo>
                                <a:pt x="6" y="8"/>
                              </a:lnTo>
                              <a:lnTo>
                                <a:pt x="6" y="14"/>
                              </a:lnTo>
                              <a:lnTo>
                                <a:pt x="0" y="14"/>
                              </a:lnTo>
                              <a:lnTo>
                                <a:pt x="0" y="20"/>
                              </a:lnTo>
                              <a:lnTo>
                                <a:pt x="6" y="20"/>
                              </a:lnTo>
                              <a:lnTo>
                                <a:pt x="12" y="26"/>
                              </a:lnTo>
                              <a:lnTo>
                                <a:pt x="30" y="26"/>
                              </a:lnTo>
                              <a:lnTo>
                                <a:pt x="30" y="20"/>
                              </a:lnTo>
                              <a:lnTo>
                                <a:pt x="36" y="14"/>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42" name="Freeform 6837"/>
                        <p:cNvSpPr>
                          <a:spLocks/>
                        </p:cNvSpPr>
                        <p:nvPr/>
                      </p:nvSpPr>
                      <p:spPr bwMode="auto">
                        <a:xfrm>
                          <a:off x="4349544" y="2749371"/>
                          <a:ext cx="52615" cy="39701"/>
                        </a:xfrm>
                        <a:custGeom>
                          <a:avLst/>
                          <a:gdLst>
                            <a:gd name="T0" fmla="*/ 36 w 36"/>
                            <a:gd name="T1" fmla="*/ 14 h 26"/>
                            <a:gd name="T2" fmla="*/ 36 w 36"/>
                            <a:gd name="T3" fmla="*/ 14 h 26"/>
                            <a:gd name="T4" fmla="*/ 30 w 36"/>
                            <a:gd name="T5" fmla="*/ 14 h 26"/>
                            <a:gd name="T6" fmla="*/ 30 w 36"/>
                            <a:gd name="T7" fmla="*/ 0 h 26"/>
                            <a:gd name="T8" fmla="*/ 24 w 36"/>
                            <a:gd name="T9" fmla="*/ 0 h 26"/>
                            <a:gd name="T10" fmla="*/ 18 w 36"/>
                            <a:gd name="T11" fmla="*/ 0 h 26"/>
                            <a:gd name="T12" fmla="*/ 12 w 36"/>
                            <a:gd name="T13" fmla="*/ 0 h 26"/>
                            <a:gd name="T14" fmla="*/ 12 w 36"/>
                            <a:gd name="T15" fmla="*/ 0 h 26"/>
                            <a:gd name="T16" fmla="*/ 6 w 36"/>
                            <a:gd name="T17" fmla="*/ 0 h 26"/>
                            <a:gd name="T18" fmla="*/ 0 w 36"/>
                            <a:gd name="T19" fmla="*/ 8 h 26"/>
                            <a:gd name="T20" fmla="*/ 0 w 36"/>
                            <a:gd name="T21" fmla="*/ 20 h 26"/>
                            <a:gd name="T22" fmla="*/ 6 w 36"/>
                            <a:gd name="T23" fmla="*/ 26 h 26"/>
                            <a:gd name="T24" fmla="*/ 30 w 36"/>
                            <a:gd name="T25" fmla="*/ 26 h 26"/>
                            <a:gd name="T26" fmla="*/ 30 w 36"/>
                            <a:gd name="T27" fmla="*/ 20 h 26"/>
                            <a:gd name="T28" fmla="*/ 36 w 36"/>
                            <a:gd name="T29" fmla="*/ 20 h 26"/>
                            <a:gd name="T30" fmla="*/ 36 w 36"/>
                            <a:gd name="T31" fmla="*/ 14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6"/>
                            <a:gd name="T50" fmla="*/ 36 w 36"/>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6">
                              <a:moveTo>
                                <a:pt x="36" y="14"/>
                              </a:moveTo>
                              <a:lnTo>
                                <a:pt x="36" y="14"/>
                              </a:lnTo>
                              <a:lnTo>
                                <a:pt x="30" y="14"/>
                              </a:lnTo>
                              <a:lnTo>
                                <a:pt x="30" y="0"/>
                              </a:lnTo>
                              <a:lnTo>
                                <a:pt x="24" y="0"/>
                              </a:lnTo>
                              <a:lnTo>
                                <a:pt x="18" y="0"/>
                              </a:lnTo>
                              <a:lnTo>
                                <a:pt x="12" y="0"/>
                              </a:lnTo>
                              <a:lnTo>
                                <a:pt x="6" y="0"/>
                              </a:lnTo>
                              <a:lnTo>
                                <a:pt x="0" y="8"/>
                              </a:lnTo>
                              <a:lnTo>
                                <a:pt x="0" y="20"/>
                              </a:lnTo>
                              <a:lnTo>
                                <a:pt x="6" y="26"/>
                              </a:lnTo>
                              <a:lnTo>
                                <a:pt x="30" y="26"/>
                              </a:lnTo>
                              <a:lnTo>
                                <a:pt x="30" y="20"/>
                              </a:lnTo>
                              <a:lnTo>
                                <a:pt x="36" y="20"/>
                              </a:lnTo>
                              <a:lnTo>
                                <a:pt x="36" y="14"/>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43" name="Freeform 6838"/>
                        <p:cNvSpPr>
                          <a:spLocks/>
                        </p:cNvSpPr>
                        <p:nvPr/>
                      </p:nvSpPr>
                      <p:spPr bwMode="auto">
                        <a:xfrm>
                          <a:off x="4384621" y="2749371"/>
                          <a:ext cx="46769" cy="39701"/>
                        </a:xfrm>
                        <a:custGeom>
                          <a:avLst/>
                          <a:gdLst>
                            <a:gd name="T0" fmla="*/ 32 w 32"/>
                            <a:gd name="T1" fmla="*/ 14 h 26"/>
                            <a:gd name="T2" fmla="*/ 32 w 32"/>
                            <a:gd name="T3" fmla="*/ 8 h 26"/>
                            <a:gd name="T4" fmla="*/ 32 w 32"/>
                            <a:gd name="T5" fmla="*/ 0 h 26"/>
                            <a:gd name="T6" fmla="*/ 26 w 32"/>
                            <a:gd name="T7" fmla="*/ 0 h 26"/>
                            <a:gd name="T8" fmla="*/ 26 w 32"/>
                            <a:gd name="T9" fmla="*/ 0 h 26"/>
                            <a:gd name="T10" fmla="*/ 12 w 32"/>
                            <a:gd name="T11" fmla="*/ 0 h 26"/>
                            <a:gd name="T12" fmla="*/ 12 w 32"/>
                            <a:gd name="T13" fmla="*/ 0 h 26"/>
                            <a:gd name="T14" fmla="*/ 6 w 32"/>
                            <a:gd name="T15" fmla="*/ 0 h 26"/>
                            <a:gd name="T16" fmla="*/ 6 w 32"/>
                            <a:gd name="T17" fmla="*/ 8 h 26"/>
                            <a:gd name="T18" fmla="*/ 0 w 32"/>
                            <a:gd name="T19" fmla="*/ 14 h 26"/>
                            <a:gd name="T20" fmla="*/ 0 w 32"/>
                            <a:gd name="T21" fmla="*/ 20 h 26"/>
                            <a:gd name="T22" fmla="*/ 6 w 32"/>
                            <a:gd name="T23" fmla="*/ 20 h 26"/>
                            <a:gd name="T24" fmla="*/ 6 w 32"/>
                            <a:gd name="T25" fmla="*/ 26 h 26"/>
                            <a:gd name="T26" fmla="*/ 32 w 32"/>
                            <a:gd name="T27" fmla="*/ 26 h 26"/>
                            <a:gd name="T28" fmla="*/ 32 w 32"/>
                            <a:gd name="T29" fmla="*/ 20 h 26"/>
                            <a:gd name="T30" fmla="*/ 32 w 32"/>
                            <a:gd name="T31" fmla="*/ 20 h 26"/>
                            <a:gd name="T32" fmla="*/ 32 w 32"/>
                            <a:gd name="T33" fmla="*/ 14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6"/>
                            <a:gd name="T53" fmla="*/ 32 w 3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6">
                              <a:moveTo>
                                <a:pt x="32" y="14"/>
                              </a:moveTo>
                              <a:lnTo>
                                <a:pt x="32" y="8"/>
                              </a:lnTo>
                              <a:lnTo>
                                <a:pt x="32" y="0"/>
                              </a:lnTo>
                              <a:lnTo>
                                <a:pt x="26" y="0"/>
                              </a:lnTo>
                              <a:lnTo>
                                <a:pt x="12" y="0"/>
                              </a:lnTo>
                              <a:lnTo>
                                <a:pt x="6" y="0"/>
                              </a:lnTo>
                              <a:lnTo>
                                <a:pt x="6" y="8"/>
                              </a:lnTo>
                              <a:lnTo>
                                <a:pt x="0" y="14"/>
                              </a:lnTo>
                              <a:lnTo>
                                <a:pt x="0" y="20"/>
                              </a:lnTo>
                              <a:lnTo>
                                <a:pt x="6" y="20"/>
                              </a:lnTo>
                              <a:lnTo>
                                <a:pt x="6" y="26"/>
                              </a:lnTo>
                              <a:lnTo>
                                <a:pt x="32" y="26"/>
                              </a:lnTo>
                              <a:lnTo>
                                <a:pt x="32" y="20"/>
                              </a:lnTo>
                              <a:lnTo>
                                <a:pt x="32" y="14"/>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44" name="Freeform 6839"/>
                        <p:cNvSpPr>
                          <a:spLocks/>
                        </p:cNvSpPr>
                        <p:nvPr/>
                      </p:nvSpPr>
                      <p:spPr bwMode="auto">
                        <a:xfrm>
                          <a:off x="4384621" y="2749371"/>
                          <a:ext cx="46769" cy="39701"/>
                        </a:xfrm>
                        <a:custGeom>
                          <a:avLst/>
                          <a:gdLst>
                            <a:gd name="T0" fmla="*/ 32 w 32"/>
                            <a:gd name="T1" fmla="*/ 14 h 26"/>
                            <a:gd name="T2" fmla="*/ 32 w 32"/>
                            <a:gd name="T3" fmla="*/ 8 h 26"/>
                            <a:gd name="T4" fmla="*/ 32 w 32"/>
                            <a:gd name="T5" fmla="*/ 0 h 26"/>
                            <a:gd name="T6" fmla="*/ 26 w 32"/>
                            <a:gd name="T7" fmla="*/ 0 h 26"/>
                            <a:gd name="T8" fmla="*/ 26 w 32"/>
                            <a:gd name="T9" fmla="*/ 0 h 26"/>
                            <a:gd name="T10" fmla="*/ 12 w 32"/>
                            <a:gd name="T11" fmla="*/ 0 h 26"/>
                            <a:gd name="T12" fmla="*/ 12 w 32"/>
                            <a:gd name="T13" fmla="*/ 0 h 26"/>
                            <a:gd name="T14" fmla="*/ 6 w 32"/>
                            <a:gd name="T15" fmla="*/ 0 h 26"/>
                            <a:gd name="T16" fmla="*/ 6 w 32"/>
                            <a:gd name="T17" fmla="*/ 8 h 26"/>
                            <a:gd name="T18" fmla="*/ 0 w 32"/>
                            <a:gd name="T19" fmla="*/ 14 h 26"/>
                            <a:gd name="T20" fmla="*/ 0 w 32"/>
                            <a:gd name="T21" fmla="*/ 20 h 26"/>
                            <a:gd name="T22" fmla="*/ 6 w 32"/>
                            <a:gd name="T23" fmla="*/ 20 h 26"/>
                            <a:gd name="T24" fmla="*/ 6 w 32"/>
                            <a:gd name="T25" fmla="*/ 26 h 26"/>
                            <a:gd name="T26" fmla="*/ 32 w 32"/>
                            <a:gd name="T27" fmla="*/ 26 h 26"/>
                            <a:gd name="T28" fmla="*/ 32 w 32"/>
                            <a:gd name="T29" fmla="*/ 20 h 26"/>
                            <a:gd name="T30" fmla="*/ 32 w 32"/>
                            <a:gd name="T31" fmla="*/ 20 h 26"/>
                            <a:gd name="T32" fmla="*/ 32 w 32"/>
                            <a:gd name="T33" fmla="*/ 14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6"/>
                            <a:gd name="T53" fmla="*/ 32 w 3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6">
                              <a:moveTo>
                                <a:pt x="32" y="14"/>
                              </a:moveTo>
                              <a:lnTo>
                                <a:pt x="32" y="8"/>
                              </a:lnTo>
                              <a:lnTo>
                                <a:pt x="32" y="0"/>
                              </a:lnTo>
                              <a:lnTo>
                                <a:pt x="26" y="0"/>
                              </a:lnTo>
                              <a:lnTo>
                                <a:pt x="12" y="0"/>
                              </a:lnTo>
                              <a:lnTo>
                                <a:pt x="6" y="0"/>
                              </a:lnTo>
                              <a:lnTo>
                                <a:pt x="6" y="8"/>
                              </a:lnTo>
                              <a:lnTo>
                                <a:pt x="0" y="14"/>
                              </a:lnTo>
                              <a:lnTo>
                                <a:pt x="0" y="20"/>
                              </a:lnTo>
                              <a:lnTo>
                                <a:pt x="6" y="20"/>
                              </a:lnTo>
                              <a:lnTo>
                                <a:pt x="6" y="26"/>
                              </a:lnTo>
                              <a:lnTo>
                                <a:pt x="32" y="26"/>
                              </a:lnTo>
                              <a:lnTo>
                                <a:pt x="32" y="20"/>
                              </a:lnTo>
                              <a:lnTo>
                                <a:pt x="32" y="14"/>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45" name="Freeform 6840"/>
                        <p:cNvSpPr>
                          <a:spLocks/>
                        </p:cNvSpPr>
                        <p:nvPr/>
                      </p:nvSpPr>
                      <p:spPr bwMode="auto">
                        <a:xfrm>
                          <a:off x="4393390" y="2749371"/>
                          <a:ext cx="46769" cy="39701"/>
                        </a:xfrm>
                        <a:custGeom>
                          <a:avLst/>
                          <a:gdLst>
                            <a:gd name="T0" fmla="*/ 32 w 32"/>
                            <a:gd name="T1" fmla="*/ 14 h 26"/>
                            <a:gd name="T2" fmla="*/ 32 w 32"/>
                            <a:gd name="T3" fmla="*/ 14 h 26"/>
                            <a:gd name="T4" fmla="*/ 26 w 32"/>
                            <a:gd name="T5" fmla="*/ 8 h 26"/>
                            <a:gd name="T6" fmla="*/ 26 w 32"/>
                            <a:gd name="T7" fmla="*/ 0 h 26"/>
                            <a:gd name="T8" fmla="*/ 26 w 32"/>
                            <a:gd name="T9" fmla="*/ 0 h 26"/>
                            <a:gd name="T10" fmla="*/ 20 w 32"/>
                            <a:gd name="T11" fmla="*/ 0 h 26"/>
                            <a:gd name="T12" fmla="*/ 12 w 32"/>
                            <a:gd name="T13" fmla="*/ 0 h 26"/>
                            <a:gd name="T14" fmla="*/ 6 w 32"/>
                            <a:gd name="T15" fmla="*/ 0 h 26"/>
                            <a:gd name="T16" fmla="*/ 6 w 32"/>
                            <a:gd name="T17" fmla="*/ 0 h 26"/>
                            <a:gd name="T18" fmla="*/ 6 w 32"/>
                            <a:gd name="T19" fmla="*/ 8 h 26"/>
                            <a:gd name="T20" fmla="*/ 0 w 32"/>
                            <a:gd name="T21" fmla="*/ 8 h 26"/>
                            <a:gd name="T22" fmla="*/ 0 w 32"/>
                            <a:gd name="T23" fmla="*/ 20 h 26"/>
                            <a:gd name="T24" fmla="*/ 6 w 32"/>
                            <a:gd name="T25" fmla="*/ 20 h 26"/>
                            <a:gd name="T26" fmla="*/ 6 w 32"/>
                            <a:gd name="T27" fmla="*/ 26 h 26"/>
                            <a:gd name="T28" fmla="*/ 26 w 32"/>
                            <a:gd name="T29" fmla="*/ 26 h 26"/>
                            <a:gd name="T30" fmla="*/ 26 w 32"/>
                            <a:gd name="T31" fmla="*/ 20 h 26"/>
                            <a:gd name="T32" fmla="*/ 32 w 32"/>
                            <a:gd name="T33" fmla="*/ 20 h 26"/>
                            <a:gd name="T34" fmla="*/ 32 w 32"/>
                            <a:gd name="T35" fmla="*/ 14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6"/>
                            <a:gd name="T56" fmla="*/ 32 w 32"/>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6">
                              <a:moveTo>
                                <a:pt x="32" y="14"/>
                              </a:moveTo>
                              <a:lnTo>
                                <a:pt x="32" y="14"/>
                              </a:lnTo>
                              <a:lnTo>
                                <a:pt x="26" y="8"/>
                              </a:lnTo>
                              <a:lnTo>
                                <a:pt x="26" y="0"/>
                              </a:lnTo>
                              <a:lnTo>
                                <a:pt x="20" y="0"/>
                              </a:lnTo>
                              <a:lnTo>
                                <a:pt x="12" y="0"/>
                              </a:lnTo>
                              <a:lnTo>
                                <a:pt x="6" y="0"/>
                              </a:lnTo>
                              <a:lnTo>
                                <a:pt x="6" y="8"/>
                              </a:lnTo>
                              <a:lnTo>
                                <a:pt x="0" y="8"/>
                              </a:lnTo>
                              <a:lnTo>
                                <a:pt x="0" y="20"/>
                              </a:lnTo>
                              <a:lnTo>
                                <a:pt x="6" y="20"/>
                              </a:lnTo>
                              <a:lnTo>
                                <a:pt x="6" y="26"/>
                              </a:lnTo>
                              <a:lnTo>
                                <a:pt x="26" y="26"/>
                              </a:lnTo>
                              <a:lnTo>
                                <a:pt x="26" y="20"/>
                              </a:lnTo>
                              <a:lnTo>
                                <a:pt x="32" y="20"/>
                              </a:lnTo>
                              <a:lnTo>
                                <a:pt x="32" y="14"/>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46" name="Freeform 6841"/>
                        <p:cNvSpPr>
                          <a:spLocks/>
                        </p:cNvSpPr>
                        <p:nvPr/>
                      </p:nvSpPr>
                      <p:spPr bwMode="auto">
                        <a:xfrm>
                          <a:off x="4402159" y="2770748"/>
                          <a:ext cx="55538" cy="36647"/>
                        </a:xfrm>
                        <a:custGeom>
                          <a:avLst/>
                          <a:gdLst>
                            <a:gd name="T0" fmla="*/ 38 w 38"/>
                            <a:gd name="T1" fmla="*/ 12 h 24"/>
                            <a:gd name="T2" fmla="*/ 32 w 38"/>
                            <a:gd name="T3" fmla="*/ 6 h 24"/>
                            <a:gd name="T4" fmla="*/ 32 w 38"/>
                            <a:gd name="T5" fmla="*/ 6 h 24"/>
                            <a:gd name="T6" fmla="*/ 26 w 38"/>
                            <a:gd name="T7" fmla="*/ 6 h 24"/>
                            <a:gd name="T8" fmla="*/ 26 w 38"/>
                            <a:gd name="T9" fmla="*/ 0 h 24"/>
                            <a:gd name="T10" fmla="*/ 6 w 38"/>
                            <a:gd name="T11" fmla="*/ 0 h 24"/>
                            <a:gd name="T12" fmla="*/ 6 w 38"/>
                            <a:gd name="T13" fmla="*/ 6 h 24"/>
                            <a:gd name="T14" fmla="*/ 0 w 38"/>
                            <a:gd name="T15" fmla="*/ 6 h 24"/>
                            <a:gd name="T16" fmla="*/ 0 w 38"/>
                            <a:gd name="T17" fmla="*/ 12 h 24"/>
                            <a:gd name="T18" fmla="*/ 0 w 38"/>
                            <a:gd name="T19" fmla="*/ 12 h 24"/>
                            <a:gd name="T20" fmla="*/ 0 w 38"/>
                            <a:gd name="T21" fmla="*/ 12 h 24"/>
                            <a:gd name="T22" fmla="*/ 0 w 38"/>
                            <a:gd name="T23" fmla="*/ 18 h 24"/>
                            <a:gd name="T24" fmla="*/ 6 w 38"/>
                            <a:gd name="T25" fmla="*/ 18 h 24"/>
                            <a:gd name="T26" fmla="*/ 6 w 38"/>
                            <a:gd name="T27" fmla="*/ 24 h 24"/>
                            <a:gd name="T28" fmla="*/ 26 w 38"/>
                            <a:gd name="T29" fmla="*/ 24 h 24"/>
                            <a:gd name="T30" fmla="*/ 26 w 38"/>
                            <a:gd name="T31" fmla="*/ 18 h 24"/>
                            <a:gd name="T32" fmla="*/ 32 w 38"/>
                            <a:gd name="T33" fmla="*/ 18 h 24"/>
                            <a:gd name="T34" fmla="*/ 32 w 38"/>
                            <a:gd name="T35" fmla="*/ 18 h 24"/>
                            <a:gd name="T36" fmla="*/ 38 w 38"/>
                            <a:gd name="T37" fmla="*/ 12 h 24"/>
                            <a:gd name="T38" fmla="*/ 38 w 38"/>
                            <a:gd name="T39" fmla="*/ 12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24"/>
                            <a:gd name="T62" fmla="*/ 38 w 38"/>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24">
                              <a:moveTo>
                                <a:pt x="38" y="12"/>
                              </a:moveTo>
                              <a:lnTo>
                                <a:pt x="32" y="6"/>
                              </a:lnTo>
                              <a:lnTo>
                                <a:pt x="26" y="6"/>
                              </a:lnTo>
                              <a:lnTo>
                                <a:pt x="26" y="0"/>
                              </a:lnTo>
                              <a:lnTo>
                                <a:pt x="6" y="0"/>
                              </a:lnTo>
                              <a:lnTo>
                                <a:pt x="6" y="6"/>
                              </a:lnTo>
                              <a:lnTo>
                                <a:pt x="0" y="6"/>
                              </a:lnTo>
                              <a:lnTo>
                                <a:pt x="0" y="12"/>
                              </a:lnTo>
                              <a:lnTo>
                                <a:pt x="0" y="18"/>
                              </a:lnTo>
                              <a:lnTo>
                                <a:pt x="6" y="18"/>
                              </a:lnTo>
                              <a:lnTo>
                                <a:pt x="6" y="24"/>
                              </a:lnTo>
                              <a:lnTo>
                                <a:pt x="26" y="24"/>
                              </a:lnTo>
                              <a:lnTo>
                                <a:pt x="26" y="18"/>
                              </a:lnTo>
                              <a:lnTo>
                                <a:pt x="32"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47" name="Freeform 6842"/>
                        <p:cNvSpPr>
                          <a:spLocks/>
                        </p:cNvSpPr>
                        <p:nvPr/>
                      </p:nvSpPr>
                      <p:spPr bwMode="auto">
                        <a:xfrm>
                          <a:off x="4422621" y="2770748"/>
                          <a:ext cx="43846" cy="36647"/>
                        </a:xfrm>
                        <a:custGeom>
                          <a:avLst/>
                          <a:gdLst>
                            <a:gd name="T0" fmla="*/ 30 w 30"/>
                            <a:gd name="T1" fmla="*/ 12 h 24"/>
                            <a:gd name="T2" fmla="*/ 30 w 30"/>
                            <a:gd name="T3" fmla="*/ 6 h 24"/>
                            <a:gd name="T4" fmla="*/ 24 w 30"/>
                            <a:gd name="T5" fmla="*/ 6 h 24"/>
                            <a:gd name="T6" fmla="*/ 24 w 30"/>
                            <a:gd name="T7" fmla="*/ 0 h 24"/>
                            <a:gd name="T8" fmla="*/ 6 w 30"/>
                            <a:gd name="T9" fmla="*/ 0 h 24"/>
                            <a:gd name="T10" fmla="*/ 6 w 30"/>
                            <a:gd name="T11" fmla="*/ 6 h 24"/>
                            <a:gd name="T12" fmla="*/ 6 w 30"/>
                            <a:gd name="T13" fmla="*/ 6 h 24"/>
                            <a:gd name="T14" fmla="*/ 0 w 30"/>
                            <a:gd name="T15" fmla="*/ 6 h 24"/>
                            <a:gd name="T16" fmla="*/ 0 w 30"/>
                            <a:gd name="T17" fmla="*/ 18 h 24"/>
                            <a:gd name="T18" fmla="*/ 6 w 30"/>
                            <a:gd name="T19" fmla="*/ 18 h 24"/>
                            <a:gd name="T20" fmla="*/ 6 w 30"/>
                            <a:gd name="T21" fmla="*/ 18 h 24"/>
                            <a:gd name="T22" fmla="*/ 6 w 30"/>
                            <a:gd name="T23" fmla="*/ 24 h 24"/>
                            <a:gd name="T24" fmla="*/ 24 w 30"/>
                            <a:gd name="T25" fmla="*/ 24 h 24"/>
                            <a:gd name="T26" fmla="*/ 24 w 30"/>
                            <a:gd name="T27" fmla="*/ 18 h 24"/>
                            <a:gd name="T28" fmla="*/ 30 w 30"/>
                            <a:gd name="T29" fmla="*/ 18 h 24"/>
                            <a:gd name="T30" fmla="*/ 30 w 30"/>
                            <a:gd name="T31" fmla="*/ 12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6"/>
                              </a:lnTo>
                              <a:lnTo>
                                <a:pt x="24" y="0"/>
                              </a:lnTo>
                              <a:lnTo>
                                <a:pt x="6" y="0"/>
                              </a:lnTo>
                              <a:lnTo>
                                <a:pt x="6" y="6"/>
                              </a:lnTo>
                              <a:lnTo>
                                <a:pt x="0" y="6"/>
                              </a:lnTo>
                              <a:lnTo>
                                <a:pt x="0" y="18"/>
                              </a:lnTo>
                              <a:lnTo>
                                <a:pt x="6"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48" name="Freeform 6843"/>
                        <p:cNvSpPr>
                          <a:spLocks/>
                        </p:cNvSpPr>
                        <p:nvPr/>
                      </p:nvSpPr>
                      <p:spPr bwMode="auto">
                        <a:xfrm>
                          <a:off x="4431390" y="2770748"/>
                          <a:ext cx="43846" cy="36647"/>
                        </a:xfrm>
                        <a:custGeom>
                          <a:avLst/>
                          <a:gdLst>
                            <a:gd name="T0" fmla="*/ 30 w 30"/>
                            <a:gd name="T1" fmla="*/ 12 h 24"/>
                            <a:gd name="T2" fmla="*/ 30 w 30"/>
                            <a:gd name="T3" fmla="*/ 6 h 24"/>
                            <a:gd name="T4" fmla="*/ 24 w 30"/>
                            <a:gd name="T5" fmla="*/ 6 h 24"/>
                            <a:gd name="T6" fmla="*/ 24 w 30"/>
                            <a:gd name="T7" fmla="*/ 0 h 24"/>
                            <a:gd name="T8" fmla="*/ 6 w 30"/>
                            <a:gd name="T9" fmla="*/ 0 h 24"/>
                            <a:gd name="T10" fmla="*/ 6 w 30"/>
                            <a:gd name="T11" fmla="*/ 6 h 24"/>
                            <a:gd name="T12" fmla="*/ 0 w 30"/>
                            <a:gd name="T13" fmla="*/ 6 h 24"/>
                            <a:gd name="T14" fmla="*/ 0 w 30"/>
                            <a:gd name="T15" fmla="*/ 6 h 24"/>
                            <a:gd name="T16" fmla="*/ 0 w 30"/>
                            <a:gd name="T17" fmla="*/ 12 h 24"/>
                            <a:gd name="T18" fmla="*/ 0 w 30"/>
                            <a:gd name="T19" fmla="*/ 12 h 24"/>
                            <a:gd name="T20" fmla="*/ 0 w 30"/>
                            <a:gd name="T21" fmla="*/ 18 h 24"/>
                            <a:gd name="T22" fmla="*/ 0 w 30"/>
                            <a:gd name="T23" fmla="*/ 18 h 24"/>
                            <a:gd name="T24" fmla="*/ 6 w 30"/>
                            <a:gd name="T25" fmla="*/ 18 h 24"/>
                            <a:gd name="T26" fmla="*/ 6 w 30"/>
                            <a:gd name="T27" fmla="*/ 24 h 24"/>
                            <a:gd name="T28" fmla="*/ 24 w 30"/>
                            <a:gd name="T29" fmla="*/ 24 h 24"/>
                            <a:gd name="T30" fmla="*/ 24 w 30"/>
                            <a:gd name="T31" fmla="*/ 18 h 24"/>
                            <a:gd name="T32" fmla="*/ 30 w 30"/>
                            <a:gd name="T33" fmla="*/ 18 h 24"/>
                            <a:gd name="T34" fmla="*/ 30 w 30"/>
                            <a:gd name="T35" fmla="*/ 12 h 24"/>
                            <a:gd name="T36" fmla="*/ 30 w 30"/>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4"/>
                            <a:gd name="T59" fmla="*/ 30 w 30"/>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4">
                              <a:moveTo>
                                <a:pt x="30" y="12"/>
                              </a:moveTo>
                              <a:lnTo>
                                <a:pt x="30" y="6"/>
                              </a:lnTo>
                              <a:lnTo>
                                <a:pt x="24" y="6"/>
                              </a:lnTo>
                              <a:lnTo>
                                <a:pt x="24" y="0"/>
                              </a:lnTo>
                              <a:lnTo>
                                <a:pt x="6" y="0"/>
                              </a:lnTo>
                              <a:lnTo>
                                <a:pt x="6" y="6"/>
                              </a:lnTo>
                              <a:lnTo>
                                <a:pt x="0" y="6"/>
                              </a:lnTo>
                              <a:lnTo>
                                <a:pt x="0" y="12"/>
                              </a:lnTo>
                              <a:lnTo>
                                <a:pt x="0" y="18"/>
                              </a:lnTo>
                              <a:lnTo>
                                <a:pt x="6"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49" name="Freeform 6844"/>
                        <p:cNvSpPr>
                          <a:spLocks/>
                        </p:cNvSpPr>
                        <p:nvPr/>
                      </p:nvSpPr>
                      <p:spPr bwMode="auto">
                        <a:xfrm>
                          <a:off x="4431390" y="2770748"/>
                          <a:ext cx="52615" cy="36647"/>
                        </a:xfrm>
                        <a:custGeom>
                          <a:avLst/>
                          <a:gdLst>
                            <a:gd name="T0" fmla="*/ 36 w 36"/>
                            <a:gd name="T1" fmla="*/ 12 h 24"/>
                            <a:gd name="T2" fmla="*/ 36 w 36"/>
                            <a:gd name="T3" fmla="*/ 6 h 24"/>
                            <a:gd name="T4" fmla="*/ 30 w 36"/>
                            <a:gd name="T5" fmla="*/ 6 h 24"/>
                            <a:gd name="T6" fmla="*/ 24 w 36"/>
                            <a:gd name="T7" fmla="*/ 0 h 24"/>
                            <a:gd name="T8" fmla="*/ 12 w 36"/>
                            <a:gd name="T9" fmla="*/ 0 h 24"/>
                            <a:gd name="T10" fmla="*/ 6 w 36"/>
                            <a:gd name="T11" fmla="*/ 6 h 24"/>
                            <a:gd name="T12" fmla="*/ 0 w 36"/>
                            <a:gd name="T13" fmla="*/ 6 h 24"/>
                            <a:gd name="T14" fmla="*/ 0 w 36"/>
                            <a:gd name="T15" fmla="*/ 18 h 24"/>
                            <a:gd name="T16" fmla="*/ 6 w 36"/>
                            <a:gd name="T17" fmla="*/ 18 h 24"/>
                            <a:gd name="T18" fmla="*/ 12 w 36"/>
                            <a:gd name="T19" fmla="*/ 24 h 24"/>
                            <a:gd name="T20" fmla="*/ 24 w 36"/>
                            <a:gd name="T21" fmla="*/ 24 h 24"/>
                            <a:gd name="T22" fmla="*/ 30 w 36"/>
                            <a:gd name="T23" fmla="*/ 18 h 24"/>
                            <a:gd name="T24" fmla="*/ 36 w 36"/>
                            <a:gd name="T25" fmla="*/ 18 h 24"/>
                            <a:gd name="T26" fmla="*/ 36 w 36"/>
                            <a:gd name="T27" fmla="*/ 12 h 24"/>
                            <a:gd name="T28" fmla="*/ 36 w 36"/>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4"/>
                            <a:gd name="T47" fmla="*/ 36 w 36"/>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4">
                              <a:moveTo>
                                <a:pt x="36" y="12"/>
                              </a:moveTo>
                              <a:lnTo>
                                <a:pt x="36" y="6"/>
                              </a:lnTo>
                              <a:lnTo>
                                <a:pt x="30" y="6"/>
                              </a:lnTo>
                              <a:lnTo>
                                <a:pt x="24" y="0"/>
                              </a:lnTo>
                              <a:lnTo>
                                <a:pt x="12" y="0"/>
                              </a:lnTo>
                              <a:lnTo>
                                <a:pt x="6" y="6"/>
                              </a:lnTo>
                              <a:lnTo>
                                <a:pt x="0" y="6"/>
                              </a:lnTo>
                              <a:lnTo>
                                <a:pt x="0" y="18"/>
                              </a:lnTo>
                              <a:lnTo>
                                <a:pt x="6" y="18"/>
                              </a:lnTo>
                              <a:lnTo>
                                <a:pt x="12" y="24"/>
                              </a:lnTo>
                              <a:lnTo>
                                <a:pt x="24"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50" name="Freeform 6845"/>
                        <p:cNvSpPr>
                          <a:spLocks/>
                        </p:cNvSpPr>
                        <p:nvPr/>
                      </p:nvSpPr>
                      <p:spPr bwMode="auto">
                        <a:xfrm>
                          <a:off x="4527851" y="2789072"/>
                          <a:ext cx="46769" cy="36647"/>
                        </a:xfrm>
                        <a:custGeom>
                          <a:avLst/>
                          <a:gdLst>
                            <a:gd name="T0" fmla="*/ 32 w 32"/>
                            <a:gd name="T1" fmla="*/ 12 h 24"/>
                            <a:gd name="T2" fmla="*/ 32 w 32"/>
                            <a:gd name="T3" fmla="*/ 6 h 24"/>
                            <a:gd name="T4" fmla="*/ 26 w 32"/>
                            <a:gd name="T5" fmla="*/ 6 h 24"/>
                            <a:gd name="T6" fmla="*/ 26 w 32"/>
                            <a:gd name="T7" fmla="*/ 0 h 24"/>
                            <a:gd name="T8" fmla="*/ 6 w 32"/>
                            <a:gd name="T9" fmla="*/ 0 h 24"/>
                            <a:gd name="T10" fmla="*/ 6 w 32"/>
                            <a:gd name="T11" fmla="*/ 6 h 24"/>
                            <a:gd name="T12" fmla="*/ 0 w 32"/>
                            <a:gd name="T13" fmla="*/ 6 h 24"/>
                            <a:gd name="T14" fmla="*/ 0 w 32"/>
                            <a:gd name="T15" fmla="*/ 18 h 24"/>
                            <a:gd name="T16" fmla="*/ 6 w 32"/>
                            <a:gd name="T17" fmla="*/ 18 h 24"/>
                            <a:gd name="T18" fmla="*/ 6 w 32"/>
                            <a:gd name="T19" fmla="*/ 24 h 24"/>
                            <a:gd name="T20" fmla="*/ 6 w 32"/>
                            <a:gd name="T21" fmla="*/ 24 h 24"/>
                            <a:gd name="T22" fmla="*/ 12 w 32"/>
                            <a:gd name="T23" fmla="*/ 24 h 24"/>
                            <a:gd name="T24" fmla="*/ 20 w 32"/>
                            <a:gd name="T25" fmla="*/ 24 h 24"/>
                            <a:gd name="T26" fmla="*/ 26 w 32"/>
                            <a:gd name="T27" fmla="*/ 24 h 24"/>
                            <a:gd name="T28" fmla="*/ 26 w 32"/>
                            <a:gd name="T29" fmla="*/ 24 h 24"/>
                            <a:gd name="T30" fmla="*/ 26 w 32"/>
                            <a:gd name="T31" fmla="*/ 18 h 24"/>
                            <a:gd name="T32" fmla="*/ 32 w 32"/>
                            <a:gd name="T33" fmla="*/ 18 h 24"/>
                            <a:gd name="T34" fmla="*/ 32 w 32"/>
                            <a:gd name="T35" fmla="*/ 12 h 24"/>
                            <a:gd name="T36" fmla="*/ 32 w 32"/>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24"/>
                            <a:gd name="T59" fmla="*/ 32 w 32"/>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24">
                              <a:moveTo>
                                <a:pt x="32" y="12"/>
                              </a:moveTo>
                              <a:lnTo>
                                <a:pt x="32" y="6"/>
                              </a:lnTo>
                              <a:lnTo>
                                <a:pt x="26" y="6"/>
                              </a:lnTo>
                              <a:lnTo>
                                <a:pt x="26" y="0"/>
                              </a:lnTo>
                              <a:lnTo>
                                <a:pt x="6" y="0"/>
                              </a:lnTo>
                              <a:lnTo>
                                <a:pt x="6" y="6"/>
                              </a:lnTo>
                              <a:lnTo>
                                <a:pt x="0" y="6"/>
                              </a:lnTo>
                              <a:lnTo>
                                <a:pt x="0" y="18"/>
                              </a:lnTo>
                              <a:lnTo>
                                <a:pt x="6" y="18"/>
                              </a:lnTo>
                              <a:lnTo>
                                <a:pt x="6" y="24"/>
                              </a:lnTo>
                              <a:lnTo>
                                <a:pt x="12" y="24"/>
                              </a:lnTo>
                              <a:lnTo>
                                <a:pt x="20"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51" name="Freeform 6846"/>
                        <p:cNvSpPr>
                          <a:spLocks/>
                        </p:cNvSpPr>
                        <p:nvPr/>
                      </p:nvSpPr>
                      <p:spPr bwMode="auto">
                        <a:xfrm>
                          <a:off x="4574620" y="2825718"/>
                          <a:ext cx="43846" cy="36647"/>
                        </a:xfrm>
                        <a:custGeom>
                          <a:avLst/>
                          <a:gdLst>
                            <a:gd name="T0" fmla="*/ 30 w 30"/>
                            <a:gd name="T1" fmla="*/ 12 h 24"/>
                            <a:gd name="T2" fmla="*/ 30 w 30"/>
                            <a:gd name="T3" fmla="*/ 6 h 24"/>
                            <a:gd name="T4" fmla="*/ 30 w 30"/>
                            <a:gd name="T5" fmla="*/ 6 h 24"/>
                            <a:gd name="T6" fmla="*/ 30 w 30"/>
                            <a:gd name="T7" fmla="*/ 0 h 24"/>
                            <a:gd name="T8" fmla="*/ 12 w 30"/>
                            <a:gd name="T9" fmla="*/ 0 h 24"/>
                            <a:gd name="T10" fmla="*/ 6 w 30"/>
                            <a:gd name="T11" fmla="*/ 6 h 24"/>
                            <a:gd name="T12" fmla="*/ 6 w 30"/>
                            <a:gd name="T13" fmla="*/ 6 h 24"/>
                            <a:gd name="T14" fmla="*/ 0 w 30"/>
                            <a:gd name="T15" fmla="*/ 12 h 24"/>
                            <a:gd name="T16" fmla="*/ 0 w 30"/>
                            <a:gd name="T17" fmla="*/ 12 h 24"/>
                            <a:gd name="T18" fmla="*/ 6 w 30"/>
                            <a:gd name="T19" fmla="*/ 18 h 24"/>
                            <a:gd name="T20" fmla="*/ 6 w 30"/>
                            <a:gd name="T21" fmla="*/ 18 h 24"/>
                            <a:gd name="T22" fmla="*/ 12 w 30"/>
                            <a:gd name="T23" fmla="*/ 18 h 24"/>
                            <a:gd name="T24" fmla="*/ 12 w 30"/>
                            <a:gd name="T25" fmla="*/ 24 h 24"/>
                            <a:gd name="T26" fmla="*/ 24 w 30"/>
                            <a:gd name="T27" fmla="*/ 24 h 24"/>
                            <a:gd name="T28" fmla="*/ 30 w 30"/>
                            <a:gd name="T29" fmla="*/ 18 h 24"/>
                            <a:gd name="T30" fmla="*/ 30 w 30"/>
                            <a:gd name="T31" fmla="*/ 18 h 24"/>
                            <a:gd name="T32" fmla="*/ 30 w 30"/>
                            <a:gd name="T33" fmla="*/ 12 h 24"/>
                            <a:gd name="T34" fmla="*/ 30 w 30"/>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30" y="12"/>
                              </a:moveTo>
                              <a:lnTo>
                                <a:pt x="30" y="6"/>
                              </a:lnTo>
                              <a:lnTo>
                                <a:pt x="30" y="0"/>
                              </a:lnTo>
                              <a:lnTo>
                                <a:pt x="12" y="0"/>
                              </a:lnTo>
                              <a:lnTo>
                                <a:pt x="6" y="6"/>
                              </a:lnTo>
                              <a:lnTo>
                                <a:pt x="0" y="12"/>
                              </a:lnTo>
                              <a:lnTo>
                                <a:pt x="6" y="18"/>
                              </a:lnTo>
                              <a:lnTo>
                                <a:pt x="12" y="18"/>
                              </a:lnTo>
                              <a:lnTo>
                                <a:pt x="12"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52" name="Freeform 6847"/>
                        <p:cNvSpPr>
                          <a:spLocks/>
                        </p:cNvSpPr>
                        <p:nvPr/>
                      </p:nvSpPr>
                      <p:spPr bwMode="auto">
                        <a:xfrm>
                          <a:off x="4662312" y="2825718"/>
                          <a:ext cx="46769" cy="36647"/>
                        </a:xfrm>
                        <a:custGeom>
                          <a:avLst/>
                          <a:gdLst>
                            <a:gd name="T0" fmla="*/ 32 w 32"/>
                            <a:gd name="T1" fmla="*/ 12 h 24"/>
                            <a:gd name="T2" fmla="*/ 32 w 32"/>
                            <a:gd name="T3" fmla="*/ 6 h 24"/>
                            <a:gd name="T4" fmla="*/ 26 w 32"/>
                            <a:gd name="T5" fmla="*/ 6 h 24"/>
                            <a:gd name="T6" fmla="*/ 26 w 32"/>
                            <a:gd name="T7" fmla="*/ 0 h 24"/>
                            <a:gd name="T8" fmla="*/ 6 w 32"/>
                            <a:gd name="T9" fmla="*/ 0 h 24"/>
                            <a:gd name="T10" fmla="*/ 6 w 32"/>
                            <a:gd name="T11" fmla="*/ 6 h 24"/>
                            <a:gd name="T12" fmla="*/ 0 w 32"/>
                            <a:gd name="T13" fmla="*/ 6 h 24"/>
                            <a:gd name="T14" fmla="*/ 0 w 32"/>
                            <a:gd name="T15" fmla="*/ 18 h 24"/>
                            <a:gd name="T16" fmla="*/ 6 w 32"/>
                            <a:gd name="T17" fmla="*/ 18 h 24"/>
                            <a:gd name="T18" fmla="*/ 6 w 32"/>
                            <a:gd name="T19" fmla="*/ 18 h 24"/>
                            <a:gd name="T20" fmla="*/ 6 w 32"/>
                            <a:gd name="T21" fmla="*/ 18 h 24"/>
                            <a:gd name="T22" fmla="*/ 6 w 32"/>
                            <a:gd name="T23" fmla="*/ 24 h 24"/>
                            <a:gd name="T24" fmla="*/ 26 w 32"/>
                            <a:gd name="T25" fmla="*/ 24 h 24"/>
                            <a:gd name="T26" fmla="*/ 26 w 32"/>
                            <a:gd name="T27" fmla="*/ 18 h 24"/>
                            <a:gd name="T28" fmla="*/ 32 w 32"/>
                            <a:gd name="T29" fmla="*/ 18 h 24"/>
                            <a:gd name="T30" fmla="*/ 32 w 32"/>
                            <a:gd name="T31" fmla="*/ 12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6"/>
                              </a:lnTo>
                              <a:lnTo>
                                <a:pt x="26" y="0"/>
                              </a:lnTo>
                              <a:lnTo>
                                <a:pt x="6" y="0"/>
                              </a:lnTo>
                              <a:lnTo>
                                <a:pt x="6" y="6"/>
                              </a:lnTo>
                              <a:lnTo>
                                <a:pt x="0" y="6"/>
                              </a:lnTo>
                              <a:lnTo>
                                <a:pt x="0" y="18"/>
                              </a:lnTo>
                              <a:lnTo>
                                <a:pt x="6" y="18"/>
                              </a:lnTo>
                              <a:lnTo>
                                <a:pt x="6"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53" name="Freeform 6848"/>
                        <p:cNvSpPr>
                          <a:spLocks/>
                        </p:cNvSpPr>
                        <p:nvPr/>
                      </p:nvSpPr>
                      <p:spPr bwMode="auto">
                        <a:xfrm>
                          <a:off x="4752927" y="2862365"/>
                          <a:ext cx="43846" cy="39701"/>
                        </a:xfrm>
                        <a:custGeom>
                          <a:avLst/>
                          <a:gdLst>
                            <a:gd name="T0" fmla="*/ 30 w 30"/>
                            <a:gd name="T1" fmla="*/ 14 h 26"/>
                            <a:gd name="T2" fmla="*/ 30 w 30"/>
                            <a:gd name="T3" fmla="*/ 6 h 26"/>
                            <a:gd name="T4" fmla="*/ 24 w 30"/>
                            <a:gd name="T5" fmla="*/ 0 h 26"/>
                            <a:gd name="T6" fmla="*/ 18 w 30"/>
                            <a:gd name="T7" fmla="*/ 0 h 26"/>
                            <a:gd name="T8" fmla="*/ 6 w 30"/>
                            <a:gd name="T9" fmla="*/ 0 h 26"/>
                            <a:gd name="T10" fmla="*/ 6 w 30"/>
                            <a:gd name="T11" fmla="*/ 0 h 26"/>
                            <a:gd name="T12" fmla="*/ 0 w 30"/>
                            <a:gd name="T13" fmla="*/ 0 h 26"/>
                            <a:gd name="T14" fmla="*/ 0 w 30"/>
                            <a:gd name="T15" fmla="*/ 6 h 26"/>
                            <a:gd name="T16" fmla="*/ 0 w 30"/>
                            <a:gd name="T17" fmla="*/ 6 h 26"/>
                            <a:gd name="T18" fmla="*/ 0 w 30"/>
                            <a:gd name="T19" fmla="*/ 20 h 26"/>
                            <a:gd name="T20" fmla="*/ 0 w 30"/>
                            <a:gd name="T21" fmla="*/ 20 h 26"/>
                            <a:gd name="T22" fmla="*/ 6 w 30"/>
                            <a:gd name="T23" fmla="*/ 26 h 26"/>
                            <a:gd name="T24" fmla="*/ 24 w 30"/>
                            <a:gd name="T25" fmla="*/ 26 h 26"/>
                            <a:gd name="T26" fmla="*/ 24 w 30"/>
                            <a:gd name="T27" fmla="*/ 20 h 26"/>
                            <a:gd name="T28" fmla="*/ 30 w 30"/>
                            <a:gd name="T29" fmla="*/ 20 h 26"/>
                            <a:gd name="T30" fmla="*/ 30 w 30"/>
                            <a:gd name="T31" fmla="*/ 14 h 26"/>
                            <a:gd name="T32" fmla="*/ 30 w 30"/>
                            <a:gd name="T33" fmla="*/ 14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6"/>
                            <a:gd name="T53" fmla="*/ 30 w 30"/>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6">
                              <a:moveTo>
                                <a:pt x="30" y="14"/>
                              </a:moveTo>
                              <a:lnTo>
                                <a:pt x="30" y="6"/>
                              </a:lnTo>
                              <a:lnTo>
                                <a:pt x="24" y="0"/>
                              </a:lnTo>
                              <a:lnTo>
                                <a:pt x="18" y="0"/>
                              </a:lnTo>
                              <a:lnTo>
                                <a:pt x="6" y="0"/>
                              </a:lnTo>
                              <a:lnTo>
                                <a:pt x="0" y="0"/>
                              </a:lnTo>
                              <a:lnTo>
                                <a:pt x="0" y="6"/>
                              </a:lnTo>
                              <a:lnTo>
                                <a:pt x="0" y="20"/>
                              </a:lnTo>
                              <a:lnTo>
                                <a:pt x="6" y="26"/>
                              </a:lnTo>
                              <a:lnTo>
                                <a:pt x="24" y="26"/>
                              </a:lnTo>
                              <a:lnTo>
                                <a:pt x="24" y="20"/>
                              </a:lnTo>
                              <a:lnTo>
                                <a:pt x="30" y="20"/>
                              </a:lnTo>
                              <a:lnTo>
                                <a:pt x="30" y="14"/>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54" name="Freeform 6849"/>
                        <p:cNvSpPr>
                          <a:spLocks/>
                        </p:cNvSpPr>
                        <p:nvPr/>
                      </p:nvSpPr>
                      <p:spPr bwMode="auto">
                        <a:xfrm>
                          <a:off x="4779235" y="2862365"/>
                          <a:ext cx="46769" cy="39701"/>
                        </a:xfrm>
                        <a:custGeom>
                          <a:avLst/>
                          <a:gdLst>
                            <a:gd name="T0" fmla="*/ 32 w 32"/>
                            <a:gd name="T1" fmla="*/ 14 h 26"/>
                            <a:gd name="T2" fmla="*/ 26 w 32"/>
                            <a:gd name="T3" fmla="*/ 6 h 26"/>
                            <a:gd name="T4" fmla="*/ 26 w 32"/>
                            <a:gd name="T5" fmla="*/ 0 h 26"/>
                            <a:gd name="T6" fmla="*/ 20 w 32"/>
                            <a:gd name="T7" fmla="*/ 0 h 26"/>
                            <a:gd name="T8" fmla="*/ 20 w 32"/>
                            <a:gd name="T9" fmla="*/ 0 h 26"/>
                            <a:gd name="T10" fmla="*/ 6 w 32"/>
                            <a:gd name="T11" fmla="*/ 0 h 26"/>
                            <a:gd name="T12" fmla="*/ 0 w 32"/>
                            <a:gd name="T13" fmla="*/ 0 h 26"/>
                            <a:gd name="T14" fmla="*/ 0 w 32"/>
                            <a:gd name="T15" fmla="*/ 0 h 26"/>
                            <a:gd name="T16" fmla="*/ 0 w 32"/>
                            <a:gd name="T17" fmla="*/ 20 h 26"/>
                            <a:gd name="T18" fmla="*/ 0 w 32"/>
                            <a:gd name="T19" fmla="*/ 20 h 26"/>
                            <a:gd name="T20" fmla="*/ 0 w 32"/>
                            <a:gd name="T21" fmla="*/ 26 h 26"/>
                            <a:gd name="T22" fmla="*/ 20 w 32"/>
                            <a:gd name="T23" fmla="*/ 26 h 26"/>
                            <a:gd name="T24" fmla="*/ 20 w 32"/>
                            <a:gd name="T25" fmla="*/ 20 h 26"/>
                            <a:gd name="T26" fmla="*/ 26 w 32"/>
                            <a:gd name="T27" fmla="*/ 20 h 26"/>
                            <a:gd name="T28" fmla="*/ 26 w 32"/>
                            <a:gd name="T29" fmla="*/ 20 h 26"/>
                            <a:gd name="T30" fmla="*/ 32 w 32"/>
                            <a:gd name="T31" fmla="*/ 14 h 26"/>
                            <a:gd name="T32" fmla="*/ 32 w 32"/>
                            <a:gd name="T33" fmla="*/ 14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6"/>
                            <a:gd name="T53" fmla="*/ 32 w 3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6">
                              <a:moveTo>
                                <a:pt x="32" y="14"/>
                              </a:moveTo>
                              <a:lnTo>
                                <a:pt x="26" y="6"/>
                              </a:lnTo>
                              <a:lnTo>
                                <a:pt x="26" y="0"/>
                              </a:lnTo>
                              <a:lnTo>
                                <a:pt x="20" y="0"/>
                              </a:lnTo>
                              <a:lnTo>
                                <a:pt x="6" y="0"/>
                              </a:lnTo>
                              <a:lnTo>
                                <a:pt x="0" y="0"/>
                              </a:lnTo>
                              <a:lnTo>
                                <a:pt x="0" y="20"/>
                              </a:lnTo>
                              <a:lnTo>
                                <a:pt x="0" y="26"/>
                              </a:lnTo>
                              <a:lnTo>
                                <a:pt x="20" y="26"/>
                              </a:lnTo>
                              <a:lnTo>
                                <a:pt x="20" y="20"/>
                              </a:lnTo>
                              <a:lnTo>
                                <a:pt x="26" y="20"/>
                              </a:lnTo>
                              <a:lnTo>
                                <a:pt x="32" y="14"/>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55" name="Freeform 6850"/>
                        <p:cNvSpPr>
                          <a:spLocks/>
                        </p:cNvSpPr>
                        <p:nvPr/>
                      </p:nvSpPr>
                      <p:spPr bwMode="auto">
                        <a:xfrm>
                          <a:off x="4826004" y="2883742"/>
                          <a:ext cx="43846" cy="36647"/>
                        </a:xfrm>
                        <a:custGeom>
                          <a:avLst/>
                          <a:gdLst>
                            <a:gd name="T0" fmla="*/ 30 w 30"/>
                            <a:gd name="T1" fmla="*/ 12 h 24"/>
                            <a:gd name="T2" fmla="*/ 30 w 30"/>
                            <a:gd name="T3" fmla="*/ 6 h 24"/>
                            <a:gd name="T4" fmla="*/ 24 w 30"/>
                            <a:gd name="T5" fmla="*/ 6 h 24"/>
                            <a:gd name="T6" fmla="*/ 24 w 30"/>
                            <a:gd name="T7" fmla="*/ 0 h 24"/>
                            <a:gd name="T8" fmla="*/ 6 w 30"/>
                            <a:gd name="T9" fmla="*/ 0 h 24"/>
                            <a:gd name="T10" fmla="*/ 6 w 30"/>
                            <a:gd name="T11" fmla="*/ 6 h 24"/>
                            <a:gd name="T12" fmla="*/ 6 w 30"/>
                            <a:gd name="T13" fmla="*/ 6 h 24"/>
                            <a:gd name="T14" fmla="*/ 6 w 30"/>
                            <a:gd name="T15" fmla="*/ 6 h 24"/>
                            <a:gd name="T16" fmla="*/ 0 w 30"/>
                            <a:gd name="T17" fmla="*/ 6 h 24"/>
                            <a:gd name="T18" fmla="*/ 0 w 30"/>
                            <a:gd name="T19" fmla="*/ 12 h 24"/>
                            <a:gd name="T20" fmla="*/ 6 w 30"/>
                            <a:gd name="T21" fmla="*/ 18 h 24"/>
                            <a:gd name="T22" fmla="*/ 6 w 30"/>
                            <a:gd name="T23" fmla="*/ 18 h 24"/>
                            <a:gd name="T24" fmla="*/ 6 w 30"/>
                            <a:gd name="T25" fmla="*/ 18 h 24"/>
                            <a:gd name="T26" fmla="*/ 12 w 30"/>
                            <a:gd name="T27" fmla="*/ 24 h 24"/>
                            <a:gd name="T28" fmla="*/ 24 w 30"/>
                            <a:gd name="T29" fmla="*/ 24 h 24"/>
                            <a:gd name="T30" fmla="*/ 24 w 30"/>
                            <a:gd name="T31" fmla="*/ 18 h 24"/>
                            <a:gd name="T32" fmla="*/ 30 w 30"/>
                            <a:gd name="T33" fmla="*/ 18 h 24"/>
                            <a:gd name="T34" fmla="*/ 30 w 30"/>
                            <a:gd name="T35" fmla="*/ 12 h 24"/>
                            <a:gd name="T36" fmla="*/ 30 w 30"/>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4"/>
                            <a:gd name="T59" fmla="*/ 30 w 30"/>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4">
                              <a:moveTo>
                                <a:pt x="30" y="12"/>
                              </a:moveTo>
                              <a:lnTo>
                                <a:pt x="30" y="6"/>
                              </a:lnTo>
                              <a:lnTo>
                                <a:pt x="24" y="6"/>
                              </a:lnTo>
                              <a:lnTo>
                                <a:pt x="24" y="0"/>
                              </a:lnTo>
                              <a:lnTo>
                                <a:pt x="6" y="0"/>
                              </a:lnTo>
                              <a:lnTo>
                                <a:pt x="6" y="6"/>
                              </a:lnTo>
                              <a:lnTo>
                                <a:pt x="0" y="6"/>
                              </a:lnTo>
                              <a:lnTo>
                                <a:pt x="0" y="12"/>
                              </a:lnTo>
                              <a:lnTo>
                                <a:pt x="6" y="18"/>
                              </a:lnTo>
                              <a:lnTo>
                                <a:pt x="12"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56" name="Freeform 6851"/>
                        <p:cNvSpPr>
                          <a:spLocks/>
                        </p:cNvSpPr>
                        <p:nvPr/>
                      </p:nvSpPr>
                      <p:spPr bwMode="auto">
                        <a:xfrm>
                          <a:off x="4861081" y="2883742"/>
                          <a:ext cx="43846" cy="36647"/>
                        </a:xfrm>
                        <a:custGeom>
                          <a:avLst/>
                          <a:gdLst>
                            <a:gd name="T0" fmla="*/ 30 w 30"/>
                            <a:gd name="T1" fmla="*/ 12 h 24"/>
                            <a:gd name="T2" fmla="*/ 30 w 30"/>
                            <a:gd name="T3" fmla="*/ 6 h 24"/>
                            <a:gd name="T4" fmla="*/ 24 w 30"/>
                            <a:gd name="T5" fmla="*/ 6 h 24"/>
                            <a:gd name="T6" fmla="*/ 24 w 30"/>
                            <a:gd name="T7" fmla="*/ 0 h 24"/>
                            <a:gd name="T8" fmla="*/ 6 w 30"/>
                            <a:gd name="T9" fmla="*/ 0 h 24"/>
                            <a:gd name="T10" fmla="*/ 6 w 30"/>
                            <a:gd name="T11" fmla="*/ 6 h 24"/>
                            <a:gd name="T12" fmla="*/ 0 w 30"/>
                            <a:gd name="T13" fmla="*/ 6 h 24"/>
                            <a:gd name="T14" fmla="*/ 0 w 30"/>
                            <a:gd name="T15" fmla="*/ 6 h 24"/>
                            <a:gd name="T16" fmla="*/ 0 w 30"/>
                            <a:gd name="T17" fmla="*/ 6 h 24"/>
                            <a:gd name="T18" fmla="*/ 0 w 30"/>
                            <a:gd name="T19" fmla="*/ 12 h 24"/>
                            <a:gd name="T20" fmla="*/ 0 w 30"/>
                            <a:gd name="T21" fmla="*/ 18 h 24"/>
                            <a:gd name="T22" fmla="*/ 0 w 30"/>
                            <a:gd name="T23" fmla="*/ 18 h 24"/>
                            <a:gd name="T24" fmla="*/ 6 w 30"/>
                            <a:gd name="T25" fmla="*/ 18 h 24"/>
                            <a:gd name="T26" fmla="*/ 12 w 30"/>
                            <a:gd name="T27" fmla="*/ 24 h 24"/>
                            <a:gd name="T28" fmla="*/ 18 w 30"/>
                            <a:gd name="T29" fmla="*/ 24 h 24"/>
                            <a:gd name="T30" fmla="*/ 24 w 30"/>
                            <a:gd name="T31" fmla="*/ 18 h 24"/>
                            <a:gd name="T32" fmla="*/ 30 w 30"/>
                            <a:gd name="T33" fmla="*/ 18 h 24"/>
                            <a:gd name="T34" fmla="*/ 30 w 30"/>
                            <a:gd name="T35" fmla="*/ 12 h 24"/>
                            <a:gd name="T36" fmla="*/ 30 w 30"/>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4"/>
                            <a:gd name="T59" fmla="*/ 30 w 30"/>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4">
                              <a:moveTo>
                                <a:pt x="30" y="12"/>
                              </a:moveTo>
                              <a:lnTo>
                                <a:pt x="30" y="6"/>
                              </a:lnTo>
                              <a:lnTo>
                                <a:pt x="24" y="6"/>
                              </a:lnTo>
                              <a:lnTo>
                                <a:pt x="24" y="0"/>
                              </a:lnTo>
                              <a:lnTo>
                                <a:pt x="6" y="0"/>
                              </a:lnTo>
                              <a:lnTo>
                                <a:pt x="6" y="6"/>
                              </a:lnTo>
                              <a:lnTo>
                                <a:pt x="0" y="6"/>
                              </a:lnTo>
                              <a:lnTo>
                                <a:pt x="0" y="12"/>
                              </a:lnTo>
                              <a:lnTo>
                                <a:pt x="0" y="18"/>
                              </a:lnTo>
                              <a:lnTo>
                                <a:pt x="6" y="18"/>
                              </a:lnTo>
                              <a:lnTo>
                                <a:pt x="12" y="24"/>
                              </a:lnTo>
                              <a:lnTo>
                                <a:pt x="18"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57" name="Freeform 6852"/>
                        <p:cNvSpPr>
                          <a:spLocks/>
                        </p:cNvSpPr>
                        <p:nvPr/>
                      </p:nvSpPr>
                      <p:spPr bwMode="auto">
                        <a:xfrm>
                          <a:off x="4942926" y="2902066"/>
                          <a:ext cx="43846" cy="36647"/>
                        </a:xfrm>
                        <a:custGeom>
                          <a:avLst/>
                          <a:gdLst>
                            <a:gd name="T0" fmla="*/ 30 w 30"/>
                            <a:gd name="T1" fmla="*/ 12 h 24"/>
                            <a:gd name="T2" fmla="*/ 30 w 30"/>
                            <a:gd name="T3" fmla="*/ 6 h 24"/>
                            <a:gd name="T4" fmla="*/ 24 w 30"/>
                            <a:gd name="T5" fmla="*/ 6 h 24"/>
                            <a:gd name="T6" fmla="*/ 24 w 30"/>
                            <a:gd name="T7" fmla="*/ 0 h 24"/>
                            <a:gd name="T8" fmla="*/ 18 w 30"/>
                            <a:gd name="T9" fmla="*/ 0 h 24"/>
                            <a:gd name="T10" fmla="*/ 12 w 30"/>
                            <a:gd name="T11" fmla="*/ 0 h 24"/>
                            <a:gd name="T12" fmla="*/ 6 w 30"/>
                            <a:gd name="T13" fmla="*/ 0 h 24"/>
                            <a:gd name="T14" fmla="*/ 0 w 30"/>
                            <a:gd name="T15" fmla="*/ 0 h 24"/>
                            <a:gd name="T16" fmla="*/ 0 w 30"/>
                            <a:gd name="T17" fmla="*/ 6 h 24"/>
                            <a:gd name="T18" fmla="*/ 0 w 30"/>
                            <a:gd name="T19" fmla="*/ 18 h 24"/>
                            <a:gd name="T20" fmla="*/ 0 w 30"/>
                            <a:gd name="T21" fmla="*/ 24 h 24"/>
                            <a:gd name="T22" fmla="*/ 6 w 30"/>
                            <a:gd name="T23" fmla="*/ 24 h 24"/>
                            <a:gd name="T24" fmla="*/ 6 w 30"/>
                            <a:gd name="T25" fmla="*/ 24 h 24"/>
                            <a:gd name="T26" fmla="*/ 18 w 30"/>
                            <a:gd name="T27" fmla="*/ 24 h 24"/>
                            <a:gd name="T28" fmla="*/ 18 w 30"/>
                            <a:gd name="T29" fmla="*/ 24 h 24"/>
                            <a:gd name="T30" fmla="*/ 24 w 30"/>
                            <a:gd name="T31" fmla="*/ 24 h 24"/>
                            <a:gd name="T32" fmla="*/ 24 w 30"/>
                            <a:gd name="T33" fmla="*/ 18 h 24"/>
                            <a:gd name="T34" fmla="*/ 30 w 30"/>
                            <a:gd name="T35" fmla="*/ 12 h 24"/>
                            <a:gd name="T36" fmla="*/ 30 w 30"/>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4"/>
                            <a:gd name="T59" fmla="*/ 30 w 30"/>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4">
                              <a:moveTo>
                                <a:pt x="30" y="12"/>
                              </a:moveTo>
                              <a:lnTo>
                                <a:pt x="30" y="6"/>
                              </a:lnTo>
                              <a:lnTo>
                                <a:pt x="24" y="6"/>
                              </a:lnTo>
                              <a:lnTo>
                                <a:pt x="24" y="0"/>
                              </a:lnTo>
                              <a:lnTo>
                                <a:pt x="18" y="0"/>
                              </a:lnTo>
                              <a:lnTo>
                                <a:pt x="12" y="0"/>
                              </a:lnTo>
                              <a:lnTo>
                                <a:pt x="6" y="0"/>
                              </a:lnTo>
                              <a:lnTo>
                                <a:pt x="0" y="0"/>
                              </a:lnTo>
                              <a:lnTo>
                                <a:pt x="0" y="6"/>
                              </a:lnTo>
                              <a:lnTo>
                                <a:pt x="0" y="18"/>
                              </a:lnTo>
                              <a:lnTo>
                                <a:pt x="0" y="24"/>
                              </a:lnTo>
                              <a:lnTo>
                                <a:pt x="6" y="24"/>
                              </a:lnTo>
                              <a:lnTo>
                                <a:pt x="18" y="24"/>
                              </a:lnTo>
                              <a:lnTo>
                                <a:pt x="24" y="24"/>
                              </a:lnTo>
                              <a:lnTo>
                                <a:pt x="24"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58" name="Freeform 6853"/>
                        <p:cNvSpPr>
                          <a:spLocks/>
                        </p:cNvSpPr>
                        <p:nvPr/>
                      </p:nvSpPr>
                      <p:spPr bwMode="auto">
                        <a:xfrm>
                          <a:off x="5094926" y="2938712"/>
                          <a:ext cx="43846" cy="36647"/>
                        </a:xfrm>
                        <a:custGeom>
                          <a:avLst/>
                          <a:gdLst>
                            <a:gd name="T0" fmla="*/ 30 w 30"/>
                            <a:gd name="T1" fmla="*/ 12 h 24"/>
                            <a:gd name="T2" fmla="*/ 30 w 30"/>
                            <a:gd name="T3" fmla="*/ 6 h 24"/>
                            <a:gd name="T4" fmla="*/ 24 w 30"/>
                            <a:gd name="T5" fmla="*/ 6 h 24"/>
                            <a:gd name="T6" fmla="*/ 24 w 30"/>
                            <a:gd name="T7" fmla="*/ 6 h 24"/>
                            <a:gd name="T8" fmla="*/ 18 w 30"/>
                            <a:gd name="T9" fmla="*/ 0 h 24"/>
                            <a:gd name="T10" fmla="*/ 0 w 30"/>
                            <a:gd name="T11" fmla="*/ 0 h 24"/>
                            <a:gd name="T12" fmla="*/ 0 w 30"/>
                            <a:gd name="T13" fmla="*/ 6 h 24"/>
                            <a:gd name="T14" fmla="*/ 0 w 30"/>
                            <a:gd name="T15" fmla="*/ 6 h 24"/>
                            <a:gd name="T16" fmla="*/ 0 w 30"/>
                            <a:gd name="T17" fmla="*/ 18 h 24"/>
                            <a:gd name="T18" fmla="*/ 0 w 30"/>
                            <a:gd name="T19" fmla="*/ 18 h 24"/>
                            <a:gd name="T20" fmla="*/ 0 w 30"/>
                            <a:gd name="T21" fmla="*/ 24 h 24"/>
                            <a:gd name="T22" fmla="*/ 18 w 30"/>
                            <a:gd name="T23" fmla="*/ 24 h 24"/>
                            <a:gd name="T24" fmla="*/ 24 w 30"/>
                            <a:gd name="T25" fmla="*/ 18 h 24"/>
                            <a:gd name="T26" fmla="*/ 24 w 30"/>
                            <a:gd name="T27" fmla="*/ 18 h 24"/>
                            <a:gd name="T28" fmla="*/ 30 w 30"/>
                            <a:gd name="T29" fmla="*/ 18 h 24"/>
                            <a:gd name="T30" fmla="*/ 30 w 30"/>
                            <a:gd name="T31" fmla="*/ 12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6"/>
                              </a:lnTo>
                              <a:lnTo>
                                <a:pt x="18" y="0"/>
                              </a:lnTo>
                              <a:lnTo>
                                <a:pt x="0" y="0"/>
                              </a:lnTo>
                              <a:lnTo>
                                <a:pt x="0" y="6"/>
                              </a:lnTo>
                              <a:lnTo>
                                <a:pt x="0" y="18"/>
                              </a:lnTo>
                              <a:lnTo>
                                <a:pt x="0" y="24"/>
                              </a:lnTo>
                              <a:lnTo>
                                <a:pt x="18"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59" name="Freeform 6854"/>
                        <p:cNvSpPr>
                          <a:spLocks/>
                        </p:cNvSpPr>
                        <p:nvPr/>
                      </p:nvSpPr>
                      <p:spPr bwMode="auto">
                        <a:xfrm>
                          <a:off x="5381386" y="2957036"/>
                          <a:ext cx="43846" cy="36647"/>
                        </a:xfrm>
                        <a:custGeom>
                          <a:avLst/>
                          <a:gdLst>
                            <a:gd name="T0" fmla="*/ 30 w 30"/>
                            <a:gd name="T1" fmla="*/ 12 h 24"/>
                            <a:gd name="T2" fmla="*/ 30 w 30"/>
                            <a:gd name="T3" fmla="*/ 6 h 24"/>
                            <a:gd name="T4" fmla="*/ 24 w 30"/>
                            <a:gd name="T5" fmla="*/ 6 h 24"/>
                            <a:gd name="T6" fmla="*/ 24 w 30"/>
                            <a:gd name="T7" fmla="*/ 0 h 24"/>
                            <a:gd name="T8" fmla="*/ 6 w 30"/>
                            <a:gd name="T9" fmla="*/ 0 h 24"/>
                            <a:gd name="T10" fmla="*/ 6 w 30"/>
                            <a:gd name="T11" fmla="*/ 6 h 24"/>
                            <a:gd name="T12" fmla="*/ 0 w 30"/>
                            <a:gd name="T13" fmla="*/ 6 h 24"/>
                            <a:gd name="T14" fmla="*/ 0 w 30"/>
                            <a:gd name="T15" fmla="*/ 18 h 24"/>
                            <a:gd name="T16" fmla="*/ 6 w 30"/>
                            <a:gd name="T17" fmla="*/ 24 h 24"/>
                            <a:gd name="T18" fmla="*/ 6 w 30"/>
                            <a:gd name="T19" fmla="*/ 24 h 24"/>
                            <a:gd name="T20" fmla="*/ 6 w 30"/>
                            <a:gd name="T21" fmla="*/ 24 h 24"/>
                            <a:gd name="T22" fmla="*/ 24 w 30"/>
                            <a:gd name="T23" fmla="*/ 24 h 24"/>
                            <a:gd name="T24" fmla="*/ 24 w 30"/>
                            <a:gd name="T25" fmla="*/ 24 h 24"/>
                            <a:gd name="T26" fmla="*/ 24 w 30"/>
                            <a:gd name="T27" fmla="*/ 24 h 24"/>
                            <a:gd name="T28" fmla="*/ 30 w 30"/>
                            <a:gd name="T29" fmla="*/ 18 h 24"/>
                            <a:gd name="T30" fmla="*/ 30 w 30"/>
                            <a:gd name="T31" fmla="*/ 12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6"/>
                              </a:lnTo>
                              <a:lnTo>
                                <a:pt x="24" y="0"/>
                              </a:lnTo>
                              <a:lnTo>
                                <a:pt x="6" y="0"/>
                              </a:lnTo>
                              <a:lnTo>
                                <a:pt x="6" y="6"/>
                              </a:lnTo>
                              <a:lnTo>
                                <a:pt x="0" y="6"/>
                              </a:lnTo>
                              <a:lnTo>
                                <a:pt x="0" y="18"/>
                              </a:lnTo>
                              <a:lnTo>
                                <a:pt x="6"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60" name="Freeform 6855"/>
                        <p:cNvSpPr>
                          <a:spLocks/>
                        </p:cNvSpPr>
                        <p:nvPr/>
                      </p:nvSpPr>
                      <p:spPr bwMode="auto">
                        <a:xfrm>
                          <a:off x="5407694" y="2957036"/>
                          <a:ext cx="46769" cy="36647"/>
                        </a:xfrm>
                        <a:custGeom>
                          <a:avLst/>
                          <a:gdLst>
                            <a:gd name="T0" fmla="*/ 32 w 32"/>
                            <a:gd name="T1" fmla="*/ 12 h 24"/>
                            <a:gd name="T2" fmla="*/ 32 w 32"/>
                            <a:gd name="T3" fmla="*/ 6 h 24"/>
                            <a:gd name="T4" fmla="*/ 24 w 32"/>
                            <a:gd name="T5" fmla="*/ 6 h 24"/>
                            <a:gd name="T6" fmla="*/ 24 w 32"/>
                            <a:gd name="T7" fmla="*/ 0 h 24"/>
                            <a:gd name="T8" fmla="*/ 6 w 32"/>
                            <a:gd name="T9" fmla="*/ 0 h 24"/>
                            <a:gd name="T10" fmla="*/ 6 w 32"/>
                            <a:gd name="T11" fmla="*/ 6 h 24"/>
                            <a:gd name="T12" fmla="*/ 0 w 32"/>
                            <a:gd name="T13" fmla="*/ 6 h 24"/>
                            <a:gd name="T14" fmla="*/ 0 w 32"/>
                            <a:gd name="T15" fmla="*/ 18 h 24"/>
                            <a:gd name="T16" fmla="*/ 6 w 32"/>
                            <a:gd name="T17" fmla="*/ 24 h 24"/>
                            <a:gd name="T18" fmla="*/ 6 w 32"/>
                            <a:gd name="T19" fmla="*/ 24 h 24"/>
                            <a:gd name="T20" fmla="*/ 24 w 32"/>
                            <a:gd name="T21" fmla="*/ 24 h 24"/>
                            <a:gd name="T22" fmla="*/ 24 w 32"/>
                            <a:gd name="T23" fmla="*/ 24 h 24"/>
                            <a:gd name="T24" fmla="*/ 24 w 32"/>
                            <a:gd name="T25" fmla="*/ 24 h 24"/>
                            <a:gd name="T26" fmla="*/ 24 w 32"/>
                            <a:gd name="T27" fmla="*/ 18 h 24"/>
                            <a:gd name="T28" fmla="*/ 32 w 32"/>
                            <a:gd name="T29" fmla="*/ 18 h 24"/>
                            <a:gd name="T30" fmla="*/ 32 w 32"/>
                            <a:gd name="T31" fmla="*/ 12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4" y="6"/>
                              </a:lnTo>
                              <a:lnTo>
                                <a:pt x="24" y="0"/>
                              </a:lnTo>
                              <a:lnTo>
                                <a:pt x="6" y="0"/>
                              </a:lnTo>
                              <a:lnTo>
                                <a:pt x="6" y="6"/>
                              </a:lnTo>
                              <a:lnTo>
                                <a:pt x="0" y="6"/>
                              </a:lnTo>
                              <a:lnTo>
                                <a:pt x="0" y="18"/>
                              </a:lnTo>
                              <a:lnTo>
                                <a:pt x="6" y="24"/>
                              </a:lnTo>
                              <a:lnTo>
                                <a:pt x="24" y="24"/>
                              </a:lnTo>
                              <a:lnTo>
                                <a:pt x="24"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61" name="Freeform 6856"/>
                        <p:cNvSpPr>
                          <a:spLocks/>
                        </p:cNvSpPr>
                        <p:nvPr/>
                      </p:nvSpPr>
                      <p:spPr bwMode="auto">
                        <a:xfrm>
                          <a:off x="5407694" y="2957036"/>
                          <a:ext cx="46769" cy="36647"/>
                        </a:xfrm>
                        <a:custGeom>
                          <a:avLst/>
                          <a:gdLst>
                            <a:gd name="T0" fmla="*/ 32 w 32"/>
                            <a:gd name="T1" fmla="*/ 12 h 24"/>
                            <a:gd name="T2" fmla="*/ 32 w 32"/>
                            <a:gd name="T3" fmla="*/ 6 h 24"/>
                            <a:gd name="T4" fmla="*/ 24 w 32"/>
                            <a:gd name="T5" fmla="*/ 0 h 24"/>
                            <a:gd name="T6" fmla="*/ 6 w 32"/>
                            <a:gd name="T7" fmla="*/ 0 h 24"/>
                            <a:gd name="T8" fmla="*/ 6 w 32"/>
                            <a:gd name="T9" fmla="*/ 6 h 24"/>
                            <a:gd name="T10" fmla="*/ 6 w 32"/>
                            <a:gd name="T11" fmla="*/ 6 h 24"/>
                            <a:gd name="T12" fmla="*/ 0 w 32"/>
                            <a:gd name="T13" fmla="*/ 6 h 24"/>
                            <a:gd name="T14" fmla="*/ 0 w 32"/>
                            <a:gd name="T15" fmla="*/ 12 h 24"/>
                            <a:gd name="T16" fmla="*/ 6 w 32"/>
                            <a:gd name="T17" fmla="*/ 18 h 24"/>
                            <a:gd name="T18" fmla="*/ 6 w 32"/>
                            <a:gd name="T19" fmla="*/ 24 h 24"/>
                            <a:gd name="T20" fmla="*/ 6 w 32"/>
                            <a:gd name="T21" fmla="*/ 24 h 24"/>
                            <a:gd name="T22" fmla="*/ 12 w 32"/>
                            <a:gd name="T23" fmla="*/ 24 h 24"/>
                            <a:gd name="T24" fmla="*/ 24 w 32"/>
                            <a:gd name="T25" fmla="*/ 24 h 24"/>
                            <a:gd name="T26" fmla="*/ 24 w 32"/>
                            <a:gd name="T27" fmla="*/ 24 h 24"/>
                            <a:gd name="T28" fmla="*/ 32 w 32"/>
                            <a:gd name="T29" fmla="*/ 24 h 24"/>
                            <a:gd name="T30" fmla="*/ 32 w 32"/>
                            <a:gd name="T31" fmla="*/ 12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4" y="0"/>
                              </a:lnTo>
                              <a:lnTo>
                                <a:pt x="6" y="0"/>
                              </a:lnTo>
                              <a:lnTo>
                                <a:pt x="6" y="6"/>
                              </a:lnTo>
                              <a:lnTo>
                                <a:pt x="0" y="6"/>
                              </a:lnTo>
                              <a:lnTo>
                                <a:pt x="0" y="12"/>
                              </a:lnTo>
                              <a:lnTo>
                                <a:pt x="6" y="18"/>
                              </a:lnTo>
                              <a:lnTo>
                                <a:pt x="6" y="24"/>
                              </a:lnTo>
                              <a:lnTo>
                                <a:pt x="12" y="24"/>
                              </a:lnTo>
                              <a:lnTo>
                                <a:pt x="24" y="24"/>
                              </a:lnTo>
                              <a:lnTo>
                                <a:pt x="32" y="24"/>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62" name="Freeform 6857"/>
                        <p:cNvSpPr>
                          <a:spLocks/>
                        </p:cNvSpPr>
                        <p:nvPr/>
                      </p:nvSpPr>
                      <p:spPr bwMode="auto">
                        <a:xfrm>
                          <a:off x="5442771" y="2975359"/>
                          <a:ext cx="55538" cy="39701"/>
                        </a:xfrm>
                        <a:custGeom>
                          <a:avLst/>
                          <a:gdLst>
                            <a:gd name="T0" fmla="*/ 38 w 38"/>
                            <a:gd name="T1" fmla="*/ 12 h 26"/>
                            <a:gd name="T2" fmla="*/ 32 w 38"/>
                            <a:gd name="T3" fmla="*/ 12 h 26"/>
                            <a:gd name="T4" fmla="*/ 32 w 38"/>
                            <a:gd name="T5" fmla="*/ 6 h 26"/>
                            <a:gd name="T6" fmla="*/ 26 w 38"/>
                            <a:gd name="T7" fmla="*/ 0 h 26"/>
                            <a:gd name="T8" fmla="*/ 20 w 38"/>
                            <a:gd name="T9" fmla="*/ 0 h 26"/>
                            <a:gd name="T10" fmla="*/ 20 w 38"/>
                            <a:gd name="T11" fmla="*/ 0 h 26"/>
                            <a:gd name="T12" fmla="*/ 14 w 38"/>
                            <a:gd name="T13" fmla="*/ 0 h 26"/>
                            <a:gd name="T14" fmla="*/ 14 w 38"/>
                            <a:gd name="T15" fmla="*/ 0 h 26"/>
                            <a:gd name="T16" fmla="*/ 8 w 38"/>
                            <a:gd name="T17" fmla="*/ 0 h 26"/>
                            <a:gd name="T18" fmla="*/ 0 w 38"/>
                            <a:gd name="T19" fmla="*/ 6 h 26"/>
                            <a:gd name="T20" fmla="*/ 0 w 38"/>
                            <a:gd name="T21" fmla="*/ 12 h 26"/>
                            <a:gd name="T22" fmla="*/ 0 w 38"/>
                            <a:gd name="T23" fmla="*/ 12 h 26"/>
                            <a:gd name="T24" fmla="*/ 0 w 38"/>
                            <a:gd name="T25" fmla="*/ 20 h 26"/>
                            <a:gd name="T26" fmla="*/ 0 w 38"/>
                            <a:gd name="T27" fmla="*/ 20 h 26"/>
                            <a:gd name="T28" fmla="*/ 8 w 38"/>
                            <a:gd name="T29" fmla="*/ 26 h 26"/>
                            <a:gd name="T30" fmla="*/ 26 w 38"/>
                            <a:gd name="T31" fmla="*/ 26 h 26"/>
                            <a:gd name="T32" fmla="*/ 32 w 38"/>
                            <a:gd name="T33" fmla="*/ 20 h 26"/>
                            <a:gd name="T34" fmla="*/ 32 w 38"/>
                            <a:gd name="T35" fmla="*/ 20 h 26"/>
                            <a:gd name="T36" fmla="*/ 38 w 38"/>
                            <a:gd name="T37" fmla="*/ 12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26"/>
                            <a:gd name="T59" fmla="*/ 38 w 38"/>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26">
                              <a:moveTo>
                                <a:pt x="38" y="12"/>
                              </a:moveTo>
                              <a:lnTo>
                                <a:pt x="32" y="12"/>
                              </a:lnTo>
                              <a:lnTo>
                                <a:pt x="32" y="6"/>
                              </a:lnTo>
                              <a:lnTo>
                                <a:pt x="26" y="0"/>
                              </a:lnTo>
                              <a:lnTo>
                                <a:pt x="20" y="0"/>
                              </a:lnTo>
                              <a:lnTo>
                                <a:pt x="14" y="0"/>
                              </a:lnTo>
                              <a:lnTo>
                                <a:pt x="8" y="0"/>
                              </a:lnTo>
                              <a:lnTo>
                                <a:pt x="0" y="6"/>
                              </a:lnTo>
                              <a:lnTo>
                                <a:pt x="0" y="12"/>
                              </a:lnTo>
                              <a:lnTo>
                                <a:pt x="0" y="20"/>
                              </a:lnTo>
                              <a:lnTo>
                                <a:pt x="8" y="26"/>
                              </a:lnTo>
                              <a:lnTo>
                                <a:pt x="26" y="26"/>
                              </a:lnTo>
                              <a:lnTo>
                                <a:pt x="32" y="20"/>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63" name="Freeform 6858"/>
                        <p:cNvSpPr>
                          <a:spLocks/>
                        </p:cNvSpPr>
                        <p:nvPr/>
                      </p:nvSpPr>
                      <p:spPr bwMode="auto">
                        <a:xfrm>
                          <a:off x="5498309" y="2975359"/>
                          <a:ext cx="43846" cy="39701"/>
                        </a:xfrm>
                        <a:custGeom>
                          <a:avLst/>
                          <a:gdLst>
                            <a:gd name="T0" fmla="*/ 30 w 30"/>
                            <a:gd name="T1" fmla="*/ 12 h 26"/>
                            <a:gd name="T2" fmla="*/ 30 w 30"/>
                            <a:gd name="T3" fmla="*/ 6 h 26"/>
                            <a:gd name="T4" fmla="*/ 24 w 30"/>
                            <a:gd name="T5" fmla="*/ 0 h 26"/>
                            <a:gd name="T6" fmla="*/ 18 w 30"/>
                            <a:gd name="T7" fmla="*/ 0 h 26"/>
                            <a:gd name="T8" fmla="*/ 18 w 30"/>
                            <a:gd name="T9" fmla="*/ 0 h 26"/>
                            <a:gd name="T10" fmla="*/ 12 w 30"/>
                            <a:gd name="T11" fmla="*/ 0 h 26"/>
                            <a:gd name="T12" fmla="*/ 6 w 30"/>
                            <a:gd name="T13" fmla="*/ 0 h 26"/>
                            <a:gd name="T14" fmla="*/ 0 w 30"/>
                            <a:gd name="T15" fmla="*/ 0 h 26"/>
                            <a:gd name="T16" fmla="*/ 0 w 30"/>
                            <a:gd name="T17" fmla="*/ 12 h 26"/>
                            <a:gd name="T18" fmla="*/ 0 w 30"/>
                            <a:gd name="T19" fmla="*/ 12 h 26"/>
                            <a:gd name="T20" fmla="*/ 0 w 30"/>
                            <a:gd name="T21" fmla="*/ 20 h 26"/>
                            <a:gd name="T22" fmla="*/ 0 w 30"/>
                            <a:gd name="T23" fmla="*/ 20 h 26"/>
                            <a:gd name="T24" fmla="*/ 0 w 30"/>
                            <a:gd name="T25" fmla="*/ 26 h 26"/>
                            <a:gd name="T26" fmla="*/ 24 w 30"/>
                            <a:gd name="T27" fmla="*/ 26 h 26"/>
                            <a:gd name="T28" fmla="*/ 30 w 30"/>
                            <a:gd name="T29" fmla="*/ 20 h 26"/>
                            <a:gd name="T30" fmla="*/ 30 w 30"/>
                            <a:gd name="T31" fmla="*/ 20 h 26"/>
                            <a:gd name="T32" fmla="*/ 30 w 30"/>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6"/>
                            <a:gd name="T53" fmla="*/ 30 w 30"/>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6">
                              <a:moveTo>
                                <a:pt x="30" y="12"/>
                              </a:moveTo>
                              <a:lnTo>
                                <a:pt x="30" y="6"/>
                              </a:lnTo>
                              <a:lnTo>
                                <a:pt x="24" y="0"/>
                              </a:lnTo>
                              <a:lnTo>
                                <a:pt x="18" y="0"/>
                              </a:lnTo>
                              <a:lnTo>
                                <a:pt x="12" y="0"/>
                              </a:lnTo>
                              <a:lnTo>
                                <a:pt x="6" y="0"/>
                              </a:lnTo>
                              <a:lnTo>
                                <a:pt x="0" y="0"/>
                              </a:lnTo>
                              <a:lnTo>
                                <a:pt x="0" y="12"/>
                              </a:lnTo>
                              <a:lnTo>
                                <a:pt x="0" y="20"/>
                              </a:lnTo>
                              <a:lnTo>
                                <a:pt x="0" y="26"/>
                              </a:lnTo>
                              <a:lnTo>
                                <a:pt x="24" y="26"/>
                              </a:lnTo>
                              <a:lnTo>
                                <a:pt x="30" y="20"/>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64" name="Freeform 6859"/>
                        <p:cNvSpPr>
                          <a:spLocks/>
                        </p:cNvSpPr>
                        <p:nvPr/>
                      </p:nvSpPr>
                      <p:spPr bwMode="auto">
                        <a:xfrm>
                          <a:off x="5641539" y="3033383"/>
                          <a:ext cx="43846" cy="36647"/>
                        </a:xfrm>
                        <a:custGeom>
                          <a:avLst/>
                          <a:gdLst>
                            <a:gd name="T0" fmla="*/ 30 w 30"/>
                            <a:gd name="T1" fmla="*/ 12 h 24"/>
                            <a:gd name="T2" fmla="*/ 30 w 30"/>
                            <a:gd name="T3" fmla="*/ 6 h 24"/>
                            <a:gd name="T4" fmla="*/ 30 w 30"/>
                            <a:gd name="T5" fmla="*/ 6 h 24"/>
                            <a:gd name="T6" fmla="*/ 30 w 30"/>
                            <a:gd name="T7" fmla="*/ 0 h 24"/>
                            <a:gd name="T8" fmla="*/ 12 w 30"/>
                            <a:gd name="T9" fmla="*/ 0 h 24"/>
                            <a:gd name="T10" fmla="*/ 6 w 30"/>
                            <a:gd name="T11" fmla="*/ 6 h 24"/>
                            <a:gd name="T12" fmla="*/ 0 w 30"/>
                            <a:gd name="T13" fmla="*/ 6 h 24"/>
                            <a:gd name="T14" fmla="*/ 0 w 30"/>
                            <a:gd name="T15" fmla="*/ 18 h 24"/>
                            <a:gd name="T16" fmla="*/ 6 w 30"/>
                            <a:gd name="T17" fmla="*/ 18 h 24"/>
                            <a:gd name="T18" fmla="*/ 6 w 30"/>
                            <a:gd name="T19" fmla="*/ 24 h 24"/>
                            <a:gd name="T20" fmla="*/ 12 w 30"/>
                            <a:gd name="T21" fmla="*/ 24 h 24"/>
                            <a:gd name="T22" fmla="*/ 12 w 30"/>
                            <a:gd name="T23" fmla="*/ 24 h 24"/>
                            <a:gd name="T24" fmla="*/ 24 w 30"/>
                            <a:gd name="T25" fmla="*/ 24 h 24"/>
                            <a:gd name="T26" fmla="*/ 30 w 30"/>
                            <a:gd name="T27" fmla="*/ 24 h 24"/>
                            <a:gd name="T28" fmla="*/ 30 w 30"/>
                            <a:gd name="T29" fmla="*/ 24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30" y="0"/>
                              </a:lnTo>
                              <a:lnTo>
                                <a:pt x="12" y="0"/>
                              </a:lnTo>
                              <a:lnTo>
                                <a:pt x="6" y="6"/>
                              </a:lnTo>
                              <a:lnTo>
                                <a:pt x="0" y="6"/>
                              </a:lnTo>
                              <a:lnTo>
                                <a:pt x="0" y="18"/>
                              </a:lnTo>
                              <a:lnTo>
                                <a:pt x="6" y="18"/>
                              </a:lnTo>
                              <a:lnTo>
                                <a:pt x="6" y="24"/>
                              </a:lnTo>
                              <a:lnTo>
                                <a:pt x="12" y="24"/>
                              </a:lnTo>
                              <a:lnTo>
                                <a:pt x="24"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65" name="Freeform 6860"/>
                        <p:cNvSpPr>
                          <a:spLocks/>
                        </p:cNvSpPr>
                        <p:nvPr/>
                      </p:nvSpPr>
                      <p:spPr bwMode="auto">
                        <a:xfrm>
                          <a:off x="5740924" y="3033383"/>
                          <a:ext cx="52615" cy="36647"/>
                        </a:xfrm>
                        <a:custGeom>
                          <a:avLst/>
                          <a:gdLst>
                            <a:gd name="T0" fmla="*/ 36 w 36"/>
                            <a:gd name="T1" fmla="*/ 12 h 24"/>
                            <a:gd name="T2" fmla="*/ 36 w 36"/>
                            <a:gd name="T3" fmla="*/ 6 h 24"/>
                            <a:gd name="T4" fmla="*/ 30 w 36"/>
                            <a:gd name="T5" fmla="*/ 6 h 24"/>
                            <a:gd name="T6" fmla="*/ 30 w 36"/>
                            <a:gd name="T7" fmla="*/ 0 h 24"/>
                            <a:gd name="T8" fmla="*/ 12 w 36"/>
                            <a:gd name="T9" fmla="*/ 0 h 24"/>
                            <a:gd name="T10" fmla="*/ 12 w 36"/>
                            <a:gd name="T11" fmla="*/ 6 h 24"/>
                            <a:gd name="T12" fmla="*/ 6 w 36"/>
                            <a:gd name="T13" fmla="*/ 6 h 24"/>
                            <a:gd name="T14" fmla="*/ 6 w 36"/>
                            <a:gd name="T15" fmla="*/ 6 h 24"/>
                            <a:gd name="T16" fmla="*/ 0 w 36"/>
                            <a:gd name="T17" fmla="*/ 12 h 24"/>
                            <a:gd name="T18" fmla="*/ 0 w 36"/>
                            <a:gd name="T19" fmla="*/ 18 h 24"/>
                            <a:gd name="T20" fmla="*/ 6 w 36"/>
                            <a:gd name="T21" fmla="*/ 18 h 24"/>
                            <a:gd name="T22" fmla="*/ 6 w 36"/>
                            <a:gd name="T23" fmla="*/ 24 h 24"/>
                            <a:gd name="T24" fmla="*/ 12 w 36"/>
                            <a:gd name="T25" fmla="*/ 24 h 24"/>
                            <a:gd name="T26" fmla="*/ 18 w 36"/>
                            <a:gd name="T27" fmla="*/ 24 h 24"/>
                            <a:gd name="T28" fmla="*/ 24 w 36"/>
                            <a:gd name="T29" fmla="*/ 24 h 24"/>
                            <a:gd name="T30" fmla="*/ 30 w 36"/>
                            <a:gd name="T31" fmla="*/ 24 h 24"/>
                            <a:gd name="T32" fmla="*/ 36 w 36"/>
                            <a:gd name="T33" fmla="*/ 24 h 24"/>
                            <a:gd name="T34" fmla="*/ 36 w 36"/>
                            <a:gd name="T35" fmla="*/ 18 h 24"/>
                            <a:gd name="T36" fmla="*/ 36 w 36"/>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24"/>
                            <a:gd name="T59" fmla="*/ 36 w 36"/>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24">
                              <a:moveTo>
                                <a:pt x="36" y="12"/>
                              </a:moveTo>
                              <a:lnTo>
                                <a:pt x="36" y="6"/>
                              </a:lnTo>
                              <a:lnTo>
                                <a:pt x="30" y="6"/>
                              </a:lnTo>
                              <a:lnTo>
                                <a:pt x="30" y="0"/>
                              </a:lnTo>
                              <a:lnTo>
                                <a:pt x="12" y="0"/>
                              </a:lnTo>
                              <a:lnTo>
                                <a:pt x="12" y="6"/>
                              </a:lnTo>
                              <a:lnTo>
                                <a:pt x="6" y="6"/>
                              </a:lnTo>
                              <a:lnTo>
                                <a:pt x="0" y="12"/>
                              </a:lnTo>
                              <a:lnTo>
                                <a:pt x="0" y="18"/>
                              </a:lnTo>
                              <a:lnTo>
                                <a:pt x="6" y="18"/>
                              </a:lnTo>
                              <a:lnTo>
                                <a:pt x="6" y="24"/>
                              </a:lnTo>
                              <a:lnTo>
                                <a:pt x="12" y="24"/>
                              </a:lnTo>
                              <a:lnTo>
                                <a:pt x="18" y="24"/>
                              </a:lnTo>
                              <a:lnTo>
                                <a:pt x="24" y="24"/>
                              </a:lnTo>
                              <a:lnTo>
                                <a:pt x="30" y="24"/>
                              </a:lnTo>
                              <a:lnTo>
                                <a:pt x="36" y="24"/>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66" name="Freeform 6861"/>
                        <p:cNvSpPr>
                          <a:spLocks/>
                        </p:cNvSpPr>
                        <p:nvPr/>
                      </p:nvSpPr>
                      <p:spPr bwMode="auto">
                        <a:xfrm>
                          <a:off x="5767231" y="3060868"/>
                          <a:ext cx="43846" cy="27485"/>
                        </a:xfrm>
                        <a:custGeom>
                          <a:avLst/>
                          <a:gdLst>
                            <a:gd name="T0" fmla="*/ 30 w 30"/>
                            <a:gd name="T1" fmla="*/ 6 h 18"/>
                            <a:gd name="T2" fmla="*/ 30 w 30"/>
                            <a:gd name="T3" fmla="*/ 0 h 18"/>
                            <a:gd name="T4" fmla="*/ 24 w 30"/>
                            <a:gd name="T5" fmla="*/ 0 h 18"/>
                            <a:gd name="T6" fmla="*/ 24 w 30"/>
                            <a:gd name="T7" fmla="*/ 0 h 18"/>
                            <a:gd name="T8" fmla="*/ 0 w 30"/>
                            <a:gd name="T9" fmla="*/ 0 h 18"/>
                            <a:gd name="T10" fmla="*/ 0 w 30"/>
                            <a:gd name="T11" fmla="*/ 0 h 18"/>
                            <a:gd name="T12" fmla="*/ 0 w 30"/>
                            <a:gd name="T13" fmla="*/ 6 h 18"/>
                            <a:gd name="T14" fmla="*/ 0 w 30"/>
                            <a:gd name="T15" fmla="*/ 12 h 18"/>
                            <a:gd name="T16" fmla="*/ 0 w 30"/>
                            <a:gd name="T17" fmla="*/ 12 h 18"/>
                            <a:gd name="T18" fmla="*/ 0 w 30"/>
                            <a:gd name="T19" fmla="*/ 18 h 18"/>
                            <a:gd name="T20" fmla="*/ 6 w 30"/>
                            <a:gd name="T21" fmla="*/ 18 h 18"/>
                            <a:gd name="T22" fmla="*/ 6 w 30"/>
                            <a:gd name="T23" fmla="*/ 18 h 18"/>
                            <a:gd name="T24" fmla="*/ 18 w 30"/>
                            <a:gd name="T25" fmla="*/ 18 h 18"/>
                            <a:gd name="T26" fmla="*/ 24 w 30"/>
                            <a:gd name="T27" fmla="*/ 18 h 18"/>
                            <a:gd name="T28" fmla="*/ 30 w 30"/>
                            <a:gd name="T29" fmla="*/ 12 h 18"/>
                            <a:gd name="T30" fmla="*/ 30 w 30"/>
                            <a:gd name="T31" fmla="*/ 12 h 18"/>
                            <a:gd name="T32" fmla="*/ 30 w 30"/>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18"/>
                            <a:gd name="T53" fmla="*/ 30 w 3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18">
                              <a:moveTo>
                                <a:pt x="30" y="6"/>
                              </a:moveTo>
                              <a:lnTo>
                                <a:pt x="30" y="0"/>
                              </a:lnTo>
                              <a:lnTo>
                                <a:pt x="24" y="0"/>
                              </a:lnTo>
                              <a:lnTo>
                                <a:pt x="0" y="0"/>
                              </a:lnTo>
                              <a:lnTo>
                                <a:pt x="0" y="6"/>
                              </a:lnTo>
                              <a:lnTo>
                                <a:pt x="0" y="12"/>
                              </a:lnTo>
                              <a:lnTo>
                                <a:pt x="0" y="18"/>
                              </a:lnTo>
                              <a:lnTo>
                                <a:pt x="6" y="18"/>
                              </a:lnTo>
                              <a:lnTo>
                                <a:pt x="18" y="18"/>
                              </a:lnTo>
                              <a:lnTo>
                                <a:pt x="24" y="18"/>
                              </a:lnTo>
                              <a:lnTo>
                                <a:pt x="30" y="12"/>
                              </a:lnTo>
                              <a:lnTo>
                                <a:pt x="30" y="6"/>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67" name="Freeform 6862"/>
                        <p:cNvSpPr>
                          <a:spLocks/>
                        </p:cNvSpPr>
                        <p:nvPr/>
                      </p:nvSpPr>
                      <p:spPr bwMode="auto">
                        <a:xfrm>
                          <a:off x="5802308" y="3088353"/>
                          <a:ext cx="46769" cy="36647"/>
                        </a:xfrm>
                        <a:custGeom>
                          <a:avLst/>
                          <a:gdLst>
                            <a:gd name="T0" fmla="*/ 32 w 32"/>
                            <a:gd name="T1" fmla="*/ 18 h 24"/>
                            <a:gd name="T2" fmla="*/ 32 w 32"/>
                            <a:gd name="T3" fmla="*/ 12 h 24"/>
                            <a:gd name="T4" fmla="*/ 32 w 32"/>
                            <a:gd name="T5" fmla="*/ 6 h 24"/>
                            <a:gd name="T6" fmla="*/ 32 w 32"/>
                            <a:gd name="T7" fmla="*/ 6 h 24"/>
                            <a:gd name="T8" fmla="*/ 26 w 32"/>
                            <a:gd name="T9" fmla="*/ 6 h 24"/>
                            <a:gd name="T10" fmla="*/ 18 w 32"/>
                            <a:gd name="T11" fmla="*/ 0 h 24"/>
                            <a:gd name="T12" fmla="*/ 12 w 32"/>
                            <a:gd name="T13" fmla="*/ 0 h 24"/>
                            <a:gd name="T14" fmla="*/ 12 w 32"/>
                            <a:gd name="T15" fmla="*/ 6 h 24"/>
                            <a:gd name="T16" fmla="*/ 6 w 32"/>
                            <a:gd name="T17" fmla="*/ 6 h 24"/>
                            <a:gd name="T18" fmla="*/ 6 w 32"/>
                            <a:gd name="T19" fmla="*/ 6 h 24"/>
                            <a:gd name="T20" fmla="*/ 0 w 32"/>
                            <a:gd name="T21" fmla="*/ 6 h 24"/>
                            <a:gd name="T22" fmla="*/ 0 w 32"/>
                            <a:gd name="T23" fmla="*/ 24 h 24"/>
                            <a:gd name="T24" fmla="*/ 6 w 32"/>
                            <a:gd name="T25" fmla="*/ 24 h 24"/>
                            <a:gd name="T26" fmla="*/ 6 w 32"/>
                            <a:gd name="T27" fmla="*/ 24 h 24"/>
                            <a:gd name="T28" fmla="*/ 32 w 32"/>
                            <a:gd name="T29" fmla="*/ 24 h 24"/>
                            <a:gd name="T30" fmla="*/ 32 w 32"/>
                            <a:gd name="T31" fmla="*/ 24 h 24"/>
                            <a:gd name="T32" fmla="*/ 32 w 32"/>
                            <a:gd name="T33" fmla="*/ 18 h 24"/>
                            <a:gd name="T34" fmla="*/ 32 w 32"/>
                            <a:gd name="T35" fmla="*/ 18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4"/>
                            <a:gd name="T56" fmla="*/ 32 w 3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4">
                              <a:moveTo>
                                <a:pt x="32" y="18"/>
                              </a:moveTo>
                              <a:lnTo>
                                <a:pt x="32" y="12"/>
                              </a:lnTo>
                              <a:lnTo>
                                <a:pt x="32" y="6"/>
                              </a:lnTo>
                              <a:lnTo>
                                <a:pt x="26" y="6"/>
                              </a:lnTo>
                              <a:lnTo>
                                <a:pt x="18" y="0"/>
                              </a:lnTo>
                              <a:lnTo>
                                <a:pt x="12" y="0"/>
                              </a:lnTo>
                              <a:lnTo>
                                <a:pt x="12" y="6"/>
                              </a:lnTo>
                              <a:lnTo>
                                <a:pt x="6" y="6"/>
                              </a:lnTo>
                              <a:lnTo>
                                <a:pt x="0" y="6"/>
                              </a:lnTo>
                              <a:lnTo>
                                <a:pt x="0" y="24"/>
                              </a:lnTo>
                              <a:lnTo>
                                <a:pt x="6" y="24"/>
                              </a:lnTo>
                              <a:lnTo>
                                <a:pt x="32" y="24"/>
                              </a:lnTo>
                              <a:lnTo>
                                <a:pt x="32" y="18"/>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68" name="Freeform 6863"/>
                        <p:cNvSpPr>
                          <a:spLocks/>
                        </p:cNvSpPr>
                        <p:nvPr/>
                      </p:nvSpPr>
                      <p:spPr bwMode="auto">
                        <a:xfrm>
                          <a:off x="5954307" y="3088353"/>
                          <a:ext cx="46769" cy="36647"/>
                        </a:xfrm>
                        <a:custGeom>
                          <a:avLst/>
                          <a:gdLst>
                            <a:gd name="T0" fmla="*/ 32 w 32"/>
                            <a:gd name="T1" fmla="*/ 18 h 24"/>
                            <a:gd name="T2" fmla="*/ 32 w 32"/>
                            <a:gd name="T3" fmla="*/ 6 h 24"/>
                            <a:gd name="T4" fmla="*/ 26 w 32"/>
                            <a:gd name="T5" fmla="*/ 6 h 24"/>
                            <a:gd name="T6" fmla="*/ 20 w 32"/>
                            <a:gd name="T7" fmla="*/ 6 h 24"/>
                            <a:gd name="T8" fmla="*/ 20 w 32"/>
                            <a:gd name="T9" fmla="*/ 0 h 24"/>
                            <a:gd name="T10" fmla="*/ 14 w 32"/>
                            <a:gd name="T11" fmla="*/ 0 h 24"/>
                            <a:gd name="T12" fmla="*/ 8 w 32"/>
                            <a:gd name="T13" fmla="*/ 6 h 24"/>
                            <a:gd name="T14" fmla="*/ 0 w 32"/>
                            <a:gd name="T15" fmla="*/ 6 h 24"/>
                            <a:gd name="T16" fmla="*/ 0 w 32"/>
                            <a:gd name="T17" fmla="*/ 6 h 24"/>
                            <a:gd name="T18" fmla="*/ 0 w 32"/>
                            <a:gd name="T19" fmla="*/ 12 h 24"/>
                            <a:gd name="T20" fmla="*/ 0 w 32"/>
                            <a:gd name="T21" fmla="*/ 18 h 24"/>
                            <a:gd name="T22" fmla="*/ 0 w 32"/>
                            <a:gd name="T23" fmla="*/ 24 h 24"/>
                            <a:gd name="T24" fmla="*/ 0 w 32"/>
                            <a:gd name="T25" fmla="*/ 24 h 24"/>
                            <a:gd name="T26" fmla="*/ 26 w 32"/>
                            <a:gd name="T27" fmla="*/ 24 h 24"/>
                            <a:gd name="T28" fmla="*/ 32 w 32"/>
                            <a:gd name="T29" fmla="*/ 24 h 24"/>
                            <a:gd name="T30" fmla="*/ 32 w 32"/>
                            <a:gd name="T31" fmla="*/ 18 h 24"/>
                            <a:gd name="T32" fmla="*/ 32 w 32"/>
                            <a:gd name="T33" fmla="*/ 18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8"/>
                              </a:moveTo>
                              <a:lnTo>
                                <a:pt x="32" y="6"/>
                              </a:lnTo>
                              <a:lnTo>
                                <a:pt x="26" y="6"/>
                              </a:lnTo>
                              <a:lnTo>
                                <a:pt x="20" y="6"/>
                              </a:lnTo>
                              <a:lnTo>
                                <a:pt x="20" y="0"/>
                              </a:lnTo>
                              <a:lnTo>
                                <a:pt x="14" y="0"/>
                              </a:lnTo>
                              <a:lnTo>
                                <a:pt x="8" y="6"/>
                              </a:lnTo>
                              <a:lnTo>
                                <a:pt x="0" y="6"/>
                              </a:lnTo>
                              <a:lnTo>
                                <a:pt x="0" y="12"/>
                              </a:lnTo>
                              <a:lnTo>
                                <a:pt x="0" y="18"/>
                              </a:lnTo>
                              <a:lnTo>
                                <a:pt x="0" y="24"/>
                              </a:lnTo>
                              <a:lnTo>
                                <a:pt x="26" y="24"/>
                              </a:lnTo>
                              <a:lnTo>
                                <a:pt x="32" y="24"/>
                              </a:lnTo>
                              <a:lnTo>
                                <a:pt x="32" y="18"/>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69" name="Freeform 6864"/>
                        <p:cNvSpPr>
                          <a:spLocks/>
                        </p:cNvSpPr>
                        <p:nvPr/>
                      </p:nvSpPr>
                      <p:spPr bwMode="auto">
                        <a:xfrm>
                          <a:off x="6009846" y="3088353"/>
                          <a:ext cx="52615" cy="36647"/>
                        </a:xfrm>
                        <a:custGeom>
                          <a:avLst/>
                          <a:gdLst>
                            <a:gd name="T0" fmla="*/ 36 w 36"/>
                            <a:gd name="T1" fmla="*/ 18 h 24"/>
                            <a:gd name="T2" fmla="*/ 36 w 36"/>
                            <a:gd name="T3" fmla="*/ 12 h 24"/>
                            <a:gd name="T4" fmla="*/ 30 w 36"/>
                            <a:gd name="T5" fmla="*/ 6 h 24"/>
                            <a:gd name="T6" fmla="*/ 30 w 36"/>
                            <a:gd name="T7" fmla="*/ 6 h 24"/>
                            <a:gd name="T8" fmla="*/ 24 w 36"/>
                            <a:gd name="T9" fmla="*/ 6 h 24"/>
                            <a:gd name="T10" fmla="*/ 18 w 36"/>
                            <a:gd name="T11" fmla="*/ 0 h 24"/>
                            <a:gd name="T12" fmla="*/ 12 w 36"/>
                            <a:gd name="T13" fmla="*/ 0 h 24"/>
                            <a:gd name="T14" fmla="*/ 12 w 36"/>
                            <a:gd name="T15" fmla="*/ 6 h 24"/>
                            <a:gd name="T16" fmla="*/ 6 w 36"/>
                            <a:gd name="T17" fmla="*/ 6 h 24"/>
                            <a:gd name="T18" fmla="*/ 0 w 36"/>
                            <a:gd name="T19" fmla="*/ 6 h 24"/>
                            <a:gd name="T20" fmla="*/ 0 w 36"/>
                            <a:gd name="T21" fmla="*/ 24 h 24"/>
                            <a:gd name="T22" fmla="*/ 6 w 36"/>
                            <a:gd name="T23" fmla="*/ 24 h 24"/>
                            <a:gd name="T24" fmla="*/ 30 w 36"/>
                            <a:gd name="T25" fmla="*/ 24 h 24"/>
                            <a:gd name="T26" fmla="*/ 30 w 36"/>
                            <a:gd name="T27" fmla="*/ 24 h 24"/>
                            <a:gd name="T28" fmla="*/ 36 w 36"/>
                            <a:gd name="T29" fmla="*/ 18 h 24"/>
                            <a:gd name="T30" fmla="*/ 36 w 36"/>
                            <a:gd name="T31" fmla="*/ 18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4"/>
                            <a:gd name="T50" fmla="*/ 36 w 3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4">
                              <a:moveTo>
                                <a:pt x="36" y="18"/>
                              </a:moveTo>
                              <a:lnTo>
                                <a:pt x="36" y="12"/>
                              </a:lnTo>
                              <a:lnTo>
                                <a:pt x="30" y="6"/>
                              </a:lnTo>
                              <a:lnTo>
                                <a:pt x="24" y="6"/>
                              </a:lnTo>
                              <a:lnTo>
                                <a:pt x="18" y="0"/>
                              </a:lnTo>
                              <a:lnTo>
                                <a:pt x="12" y="0"/>
                              </a:lnTo>
                              <a:lnTo>
                                <a:pt x="12" y="6"/>
                              </a:lnTo>
                              <a:lnTo>
                                <a:pt x="6" y="6"/>
                              </a:lnTo>
                              <a:lnTo>
                                <a:pt x="0" y="6"/>
                              </a:lnTo>
                              <a:lnTo>
                                <a:pt x="0" y="24"/>
                              </a:lnTo>
                              <a:lnTo>
                                <a:pt x="6" y="24"/>
                              </a:lnTo>
                              <a:lnTo>
                                <a:pt x="30" y="24"/>
                              </a:lnTo>
                              <a:lnTo>
                                <a:pt x="36" y="18"/>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70" name="Freeform 6865"/>
                        <p:cNvSpPr>
                          <a:spLocks/>
                        </p:cNvSpPr>
                        <p:nvPr/>
                      </p:nvSpPr>
                      <p:spPr bwMode="auto">
                        <a:xfrm>
                          <a:off x="6117999" y="3115838"/>
                          <a:ext cx="43846" cy="30539"/>
                        </a:xfrm>
                        <a:custGeom>
                          <a:avLst/>
                          <a:gdLst>
                            <a:gd name="T0" fmla="*/ 30 w 30"/>
                            <a:gd name="T1" fmla="*/ 14 h 20"/>
                            <a:gd name="T2" fmla="*/ 30 w 30"/>
                            <a:gd name="T3" fmla="*/ 6 h 20"/>
                            <a:gd name="T4" fmla="*/ 24 w 30"/>
                            <a:gd name="T5" fmla="*/ 6 h 20"/>
                            <a:gd name="T6" fmla="*/ 24 w 30"/>
                            <a:gd name="T7" fmla="*/ 0 h 20"/>
                            <a:gd name="T8" fmla="*/ 18 w 30"/>
                            <a:gd name="T9" fmla="*/ 0 h 20"/>
                            <a:gd name="T10" fmla="*/ 18 w 30"/>
                            <a:gd name="T11" fmla="*/ 0 h 20"/>
                            <a:gd name="T12" fmla="*/ 6 w 30"/>
                            <a:gd name="T13" fmla="*/ 0 h 20"/>
                            <a:gd name="T14" fmla="*/ 0 w 30"/>
                            <a:gd name="T15" fmla="*/ 0 h 20"/>
                            <a:gd name="T16" fmla="*/ 0 w 30"/>
                            <a:gd name="T17" fmla="*/ 6 h 20"/>
                            <a:gd name="T18" fmla="*/ 0 w 30"/>
                            <a:gd name="T19" fmla="*/ 20 h 20"/>
                            <a:gd name="T20" fmla="*/ 0 w 30"/>
                            <a:gd name="T21" fmla="*/ 20 h 20"/>
                            <a:gd name="T22" fmla="*/ 0 w 30"/>
                            <a:gd name="T23" fmla="*/ 20 h 20"/>
                            <a:gd name="T24" fmla="*/ 24 w 30"/>
                            <a:gd name="T25" fmla="*/ 20 h 20"/>
                            <a:gd name="T26" fmla="*/ 24 w 30"/>
                            <a:gd name="T27" fmla="*/ 20 h 20"/>
                            <a:gd name="T28" fmla="*/ 30 w 30"/>
                            <a:gd name="T29" fmla="*/ 14 h 20"/>
                            <a:gd name="T30" fmla="*/ 30 w 30"/>
                            <a:gd name="T31" fmla="*/ 14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0"/>
                            <a:gd name="T50" fmla="*/ 30 w 30"/>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0">
                              <a:moveTo>
                                <a:pt x="30" y="14"/>
                              </a:moveTo>
                              <a:lnTo>
                                <a:pt x="30" y="6"/>
                              </a:lnTo>
                              <a:lnTo>
                                <a:pt x="24" y="6"/>
                              </a:lnTo>
                              <a:lnTo>
                                <a:pt x="24" y="0"/>
                              </a:lnTo>
                              <a:lnTo>
                                <a:pt x="18" y="0"/>
                              </a:lnTo>
                              <a:lnTo>
                                <a:pt x="6" y="0"/>
                              </a:lnTo>
                              <a:lnTo>
                                <a:pt x="0" y="0"/>
                              </a:lnTo>
                              <a:lnTo>
                                <a:pt x="0" y="6"/>
                              </a:lnTo>
                              <a:lnTo>
                                <a:pt x="0" y="20"/>
                              </a:lnTo>
                              <a:lnTo>
                                <a:pt x="24" y="20"/>
                              </a:lnTo>
                              <a:lnTo>
                                <a:pt x="30" y="14"/>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71" name="Freeform 6866"/>
                        <p:cNvSpPr>
                          <a:spLocks/>
                        </p:cNvSpPr>
                        <p:nvPr/>
                      </p:nvSpPr>
                      <p:spPr bwMode="auto">
                        <a:xfrm>
                          <a:off x="6126768" y="3115838"/>
                          <a:ext cx="43846" cy="30539"/>
                        </a:xfrm>
                        <a:custGeom>
                          <a:avLst/>
                          <a:gdLst>
                            <a:gd name="T0" fmla="*/ 30 w 30"/>
                            <a:gd name="T1" fmla="*/ 14 h 20"/>
                            <a:gd name="T2" fmla="*/ 30 w 30"/>
                            <a:gd name="T3" fmla="*/ 6 h 20"/>
                            <a:gd name="T4" fmla="*/ 30 w 30"/>
                            <a:gd name="T5" fmla="*/ 6 h 20"/>
                            <a:gd name="T6" fmla="*/ 30 w 30"/>
                            <a:gd name="T7" fmla="*/ 0 h 20"/>
                            <a:gd name="T8" fmla="*/ 24 w 30"/>
                            <a:gd name="T9" fmla="*/ 0 h 20"/>
                            <a:gd name="T10" fmla="*/ 18 w 30"/>
                            <a:gd name="T11" fmla="*/ 0 h 20"/>
                            <a:gd name="T12" fmla="*/ 12 w 30"/>
                            <a:gd name="T13" fmla="*/ 0 h 20"/>
                            <a:gd name="T14" fmla="*/ 6 w 30"/>
                            <a:gd name="T15" fmla="*/ 0 h 20"/>
                            <a:gd name="T16" fmla="*/ 0 w 30"/>
                            <a:gd name="T17" fmla="*/ 0 h 20"/>
                            <a:gd name="T18" fmla="*/ 0 w 30"/>
                            <a:gd name="T19" fmla="*/ 20 h 20"/>
                            <a:gd name="T20" fmla="*/ 6 w 30"/>
                            <a:gd name="T21" fmla="*/ 20 h 20"/>
                            <a:gd name="T22" fmla="*/ 24 w 30"/>
                            <a:gd name="T23" fmla="*/ 20 h 20"/>
                            <a:gd name="T24" fmla="*/ 30 w 30"/>
                            <a:gd name="T25" fmla="*/ 20 h 20"/>
                            <a:gd name="T26" fmla="*/ 30 w 30"/>
                            <a:gd name="T27" fmla="*/ 14 h 20"/>
                            <a:gd name="T28" fmla="*/ 30 w 30"/>
                            <a:gd name="T29" fmla="*/ 14 h 20"/>
                            <a:gd name="T30" fmla="*/ 30 w 30"/>
                            <a:gd name="T31" fmla="*/ 14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0"/>
                            <a:gd name="T50" fmla="*/ 30 w 30"/>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0">
                              <a:moveTo>
                                <a:pt x="30" y="14"/>
                              </a:moveTo>
                              <a:lnTo>
                                <a:pt x="30" y="6"/>
                              </a:lnTo>
                              <a:lnTo>
                                <a:pt x="30" y="0"/>
                              </a:lnTo>
                              <a:lnTo>
                                <a:pt x="24" y="0"/>
                              </a:lnTo>
                              <a:lnTo>
                                <a:pt x="18" y="0"/>
                              </a:lnTo>
                              <a:lnTo>
                                <a:pt x="12" y="0"/>
                              </a:lnTo>
                              <a:lnTo>
                                <a:pt x="6" y="0"/>
                              </a:lnTo>
                              <a:lnTo>
                                <a:pt x="0" y="0"/>
                              </a:lnTo>
                              <a:lnTo>
                                <a:pt x="0" y="20"/>
                              </a:lnTo>
                              <a:lnTo>
                                <a:pt x="6" y="20"/>
                              </a:lnTo>
                              <a:lnTo>
                                <a:pt x="24" y="20"/>
                              </a:lnTo>
                              <a:lnTo>
                                <a:pt x="30" y="20"/>
                              </a:lnTo>
                              <a:lnTo>
                                <a:pt x="30" y="14"/>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72" name="Freeform 6867"/>
                        <p:cNvSpPr>
                          <a:spLocks/>
                        </p:cNvSpPr>
                        <p:nvPr/>
                      </p:nvSpPr>
                      <p:spPr bwMode="auto">
                        <a:xfrm>
                          <a:off x="6135538" y="3115838"/>
                          <a:ext cx="43846" cy="30539"/>
                        </a:xfrm>
                        <a:custGeom>
                          <a:avLst/>
                          <a:gdLst>
                            <a:gd name="T0" fmla="*/ 30 w 30"/>
                            <a:gd name="T1" fmla="*/ 14 h 20"/>
                            <a:gd name="T2" fmla="*/ 30 w 30"/>
                            <a:gd name="T3" fmla="*/ 6 h 20"/>
                            <a:gd name="T4" fmla="*/ 24 w 30"/>
                            <a:gd name="T5" fmla="*/ 6 h 20"/>
                            <a:gd name="T6" fmla="*/ 24 w 30"/>
                            <a:gd name="T7" fmla="*/ 0 h 20"/>
                            <a:gd name="T8" fmla="*/ 24 w 30"/>
                            <a:gd name="T9" fmla="*/ 0 h 20"/>
                            <a:gd name="T10" fmla="*/ 24 w 30"/>
                            <a:gd name="T11" fmla="*/ 0 h 20"/>
                            <a:gd name="T12" fmla="*/ 6 w 30"/>
                            <a:gd name="T13" fmla="*/ 0 h 20"/>
                            <a:gd name="T14" fmla="*/ 6 w 30"/>
                            <a:gd name="T15" fmla="*/ 0 h 20"/>
                            <a:gd name="T16" fmla="*/ 0 w 30"/>
                            <a:gd name="T17" fmla="*/ 0 h 20"/>
                            <a:gd name="T18" fmla="*/ 0 w 30"/>
                            <a:gd name="T19" fmla="*/ 20 h 20"/>
                            <a:gd name="T20" fmla="*/ 6 w 30"/>
                            <a:gd name="T21" fmla="*/ 20 h 20"/>
                            <a:gd name="T22" fmla="*/ 24 w 30"/>
                            <a:gd name="T23" fmla="*/ 20 h 20"/>
                            <a:gd name="T24" fmla="*/ 24 w 30"/>
                            <a:gd name="T25" fmla="*/ 20 h 20"/>
                            <a:gd name="T26" fmla="*/ 30 w 30"/>
                            <a:gd name="T27" fmla="*/ 14 h 20"/>
                            <a:gd name="T28" fmla="*/ 30 w 30"/>
                            <a:gd name="T29" fmla="*/ 14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0"/>
                            <a:gd name="T47" fmla="*/ 30 w 30"/>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0">
                              <a:moveTo>
                                <a:pt x="30" y="14"/>
                              </a:moveTo>
                              <a:lnTo>
                                <a:pt x="30" y="6"/>
                              </a:lnTo>
                              <a:lnTo>
                                <a:pt x="24" y="6"/>
                              </a:lnTo>
                              <a:lnTo>
                                <a:pt x="24" y="0"/>
                              </a:lnTo>
                              <a:lnTo>
                                <a:pt x="6" y="0"/>
                              </a:lnTo>
                              <a:lnTo>
                                <a:pt x="0" y="0"/>
                              </a:lnTo>
                              <a:lnTo>
                                <a:pt x="0" y="20"/>
                              </a:lnTo>
                              <a:lnTo>
                                <a:pt x="6" y="20"/>
                              </a:lnTo>
                              <a:lnTo>
                                <a:pt x="24" y="20"/>
                              </a:lnTo>
                              <a:lnTo>
                                <a:pt x="30" y="14"/>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73" name="Freeform 6868"/>
                        <p:cNvSpPr>
                          <a:spLocks/>
                        </p:cNvSpPr>
                        <p:nvPr/>
                      </p:nvSpPr>
                      <p:spPr bwMode="auto">
                        <a:xfrm>
                          <a:off x="6144307" y="3115838"/>
                          <a:ext cx="52615" cy="30539"/>
                        </a:xfrm>
                        <a:custGeom>
                          <a:avLst/>
                          <a:gdLst>
                            <a:gd name="T0" fmla="*/ 36 w 36"/>
                            <a:gd name="T1" fmla="*/ 14 h 20"/>
                            <a:gd name="T2" fmla="*/ 36 w 36"/>
                            <a:gd name="T3" fmla="*/ 6 h 20"/>
                            <a:gd name="T4" fmla="*/ 36 w 36"/>
                            <a:gd name="T5" fmla="*/ 0 h 20"/>
                            <a:gd name="T6" fmla="*/ 30 w 36"/>
                            <a:gd name="T7" fmla="*/ 0 h 20"/>
                            <a:gd name="T8" fmla="*/ 24 w 36"/>
                            <a:gd name="T9" fmla="*/ 0 h 20"/>
                            <a:gd name="T10" fmla="*/ 18 w 36"/>
                            <a:gd name="T11" fmla="*/ 0 h 20"/>
                            <a:gd name="T12" fmla="*/ 12 w 36"/>
                            <a:gd name="T13" fmla="*/ 0 h 20"/>
                            <a:gd name="T14" fmla="*/ 6 w 36"/>
                            <a:gd name="T15" fmla="*/ 0 h 20"/>
                            <a:gd name="T16" fmla="*/ 6 w 36"/>
                            <a:gd name="T17" fmla="*/ 6 h 20"/>
                            <a:gd name="T18" fmla="*/ 0 w 36"/>
                            <a:gd name="T19" fmla="*/ 14 h 20"/>
                            <a:gd name="T20" fmla="*/ 6 w 36"/>
                            <a:gd name="T21" fmla="*/ 14 h 20"/>
                            <a:gd name="T22" fmla="*/ 6 w 36"/>
                            <a:gd name="T23" fmla="*/ 20 h 20"/>
                            <a:gd name="T24" fmla="*/ 12 w 36"/>
                            <a:gd name="T25" fmla="*/ 20 h 20"/>
                            <a:gd name="T26" fmla="*/ 30 w 36"/>
                            <a:gd name="T27" fmla="*/ 20 h 20"/>
                            <a:gd name="T28" fmla="*/ 36 w 36"/>
                            <a:gd name="T29" fmla="*/ 20 h 20"/>
                            <a:gd name="T30" fmla="*/ 36 w 36"/>
                            <a:gd name="T31" fmla="*/ 14 h 20"/>
                            <a:gd name="T32" fmla="*/ 36 w 36"/>
                            <a:gd name="T33" fmla="*/ 14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0"/>
                            <a:gd name="T53" fmla="*/ 36 w 36"/>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0">
                              <a:moveTo>
                                <a:pt x="36" y="14"/>
                              </a:moveTo>
                              <a:lnTo>
                                <a:pt x="36" y="6"/>
                              </a:lnTo>
                              <a:lnTo>
                                <a:pt x="36" y="0"/>
                              </a:lnTo>
                              <a:lnTo>
                                <a:pt x="30" y="0"/>
                              </a:lnTo>
                              <a:lnTo>
                                <a:pt x="24" y="0"/>
                              </a:lnTo>
                              <a:lnTo>
                                <a:pt x="18" y="0"/>
                              </a:lnTo>
                              <a:lnTo>
                                <a:pt x="12" y="0"/>
                              </a:lnTo>
                              <a:lnTo>
                                <a:pt x="6" y="0"/>
                              </a:lnTo>
                              <a:lnTo>
                                <a:pt x="6" y="6"/>
                              </a:lnTo>
                              <a:lnTo>
                                <a:pt x="0" y="14"/>
                              </a:lnTo>
                              <a:lnTo>
                                <a:pt x="6" y="14"/>
                              </a:lnTo>
                              <a:lnTo>
                                <a:pt x="6" y="20"/>
                              </a:lnTo>
                              <a:lnTo>
                                <a:pt x="12" y="20"/>
                              </a:lnTo>
                              <a:lnTo>
                                <a:pt x="30" y="20"/>
                              </a:lnTo>
                              <a:lnTo>
                                <a:pt x="36" y="20"/>
                              </a:lnTo>
                              <a:lnTo>
                                <a:pt x="36" y="14"/>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74" name="Freeform 6869"/>
                        <p:cNvSpPr>
                          <a:spLocks/>
                        </p:cNvSpPr>
                        <p:nvPr/>
                      </p:nvSpPr>
                      <p:spPr bwMode="auto">
                        <a:xfrm>
                          <a:off x="6144307" y="3115838"/>
                          <a:ext cx="52615" cy="30539"/>
                        </a:xfrm>
                        <a:custGeom>
                          <a:avLst/>
                          <a:gdLst>
                            <a:gd name="T0" fmla="*/ 36 w 36"/>
                            <a:gd name="T1" fmla="*/ 14 h 20"/>
                            <a:gd name="T2" fmla="*/ 36 w 36"/>
                            <a:gd name="T3" fmla="*/ 6 h 20"/>
                            <a:gd name="T4" fmla="*/ 36 w 36"/>
                            <a:gd name="T5" fmla="*/ 0 h 20"/>
                            <a:gd name="T6" fmla="*/ 30 w 36"/>
                            <a:gd name="T7" fmla="*/ 0 h 20"/>
                            <a:gd name="T8" fmla="*/ 24 w 36"/>
                            <a:gd name="T9" fmla="*/ 0 h 20"/>
                            <a:gd name="T10" fmla="*/ 18 w 36"/>
                            <a:gd name="T11" fmla="*/ 0 h 20"/>
                            <a:gd name="T12" fmla="*/ 12 w 36"/>
                            <a:gd name="T13" fmla="*/ 0 h 20"/>
                            <a:gd name="T14" fmla="*/ 6 w 36"/>
                            <a:gd name="T15" fmla="*/ 0 h 20"/>
                            <a:gd name="T16" fmla="*/ 6 w 36"/>
                            <a:gd name="T17" fmla="*/ 6 h 20"/>
                            <a:gd name="T18" fmla="*/ 0 w 36"/>
                            <a:gd name="T19" fmla="*/ 14 h 20"/>
                            <a:gd name="T20" fmla="*/ 6 w 36"/>
                            <a:gd name="T21" fmla="*/ 14 h 20"/>
                            <a:gd name="T22" fmla="*/ 6 w 36"/>
                            <a:gd name="T23" fmla="*/ 20 h 20"/>
                            <a:gd name="T24" fmla="*/ 12 w 36"/>
                            <a:gd name="T25" fmla="*/ 20 h 20"/>
                            <a:gd name="T26" fmla="*/ 30 w 36"/>
                            <a:gd name="T27" fmla="*/ 20 h 20"/>
                            <a:gd name="T28" fmla="*/ 36 w 36"/>
                            <a:gd name="T29" fmla="*/ 20 h 20"/>
                            <a:gd name="T30" fmla="*/ 36 w 36"/>
                            <a:gd name="T31" fmla="*/ 14 h 20"/>
                            <a:gd name="T32" fmla="*/ 36 w 36"/>
                            <a:gd name="T33" fmla="*/ 14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0"/>
                            <a:gd name="T53" fmla="*/ 36 w 36"/>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0">
                              <a:moveTo>
                                <a:pt x="36" y="14"/>
                              </a:moveTo>
                              <a:lnTo>
                                <a:pt x="36" y="6"/>
                              </a:lnTo>
                              <a:lnTo>
                                <a:pt x="36" y="0"/>
                              </a:lnTo>
                              <a:lnTo>
                                <a:pt x="30" y="0"/>
                              </a:lnTo>
                              <a:lnTo>
                                <a:pt x="24" y="0"/>
                              </a:lnTo>
                              <a:lnTo>
                                <a:pt x="18" y="0"/>
                              </a:lnTo>
                              <a:lnTo>
                                <a:pt x="12" y="0"/>
                              </a:lnTo>
                              <a:lnTo>
                                <a:pt x="6" y="0"/>
                              </a:lnTo>
                              <a:lnTo>
                                <a:pt x="6" y="6"/>
                              </a:lnTo>
                              <a:lnTo>
                                <a:pt x="0" y="14"/>
                              </a:lnTo>
                              <a:lnTo>
                                <a:pt x="6" y="14"/>
                              </a:lnTo>
                              <a:lnTo>
                                <a:pt x="6" y="20"/>
                              </a:lnTo>
                              <a:lnTo>
                                <a:pt x="12" y="20"/>
                              </a:lnTo>
                              <a:lnTo>
                                <a:pt x="30" y="20"/>
                              </a:lnTo>
                              <a:lnTo>
                                <a:pt x="36" y="20"/>
                              </a:lnTo>
                              <a:lnTo>
                                <a:pt x="36" y="14"/>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75" name="Freeform 6870"/>
                        <p:cNvSpPr>
                          <a:spLocks/>
                        </p:cNvSpPr>
                        <p:nvPr/>
                      </p:nvSpPr>
                      <p:spPr bwMode="auto">
                        <a:xfrm>
                          <a:off x="6226153" y="3137216"/>
                          <a:ext cx="43846" cy="36647"/>
                        </a:xfrm>
                        <a:custGeom>
                          <a:avLst/>
                          <a:gdLst>
                            <a:gd name="T0" fmla="*/ 30 w 30"/>
                            <a:gd name="T1" fmla="*/ 12 h 24"/>
                            <a:gd name="T2" fmla="*/ 30 w 30"/>
                            <a:gd name="T3" fmla="*/ 6 h 24"/>
                            <a:gd name="T4" fmla="*/ 24 w 30"/>
                            <a:gd name="T5" fmla="*/ 6 h 24"/>
                            <a:gd name="T6" fmla="*/ 24 w 30"/>
                            <a:gd name="T7" fmla="*/ 0 h 24"/>
                            <a:gd name="T8" fmla="*/ 18 w 30"/>
                            <a:gd name="T9" fmla="*/ 0 h 24"/>
                            <a:gd name="T10" fmla="*/ 18 w 30"/>
                            <a:gd name="T11" fmla="*/ 0 h 24"/>
                            <a:gd name="T12" fmla="*/ 6 w 30"/>
                            <a:gd name="T13" fmla="*/ 0 h 24"/>
                            <a:gd name="T14" fmla="*/ 0 w 30"/>
                            <a:gd name="T15" fmla="*/ 0 h 24"/>
                            <a:gd name="T16" fmla="*/ 0 w 30"/>
                            <a:gd name="T17" fmla="*/ 0 h 24"/>
                            <a:gd name="T18" fmla="*/ 0 w 30"/>
                            <a:gd name="T19" fmla="*/ 18 h 24"/>
                            <a:gd name="T20" fmla="*/ 0 w 30"/>
                            <a:gd name="T21" fmla="*/ 24 h 24"/>
                            <a:gd name="T22" fmla="*/ 18 w 30"/>
                            <a:gd name="T23" fmla="*/ 24 h 24"/>
                            <a:gd name="T24" fmla="*/ 24 w 30"/>
                            <a:gd name="T25" fmla="*/ 18 h 24"/>
                            <a:gd name="T26" fmla="*/ 24 w 30"/>
                            <a:gd name="T27" fmla="*/ 12 h 24"/>
                            <a:gd name="T28" fmla="*/ 30 w 30"/>
                            <a:gd name="T29" fmla="*/ 12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6"/>
                              </a:lnTo>
                              <a:lnTo>
                                <a:pt x="24" y="6"/>
                              </a:lnTo>
                              <a:lnTo>
                                <a:pt x="24" y="0"/>
                              </a:lnTo>
                              <a:lnTo>
                                <a:pt x="18" y="0"/>
                              </a:lnTo>
                              <a:lnTo>
                                <a:pt x="6" y="0"/>
                              </a:lnTo>
                              <a:lnTo>
                                <a:pt x="0" y="0"/>
                              </a:lnTo>
                              <a:lnTo>
                                <a:pt x="0" y="18"/>
                              </a:lnTo>
                              <a:lnTo>
                                <a:pt x="0" y="24"/>
                              </a:lnTo>
                              <a:lnTo>
                                <a:pt x="18" y="24"/>
                              </a:lnTo>
                              <a:lnTo>
                                <a:pt x="24" y="18"/>
                              </a:lnTo>
                              <a:lnTo>
                                <a:pt x="24" y="12"/>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76" name="Freeform 6871"/>
                        <p:cNvSpPr>
                          <a:spLocks/>
                        </p:cNvSpPr>
                        <p:nvPr/>
                      </p:nvSpPr>
                      <p:spPr bwMode="auto">
                        <a:xfrm>
                          <a:off x="6278768" y="3155539"/>
                          <a:ext cx="52615" cy="36647"/>
                        </a:xfrm>
                        <a:custGeom>
                          <a:avLst/>
                          <a:gdLst>
                            <a:gd name="T0" fmla="*/ 36 w 36"/>
                            <a:gd name="T1" fmla="*/ 12 h 24"/>
                            <a:gd name="T2" fmla="*/ 36 w 36"/>
                            <a:gd name="T3" fmla="*/ 12 h 24"/>
                            <a:gd name="T4" fmla="*/ 30 w 36"/>
                            <a:gd name="T5" fmla="*/ 6 h 24"/>
                            <a:gd name="T6" fmla="*/ 30 w 36"/>
                            <a:gd name="T7" fmla="*/ 0 h 24"/>
                            <a:gd name="T8" fmla="*/ 24 w 36"/>
                            <a:gd name="T9" fmla="*/ 0 h 24"/>
                            <a:gd name="T10" fmla="*/ 18 w 36"/>
                            <a:gd name="T11" fmla="*/ 0 h 24"/>
                            <a:gd name="T12" fmla="*/ 12 w 36"/>
                            <a:gd name="T13" fmla="*/ 0 h 24"/>
                            <a:gd name="T14" fmla="*/ 6 w 36"/>
                            <a:gd name="T15" fmla="*/ 0 h 24"/>
                            <a:gd name="T16" fmla="*/ 0 w 36"/>
                            <a:gd name="T17" fmla="*/ 0 h 24"/>
                            <a:gd name="T18" fmla="*/ 0 w 36"/>
                            <a:gd name="T19" fmla="*/ 18 h 24"/>
                            <a:gd name="T20" fmla="*/ 6 w 36"/>
                            <a:gd name="T21" fmla="*/ 24 h 24"/>
                            <a:gd name="T22" fmla="*/ 24 w 36"/>
                            <a:gd name="T23" fmla="*/ 24 h 24"/>
                            <a:gd name="T24" fmla="*/ 30 w 36"/>
                            <a:gd name="T25" fmla="*/ 18 h 24"/>
                            <a:gd name="T26" fmla="*/ 30 w 36"/>
                            <a:gd name="T27" fmla="*/ 18 h 24"/>
                            <a:gd name="T28" fmla="*/ 36 w 36"/>
                            <a:gd name="T29" fmla="*/ 18 h 24"/>
                            <a:gd name="T30" fmla="*/ 36 w 36"/>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4"/>
                            <a:gd name="T50" fmla="*/ 36 w 3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4">
                              <a:moveTo>
                                <a:pt x="36" y="12"/>
                              </a:moveTo>
                              <a:lnTo>
                                <a:pt x="36" y="12"/>
                              </a:lnTo>
                              <a:lnTo>
                                <a:pt x="30" y="6"/>
                              </a:lnTo>
                              <a:lnTo>
                                <a:pt x="30" y="0"/>
                              </a:lnTo>
                              <a:lnTo>
                                <a:pt x="24" y="0"/>
                              </a:lnTo>
                              <a:lnTo>
                                <a:pt x="18" y="0"/>
                              </a:lnTo>
                              <a:lnTo>
                                <a:pt x="12" y="0"/>
                              </a:lnTo>
                              <a:lnTo>
                                <a:pt x="6" y="0"/>
                              </a:lnTo>
                              <a:lnTo>
                                <a:pt x="0" y="0"/>
                              </a:lnTo>
                              <a:lnTo>
                                <a:pt x="0" y="18"/>
                              </a:lnTo>
                              <a:lnTo>
                                <a:pt x="6" y="24"/>
                              </a:lnTo>
                              <a:lnTo>
                                <a:pt x="24"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77" name="Freeform 6872"/>
                        <p:cNvSpPr>
                          <a:spLocks/>
                        </p:cNvSpPr>
                        <p:nvPr/>
                      </p:nvSpPr>
                      <p:spPr bwMode="auto">
                        <a:xfrm>
                          <a:off x="6305075" y="3173862"/>
                          <a:ext cx="55538" cy="36647"/>
                        </a:xfrm>
                        <a:custGeom>
                          <a:avLst/>
                          <a:gdLst>
                            <a:gd name="T0" fmla="*/ 38 w 38"/>
                            <a:gd name="T1" fmla="*/ 12 h 24"/>
                            <a:gd name="T2" fmla="*/ 38 w 38"/>
                            <a:gd name="T3" fmla="*/ 6 h 24"/>
                            <a:gd name="T4" fmla="*/ 32 w 38"/>
                            <a:gd name="T5" fmla="*/ 6 h 24"/>
                            <a:gd name="T6" fmla="*/ 24 w 38"/>
                            <a:gd name="T7" fmla="*/ 6 h 24"/>
                            <a:gd name="T8" fmla="*/ 24 w 38"/>
                            <a:gd name="T9" fmla="*/ 0 h 24"/>
                            <a:gd name="T10" fmla="*/ 12 w 38"/>
                            <a:gd name="T11" fmla="*/ 0 h 24"/>
                            <a:gd name="T12" fmla="*/ 12 w 38"/>
                            <a:gd name="T13" fmla="*/ 6 h 24"/>
                            <a:gd name="T14" fmla="*/ 6 w 38"/>
                            <a:gd name="T15" fmla="*/ 6 h 24"/>
                            <a:gd name="T16" fmla="*/ 0 w 38"/>
                            <a:gd name="T17" fmla="*/ 6 h 24"/>
                            <a:gd name="T18" fmla="*/ 0 w 38"/>
                            <a:gd name="T19" fmla="*/ 18 h 24"/>
                            <a:gd name="T20" fmla="*/ 6 w 38"/>
                            <a:gd name="T21" fmla="*/ 18 h 24"/>
                            <a:gd name="T22" fmla="*/ 6 w 38"/>
                            <a:gd name="T23" fmla="*/ 24 h 24"/>
                            <a:gd name="T24" fmla="*/ 32 w 38"/>
                            <a:gd name="T25" fmla="*/ 24 h 24"/>
                            <a:gd name="T26" fmla="*/ 32 w 38"/>
                            <a:gd name="T27" fmla="*/ 18 h 24"/>
                            <a:gd name="T28" fmla="*/ 38 w 38"/>
                            <a:gd name="T29" fmla="*/ 18 h 24"/>
                            <a:gd name="T30" fmla="*/ 38 w 38"/>
                            <a:gd name="T31" fmla="*/ 18 h 24"/>
                            <a:gd name="T32" fmla="*/ 38 w 3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4"/>
                            <a:gd name="T53" fmla="*/ 38 w 3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4">
                              <a:moveTo>
                                <a:pt x="38" y="12"/>
                              </a:moveTo>
                              <a:lnTo>
                                <a:pt x="38" y="6"/>
                              </a:lnTo>
                              <a:lnTo>
                                <a:pt x="32" y="6"/>
                              </a:lnTo>
                              <a:lnTo>
                                <a:pt x="24" y="6"/>
                              </a:lnTo>
                              <a:lnTo>
                                <a:pt x="24" y="0"/>
                              </a:lnTo>
                              <a:lnTo>
                                <a:pt x="12" y="0"/>
                              </a:lnTo>
                              <a:lnTo>
                                <a:pt x="12" y="6"/>
                              </a:lnTo>
                              <a:lnTo>
                                <a:pt x="6" y="6"/>
                              </a:lnTo>
                              <a:lnTo>
                                <a:pt x="0" y="6"/>
                              </a:lnTo>
                              <a:lnTo>
                                <a:pt x="0" y="18"/>
                              </a:lnTo>
                              <a:lnTo>
                                <a:pt x="6" y="18"/>
                              </a:lnTo>
                              <a:lnTo>
                                <a:pt x="6" y="24"/>
                              </a:lnTo>
                              <a:lnTo>
                                <a:pt x="32" y="24"/>
                              </a:lnTo>
                              <a:lnTo>
                                <a:pt x="32" y="18"/>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78" name="Freeform 6873"/>
                        <p:cNvSpPr>
                          <a:spLocks/>
                        </p:cNvSpPr>
                        <p:nvPr/>
                      </p:nvSpPr>
                      <p:spPr bwMode="auto">
                        <a:xfrm>
                          <a:off x="6331383" y="3173862"/>
                          <a:ext cx="55538" cy="36647"/>
                        </a:xfrm>
                        <a:custGeom>
                          <a:avLst/>
                          <a:gdLst>
                            <a:gd name="T0" fmla="*/ 38 w 38"/>
                            <a:gd name="T1" fmla="*/ 12 h 24"/>
                            <a:gd name="T2" fmla="*/ 38 w 38"/>
                            <a:gd name="T3" fmla="*/ 6 h 24"/>
                            <a:gd name="T4" fmla="*/ 32 w 38"/>
                            <a:gd name="T5" fmla="*/ 6 h 24"/>
                            <a:gd name="T6" fmla="*/ 26 w 38"/>
                            <a:gd name="T7" fmla="*/ 6 h 24"/>
                            <a:gd name="T8" fmla="*/ 26 w 38"/>
                            <a:gd name="T9" fmla="*/ 0 h 24"/>
                            <a:gd name="T10" fmla="*/ 14 w 38"/>
                            <a:gd name="T11" fmla="*/ 0 h 24"/>
                            <a:gd name="T12" fmla="*/ 14 w 38"/>
                            <a:gd name="T13" fmla="*/ 6 h 24"/>
                            <a:gd name="T14" fmla="*/ 6 w 38"/>
                            <a:gd name="T15" fmla="*/ 6 h 24"/>
                            <a:gd name="T16" fmla="*/ 0 w 38"/>
                            <a:gd name="T17" fmla="*/ 6 h 24"/>
                            <a:gd name="T18" fmla="*/ 0 w 38"/>
                            <a:gd name="T19" fmla="*/ 18 h 24"/>
                            <a:gd name="T20" fmla="*/ 6 w 38"/>
                            <a:gd name="T21" fmla="*/ 18 h 24"/>
                            <a:gd name="T22" fmla="*/ 6 w 38"/>
                            <a:gd name="T23" fmla="*/ 24 h 24"/>
                            <a:gd name="T24" fmla="*/ 32 w 38"/>
                            <a:gd name="T25" fmla="*/ 24 h 24"/>
                            <a:gd name="T26" fmla="*/ 32 w 38"/>
                            <a:gd name="T27" fmla="*/ 18 h 24"/>
                            <a:gd name="T28" fmla="*/ 38 w 38"/>
                            <a:gd name="T29" fmla="*/ 18 h 24"/>
                            <a:gd name="T30" fmla="*/ 38 w 38"/>
                            <a:gd name="T31" fmla="*/ 18 h 24"/>
                            <a:gd name="T32" fmla="*/ 38 w 3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4"/>
                            <a:gd name="T53" fmla="*/ 38 w 3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4">
                              <a:moveTo>
                                <a:pt x="38" y="12"/>
                              </a:moveTo>
                              <a:lnTo>
                                <a:pt x="38" y="6"/>
                              </a:lnTo>
                              <a:lnTo>
                                <a:pt x="32" y="6"/>
                              </a:lnTo>
                              <a:lnTo>
                                <a:pt x="26" y="6"/>
                              </a:lnTo>
                              <a:lnTo>
                                <a:pt x="26" y="0"/>
                              </a:lnTo>
                              <a:lnTo>
                                <a:pt x="14" y="0"/>
                              </a:lnTo>
                              <a:lnTo>
                                <a:pt x="14" y="6"/>
                              </a:lnTo>
                              <a:lnTo>
                                <a:pt x="6" y="6"/>
                              </a:lnTo>
                              <a:lnTo>
                                <a:pt x="0" y="6"/>
                              </a:lnTo>
                              <a:lnTo>
                                <a:pt x="0" y="18"/>
                              </a:lnTo>
                              <a:lnTo>
                                <a:pt x="6" y="18"/>
                              </a:lnTo>
                              <a:lnTo>
                                <a:pt x="6" y="24"/>
                              </a:lnTo>
                              <a:lnTo>
                                <a:pt x="32" y="24"/>
                              </a:lnTo>
                              <a:lnTo>
                                <a:pt x="32" y="18"/>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79" name="Freeform 6874"/>
                        <p:cNvSpPr>
                          <a:spLocks/>
                        </p:cNvSpPr>
                        <p:nvPr/>
                      </p:nvSpPr>
                      <p:spPr bwMode="auto">
                        <a:xfrm>
                          <a:off x="6360614" y="3173862"/>
                          <a:ext cx="43846" cy="36647"/>
                        </a:xfrm>
                        <a:custGeom>
                          <a:avLst/>
                          <a:gdLst>
                            <a:gd name="T0" fmla="*/ 30 w 30"/>
                            <a:gd name="T1" fmla="*/ 12 h 24"/>
                            <a:gd name="T2" fmla="*/ 30 w 30"/>
                            <a:gd name="T3" fmla="*/ 6 h 24"/>
                            <a:gd name="T4" fmla="*/ 24 w 30"/>
                            <a:gd name="T5" fmla="*/ 6 h 24"/>
                            <a:gd name="T6" fmla="*/ 24 w 30"/>
                            <a:gd name="T7" fmla="*/ 6 h 24"/>
                            <a:gd name="T8" fmla="*/ 18 w 30"/>
                            <a:gd name="T9" fmla="*/ 6 h 24"/>
                            <a:gd name="T10" fmla="*/ 18 w 30"/>
                            <a:gd name="T11" fmla="*/ 0 h 24"/>
                            <a:gd name="T12" fmla="*/ 6 w 30"/>
                            <a:gd name="T13" fmla="*/ 0 h 24"/>
                            <a:gd name="T14" fmla="*/ 0 w 30"/>
                            <a:gd name="T15" fmla="*/ 6 h 24"/>
                            <a:gd name="T16" fmla="*/ 0 w 30"/>
                            <a:gd name="T17" fmla="*/ 6 h 24"/>
                            <a:gd name="T18" fmla="*/ 0 w 30"/>
                            <a:gd name="T19" fmla="*/ 18 h 24"/>
                            <a:gd name="T20" fmla="*/ 0 w 30"/>
                            <a:gd name="T21" fmla="*/ 18 h 24"/>
                            <a:gd name="T22" fmla="*/ 0 w 30"/>
                            <a:gd name="T23" fmla="*/ 24 h 24"/>
                            <a:gd name="T24" fmla="*/ 24 w 30"/>
                            <a:gd name="T25" fmla="*/ 24 h 24"/>
                            <a:gd name="T26" fmla="*/ 24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6"/>
                              </a:lnTo>
                              <a:lnTo>
                                <a:pt x="24" y="6"/>
                              </a:lnTo>
                              <a:lnTo>
                                <a:pt x="18" y="6"/>
                              </a:lnTo>
                              <a:lnTo>
                                <a:pt x="18" y="0"/>
                              </a:lnTo>
                              <a:lnTo>
                                <a:pt x="6" y="0"/>
                              </a:lnTo>
                              <a:lnTo>
                                <a:pt x="0" y="6"/>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80" name="Freeform 6875"/>
                        <p:cNvSpPr>
                          <a:spLocks/>
                        </p:cNvSpPr>
                        <p:nvPr/>
                      </p:nvSpPr>
                      <p:spPr bwMode="auto">
                        <a:xfrm>
                          <a:off x="6360614" y="3173862"/>
                          <a:ext cx="43846" cy="36647"/>
                        </a:xfrm>
                        <a:custGeom>
                          <a:avLst/>
                          <a:gdLst>
                            <a:gd name="T0" fmla="*/ 30 w 30"/>
                            <a:gd name="T1" fmla="*/ 12 h 24"/>
                            <a:gd name="T2" fmla="*/ 30 w 30"/>
                            <a:gd name="T3" fmla="*/ 6 h 24"/>
                            <a:gd name="T4" fmla="*/ 24 w 30"/>
                            <a:gd name="T5" fmla="*/ 6 h 24"/>
                            <a:gd name="T6" fmla="*/ 24 w 30"/>
                            <a:gd name="T7" fmla="*/ 6 h 24"/>
                            <a:gd name="T8" fmla="*/ 18 w 30"/>
                            <a:gd name="T9" fmla="*/ 6 h 24"/>
                            <a:gd name="T10" fmla="*/ 18 w 30"/>
                            <a:gd name="T11" fmla="*/ 0 h 24"/>
                            <a:gd name="T12" fmla="*/ 6 w 30"/>
                            <a:gd name="T13" fmla="*/ 0 h 24"/>
                            <a:gd name="T14" fmla="*/ 0 w 30"/>
                            <a:gd name="T15" fmla="*/ 6 h 24"/>
                            <a:gd name="T16" fmla="*/ 0 w 30"/>
                            <a:gd name="T17" fmla="*/ 6 h 24"/>
                            <a:gd name="T18" fmla="*/ 0 w 30"/>
                            <a:gd name="T19" fmla="*/ 18 h 24"/>
                            <a:gd name="T20" fmla="*/ 0 w 30"/>
                            <a:gd name="T21" fmla="*/ 18 h 24"/>
                            <a:gd name="T22" fmla="*/ 0 w 30"/>
                            <a:gd name="T23" fmla="*/ 24 h 24"/>
                            <a:gd name="T24" fmla="*/ 24 w 30"/>
                            <a:gd name="T25" fmla="*/ 24 h 24"/>
                            <a:gd name="T26" fmla="*/ 24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6"/>
                              </a:lnTo>
                              <a:lnTo>
                                <a:pt x="24" y="6"/>
                              </a:lnTo>
                              <a:lnTo>
                                <a:pt x="18" y="6"/>
                              </a:lnTo>
                              <a:lnTo>
                                <a:pt x="18" y="0"/>
                              </a:lnTo>
                              <a:lnTo>
                                <a:pt x="6" y="0"/>
                              </a:lnTo>
                              <a:lnTo>
                                <a:pt x="0" y="6"/>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81" name="Freeform 6876"/>
                        <p:cNvSpPr>
                          <a:spLocks/>
                        </p:cNvSpPr>
                        <p:nvPr/>
                      </p:nvSpPr>
                      <p:spPr bwMode="auto">
                        <a:xfrm>
                          <a:off x="6386921" y="3173862"/>
                          <a:ext cx="43846" cy="36647"/>
                        </a:xfrm>
                        <a:custGeom>
                          <a:avLst/>
                          <a:gdLst>
                            <a:gd name="T0" fmla="*/ 30 w 30"/>
                            <a:gd name="T1" fmla="*/ 12 h 24"/>
                            <a:gd name="T2" fmla="*/ 30 w 30"/>
                            <a:gd name="T3" fmla="*/ 6 h 24"/>
                            <a:gd name="T4" fmla="*/ 24 w 30"/>
                            <a:gd name="T5" fmla="*/ 6 h 24"/>
                            <a:gd name="T6" fmla="*/ 24 w 30"/>
                            <a:gd name="T7" fmla="*/ 6 h 24"/>
                            <a:gd name="T8" fmla="*/ 18 w 30"/>
                            <a:gd name="T9" fmla="*/ 6 h 24"/>
                            <a:gd name="T10" fmla="*/ 18 w 30"/>
                            <a:gd name="T11" fmla="*/ 0 h 24"/>
                            <a:gd name="T12" fmla="*/ 6 w 30"/>
                            <a:gd name="T13" fmla="*/ 0 h 24"/>
                            <a:gd name="T14" fmla="*/ 0 w 30"/>
                            <a:gd name="T15" fmla="*/ 6 h 24"/>
                            <a:gd name="T16" fmla="*/ 0 w 30"/>
                            <a:gd name="T17" fmla="*/ 6 h 24"/>
                            <a:gd name="T18" fmla="*/ 0 w 30"/>
                            <a:gd name="T19" fmla="*/ 18 h 24"/>
                            <a:gd name="T20" fmla="*/ 0 w 30"/>
                            <a:gd name="T21" fmla="*/ 24 h 24"/>
                            <a:gd name="T22" fmla="*/ 24 w 30"/>
                            <a:gd name="T23" fmla="*/ 24 h 24"/>
                            <a:gd name="T24" fmla="*/ 24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24" y="6"/>
                              </a:lnTo>
                              <a:lnTo>
                                <a:pt x="18" y="6"/>
                              </a:lnTo>
                              <a:lnTo>
                                <a:pt x="18" y="0"/>
                              </a:lnTo>
                              <a:lnTo>
                                <a:pt x="6" y="0"/>
                              </a:lnTo>
                              <a:lnTo>
                                <a:pt x="0" y="6"/>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82" name="Freeform 6877"/>
                        <p:cNvSpPr>
                          <a:spLocks/>
                        </p:cNvSpPr>
                        <p:nvPr/>
                      </p:nvSpPr>
                      <p:spPr bwMode="auto">
                        <a:xfrm>
                          <a:off x="6386921" y="3173862"/>
                          <a:ext cx="43846" cy="36647"/>
                        </a:xfrm>
                        <a:custGeom>
                          <a:avLst/>
                          <a:gdLst>
                            <a:gd name="T0" fmla="*/ 30 w 30"/>
                            <a:gd name="T1" fmla="*/ 12 h 24"/>
                            <a:gd name="T2" fmla="*/ 30 w 30"/>
                            <a:gd name="T3" fmla="*/ 6 h 24"/>
                            <a:gd name="T4" fmla="*/ 24 w 30"/>
                            <a:gd name="T5" fmla="*/ 6 h 24"/>
                            <a:gd name="T6" fmla="*/ 24 w 30"/>
                            <a:gd name="T7" fmla="*/ 6 h 24"/>
                            <a:gd name="T8" fmla="*/ 18 w 30"/>
                            <a:gd name="T9" fmla="*/ 6 h 24"/>
                            <a:gd name="T10" fmla="*/ 18 w 30"/>
                            <a:gd name="T11" fmla="*/ 0 h 24"/>
                            <a:gd name="T12" fmla="*/ 6 w 30"/>
                            <a:gd name="T13" fmla="*/ 0 h 24"/>
                            <a:gd name="T14" fmla="*/ 0 w 30"/>
                            <a:gd name="T15" fmla="*/ 6 h 24"/>
                            <a:gd name="T16" fmla="*/ 0 w 30"/>
                            <a:gd name="T17" fmla="*/ 6 h 24"/>
                            <a:gd name="T18" fmla="*/ 0 w 30"/>
                            <a:gd name="T19" fmla="*/ 18 h 24"/>
                            <a:gd name="T20" fmla="*/ 0 w 30"/>
                            <a:gd name="T21" fmla="*/ 24 h 24"/>
                            <a:gd name="T22" fmla="*/ 24 w 30"/>
                            <a:gd name="T23" fmla="*/ 24 h 24"/>
                            <a:gd name="T24" fmla="*/ 24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24" y="6"/>
                              </a:lnTo>
                              <a:lnTo>
                                <a:pt x="18" y="6"/>
                              </a:lnTo>
                              <a:lnTo>
                                <a:pt x="18" y="0"/>
                              </a:lnTo>
                              <a:lnTo>
                                <a:pt x="6" y="0"/>
                              </a:lnTo>
                              <a:lnTo>
                                <a:pt x="0" y="6"/>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83" name="Freeform 6878"/>
                        <p:cNvSpPr>
                          <a:spLocks/>
                        </p:cNvSpPr>
                        <p:nvPr/>
                      </p:nvSpPr>
                      <p:spPr bwMode="auto">
                        <a:xfrm>
                          <a:off x="6386921" y="3173862"/>
                          <a:ext cx="43846" cy="36647"/>
                        </a:xfrm>
                        <a:custGeom>
                          <a:avLst/>
                          <a:gdLst>
                            <a:gd name="T0" fmla="*/ 30 w 30"/>
                            <a:gd name="T1" fmla="*/ 12 h 24"/>
                            <a:gd name="T2" fmla="*/ 30 w 30"/>
                            <a:gd name="T3" fmla="*/ 6 h 24"/>
                            <a:gd name="T4" fmla="*/ 24 w 30"/>
                            <a:gd name="T5" fmla="*/ 6 h 24"/>
                            <a:gd name="T6" fmla="*/ 18 w 30"/>
                            <a:gd name="T7" fmla="*/ 0 h 24"/>
                            <a:gd name="T8" fmla="*/ 6 w 30"/>
                            <a:gd name="T9" fmla="*/ 0 h 24"/>
                            <a:gd name="T10" fmla="*/ 6 w 30"/>
                            <a:gd name="T11" fmla="*/ 6 h 24"/>
                            <a:gd name="T12" fmla="*/ 0 w 30"/>
                            <a:gd name="T13" fmla="*/ 6 h 24"/>
                            <a:gd name="T14" fmla="*/ 0 w 30"/>
                            <a:gd name="T15" fmla="*/ 6 h 24"/>
                            <a:gd name="T16" fmla="*/ 0 w 30"/>
                            <a:gd name="T17" fmla="*/ 6 h 24"/>
                            <a:gd name="T18" fmla="*/ 0 w 30"/>
                            <a:gd name="T19" fmla="*/ 18 h 24"/>
                            <a:gd name="T20" fmla="*/ 0 w 30"/>
                            <a:gd name="T21" fmla="*/ 18 h 24"/>
                            <a:gd name="T22" fmla="*/ 0 w 30"/>
                            <a:gd name="T23" fmla="*/ 24 h 24"/>
                            <a:gd name="T24" fmla="*/ 24 w 30"/>
                            <a:gd name="T25" fmla="*/ 24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6"/>
                              </a:lnTo>
                              <a:lnTo>
                                <a:pt x="24" y="6"/>
                              </a:lnTo>
                              <a:lnTo>
                                <a:pt x="18" y="0"/>
                              </a:lnTo>
                              <a:lnTo>
                                <a:pt x="6" y="0"/>
                              </a:lnTo>
                              <a:lnTo>
                                <a:pt x="6" y="6"/>
                              </a:lnTo>
                              <a:lnTo>
                                <a:pt x="0" y="6"/>
                              </a:lnTo>
                              <a:lnTo>
                                <a:pt x="0" y="18"/>
                              </a:lnTo>
                              <a:lnTo>
                                <a:pt x="0"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84" name="Freeform 6879"/>
                        <p:cNvSpPr>
                          <a:spLocks/>
                        </p:cNvSpPr>
                        <p:nvPr/>
                      </p:nvSpPr>
                      <p:spPr bwMode="auto">
                        <a:xfrm>
                          <a:off x="6386921" y="3173862"/>
                          <a:ext cx="52615" cy="36647"/>
                        </a:xfrm>
                        <a:custGeom>
                          <a:avLst/>
                          <a:gdLst>
                            <a:gd name="T0" fmla="*/ 36 w 36"/>
                            <a:gd name="T1" fmla="*/ 12 h 24"/>
                            <a:gd name="T2" fmla="*/ 36 w 36"/>
                            <a:gd name="T3" fmla="*/ 6 h 24"/>
                            <a:gd name="T4" fmla="*/ 30 w 36"/>
                            <a:gd name="T5" fmla="*/ 6 h 24"/>
                            <a:gd name="T6" fmla="*/ 30 w 36"/>
                            <a:gd name="T7" fmla="*/ 6 h 24"/>
                            <a:gd name="T8" fmla="*/ 24 w 36"/>
                            <a:gd name="T9" fmla="*/ 6 h 24"/>
                            <a:gd name="T10" fmla="*/ 24 w 36"/>
                            <a:gd name="T11" fmla="*/ 0 h 24"/>
                            <a:gd name="T12" fmla="*/ 12 w 36"/>
                            <a:gd name="T13" fmla="*/ 0 h 24"/>
                            <a:gd name="T14" fmla="*/ 6 w 36"/>
                            <a:gd name="T15" fmla="*/ 6 h 24"/>
                            <a:gd name="T16" fmla="*/ 0 w 36"/>
                            <a:gd name="T17" fmla="*/ 6 h 24"/>
                            <a:gd name="T18" fmla="*/ 0 w 36"/>
                            <a:gd name="T19" fmla="*/ 18 h 24"/>
                            <a:gd name="T20" fmla="*/ 6 w 36"/>
                            <a:gd name="T21" fmla="*/ 18 h 24"/>
                            <a:gd name="T22" fmla="*/ 6 w 36"/>
                            <a:gd name="T23" fmla="*/ 24 h 24"/>
                            <a:gd name="T24" fmla="*/ 30 w 36"/>
                            <a:gd name="T25" fmla="*/ 24 h 24"/>
                            <a:gd name="T26" fmla="*/ 30 w 36"/>
                            <a:gd name="T27" fmla="*/ 18 h 24"/>
                            <a:gd name="T28" fmla="*/ 36 w 36"/>
                            <a:gd name="T29" fmla="*/ 18 h 24"/>
                            <a:gd name="T30" fmla="*/ 36 w 36"/>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4"/>
                            <a:gd name="T50" fmla="*/ 36 w 3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4">
                              <a:moveTo>
                                <a:pt x="36" y="12"/>
                              </a:moveTo>
                              <a:lnTo>
                                <a:pt x="36" y="6"/>
                              </a:lnTo>
                              <a:lnTo>
                                <a:pt x="30" y="6"/>
                              </a:lnTo>
                              <a:lnTo>
                                <a:pt x="24" y="6"/>
                              </a:lnTo>
                              <a:lnTo>
                                <a:pt x="24" y="0"/>
                              </a:lnTo>
                              <a:lnTo>
                                <a:pt x="12" y="0"/>
                              </a:lnTo>
                              <a:lnTo>
                                <a:pt x="6" y="6"/>
                              </a:lnTo>
                              <a:lnTo>
                                <a:pt x="0" y="6"/>
                              </a:lnTo>
                              <a:lnTo>
                                <a:pt x="0" y="18"/>
                              </a:lnTo>
                              <a:lnTo>
                                <a:pt x="6" y="18"/>
                              </a:lnTo>
                              <a:lnTo>
                                <a:pt x="6" y="24"/>
                              </a:lnTo>
                              <a:lnTo>
                                <a:pt x="30"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85" name="Freeform 6880"/>
                        <p:cNvSpPr>
                          <a:spLocks/>
                        </p:cNvSpPr>
                        <p:nvPr/>
                      </p:nvSpPr>
                      <p:spPr bwMode="auto">
                        <a:xfrm>
                          <a:off x="6386921" y="3173862"/>
                          <a:ext cx="52615" cy="36647"/>
                        </a:xfrm>
                        <a:custGeom>
                          <a:avLst/>
                          <a:gdLst>
                            <a:gd name="T0" fmla="*/ 36 w 36"/>
                            <a:gd name="T1" fmla="*/ 12 h 24"/>
                            <a:gd name="T2" fmla="*/ 36 w 36"/>
                            <a:gd name="T3" fmla="*/ 6 h 24"/>
                            <a:gd name="T4" fmla="*/ 30 w 36"/>
                            <a:gd name="T5" fmla="*/ 6 h 24"/>
                            <a:gd name="T6" fmla="*/ 30 w 36"/>
                            <a:gd name="T7" fmla="*/ 6 h 24"/>
                            <a:gd name="T8" fmla="*/ 24 w 36"/>
                            <a:gd name="T9" fmla="*/ 6 h 24"/>
                            <a:gd name="T10" fmla="*/ 24 w 36"/>
                            <a:gd name="T11" fmla="*/ 0 h 24"/>
                            <a:gd name="T12" fmla="*/ 12 w 36"/>
                            <a:gd name="T13" fmla="*/ 0 h 24"/>
                            <a:gd name="T14" fmla="*/ 6 w 36"/>
                            <a:gd name="T15" fmla="*/ 6 h 24"/>
                            <a:gd name="T16" fmla="*/ 0 w 36"/>
                            <a:gd name="T17" fmla="*/ 6 h 24"/>
                            <a:gd name="T18" fmla="*/ 0 w 36"/>
                            <a:gd name="T19" fmla="*/ 18 h 24"/>
                            <a:gd name="T20" fmla="*/ 6 w 36"/>
                            <a:gd name="T21" fmla="*/ 18 h 24"/>
                            <a:gd name="T22" fmla="*/ 6 w 36"/>
                            <a:gd name="T23" fmla="*/ 24 h 24"/>
                            <a:gd name="T24" fmla="*/ 30 w 36"/>
                            <a:gd name="T25" fmla="*/ 24 h 24"/>
                            <a:gd name="T26" fmla="*/ 30 w 36"/>
                            <a:gd name="T27" fmla="*/ 18 h 24"/>
                            <a:gd name="T28" fmla="*/ 36 w 36"/>
                            <a:gd name="T29" fmla="*/ 18 h 24"/>
                            <a:gd name="T30" fmla="*/ 36 w 36"/>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4"/>
                            <a:gd name="T50" fmla="*/ 36 w 3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4">
                              <a:moveTo>
                                <a:pt x="36" y="12"/>
                              </a:moveTo>
                              <a:lnTo>
                                <a:pt x="36" y="6"/>
                              </a:lnTo>
                              <a:lnTo>
                                <a:pt x="30" y="6"/>
                              </a:lnTo>
                              <a:lnTo>
                                <a:pt x="24" y="6"/>
                              </a:lnTo>
                              <a:lnTo>
                                <a:pt x="24" y="0"/>
                              </a:lnTo>
                              <a:lnTo>
                                <a:pt x="12" y="0"/>
                              </a:lnTo>
                              <a:lnTo>
                                <a:pt x="6" y="6"/>
                              </a:lnTo>
                              <a:lnTo>
                                <a:pt x="0" y="6"/>
                              </a:lnTo>
                              <a:lnTo>
                                <a:pt x="0" y="18"/>
                              </a:lnTo>
                              <a:lnTo>
                                <a:pt x="6" y="18"/>
                              </a:lnTo>
                              <a:lnTo>
                                <a:pt x="6" y="24"/>
                              </a:lnTo>
                              <a:lnTo>
                                <a:pt x="30"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86" name="Freeform 6881"/>
                        <p:cNvSpPr>
                          <a:spLocks/>
                        </p:cNvSpPr>
                        <p:nvPr/>
                      </p:nvSpPr>
                      <p:spPr bwMode="auto">
                        <a:xfrm>
                          <a:off x="6386921" y="3173862"/>
                          <a:ext cx="52615" cy="36647"/>
                        </a:xfrm>
                        <a:custGeom>
                          <a:avLst/>
                          <a:gdLst>
                            <a:gd name="T0" fmla="*/ 36 w 36"/>
                            <a:gd name="T1" fmla="*/ 12 h 24"/>
                            <a:gd name="T2" fmla="*/ 36 w 36"/>
                            <a:gd name="T3" fmla="*/ 6 h 24"/>
                            <a:gd name="T4" fmla="*/ 30 w 36"/>
                            <a:gd name="T5" fmla="*/ 6 h 24"/>
                            <a:gd name="T6" fmla="*/ 30 w 36"/>
                            <a:gd name="T7" fmla="*/ 6 h 24"/>
                            <a:gd name="T8" fmla="*/ 24 w 36"/>
                            <a:gd name="T9" fmla="*/ 6 h 24"/>
                            <a:gd name="T10" fmla="*/ 24 w 36"/>
                            <a:gd name="T11" fmla="*/ 0 h 24"/>
                            <a:gd name="T12" fmla="*/ 12 w 36"/>
                            <a:gd name="T13" fmla="*/ 0 h 24"/>
                            <a:gd name="T14" fmla="*/ 6 w 36"/>
                            <a:gd name="T15" fmla="*/ 6 h 24"/>
                            <a:gd name="T16" fmla="*/ 0 w 36"/>
                            <a:gd name="T17" fmla="*/ 6 h 24"/>
                            <a:gd name="T18" fmla="*/ 0 w 36"/>
                            <a:gd name="T19" fmla="*/ 18 h 24"/>
                            <a:gd name="T20" fmla="*/ 6 w 36"/>
                            <a:gd name="T21" fmla="*/ 18 h 24"/>
                            <a:gd name="T22" fmla="*/ 6 w 36"/>
                            <a:gd name="T23" fmla="*/ 24 h 24"/>
                            <a:gd name="T24" fmla="*/ 30 w 36"/>
                            <a:gd name="T25" fmla="*/ 24 h 24"/>
                            <a:gd name="T26" fmla="*/ 30 w 36"/>
                            <a:gd name="T27" fmla="*/ 18 h 24"/>
                            <a:gd name="T28" fmla="*/ 36 w 36"/>
                            <a:gd name="T29" fmla="*/ 18 h 24"/>
                            <a:gd name="T30" fmla="*/ 36 w 36"/>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4"/>
                            <a:gd name="T50" fmla="*/ 36 w 3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4">
                              <a:moveTo>
                                <a:pt x="36" y="12"/>
                              </a:moveTo>
                              <a:lnTo>
                                <a:pt x="36" y="6"/>
                              </a:lnTo>
                              <a:lnTo>
                                <a:pt x="30" y="6"/>
                              </a:lnTo>
                              <a:lnTo>
                                <a:pt x="24" y="6"/>
                              </a:lnTo>
                              <a:lnTo>
                                <a:pt x="24" y="0"/>
                              </a:lnTo>
                              <a:lnTo>
                                <a:pt x="12" y="0"/>
                              </a:lnTo>
                              <a:lnTo>
                                <a:pt x="6" y="6"/>
                              </a:lnTo>
                              <a:lnTo>
                                <a:pt x="0" y="6"/>
                              </a:lnTo>
                              <a:lnTo>
                                <a:pt x="0" y="18"/>
                              </a:lnTo>
                              <a:lnTo>
                                <a:pt x="6" y="18"/>
                              </a:lnTo>
                              <a:lnTo>
                                <a:pt x="6" y="24"/>
                              </a:lnTo>
                              <a:lnTo>
                                <a:pt x="30"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87" name="Freeform 6882"/>
                        <p:cNvSpPr>
                          <a:spLocks/>
                        </p:cNvSpPr>
                        <p:nvPr/>
                      </p:nvSpPr>
                      <p:spPr bwMode="auto">
                        <a:xfrm>
                          <a:off x="6386921" y="3173862"/>
                          <a:ext cx="52615" cy="36647"/>
                        </a:xfrm>
                        <a:custGeom>
                          <a:avLst/>
                          <a:gdLst>
                            <a:gd name="T0" fmla="*/ 36 w 36"/>
                            <a:gd name="T1" fmla="*/ 12 h 24"/>
                            <a:gd name="T2" fmla="*/ 36 w 36"/>
                            <a:gd name="T3" fmla="*/ 6 h 24"/>
                            <a:gd name="T4" fmla="*/ 30 w 36"/>
                            <a:gd name="T5" fmla="*/ 6 h 24"/>
                            <a:gd name="T6" fmla="*/ 24 w 36"/>
                            <a:gd name="T7" fmla="*/ 0 h 24"/>
                            <a:gd name="T8" fmla="*/ 18 w 36"/>
                            <a:gd name="T9" fmla="*/ 0 h 24"/>
                            <a:gd name="T10" fmla="*/ 12 w 36"/>
                            <a:gd name="T11" fmla="*/ 6 h 24"/>
                            <a:gd name="T12" fmla="*/ 6 w 36"/>
                            <a:gd name="T13" fmla="*/ 6 h 24"/>
                            <a:gd name="T14" fmla="*/ 6 w 36"/>
                            <a:gd name="T15" fmla="*/ 6 h 24"/>
                            <a:gd name="T16" fmla="*/ 0 w 36"/>
                            <a:gd name="T17" fmla="*/ 12 h 24"/>
                            <a:gd name="T18" fmla="*/ 0 w 36"/>
                            <a:gd name="T19" fmla="*/ 18 h 24"/>
                            <a:gd name="T20" fmla="*/ 6 w 36"/>
                            <a:gd name="T21" fmla="*/ 18 h 24"/>
                            <a:gd name="T22" fmla="*/ 6 w 36"/>
                            <a:gd name="T23" fmla="*/ 18 h 24"/>
                            <a:gd name="T24" fmla="*/ 12 w 36"/>
                            <a:gd name="T25" fmla="*/ 24 h 24"/>
                            <a:gd name="T26" fmla="*/ 30 w 36"/>
                            <a:gd name="T27" fmla="*/ 24 h 24"/>
                            <a:gd name="T28" fmla="*/ 36 w 36"/>
                            <a:gd name="T29" fmla="*/ 18 h 24"/>
                            <a:gd name="T30" fmla="*/ 36 w 36"/>
                            <a:gd name="T31" fmla="*/ 18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6" y="6"/>
                              </a:lnTo>
                              <a:lnTo>
                                <a:pt x="30" y="6"/>
                              </a:lnTo>
                              <a:lnTo>
                                <a:pt x="24" y="0"/>
                              </a:lnTo>
                              <a:lnTo>
                                <a:pt x="18" y="0"/>
                              </a:lnTo>
                              <a:lnTo>
                                <a:pt x="12" y="6"/>
                              </a:lnTo>
                              <a:lnTo>
                                <a:pt x="6" y="6"/>
                              </a:lnTo>
                              <a:lnTo>
                                <a:pt x="0" y="12"/>
                              </a:lnTo>
                              <a:lnTo>
                                <a:pt x="0" y="18"/>
                              </a:lnTo>
                              <a:lnTo>
                                <a:pt x="6" y="18"/>
                              </a:lnTo>
                              <a:lnTo>
                                <a:pt x="12" y="24"/>
                              </a:lnTo>
                              <a:lnTo>
                                <a:pt x="30" y="24"/>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88" name="Freeform 6883"/>
                        <p:cNvSpPr>
                          <a:spLocks/>
                        </p:cNvSpPr>
                        <p:nvPr/>
                      </p:nvSpPr>
                      <p:spPr bwMode="auto">
                        <a:xfrm>
                          <a:off x="6404460" y="3173862"/>
                          <a:ext cx="43846" cy="36647"/>
                        </a:xfrm>
                        <a:custGeom>
                          <a:avLst/>
                          <a:gdLst>
                            <a:gd name="T0" fmla="*/ 30 w 30"/>
                            <a:gd name="T1" fmla="*/ 12 h 24"/>
                            <a:gd name="T2" fmla="*/ 30 w 30"/>
                            <a:gd name="T3" fmla="*/ 6 h 24"/>
                            <a:gd name="T4" fmla="*/ 24 w 30"/>
                            <a:gd name="T5" fmla="*/ 6 h 24"/>
                            <a:gd name="T6" fmla="*/ 24 w 30"/>
                            <a:gd name="T7" fmla="*/ 6 h 24"/>
                            <a:gd name="T8" fmla="*/ 24 w 30"/>
                            <a:gd name="T9" fmla="*/ 0 h 24"/>
                            <a:gd name="T10" fmla="*/ 6 w 30"/>
                            <a:gd name="T11" fmla="*/ 0 h 24"/>
                            <a:gd name="T12" fmla="*/ 6 w 30"/>
                            <a:gd name="T13" fmla="*/ 6 h 24"/>
                            <a:gd name="T14" fmla="*/ 6 w 30"/>
                            <a:gd name="T15" fmla="*/ 6 h 24"/>
                            <a:gd name="T16" fmla="*/ 6 w 30"/>
                            <a:gd name="T17" fmla="*/ 6 h 24"/>
                            <a:gd name="T18" fmla="*/ 0 w 30"/>
                            <a:gd name="T19" fmla="*/ 6 h 24"/>
                            <a:gd name="T20" fmla="*/ 0 w 30"/>
                            <a:gd name="T21" fmla="*/ 18 h 24"/>
                            <a:gd name="T22" fmla="*/ 6 w 30"/>
                            <a:gd name="T23" fmla="*/ 18 h 24"/>
                            <a:gd name="T24" fmla="*/ 6 w 30"/>
                            <a:gd name="T25" fmla="*/ 24 h 24"/>
                            <a:gd name="T26" fmla="*/ 24 w 30"/>
                            <a:gd name="T27" fmla="*/ 24 h 24"/>
                            <a:gd name="T28" fmla="*/ 24 w 30"/>
                            <a:gd name="T29" fmla="*/ 18 h 24"/>
                            <a:gd name="T30" fmla="*/ 30 w 30"/>
                            <a:gd name="T31" fmla="*/ 18 h 24"/>
                            <a:gd name="T32" fmla="*/ 30 w 30"/>
                            <a:gd name="T33" fmla="*/ 18 h 24"/>
                            <a:gd name="T34" fmla="*/ 30 w 30"/>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30" y="12"/>
                              </a:moveTo>
                              <a:lnTo>
                                <a:pt x="30" y="6"/>
                              </a:lnTo>
                              <a:lnTo>
                                <a:pt x="24" y="6"/>
                              </a:lnTo>
                              <a:lnTo>
                                <a:pt x="24" y="0"/>
                              </a:lnTo>
                              <a:lnTo>
                                <a:pt x="6" y="0"/>
                              </a:lnTo>
                              <a:lnTo>
                                <a:pt x="6" y="6"/>
                              </a:lnTo>
                              <a:lnTo>
                                <a:pt x="0" y="6"/>
                              </a:lnTo>
                              <a:lnTo>
                                <a:pt x="0" y="18"/>
                              </a:lnTo>
                              <a:lnTo>
                                <a:pt x="6"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89" name="Freeform 6884"/>
                        <p:cNvSpPr>
                          <a:spLocks/>
                        </p:cNvSpPr>
                        <p:nvPr/>
                      </p:nvSpPr>
                      <p:spPr bwMode="auto">
                        <a:xfrm>
                          <a:off x="6404460" y="3173862"/>
                          <a:ext cx="43846" cy="36647"/>
                        </a:xfrm>
                        <a:custGeom>
                          <a:avLst/>
                          <a:gdLst>
                            <a:gd name="T0" fmla="*/ 30 w 30"/>
                            <a:gd name="T1" fmla="*/ 12 h 24"/>
                            <a:gd name="T2" fmla="*/ 30 w 30"/>
                            <a:gd name="T3" fmla="*/ 6 h 24"/>
                            <a:gd name="T4" fmla="*/ 24 w 30"/>
                            <a:gd name="T5" fmla="*/ 6 h 24"/>
                            <a:gd name="T6" fmla="*/ 24 w 30"/>
                            <a:gd name="T7" fmla="*/ 6 h 24"/>
                            <a:gd name="T8" fmla="*/ 24 w 30"/>
                            <a:gd name="T9" fmla="*/ 0 h 24"/>
                            <a:gd name="T10" fmla="*/ 6 w 30"/>
                            <a:gd name="T11" fmla="*/ 0 h 24"/>
                            <a:gd name="T12" fmla="*/ 6 w 30"/>
                            <a:gd name="T13" fmla="*/ 6 h 24"/>
                            <a:gd name="T14" fmla="*/ 6 w 30"/>
                            <a:gd name="T15" fmla="*/ 6 h 24"/>
                            <a:gd name="T16" fmla="*/ 6 w 30"/>
                            <a:gd name="T17" fmla="*/ 6 h 24"/>
                            <a:gd name="T18" fmla="*/ 0 w 30"/>
                            <a:gd name="T19" fmla="*/ 6 h 24"/>
                            <a:gd name="T20" fmla="*/ 0 w 30"/>
                            <a:gd name="T21" fmla="*/ 18 h 24"/>
                            <a:gd name="T22" fmla="*/ 6 w 30"/>
                            <a:gd name="T23" fmla="*/ 18 h 24"/>
                            <a:gd name="T24" fmla="*/ 6 w 30"/>
                            <a:gd name="T25" fmla="*/ 24 h 24"/>
                            <a:gd name="T26" fmla="*/ 24 w 30"/>
                            <a:gd name="T27" fmla="*/ 24 h 24"/>
                            <a:gd name="T28" fmla="*/ 24 w 30"/>
                            <a:gd name="T29" fmla="*/ 18 h 24"/>
                            <a:gd name="T30" fmla="*/ 30 w 30"/>
                            <a:gd name="T31" fmla="*/ 18 h 24"/>
                            <a:gd name="T32" fmla="*/ 30 w 30"/>
                            <a:gd name="T33" fmla="*/ 18 h 24"/>
                            <a:gd name="T34" fmla="*/ 30 w 30"/>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30" y="12"/>
                              </a:moveTo>
                              <a:lnTo>
                                <a:pt x="30" y="6"/>
                              </a:lnTo>
                              <a:lnTo>
                                <a:pt x="24" y="6"/>
                              </a:lnTo>
                              <a:lnTo>
                                <a:pt x="24" y="0"/>
                              </a:lnTo>
                              <a:lnTo>
                                <a:pt x="6" y="0"/>
                              </a:lnTo>
                              <a:lnTo>
                                <a:pt x="6" y="6"/>
                              </a:lnTo>
                              <a:lnTo>
                                <a:pt x="0" y="6"/>
                              </a:lnTo>
                              <a:lnTo>
                                <a:pt x="0" y="18"/>
                              </a:lnTo>
                              <a:lnTo>
                                <a:pt x="6"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90" name="Freeform 6885"/>
                        <p:cNvSpPr>
                          <a:spLocks/>
                        </p:cNvSpPr>
                        <p:nvPr/>
                      </p:nvSpPr>
                      <p:spPr bwMode="auto">
                        <a:xfrm>
                          <a:off x="6413229" y="3173862"/>
                          <a:ext cx="43846" cy="36647"/>
                        </a:xfrm>
                        <a:custGeom>
                          <a:avLst/>
                          <a:gdLst>
                            <a:gd name="T0" fmla="*/ 30 w 30"/>
                            <a:gd name="T1" fmla="*/ 12 h 24"/>
                            <a:gd name="T2" fmla="*/ 30 w 30"/>
                            <a:gd name="T3" fmla="*/ 6 h 24"/>
                            <a:gd name="T4" fmla="*/ 24 w 30"/>
                            <a:gd name="T5" fmla="*/ 6 h 24"/>
                            <a:gd name="T6" fmla="*/ 18 w 30"/>
                            <a:gd name="T7" fmla="*/ 0 h 24"/>
                            <a:gd name="T8" fmla="*/ 6 w 30"/>
                            <a:gd name="T9" fmla="*/ 0 h 24"/>
                            <a:gd name="T10" fmla="*/ 6 w 30"/>
                            <a:gd name="T11" fmla="*/ 6 h 24"/>
                            <a:gd name="T12" fmla="*/ 0 w 30"/>
                            <a:gd name="T13" fmla="*/ 6 h 24"/>
                            <a:gd name="T14" fmla="*/ 0 w 30"/>
                            <a:gd name="T15" fmla="*/ 6 h 24"/>
                            <a:gd name="T16" fmla="*/ 0 w 30"/>
                            <a:gd name="T17" fmla="*/ 6 h 24"/>
                            <a:gd name="T18" fmla="*/ 0 w 30"/>
                            <a:gd name="T19" fmla="*/ 18 h 24"/>
                            <a:gd name="T20" fmla="*/ 0 w 30"/>
                            <a:gd name="T21" fmla="*/ 18 h 24"/>
                            <a:gd name="T22" fmla="*/ 0 w 30"/>
                            <a:gd name="T23" fmla="*/ 24 h 24"/>
                            <a:gd name="T24" fmla="*/ 24 w 30"/>
                            <a:gd name="T25" fmla="*/ 24 h 24"/>
                            <a:gd name="T26" fmla="*/ 24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6"/>
                              </a:lnTo>
                              <a:lnTo>
                                <a:pt x="18" y="0"/>
                              </a:lnTo>
                              <a:lnTo>
                                <a:pt x="6" y="0"/>
                              </a:lnTo>
                              <a:lnTo>
                                <a:pt x="6" y="6"/>
                              </a:lnTo>
                              <a:lnTo>
                                <a:pt x="0" y="6"/>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91" name="Freeform 6886"/>
                        <p:cNvSpPr>
                          <a:spLocks/>
                        </p:cNvSpPr>
                        <p:nvPr/>
                      </p:nvSpPr>
                      <p:spPr bwMode="auto">
                        <a:xfrm>
                          <a:off x="6413229" y="3173862"/>
                          <a:ext cx="43846" cy="36647"/>
                        </a:xfrm>
                        <a:custGeom>
                          <a:avLst/>
                          <a:gdLst>
                            <a:gd name="T0" fmla="*/ 30 w 30"/>
                            <a:gd name="T1" fmla="*/ 12 h 24"/>
                            <a:gd name="T2" fmla="*/ 30 w 30"/>
                            <a:gd name="T3" fmla="*/ 6 h 24"/>
                            <a:gd name="T4" fmla="*/ 24 w 30"/>
                            <a:gd name="T5" fmla="*/ 6 h 24"/>
                            <a:gd name="T6" fmla="*/ 18 w 30"/>
                            <a:gd name="T7" fmla="*/ 0 h 24"/>
                            <a:gd name="T8" fmla="*/ 6 w 30"/>
                            <a:gd name="T9" fmla="*/ 0 h 24"/>
                            <a:gd name="T10" fmla="*/ 6 w 30"/>
                            <a:gd name="T11" fmla="*/ 6 h 24"/>
                            <a:gd name="T12" fmla="*/ 0 w 30"/>
                            <a:gd name="T13" fmla="*/ 6 h 24"/>
                            <a:gd name="T14" fmla="*/ 0 w 30"/>
                            <a:gd name="T15" fmla="*/ 6 h 24"/>
                            <a:gd name="T16" fmla="*/ 0 w 30"/>
                            <a:gd name="T17" fmla="*/ 6 h 24"/>
                            <a:gd name="T18" fmla="*/ 0 w 30"/>
                            <a:gd name="T19" fmla="*/ 18 h 24"/>
                            <a:gd name="T20" fmla="*/ 0 w 30"/>
                            <a:gd name="T21" fmla="*/ 18 h 24"/>
                            <a:gd name="T22" fmla="*/ 0 w 30"/>
                            <a:gd name="T23" fmla="*/ 24 h 24"/>
                            <a:gd name="T24" fmla="*/ 24 w 30"/>
                            <a:gd name="T25" fmla="*/ 24 h 24"/>
                            <a:gd name="T26" fmla="*/ 24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6"/>
                              </a:lnTo>
                              <a:lnTo>
                                <a:pt x="18" y="0"/>
                              </a:lnTo>
                              <a:lnTo>
                                <a:pt x="6" y="0"/>
                              </a:lnTo>
                              <a:lnTo>
                                <a:pt x="6" y="6"/>
                              </a:lnTo>
                              <a:lnTo>
                                <a:pt x="0" y="6"/>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92" name="Freeform 6887"/>
                        <p:cNvSpPr>
                          <a:spLocks/>
                        </p:cNvSpPr>
                        <p:nvPr/>
                      </p:nvSpPr>
                      <p:spPr bwMode="auto">
                        <a:xfrm>
                          <a:off x="6413229" y="3173862"/>
                          <a:ext cx="43846" cy="36647"/>
                        </a:xfrm>
                        <a:custGeom>
                          <a:avLst/>
                          <a:gdLst>
                            <a:gd name="T0" fmla="*/ 30 w 30"/>
                            <a:gd name="T1" fmla="*/ 12 h 24"/>
                            <a:gd name="T2" fmla="*/ 30 w 30"/>
                            <a:gd name="T3" fmla="*/ 6 h 24"/>
                            <a:gd name="T4" fmla="*/ 24 w 30"/>
                            <a:gd name="T5" fmla="*/ 6 h 24"/>
                            <a:gd name="T6" fmla="*/ 18 w 30"/>
                            <a:gd name="T7" fmla="*/ 0 h 24"/>
                            <a:gd name="T8" fmla="*/ 6 w 30"/>
                            <a:gd name="T9" fmla="*/ 0 h 24"/>
                            <a:gd name="T10" fmla="*/ 6 w 30"/>
                            <a:gd name="T11" fmla="*/ 6 h 24"/>
                            <a:gd name="T12" fmla="*/ 0 w 30"/>
                            <a:gd name="T13" fmla="*/ 6 h 24"/>
                            <a:gd name="T14" fmla="*/ 0 w 30"/>
                            <a:gd name="T15" fmla="*/ 6 h 24"/>
                            <a:gd name="T16" fmla="*/ 0 w 30"/>
                            <a:gd name="T17" fmla="*/ 6 h 24"/>
                            <a:gd name="T18" fmla="*/ 0 w 30"/>
                            <a:gd name="T19" fmla="*/ 18 h 24"/>
                            <a:gd name="T20" fmla="*/ 0 w 30"/>
                            <a:gd name="T21" fmla="*/ 18 h 24"/>
                            <a:gd name="T22" fmla="*/ 0 w 30"/>
                            <a:gd name="T23" fmla="*/ 24 h 24"/>
                            <a:gd name="T24" fmla="*/ 24 w 30"/>
                            <a:gd name="T25" fmla="*/ 24 h 24"/>
                            <a:gd name="T26" fmla="*/ 24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6"/>
                              </a:lnTo>
                              <a:lnTo>
                                <a:pt x="18" y="0"/>
                              </a:lnTo>
                              <a:lnTo>
                                <a:pt x="6" y="0"/>
                              </a:lnTo>
                              <a:lnTo>
                                <a:pt x="6" y="6"/>
                              </a:lnTo>
                              <a:lnTo>
                                <a:pt x="0" y="6"/>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93" name="Freeform 6888"/>
                        <p:cNvSpPr>
                          <a:spLocks/>
                        </p:cNvSpPr>
                        <p:nvPr/>
                      </p:nvSpPr>
                      <p:spPr bwMode="auto">
                        <a:xfrm>
                          <a:off x="6413229" y="3173862"/>
                          <a:ext cx="43846" cy="36647"/>
                        </a:xfrm>
                        <a:custGeom>
                          <a:avLst/>
                          <a:gdLst>
                            <a:gd name="T0" fmla="*/ 30 w 30"/>
                            <a:gd name="T1" fmla="*/ 12 h 24"/>
                            <a:gd name="T2" fmla="*/ 30 w 30"/>
                            <a:gd name="T3" fmla="*/ 6 h 24"/>
                            <a:gd name="T4" fmla="*/ 24 w 30"/>
                            <a:gd name="T5" fmla="*/ 6 h 24"/>
                            <a:gd name="T6" fmla="*/ 18 w 30"/>
                            <a:gd name="T7" fmla="*/ 0 h 24"/>
                            <a:gd name="T8" fmla="*/ 6 w 30"/>
                            <a:gd name="T9" fmla="*/ 0 h 24"/>
                            <a:gd name="T10" fmla="*/ 6 w 30"/>
                            <a:gd name="T11" fmla="*/ 6 h 24"/>
                            <a:gd name="T12" fmla="*/ 0 w 30"/>
                            <a:gd name="T13" fmla="*/ 6 h 24"/>
                            <a:gd name="T14" fmla="*/ 0 w 30"/>
                            <a:gd name="T15" fmla="*/ 6 h 24"/>
                            <a:gd name="T16" fmla="*/ 0 w 30"/>
                            <a:gd name="T17" fmla="*/ 6 h 24"/>
                            <a:gd name="T18" fmla="*/ 0 w 30"/>
                            <a:gd name="T19" fmla="*/ 18 h 24"/>
                            <a:gd name="T20" fmla="*/ 0 w 30"/>
                            <a:gd name="T21" fmla="*/ 18 h 24"/>
                            <a:gd name="T22" fmla="*/ 0 w 30"/>
                            <a:gd name="T23" fmla="*/ 24 h 24"/>
                            <a:gd name="T24" fmla="*/ 24 w 30"/>
                            <a:gd name="T25" fmla="*/ 24 h 24"/>
                            <a:gd name="T26" fmla="*/ 24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6"/>
                              </a:lnTo>
                              <a:lnTo>
                                <a:pt x="18" y="0"/>
                              </a:lnTo>
                              <a:lnTo>
                                <a:pt x="6" y="0"/>
                              </a:lnTo>
                              <a:lnTo>
                                <a:pt x="6" y="6"/>
                              </a:lnTo>
                              <a:lnTo>
                                <a:pt x="0" y="6"/>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94" name="Freeform 6889"/>
                        <p:cNvSpPr>
                          <a:spLocks/>
                        </p:cNvSpPr>
                        <p:nvPr/>
                      </p:nvSpPr>
                      <p:spPr bwMode="auto">
                        <a:xfrm>
                          <a:off x="6413229" y="3173862"/>
                          <a:ext cx="52615" cy="36647"/>
                        </a:xfrm>
                        <a:custGeom>
                          <a:avLst/>
                          <a:gdLst>
                            <a:gd name="T0" fmla="*/ 36 w 36"/>
                            <a:gd name="T1" fmla="*/ 12 h 24"/>
                            <a:gd name="T2" fmla="*/ 36 w 36"/>
                            <a:gd name="T3" fmla="*/ 6 h 24"/>
                            <a:gd name="T4" fmla="*/ 30 w 36"/>
                            <a:gd name="T5" fmla="*/ 6 h 24"/>
                            <a:gd name="T6" fmla="*/ 30 w 36"/>
                            <a:gd name="T7" fmla="*/ 6 h 24"/>
                            <a:gd name="T8" fmla="*/ 24 w 36"/>
                            <a:gd name="T9" fmla="*/ 6 h 24"/>
                            <a:gd name="T10" fmla="*/ 24 w 36"/>
                            <a:gd name="T11" fmla="*/ 0 h 24"/>
                            <a:gd name="T12" fmla="*/ 12 w 36"/>
                            <a:gd name="T13" fmla="*/ 0 h 24"/>
                            <a:gd name="T14" fmla="*/ 6 w 36"/>
                            <a:gd name="T15" fmla="*/ 6 h 24"/>
                            <a:gd name="T16" fmla="*/ 0 w 36"/>
                            <a:gd name="T17" fmla="*/ 6 h 24"/>
                            <a:gd name="T18" fmla="*/ 0 w 36"/>
                            <a:gd name="T19" fmla="*/ 18 h 24"/>
                            <a:gd name="T20" fmla="*/ 6 w 36"/>
                            <a:gd name="T21" fmla="*/ 18 h 24"/>
                            <a:gd name="T22" fmla="*/ 6 w 36"/>
                            <a:gd name="T23" fmla="*/ 24 h 24"/>
                            <a:gd name="T24" fmla="*/ 30 w 36"/>
                            <a:gd name="T25" fmla="*/ 24 h 24"/>
                            <a:gd name="T26" fmla="*/ 30 w 36"/>
                            <a:gd name="T27" fmla="*/ 18 h 24"/>
                            <a:gd name="T28" fmla="*/ 36 w 36"/>
                            <a:gd name="T29" fmla="*/ 18 h 24"/>
                            <a:gd name="T30" fmla="*/ 36 w 36"/>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4"/>
                            <a:gd name="T50" fmla="*/ 36 w 3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4">
                              <a:moveTo>
                                <a:pt x="36" y="12"/>
                              </a:moveTo>
                              <a:lnTo>
                                <a:pt x="36" y="6"/>
                              </a:lnTo>
                              <a:lnTo>
                                <a:pt x="30" y="6"/>
                              </a:lnTo>
                              <a:lnTo>
                                <a:pt x="24" y="6"/>
                              </a:lnTo>
                              <a:lnTo>
                                <a:pt x="24" y="0"/>
                              </a:lnTo>
                              <a:lnTo>
                                <a:pt x="12" y="0"/>
                              </a:lnTo>
                              <a:lnTo>
                                <a:pt x="6" y="6"/>
                              </a:lnTo>
                              <a:lnTo>
                                <a:pt x="0" y="6"/>
                              </a:lnTo>
                              <a:lnTo>
                                <a:pt x="0" y="18"/>
                              </a:lnTo>
                              <a:lnTo>
                                <a:pt x="6" y="18"/>
                              </a:lnTo>
                              <a:lnTo>
                                <a:pt x="6" y="24"/>
                              </a:lnTo>
                              <a:lnTo>
                                <a:pt x="30"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95" name="Freeform 6890"/>
                        <p:cNvSpPr>
                          <a:spLocks/>
                        </p:cNvSpPr>
                        <p:nvPr/>
                      </p:nvSpPr>
                      <p:spPr bwMode="auto">
                        <a:xfrm>
                          <a:off x="6413229" y="3173862"/>
                          <a:ext cx="52615" cy="36647"/>
                        </a:xfrm>
                        <a:custGeom>
                          <a:avLst/>
                          <a:gdLst>
                            <a:gd name="T0" fmla="*/ 36 w 36"/>
                            <a:gd name="T1" fmla="*/ 12 h 24"/>
                            <a:gd name="T2" fmla="*/ 36 w 36"/>
                            <a:gd name="T3" fmla="*/ 6 h 24"/>
                            <a:gd name="T4" fmla="*/ 30 w 36"/>
                            <a:gd name="T5" fmla="*/ 6 h 24"/>
                            <a:gd name="T6" fmla="*/ 24 w 36"/>
                            <a:gd name="T7" fmla="*/ 0 h 24"/>
                            <a:gd name="T8" fmla="*/ 12 w 36"/>
                            <a:gd name="T9" fmla="*/ 0 h 24"/>
                            <a:gd name="T10" fmla="*/ 12 w 36"/>
                            <a:gd name="T11" fmla="*/ 6 h 24"/>
                            <a:gd name="T12" fmla="*/ 6 w 36"/>
                            <a:gd name="T13" fmla="*/ 6 h 24"/>
                            <a:gd name="T14" fmla="*/ 6 w 36"/>
                            <a:gd name="T15" fmla="*/ 6 h 24"/>
                            <a:gd name="T16" fmla="*/ 0 w 36"/>
                            <a:gd name="T17" fmla="*/ 12 h 24"/>
                            <a:gd name="T18" fmla="*/ 0 w 36"/>
                            <a:gd name="T19" fmla="*/ 18 h 24"/>
                            <a:gd name="T20" fmla="*/ 6 w 36"/>
                            <a:gd name="T21" fmla="*/ 18 h 24"/>
                            <a:gd name="T22" fmla="*/ 6 w 36"/>
                            <a:gd name="T23" fmla="*/ 24 h 24"/>
                            <a:gd name="T24" fmla="*/ 30 w 36"/>
                            <a:gd name="T25" fmla="*/ 24 h 24"/>
                            <a:gd name="T26" fmla="*/ 36 w 36"/>
                            <a:gd name="T27" fmla="*/ 18 h 24"/>
                            <a:gd name="T28" fmla="*/ 36 w 36"/>
                            <a:gd name="T29" fmla="*/ 18 h 24"/>
                            <a:gd name="T30" fmla="*/ 36 w 36"/>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4"/>
                            <a:gd name="T50" fmla="*/ 36 w 3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4">
                              <a:moveTo>
                                <a:pt x="36" y="12"/>
                              </a:moveTo>
                              <a:lnTo>
                                <a:pt x="36" y="6"/>
                              </a:lnTo>
                              <a:lnTo>
                                <a:pt x="30" y="6"/>
                              </a:lnTo>
                              <a:lnTo>
                                <a:pt x="24" y="0"/>
                              </a:lnTo>
                              <a:lnTo>
                                <a:pt x="12" y="0"/>
                              </a:lnTo>
                              <a:lnTo>
                                <a:pt x="12" y="6"/>
                              </a:lnTo>
                              <a:lnTo>
                                <a:pt x="6" y="6"/>
                              </a:lnTo>
                              <a:lnTo>
                                <a:pt x="0" y="12"/>
                              </a:lnTo>
                              <a:lnTo>
                                <a:pt x="0" y="18"/>
                              </a:lnTo>
                              <a:lnTo>
                                <a:pt x="6" y="18"/>
                              </a:lnTo>
                              <a:lnTo>
                                <a:pt x="6" y="24"/>
                              </a:lnTo>
                              <a:lnTo>
                                <a:pt x="30" y="24"/>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96" name="Freeform 6891"/>
                        <p:cNvSpPr>
                          <a:spLocks/>
                        </p:cNvSpPr>
                        <p:nvPr/>
                      </p:nvSpPr>
                      <p:spPr bwMode="auto">
                        <a:xfrm>
                          <a:off x="6421998" y="3173862"/>
                          <a:ext cx="43846" cy="36647"/>
                        </a:xfrm>
                        <a:custGeom>
                          <a:avLst/>
                          <a:gdLst>
                            <a:gd name="T0" fmla="*/ 30 w 30"/>
                            <a:gd name="T1" fmla="*/ 12 h 24"/>
                            <a:gd name="T2" fmla="*/ 30 w 30"/>
                            <a:gd name="T3" fmla="*/ 6 h 24"/>
                            <a:gd name="T4" fmla="*/ 30 w 30"/>
                            <a:gd name="T5" fmla="*/ 6 h 24"/>
                            <a:gd name="T6" fmla="*/ 24 w 30"/>
                            <a:gd name="T7" fmla="*/ 6 h 24"/>
                            <a:gd name="T8" fmla="*/ 24 w 30"/>
                            <a:gd name="T9" fmla="*/ 0 h 24"/>
                            <a:gd name="T10" fmla="*/ 12 w 30"/>
                            <a:gd name="T11" fmla="*/ 0 h 24"/>
                            <a:gd name="T12" fmla="*/ 12 w 30"/>
                            <a:gd name="T13" fmla="*/ 6 h 24"/>
                            <a:gd name="T14" fmla="*/ 6 w 30"/>
                            <a:gd name="T15" fmla="*/ 6 h 24"/>
                            <a:gd name="T16" fmla="*/ 0 w 30"/>
                            <a:gd name="T17" fmla="*/ 6 h 24"/>
                            <a:gd name="T18" fmla="*/ 0 w 30"/>
                            <a:gd name="T19" fmla="*/ 18 h 24"/>
                            <a:gd name="T20" fmla="*/ 6 w 30"/>
                            <a:gd name="T21" fmla="*/ 18 h 24"/>
                            <a:gd name="T22" fmla="*/ 6 w 30"/>
                            <a:gd name="T23" fmla="*/ 24 h 24"/>
                            <a:gd name="T24" fmla="*/ 30 w 30"/>
                            <a:gd name="T25" fmla="*/ 24 h 24"/>
                            <a:gd name="T26" fmla="*/ 30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6"/>
                              </a:lnTo>
                              <a:lnTo>
                                <a:pt x="24" y="0"/>
                              </a:lnTo>
                              <a:lnTo>
                                <a:pt x="12" y="0"/>
                              </a:lnTo>
                              <a:lnTo>
                                <a:pt x="12" y="6"/>
                              </a:lnTo>
                              <a:lnTo>
                                <a:pt x="6" y="6"/>
                              </a:lnTo>
                              <a:lnTo>
                                <a:pt x="0" y="6"/>
                              </a:lnTo>
                              <a:lnTo>
                                <a:pt x="0" y="18"/>
                              </a:lnTo>
                              <a:lnTo>
                                <a:pt x="6"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97" name="Freeform 6892"/>
                        <p:cNvSpPr>
                          <a:spLocks/>
                        </p:cNvSpPr>
                        <p:nvPr/>
                      </p:nvSpPr>
                      <p:spPr bwMode="auto">
                        <a:xfrm>
                          <a:off x="6421998" y="3173862"/>
                          <a:ext cx="55538" cy="36647"/>
                        </a:xfrm>
                        <a:custGeom>
                          <a:avLst/>
                          <a:gdLst>
                            <a:gd name="T0" fmla="*/ 38 w 38"/>
                            <a:gd name="T1" fmla="*/ 12 h 24"/>
                            <a:gd name="T2" fmla="*/ 30 w 38"/>
                            <a:gd name="T3" fmla="*/ 12 h 24"/>
                            <a:gd name="T4" fmla="*/ 30 w 38"/>
                            <a:gd name="T5" fmla="*/ 6 h 24"/>
                            <a:gd name="T6" fmla="*/ 30 w 38"/>
                            <a:gd name="T7" fmla="*/ 6 h 24"/>
                            <a:gd name="T8" fmla="*/ 24 w 38"/>
                            <a:gd name="T9" fmla="*/ 0 h 24"/>
                            <a:gd name="T10" fmla="*/ 12 w 38"/>
                            <a:gd name="T11" fmla="*/ 0 h 24"/>
                            <a:gd name="T12" fmla="*/ 12 w 38"/>
                            <a:gd name="T13" fmla="*/ 6 h 24"/>
                            <a:gd name="T14" fmla="*/ 6 w 38"/>
                            <a:gd name="T15" fmla="*/ 6 h 24"/>
                            <a:gd name="T16" fmla="*/ 6 w 38"/>
                            <a:gd name="T17" fmla="*/ 6 h 24"/>
                            <a:gd name="T18" fmla="*/ 0 w 38"/>
                            <a:gd name="T19" fmla="*/ 12 h 24"/>
                            <a:gd name="T20" fmla="*/ 0 w 38"/>
                            <a:gd name="T21" fmla="*/ 18 h 24"/>
                            <a:gd name="T22" fmla="*/ 6 w 38"/>
                            <a:gd name="T23" fmla="*/ 18 h 24"/>
                            <a:gd name="T24" fmla="*/ 6 w 38"/>
                            <a:gd name="T25" fmla="*/ 18 h 24"/>
                            <a:gd name="T26" fmla="*/ 12 w 38"/>
                            <a:gd name="T27" fmla="*/ 24 h 24"/>
                            <a:gd name="T28" fmla="*/ 30 w 38"/>
                            <a:gd name="T29" fmla="*/ 24 h 24"/>
                            <a:gd name="T30" fmla="*/ 30 w 38"/>
                            <a:gd name="T31" fmla="*/ 18 h 24"/>
                            <a:gd name="T32" fmla="*/ 30 w 38"/>
                            <a:gd name="T33" fmla="*/ 18 h 24"/>
                            <a:gd name="T34" fmla="*/ 38 w 3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4"/>
                            <a:gd name="T56" fmla="*/ 38 w 3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4">
                              <a:moveTo>
                                <a:pt x="38" y="12"/>
                              </a:moveTo>
                              <a:lnTo>
                                <a:pt x="30" y="12"/>
                              </a:lnTo>
                              <a:lnTo>
                                <a:pt x="30" y="6"/>
                              </a:lnTo>
                              <a:lnTo>
                                <a:pt x="24" y="0"/>
                              </a:lnTo>
                              <a:lnTo>
                                <a:pt x="12" y="0"/>
                              </a:lnTo>
                              <a:lnTo>
                                <a:pt x="12" y="6"/>
                              </a:lnTo>
                              <a:lnTo>
                                <a:pt x="6" y="6"/>
                              </a:lnTo>
                              <a:lnTo>
                                <a:pt x="0" y="12"/>
                              </a:lnTo>
                              <a:lnTo>
                                <a:pt x="0" y="18"/>
                              </a:lnTo>
                              <a:lnTo>
                                <a:pt x="6" y="18"/>
                              </a:lnTo>
                              <a:lnTo>
                                <a:pt x="12" y="24"/>
                              </a:lnTo>
                              <a:lnTo>
                                <a:pt x="30" y="24"/>
                              </a:lnTo>
                              <a:lnTo>
                                <a:pt x="30"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98" name="Freeform 6893"/>
                        <p:cNvSpPr>
                          <a:spLocks/>
                        </p:cNvSpPr>
                        <p:nvPr/>
                      </p:nvSpPr>
                      <p:spPr bwMode="auto">
                        <a:xfrm>
                          <a:off x="6430767" y="3173862"/>
                          <a:ext cx="46769" cy="36647"/>
                        </a:xfrm>
                        <a:custGeom>
                          <a:avLst/>
                          <a:gdLst>
                            <a:gd name="T0" fmla="*/ 32 w 32"/>
                            <a:gd name="T1" fmla="*/ 12 h 24"/>
                            <a:gd name="T2" fmla="*/ 32 w 32"/>
                            <a:gd name="T3" fmla="*/ 6 h 24"/>
                            <a:gd name="T4" fmla="*/ 24 w 32"/>
                            <a:gd name="T5" fmla="*/ 6 h 24"/>
                            <a:gd name="T6" fmla="*/ 24 w 32"/>
                            <a:gd name="T7" fmla="*/ 6 h 24"/>
                            <a:gd name="T8" fmla="*/ 24 w 32"/>
                            <a:gd name="T9" fmla="*/ 0 h 24"/>
                            <a:gd name="T10" fmla="*/ 6 w 32"/>
                            <a:gd name="T11" fmla="*/ 0 h 24"/>
                            <a:gd name="T12" fmla="*/ 6 w 32"/>
                            <a:gd name="T13" fmla="*/ 6 h 24"/>
                            <a:gd name="T14" fmla="*/ 6 w 32"/>
                            <a:gd name="T15" fmla="*/ 6 h 24"/>
                            <a:gd name="T16" fmla="*/ 0 w 32"/>
                            <a:gd name="T17" fmla="*/ 6 h 24"/>
                            <a:gd name="T18" fmla="*/ 0 w 32"/>
                            <a:gd name="T19" fmla="*/ 18 h 24"/>
                            <a:gd name="T20" fmla="*/ 6 w 32"/>
                            <a:gd name="T21" fmla="*/ 18 h 24"/>
                            <a:gd name="T22" fmla="*/ 6 w 32"/>
                            <a:gd name="T23" fmla="*/ 24 h 24"/>
                            <a:gd name="T24" fmla="*/ 24 w 32"/>
                            <a:gd name="T25" fmla="*/ 24 h 24"/>
                            <a:gd name="T26" fmla="*/ 24 w 32"/>
                            <a:gd name="T27" fmla="*/ 18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4" y="6"/>
                              </a:lnTo>
                              <a:lnTo>
                                <a:pt x="24" y="0"/>
                              </a:lnTo>
                              <a:lnTo>
                                <a:pt x="6" y="0"/>
                              </a:lnTo>
                              <a:lnTo>
                                <a:pt x="6" y="6"/>
                              </a:lnTo>
                              <a:lnTo>
                                <a:pt x="0" y="6"/>
                              </a:lnTo>
                              <a:lnTo>
                                <a:pt x="0" y="18"/>
                              </a:lnTo>
                              <a:lnTo>
                                <a:pt x="6" y="18"/>
                              </a:lnTo>
                              <a:lnTo>
                                <a:pt x="6" y="24"/>
                              </a:lnTo>
                              <a:lnTo>
                                <a:pt x="24" y="24"/>
                              </a:lnTo>
                              <a:lnTo>
                                <a:pt x="24"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99" name="Freeform 6894"/>
                        <p:cNvSpPr>
                          <a:spLocks/>
                        </p:cNvSpPr>
                        <p:nvPr/>
                      </p:nvSpPr>
                      <p:spPr bwMode="auto">
                        <a:xfrm>
                          <a:off x="6439536" y="3173862"/>
                          <a:ext cx="46769" cy="36647"/>
                        </a:xfrm>
                        <a:custGeom>
                          <a:avLst/>
                          <a:gdLst>
                            <a:gd name="T0" fmla="*/ 32 w 32"/>
                            <a:gd name="T1" fmla="*/ 12 h 24"/>
                            <a:gd name="T2" fmla="*/ 32 w 32"/>
                            <a:gd name="T3" fmla="*/ 12 h 24"/>
                            <a:gd name="T4" fmla="*/ 26 w 32"/>
                            <a:gd name="T5" fmla="*/ 6 h 24"/>
                            <a:gd name="T6" fmla="*/ 26 w 32"/>
                            <a:gd name="T7" fmla="*/ 6 h 24"/>
                            <a:gd name="T8" fmla="*/ 18 w 32"/>
                            <a:gd name="T9" fmla="*/ 6 h 24"/>
                            <a:gd name="T10" fmla="*/ 18 w 32"/>
                            <a:gd name="T11" fmla="*/ 0 h 24"/>
                            <a:gd name="T12" fmla="*/ 6 w 32"/>
                            <a:gd name="T13" fmla="*/ 0 h 24"/>
                            <a:gd name="T14" fmla="*/ 0 w 32"/>
                            <a:gd name="T15" fmla="*/ 6 h 24"/>
                            <a:gd name="T16" fmla="*/ 0 w 32"/>
                            <a:gd name="T17" fmla="*/ 6 h 24"/>
                            <a:gd name="T18" fmla="*/ 0 w 32"/>
                            <a:gd name="T19" fmla="*/ 18 h 24"/>
                            <a:gd name="T20" fmla="*/ 0 w 32"/>
                            <a:gd name="T21" fmla="*/ 24 h 24"/>
                            <a:gd name="T22" fmla="*/ 18 w 32"/>
                            <a:gd name="T23" fmla="*/ 24 h 24"/>
                            <a:gd name="T24" fmla="*/ 26 w 32"/>
                            <a:gd name="T25" fmla="*/ 18 h 24"/>
                            <a:gd name="T26" fmla="*/ 26 w 32"/>
                            <a:gd name="T27" fmla="*/ 18 h 24"/>
                            <a:gd name="T28" fmla="*/ 32 w 32"/>
                            <a:gd name="T29" fmla="*/ 18 h 24"/>
                            <a:gd name="T30" fmla="*/ 32 w 32"/>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4"/>
                            <a:gd name="T50" fmla="*/ 32 w 3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4">
                              <a:moveTo>
                                <a:pt x="32" y="12"/>
                              </a:moveTo>
                              <a:lnTo>
                                <a:pt x="32" y="12"/>
                              </a:lnTo>
                              <a:lnTo>
                                <a:pt x="26" y="6"/>
                              </a:lnTo>
                              <a:lnTo>
                                <a:pt x="18" y="6"/>
                              </a:lnTo>
                              <a:lnTo>
                                <a:pt x="18" y="0"/>
                              </a:lnTo>
                              <a:lnTo>
                                <a:pt x="6" y="0"/>
                              </a:lnTo>
                              <a:lnTo>
                                <a:pt x="0" y="6"/>
                              </a:lnTo>
                              <a:lnTo>
                                <a:pt x="0" y="18"/>
                              </a:lnTo>
                              <a:lnTo>
                                <a:pt x="0" y="24"/>
                              </a:lnTo>
                              <a:lnTo>
                                <a:pt x="18"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00" name="Freeform 6895"/>
                        <p:cNvSpPr>
                          <a:spLocks/>
                        </p:cNvSpPr>
                        <p:nvPr/>
                      </p:nvSpPr>
                      <p:spPr bwMode="auto">
                        <a:xfrm>
                          <a:off x="6439536" y="3173862"/>
                          <a:ext cx="46769" cy="36647"/>
                        </a:xfrm>
                        <a:custGeom>
                          <a:avLst/>
                          <a:gdLst>
                            <a:gd name="T0" fmla="*/ 32 w 32"/>
                            <a:gd name="T1" fmla="*/ 12 h 24"/>
                            <a:gd name="T2" fmla="*/ 32 w 32"/>
                            <a:gd name="T3" fmla="*/ 12 h 24"/>
                            <a:gd name="T4" fmla="*/ 26 w 32"/>
                            <a:gd name="T5" fmla="*/ 6 h 24"/>
                            <a:gd name="T6" fmla="*/ 26 w 32"/>
                            <a:gd name="T7" fmla="*/ 6 h 24"/>
                            <a:gd name="T8" fmla="*/ 18 w 32"/>
                            <a:gd name="T9" fmla="*/ 6 h 24"/>
                            <a:gd name="T10" fmla="*/ 18 w 32"/>
                            <a:gd name="T11" fmla="*/ 0 h 24"/>
                            <a:gd name="T12" fmla="*/ 6 w 32"/>
                            <a:gd name="T13" fmla="*/ 0 h 24"/>
                            <a:gd name="T14" fmla="*/ 0 w 32"/>
                            <a:gd name="T15" fmla="*/ 6 h 24"/>
                            <a:gd name="T16" fmla="*/ 0 w 32"/>
                            <a:gd name="T17" fmla="*/ 6 h 24"/>
                            <a:gd name="T18" fmla="*/ 0 w 32"/>
                            <a:gd name="T19" fmla="*/ 18 h 24"/>
                            <a:gd name="T20" fmla="*/ 0 w 32"/>
                            <a:gd name="T21" fmla="*/ 24 h 24"/>
                            <a:gd name="T22" fmla="*/ 18 w 32"/>
                            <a:gd name="T23" fmla="*/ 24 h 24"/>
                            <a:gd name="T24" fmla="*/ 26 w 32"/>
                            <a:gd name="T25" fmla="*/ 18 h 24"/>
                            <a:gd name="T26" fmla="*/ 26 w 32"/>
                            <a:gd name="T27" fmla="*/ 18 h 24"/>
                            <a:gd name="T28" fmla="*/ 32 w 32"/>
                            <a:gd name="T29" fmla="*/ 18 h 24"/>
                            <a:gd name="T30" fmla="*/ 32 w 32"/>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4"/>
                            <a:gd name="T50" fmla="*/ 32 w 3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4">
                              <a:moveTo>
                                <a:pt x="32" y="12"/>
                              </a:moveTo>
                              <a:lnTo>
                                <a:pt x="32" y="12"/>
                              </a:lnTo>
                              <a:lnTo>
                                <a:pt x="26" y="6"/>
                              </a:lnTo>
                              <a:lnTo>
                                <a:pt x="18" y="6"/>
                              </a:lnTo>
                              <a:lnTo>
                                <a:pt x="18" y="0"/>
                              </a:lnTo>
                              <a:lnTo>
                                <a:pt x="6" y="0"/>
                              </a:lnTo>
                              <a:lnTo>
                                <a:pt x="0" y="6"/>
                              </a:lnTo>
                              <a:lnTo>
                                <a:pt x="0" y="18"/>
                              </a:lnTo>
                              <a:lnTo>
                                <a:pt x="0" y="24"/>
                              </a:lnTo>
                              <a:lnTo>
                                <a:pt x="18"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01" name="Freeform 6896"/>
                        <p:cNvSpPr>
                          <a:spLocks/>
                        </p:cNvSpPr>
                        <p:nvPr/>
                      </p:nvSpPr>
                      <p:spPr bwMode="auto">
                        <a:xfrm>
                          <a:off x="6439536" y="3173862"/>
                          <a:ext cx="46769" cy="36647"/>
                        </a:xfrm>
                        <a:custGeom>
                          <a:avLst/>
                          <a:gdLst>
                            <a:gd name="T0" fmla="*/ 32 w 32"/>
                            <a:gd name="T1" fmla="*/ 12 h 24"/>
                            <a:gd name="T2" fmla="*/ 32 w 32"/>
                            <a:gd name="T3" fmla="*/ 12 h 24"/>
                            <a:gd name="T4" fmla="*/ 26 w 32"/>
                            <a:gd name="T5" fmla="*/ 6 h 24"/>
                            <a:gd name="T6" fmla="*/ 26 w 32"/>
                            <a:gd name="T7" fmla="*/ 6 h 24"/>
                            <a:gd name="T8" fmla="*/ 18 w 32"/>
                            <a:gd name="T9" fmla="*/ 6 h 24"/>
                            <a:gd name="T10" fmla="*/ 18 w 32"/>
                            <a:gd name="T11" fmla="*/ 0 h 24"/>
                            <a:gd name="T12" fmla="*/ 6 w 32"/>
                            <a:gd name="T13" fmla="*/ 0 h 24"/>
                            <a:gd name="T14" fmla="*/ 0 w 32"/>
                            <a:gd name="T15" fmla="*/ 6 h 24"/>
                            <a:gd name="T16" fmla="*/ 0 w 32"/>
                            <a:gd name="T17" fmla="*/ 6 h 24"/>
                            <a:gd name="T18" fmla="*/ 0 w 32"/>
                            <a:gd name="T19" fmla="*/ 18 h 24"/>
                            <a:gd name="T20" fmla="*/ 0 w 32"/>
                            <a:gd name="T21" fmla="*/ 24 h 24"/>
                            <a:gd name="T22" fmla="*/ 18 w 32"/>
                            <a:gd name="T23" fmla="*/ 24 h 24"/>
                            <a:gd name="T24" fmla="*/ 26 w 32"/>
                            <a:gd name="T25" fmla="*/ 18 h 24"/>
                            <a:gd name="T26" fmla="*/ 26 w 32"/>
                            <a:gd name="T27" fmla="*/ 18 h 24"/>
                            <a:gd name="T28" fmla="*/ 32 w 32"/>
                            <a:gd name="T29" fmla="*/ 18 h 24"/>
                            <a:gd name="T30" fmla="*/ 32 w 32"/>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4"/>
                            <a:gd name="T50" fmla="*/ 32 w 3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4">
                              <a:moveTo>
                                <a:pt x="32" y="12"/>
                              </a:moveTo>
                              <a:lnTo>
                                <a:pt x="32" y="12"/>
                              </a:lnTo>
                              <a:lnTo>
                                <a:pt x="26" y="6"/>
                              </a:lnTo>
                              <a:lnTo>
                                <a:pt x="18" y="6"/>
                              </a:lnTo>
                              <a:lnTo>
                                <a:pt x="18" y="0"/>
                              </a:lnTo>
                              <a:lnTo>
                                <a:pt x="6" y="0"/>
                              </a:lnTo>
                              <a:lnTo>
                                <a:pt x="0" y="6"/>
                              </a:lnTo>
                              <a:lnTo>
                                <a:pt x="0" y="18"/>
                              </a:lnTo>
                              <a:lnTo>
                                <a:pt x="0" y="24"/>
                              </a:lnTo>
                              <a:lnTo>
                                <a:pt x="18"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02" name="Freeform 6897"/>
                        <p:cNvSpPr>
                          <a:spLocks/>
                        </p:cNvSpPr>
                        <p:nvPr/>
                      </p:nvSpPr>
                      <p:spPr bwMode="auto">
                        <a:xfrm>
                          <a:off x="6439536" y="3173862"/>
                          <a:ext cx="46769" cy="36647"/>
                        </a:xfrm>
                        <a:custGeom>
                          <a:avLst/>
                          <a:gdLst>
                            <a:gd name="T0" fmla="*/ 32 w 32"/>
                            <a:gd name="T1" fmla="*/ 12 h 24"/>
                            <a:gd name="T2" fmla="*/ 32 w 32"/>
                            <a:gd name="T3" fmla="*/ 6 h 24"/>
                            <a:gd name="T4" fmla="*/ 26 w 32"/>
                            <a:gd name="T5" fmla="*/ 6 h 24"/>
                            <a:gd name="T6" fmla="*/ 18 w 32"/>
                            <a:gd name="T7" fmla="*/ 0 h 24"/>
                            <a:gd name="T8" fmla="*/ 6 w 32"/>
                            <a:gd name="T9" fmla="*/ 0 h 24"/>
                            <a:gd name="T10" fmla="*/ 6 w 32"/>
                            <a:gd name="T11" fmla="*/ 6 h 24"/>
                            <a:gd name="T12" fmla="*/ 0 w 32"/>
                            <a:gd name="T13" fmla="*/ 6 h 24"/>
                            <a:gd name="T14" fmla="*/ 0 w 32"/>
                            <a:gd name="T15" fmla="*/ 6 h 24"/>
                            <a:gd name="T16" fmla="*/ 0 w 32"/>
                            <a:gd name="T17" fmla="*/ 6 h 24"/>
                            <a:gd name="T18" fmla="*/ 0 w 32"/>
                            <a:gd name="T19" fmla="*/ 18 h 24"/>
                            <a:gd name="T20" fmla="*/ 0 w 32"/>
                            <a:gd name="T21" fmla="*/ 18 h 24"/>
                            <a:gd name="T22" fmla="*/ 0 w 32"/>
                            <a:gd name="T23" fmla="*/ 24 h 24"/>
                            <a:gd name="T24" fmla="*/ 26 w 32"/>
                            <a:gd name="T25" fmla="*/ 24 h 24"/>
                            <a:gd name="T26" fmla="*/ 26 w 32"/>
                            <a:gd name="T27" fmla="*/ 18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6"/>
                              </a:lnTo>
                              <a:lnTo>
                                <a:pt x="18" y="0"/>
                              </a:lnTo>
                              <a:lnTo>
                                <a:pt x="6" y="0"/>
                              </a:lnTo>
                              <a:lnTo>
                                <a:pt x="6" y="6"/>
                              </a:lnTo>
                              <a:lnTo>
                                <a:pt x="0" y="6"/>
                              </a:lnTo>
                              <a:lnTo>
                                <a:pt x="0" y="18"/>
                              </a:lnTo>
                              <a:lnTo>
                                <a:pt x="0"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03" name="Freeform 6898"/>
                        <p:cNvSpPr>
                          <a:spLocks/>
                        </p:cNvSpPr>
                        <p:nvPr/>
                      </p:nvSpPr>
                      <p:spPr bwMode="auto">
                        <a:xfrm>
                          <a:off x="6439536" y="3173862"/>
                          <a:ext cx="46769" cy="36647"/>
                        </a:xfrm>
                        <a:custGeom>
                          <a:avLst/>
                          <a:gdLst>
                            <a:gd name="T0" fmla="*/ 32 w 32"/>
                            <a:gd name="T1" fmla="*/ 12 h 24"/>
                            <a:gd name="T2" fmla="*/ 32 w 32"/>
                            <a:gd name="T3" fmla="*/ 6 h 24"/>
                            <a:gd name="T4" fmla="*/ 26 w 32"/>
                            <a:gd name="T5" fmla="*/ 6 h 24"/>
                            <a:gd name="T6" fmla="*/ 18 w 32"/>
                            <a:gd name="T7" fmla="*/ 0 h 24"/>
                            <a:gd name="T8" fmla="*/ 6 w 32"/>
                            <a:gd name="T9" fmla="*/ 0 h 24"/>
                            <a:gd name="T10" fmla="*/ 6 w 32"/>
                            <a:gd name="T11" fmla="*/ 6 h 24"/>
                            <a:gd name="T12" fmla="*/ 0 w 32"/>
                            <a:gd name="T13" fmla="*/ 6 h 24"/>
                            <a:gd name="T14" fmla="*/ 0 w 32"/>
                            <a:gd name="T15" fmla="*/ 6 h 24"/>
                            <a:gd name="T16" fmla="*/ 0 w 32"/>
                            <a:gd name="T17" fmla="*/ 6 h 24"/>
                            <a:gd name="T18" fmla="*/ 0 w 32"/>
                            <a:gd name="T19" fmla="*/ 18 h 24"/>
                            <a:gd name="T20" fmla="*/ 0 w 32"/>
                            <a:gd name="T21" fmla="*/ 18 h 24"/>
                            <a:gd name="T22" fmla="*/ 0 w 32"/>
                            <a:gd name="T23" fmla="*/ 24 h 24"/>
                            <a:gd name="T24" fmla="*/ 26 w 32"/>
                            <a:gd name="T25" fmla="*/ 24 h 24"/>
                            <a:gd name="T26" fmla="*/ 26 w 32"/>
                            <a:gd name="T27" fmla="*/ 18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6"/>
                              </a:lnTo>
                              <a:lnTo>
                                <a:pt x="18" y="0"/>
                              </a:lnTo>
                              <a:lnTo>
                                <a:pt x="6" y="0"/>
                              </a:lnTo>
                              <a:lnTo>
                                <a:pt x="6" y="6"/>
                              </a:lnTo>
                              <a:lnTo>
                                <a:pt x="0" y="6"/>
                              </a:lnTo>
                              <a:lnTo>
                                <a:pt x="0" y="18"/>
                              </a:lnTo>
                              <a:lnTo>
                                <a:pt x="0"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04" name="Freeform 6899"/>
                        <p:cNvSpPr>
                          <a:spLocks/>
                        </p:cNvSpPr>
                        <p:nvPr/>
                      </p:nvSpPr>
                      <p:spPr bwMode="auto">
                        <a:xfrm>
                          <a:off x="6439536" y="3173862"/>
                          <a:ext cx="55538" cy="36647"/>
                        </a:xfrm>
                        <a:custGeom>
                          <a:avLst/>
                          <a:gdLst>
                            <a:gd name="T0" fmla="*/ 38 w 38"/>
                            <a:gd name="T1" fmla="*/ 12 h 24"/>
                            <a:gd name="T2" fmla="*/ 38 w 38"/>
                            <a:gd name="T3" fmla="*/ 6 h 24"/>
                            <a:gd name="T4" fmla="*/ 32 w 38"/>
                            <a:gd name="T5" fmla="*/ 6 h 24"/>
                            <a:gd name="T6" fmla="*/ 26 w 38"/>
                            <a:gd name="T7" fmla="*/ 0 h 24"/>
                            <a:gd name="T8" fmla="*/ 12 w 38"/>
                            <a:gd name="T9" fmla="*/ 0 h 24"/>
                            <a:gd name="T10" fmla="*/ 12 w 38"/>
                            <a:gd name="T11" fmla="*/ 6 h 24"/>
                            <a:gd name="T12" fmla="*/ 6 w 38"/>
                            <a:gd name="T13" fmla="*/ 6 h 24"/>
                            <a:gd name="T14" fmla="*/ 6 w 38"/>
                            <a:gd name="T15" fmla="*/ 6 h 24"/>
                            <a:gd name="T16" fmla="*/ 0 w 38"/>
                            <a:gd name="T17" fmla="*/ 6 h 24"/>
                            <a:gd name="T18" fmla="*/ 0 w 38"/>
                            <a:gd name="T19" fmla="*/ 18 h 24"/>
                            <a:gd name="T20" fmla="*/ 6 w 38"/>
                            <a:gd name="T21" fmla="*/ 18 h 24"/>
                            <a:gd name="T22" fmla="*/ 6 w 38"/>
                            <a:gd name="T23" fmla="*/ 24 h 24"/>
                            <a:gd name="T24" fmla="*/ 32 w 38"/>
                            <a:gd name="T25" fmla="*/ 24 h 24"/>
                            <a:gd name="T26" fmla="*/ 38 w 38"/>
                            <a:gd name="T27" fmla="*/ 18 h 24"/>
                            <a:gd name="T28" fmla="*/ 38 w 38"/>
                            <a:gd name="T29" fmla="*/ 18 h 24"/>
                            <a:gd name="T30" fmla="*/ 38 w 38"/>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24"/>
                            <a:gd name="T50" fmla="*/ 38 w 38"/>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24">
                              <a:moveTo>
                                <a:pt x="38" y="12"/>
                              </a:moveTo>
                              <a:lnTo>
                                <a:pt x="38" y="6"/>
                              </a:lnTo>
                              <a:lnTo>
                                <a:pt x="32" y="6"/>
                              </a:lnTo>
                              <a:lnTo>
                                <a:pt x="26" y="0"/>
                              </a:lnTo>
                              <a:lnTo>
                                <a:pt x="12" y="0"/>
                              </a:lnTo>
                              <a:lnTo>
                                <a:pt x="12" y="6"/>
                              </a:lnTo>
                              <a:lnTo>
                                <a:pt x="6" y="6"/>
                              </a:lnTo>
                              <a:lnTo>
                                <a:pt x="0" y="6"/>
                              </a:lnTo>
                              <a:lnTo>
                                <a:pt x="0" y="18"/>
                              </a:lnTo>
                              <a:lnTo>
                                <a:pt x="6" y="18"/>
                              </a:lnTo>
                              <a:lnTo>
                                <a:pt x="6" y="24"/>
                              </a:lnTo>
                              <a:lnTo>
                                <a:pt x="32" y="24"/>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05" name="Freeform 6900"/>
                        <p:cNvSpPr>
                          <a:spLocks/>
                        </p:cNvSpPr>
                        <p:nvPr/>
                      </p:nvSpPr>
                      <p:spPr bwMode="auto">
                        <a:xfrm>
                          <a:off x="6439536" y="3173862"/>
                          <a:ext cx="55538" cy="36647"/>
                        </a:xfrm>
                        <a:custGeom>
                          <a:avLst/>
                          <a:gdLst>
                            <a:gd name="T0" fmla="*/ 38 w 38"/>
                            <a:gd name="T1" fmla="*/ 12 h 24"/>
                            <a:gd name="T2" fmla="*/ 38 w 38"/>
                            <a:gd name="T3" fmla="*/ 6 h 24"/>
                            <a:gd name="T4" fmla="*/ 32 w 38"/>
                            <a:gd name="T5" fmla="*/ 6 h 24"/>
                            <a:gd name="T6" fmla="*/ 26 w 38"/>
                            <a:gd name="T7" fmla="*/ 0 h 24"/>
                            <a:gd name="T8" fmla="*/ 12 w 38"/>
                            <a:gd name="T9" fmla="*/ 0 h 24"/>
                            <a:gd name="T10" fmla="*/ 12 w 38"/>
                            <a:gd name="T11" fmla="*/ 6 h 24"/>
                            <a:gd name="T12" fmla="*/ 6 w 38"/>
                            <a:gd name="T13" fmla="*/ 6 h 24"/>
                            <a:gd name="T14" fmla="*/ 6 w 38"/>
                            <a:gd name="T15" fmla="*/ 6 h 24"/>
                            <a:gd name="T16" fmla="*/ 0 w 38"/>
                            <a:gd name="T17" fmla="*/ 6 h 24"/>
                            <a:gd name="T18" fmla="*/ 0 w 38"/>
                            <a:gd name="T19" fmla="*/ 18 h 24"/>
                            <a:gd name="T20" fmla="*/ 6 w 38"/>
                            <a:gd name="T21" fmla="*/ 18 h 24"/>
                            <a:gd name="T22" fmla="*/ 6 w 38"/>
                            <a:gd name="T23" fmla="*/ 24 h 24"/>
                            <a:gd name="T24" fmla="*/ 32 w 38"/>
                            <a:gd name="T25" fmla="*/ 24 h 24"/>
                            <a:gd name="T26" fmla="*/ 38 w 38"/>
                            <a:gd name="T27" fmla="*/ 18 h 24"/>
                            <a:gd name="T28" fmla="*/ 38 w 38"/>
                            <a:gd name="T29" fmla="*/ 18 h 24"/>
                            <a:gd name="T30" fmla="*/ 38 w 38"/>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24"/>
                            <a:gd name="T50" fmla="*/ 38 w 38"/>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24">
                              <a:moveTo>
                                <a:pt x="38" y="12"/>
                              </a:moveTo>
                              <a:lnTo>
                                <a:pt x="38" y="6"/>
                              </a:lnTo>
                              <a:lnTo>
                                <a:pt x="32" y="6"/>
                              </a:lnTo>
                              <a:lnTo>
                                <a:pt x="26" y="0"/>
                              </a:lnTo>
                              <a:lnTo>
                                <a:pt x="12" y="0"/>
                              </a:lnTo>
                              <a:lnTo>
                                <a:pt x="12" y="6"/>
                              </a:lnTo>
                              <a:lnTo>
                                <a:pt x="6" y="6"/>
                              </a:lnTo>
                              <a:lnTo>
                                <a:pt x="0" y="6"/>
                              </a:lnTo>
                              <a:lnTo>
                                <a:pt x="0" y="18"/>
                              </a:lnTo>
                              <a:lnTo>
                                <a:pt x="6" y="18"/>
                              </a:lnTo>
                              <a:lnTo>
                                <a:pt x="6" y="24"/>
                              </a:lnTo>
                              <a:lnTo>
                                <a:pt x="32" y="24"/>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06" name="Freeform 6901"/>
                        <p:cNvSpPr>
                          <a:spLocks/>
                        </p:cNvSpPr>
                        <p:nvPr/>
                      </p:nvSpPr>
                      <p:spPr bwMode="auto">
                        <a:xfrm>
                          <a:off x="6448306" y="3173862"/>
                          <a:ext cx="46769" cy="36647"/>
                        </a:xfrm>
                        <a:custGeom>
                          <a:avLst/>
                          <a:gdLst>
                            <a:gd name="T0" fmla="*/ 32 w 32"/>
                            <a:gd name="T1" fmla="*/ 12 h 24"/>
                            <a:gd name="T2" fmla="*/ 32 w 32"/>
                            <a:gd name="T3" fmla="*/ 6 h 24"/>
                            <a:gd name="T4" fmla="*/ 32 w 32"/>
                            <a:gd name="T5" fmla="*/ 6 h 24"/>
                            <a:gd name="T6" fmla="*/ 32 w 32"/>
                            <a:gd name="T7" fmla="*/ 6 h 24"/>
                            <a:gd name="T8" fmla="*/ 26 w 32"/>
                            <a:gd name="T9" fmla="*/ 6 h 24"/>
                            <a:gd name="T10" fmla="*/ 26 w 32"/>
                            <a:gd name="T11" fmla="*/ 0 h 24"/>
                            <a:gd name="T12" fmla="*/ 12 w 32"/>
                            <a:gd name="T13" fmla="*/ 0 h 24"/>
                            <a:gd name="T14" fmla="*/ 6 w 32"/>
                            <a:gd name="T15" fmla="*/ 6 h 24"/>
                            <a:gd name="T16" fmla="*/ 0 w 32"/>
                            <a:gd name="T17" fmla="*/ 6 h 24"/>
                            <a:gd name="T18" fmla="*/ 0 w 32"/>
                            <a:gd name="T19" fmla="*/ 18 h 24"/>
                            <a:gd name="T20" fmla="*/ 6 w 32"/>
                            <a:gd name="T21" fmla="*/ 18 h 24"/>
                            <a:gd name="T22" fmla="*/ 6 w 32"/>
                            <a:gd name="T23" fmla="*/ 24 h 24"/>
                            <a:gd name="T24" fmla="*/ 32 w 32"/>
                            <a:gd name="T25" fmla="*/ 24 h 24"/>
                            <a:gd name="T26" fmla="*/ 32 w 32"/>
                            <a:gd name="T27" fmla="*/ 18 h 24"/>
                            <a:gd name="T28" fmla="*/ 32 w 32"/>
                            <a:gd name="T29" fmla="*/ 18 h 24"/>
                            <a:gd name="T30" fmla="*/ 32 w 32"/>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4"/>
                            <a:gd name="T50" fmla="*/ 32 w 3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4">
                              <a:moveTo>
                                <a:pt x="32" y="12"/>
                              </a:moveTo>
                              <a:lnTo>
                                <a:pt x="32" y="6"/>
                              </a:lnTo>
                              <a:lnTo>
                                <a:pt x="26" y="6"/>
                              </a:lnTo>
                              <a:lnTo>
                                <a:pt x="26" y="0"/>
                              </a:lnTo>
                              <a:lnTo>
                                <a:pt x="12" y="0"/>
                              </a:lnTo>
                              <a:lnTo>
                                <a:pt x="6" y="6"/>
                              </a:lnTo>
                              <a:lnTo>
                                <a:pt x="0" y="6"/>
                              </a:lnTo>
                              <a:lnTo>
                                <a:pt x="0" y="18"/>
                              </a:lnTo>
                              <a:lnTo>
                                <a:pt x="6" y="18"/>
                              </a:lnTo>
                              <a:lnTo>
                                <a:pt x="6" y="24"/>
                              </a:lnTo>
                              <a:lnTo>
                                <a:pt x="32"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07" name="Freeform 6902"/>
                        <p:cNvSpPr>
                          <a:spLocks/>
                        </p:cNvSpPr>
                        <p:nvPr/>
                      </p:nvSpPr>
                      <p:spPr bwMode="auto">
                        <a:xfrm>
                          <a:off x="6448306" y="3173862"/>
                          <a:ext cx="46769" cy="36647"/>
                        </a:xfrm>
                        <a:custGeom>
                          <a:avLst/>
                          <a:gdLst>
                            <a:gd name="T0" fmla="*/ 32 w 32"/>
                            <a:gd name="T1" fmla="*/ 12 h 24"/>
                            <a:gd name="T2" fmla="*/ 32 w 32"/>
                            <a:gd name="T3" fmla="*/ 6 h 24"/>
                            <a:gd name="T4" fmla="*/ 32 w 32"/>
                            <a:gd name="T5" fmla="*/ 6 h 24"/>
                            <a:gd name="T6" fmla="*/ 26 w 32"/>
                            <a:gd name="T7" fmla="*/ 0 h 24"/>
                            <a:gd name="T8" fmla="*/ 12 w 32"/>
                            <a:gd name="T9" fmla="*/ 0 h 24"/>
                            <a:gd name="T10" fmla="*/ 12 w 32"/>
                            <a:gd name="T11" fmla="*/ 6 h 24"/>
                            <a:gd name="T12" fmla="*/ 6 w 32"/>
                            <a:gd name="T13" fmla="*/ 6 h 24"/>
                            <a:gd name="T14" fmla="*/ 6 w 32"/>
                            <a:gd name="T15" fmla="*/ 6 h 24"/>
                            <a:gd name="T16" fmla="*/ 0 w 32"/>
                            <a:gd name="T17" fmla="*/ 12 h 24"/>
                            <a:gd name="T18" fmla="*/ 0 w 32"/>
                            <a:gd name="T19" fmla="*/ 18 h 24"/>
                            <a:gd name="T20" fmla="*/ 6 w 32"/>
                            <a:gd name="T21" fmla="*/ 18 h 24"/>
                            <a:gd name="T22" fmla="*/ 6 w 32"/>
                            <a:gd name="T23" fmla="*/ 18 h 24"/>
                            <a:gd name="T24" fmla="*/ 12 w 32"/>
                            <a:gd name="T25" fmla="*/ 24 h 24"/>
                            <a:gd name="T26" fmla="*/ 32 w 32"/>
                            <a:gd name="T27" fmla="*/ 24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0"/>
                              </a:lnTo>
                              <a:lnTo>
                                <a:pt x="12" y="0"/>
                              </a:lnTo>
                              <a:lnTo>
                                <a:pt x="12" y="6"/>
                              </a:lnTo>
                              <a:lnTo>
                                <a:pt x="6" y="6"/>
                              </a:lnTo>
                              <a:lnTo>
                                <a:pt x="0" y="12"/>
                              </a:lnTo>
                              <a:lnTo>
                                <a:pt x="0" y="18"/>
                              </a:lnTo>
                              <a:lnTo>
                                <a:pt x="6" y="18"/>
                              </a:lnTo>
                              <a:lnTo>
                                <a:pt x="12" y="24"/>
                              </a:lnTo>
                              <a:lnTo>
                                <a:pt x="32"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08" name="Freeform 6903"/>
                        <p:cNvSpPr>
                          <a:spLocks/>
                        </p:cNvSpPr>
                        <p:nvPr/>
                      </p:nvSpPr>
                      <p:spPr bwMode="auto">
                        <a:xfrm>
                          <a:off x="6457075" y="3173862"/>
                          <a:ext cx="55538" cy="36647"/>
                        </a:xfrm>
                        <a:custGeom>
                          <a:avLst/>
                          <a:gdLst>
                            <a:gd name="T0" fmla="*/ 38 w 38"/>
                            <a:gd name="T1" fmla="*/ 12 h 24"/>
                            <a:gd name="T2" fmla="*/ 38 w 38"/>
                            <a:gd name="T3" fmla="*/ 12 h 24"/>
                            <a:gd name="T4" fmla="*/ 32 w 38"/>
                            <a:gd name="T5" fmla="*/ 6 h 24"/>
                            <a:gd name="T6" fmla="*/ 32 w 38"/>
                            <a:gd name="T7" fmla="*/ 6 h 24"/>
                            <a:gd name="T8" fmla="*/ 26 w 38"/>
                            <a:gd name="T9" fmla="*/ 6 h 24"/>
                            <a:gd name="T10" fmla="*/ 26 w 38"/>
                            <a:gd name="T11" fmla="*/ 0 h 24"/>
                            <a:gd name="T12" fmla="*/ 14 w 38"/>
                            <a:gd name="T13" fmla="*/ 0 h 24"/>
                            <a:gd name="T14" fmla="*/ 6 w 38"/>
                            <a:gd name="T15" fmla="*/ 6 h 24"/>
                            <a:gd name="T16" fmla="*/ 6 w 38"/>
                            <a:gd name="T17" fmla="*/ 6 h 24"/>
                            <a:gd name="T18" fmla="*/ 6 w 38"/>
                            <a:gd name="T19" fmla="*/ 12 h 24"/>
                            <a:gd name="T20" fmla="*/ 0 w 38"/>
                            <a:gd name="T21" fmla="*/ 12 h 24"/>
                            <a:gd name="T22" fmla="*/ 6 w 38"/>
                            <a:gd name="T23" fmla="*/ 18 h 24"/>
                            <a:gd name="T24" fmla="*/ 6 w 38"/>
                            <a:gd name="T25" fmla="*/ 18 h 24"/>
                            <a:gd name="T26" fmla="*/ 6 w 38"/>
                            <a:gd name="T27" fmla="*/ 24 h 24"/>
                            <a:gd name="T28" fmla="*/ 26 w 38"/>
                            <a:gd name="T29" fmla="*/ 24 h 24"/>
                            <a:gd name="T30" fmla="*/ 32 w 38"/>
                            <a:gd name="T31" fmla="*/ 18 h 24"/>
                            <a:gd name="T32" fmla="*/ 32 w 38"/>
                            <a:gd name="T33" fmla="*/ 18 h 24"/>
                            <a:gd name="T34" fmla="*/ 38 w 38"/>
                            <a:gd name="T35" fmla="*/ 18 h 24"/>
                            <a:gd name="T36" fmla="*/ 38 w 38"/>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24"/>
                            <a:gd name="T59" fmla="*/ 38 w 38"/>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24">
                              <a:moveTo>
                                <a:pt x="38" y="12"/>
                              </a:moveTo>
                              <a:lnTo>
                                <a:pt x="38" y="12"/>
                              </a:lnTo>
                              <a:lnTo>
                                <a:pt x="32" y="6"/>
                              </a:lnTo>
                              <a:lnTo>
                                <a:pt x="26" y="6"/>
                              </a:lnTo>
                              <a:lnTo>
                                <a:pt x="26" y="0"/>
                              </a:lnTo>
                              <a:lnTo>
                                <a:pt x="14" y="0"/>
                              </a:lnTo>
                              <a:lnTo>
                                <a:pt x="6" y="6"/>
                              </a:lnTo>
                              <a:lnTo>
                                <a:pt x="6" y="12"/>
                              </a:lnTo>
                              <a:lnTo>
                                <a:pt x="0" y="12"/>
                              </a:lnTo>
                              <a:lnTo>
                                <a:pt x="6" y="18"/>
                              </a:lnTo>
                              <a:lnTo>
                                <a:pt x="6" y="24"/>
                              </a:lnTo>
                              <a:lnTo>
                                <a:pt x="26" y="24"/>
                              </a:lnTo>
                              <a:lnTo>
                                <a:pt x="32" y="18"/>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09" name="Freeform 6904"/>
                        <p:cNvSpPr>
                          <a:spLocks/>
                        </p:cNvSpPr>
                        <p:nvPr/>
                      </p:nvSpPr>
                      <p:spPr bwMode="auto">
                        <a:xfrm>
                          <a:off x="6457075" y="3173862"/>
                          <a:ext cx="55538" cy="36647"/>
                        </a:xfrm>
                        <a:custGeom>
                          <a:avLst/>
                          <a:gdLst>
                            <a:gd name="T0" fmla="*/ 38 w 38"/>
                            <a:gd name="T1" fmla="*/ 12 h 24"/>
                            <a:gd name="T2" fmla="*/ 38 w 38"/>
                            <a:gd name="T3" fmla="*/ 12 h 24"/>
                            <a:gd name="T4" fmla="*/ 32 w 38"/>
                            <a:gd name="T5" fmla="*/ 6 h 24"/>
                            <a:gd name="T6" fmla="*/ 32 w 38"/>
                            <a:gd name="T7" fmla="*/ 6 h 24"/>
                            <a:gd name="T8" fmla="*/ 26 w 38"/>
                            <a:gd name="T9" fmla="*/ 6 h 24"/>
                            <a:gd name="T10" fmla="*/ 26 w 38"/>
                            <a:gd name="T11" fmla="*/ 0 h 24"/>
                            <a:gd name="T12" fmla="*/ 14 w 38"/>
                            <a:gd name="T13" fmla="*/ 0 h 24"/>
                            <a:gd name="T14" fmla="*/ 6 w 38"/>
                            <a:gd name="T15" fmla="*/ 6 h 24"/>
                            <a:gd name="T16" fmla="*/ 6 w 38"/>
                            <a:gd name="T17" fmla="*/ 6 h 24"/>
                            <a:gd name="T18" fmla="*/ 6 w 38"/>
                            <a:gd name="T19" fmla="*/ 12 h 24"/>
                            <a:gd name="T20" fmla="*/ 0 w 38"/>
                            <a:gd name="T21" fmla="*/ 12 h 24"/>
                            <a:gd name="T22" fmla="*/ 6 w 38"/>
                            <a:gd name="T23" fmla="*/ 18 h 24"/>
                            <a:gd name="T24" fmla="*/ 6 w 38"/>
                            <a:gd name="T25" fmla="*/ 18 h 24"/>
                            <a:gd name="T26" fmla="*/ 6 w 38"/>
                            <a:gd name="T27" fmla="*/ 24 h 24"/>
                            <a:gd name="T28" fmla="*/ 26 w 38"/>
                            <a:gd name="T29" fmla="*/ 24 h 24"/>
                            <a:gd name="T30" fmla="*/ 32 w 38"/>
                            <a:gd name="T31" fmla="*/ 18 h 24"/>
                            <a:gd name="T32" fmla="*/ 32 w 38"/>
                            <a:gd name="T33" fmla="*/ 18 h 24"/>
                            <a:gd name="T34" fmla="*/ 38 w 38"/>
                            <a:gd name="T35" fmla="*/ 18 h 24"/>
                            <a:gd name="T36" fmla="*/ 38 w 38"/>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24"/>
                            <a:gd name="T59" fmla="*/ 38 w 38"/>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24">
                              <a:moveTo>
                                <a:pt x="38" y="12"/>
                              </a:moveTo>
                              <a:lnTo>
                                <a:pt x="38" y="12"/>
                              </a:lnTo>
                              <a:lnTo>
                                <a:pt x="32" y="6"/>
                              </a:lnTo>
                              <a:lnTo>
                                <a:pt x="26" y="6"/>
                              </a:lnTo>
                              <a:lnTo>
                                <a:pt x="26" y="0"/>
                              </a:lnTo>
                              <a:lnTo>
                                <a:pt x="14" y="0"/>
                              </a:lnTo>
                              <a:lnTo>
                                <a:pt x="6" y="6"/>
                              </a:lnTo>
                              <a:lnTo>
                                <a:pt x="6" y="12"/>
                              </a:lnTo>
                              <a:lnTo>
                                <a:pt x="0" y="12"/>
                              </a:lnTo>
                              <a:lnTo>
                                <a:pt x="6" y="18"/>
                              </a:lnTo>
                              <a:lnTo>
                                <a:pt x="6" y="24"/>
                              </a:lnTo>
                              <a:lnTo>
                                <a:pt x="26" y="24"/>
                              </a:lnTo>
                              <a:lnTo>
                                <a:pt x="32" y="18"/>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10" name="Freeform 6905"/>
                        <p:cNvSpPr>
                          <a:spLocks/>
                        </p:cNvSpPr>
                        <p:nvPr/>
                      </p:nvSpPr>
                      <p:spPr bwMode="auto">
                        <a:xfrm>
                          <a:off x="6465844" y="3173862"/>
                          <a:ext cx="46769" cy="36647"/>
                        </a:xfrm>
                        <a:custGeom>
                          <a:avLst/>
                          <a:gdLst>
                            <a:gd name="T0" fmla="*/ 32 w 32"/>
                            <a:gd name="T1" fmla="*/ 12 h 24"/>
                            <a:gd name="T2" fmla="*/ 32 w 32"/>
                            <a:gd name="T3" fmla="*/ 6 h 24"/>
                            <a:gd name="T4" fmla="*/ 26 w 32"/>
                            <a:gd name="T5" fmla="*/ 6 h 24"/>
                            <a:gd name="T6" fmla="*/ 20 w 32"/>
                            <a:gd name="T7" fmla="*/ 6 h 24"/>
                            <a:gd name="T8" fmla="*/ 20 w 32"/>
                            <a:gd name="T9" fmla="*/ 0 h 24"/>
                            <a:gd name="T10" fmla="*/ 8 w 32"/>
                            <a:gd name="T11" fmla="*/ 0 h 24"/>
                            <a:gd name="T12" fmla="*/ 8 w 32"/>
                            <a:gd name="T13" fmla="*/ 6 h 24"/>
                            <a:gd name="T14" fmla="*/ 0 w 32"/>
                            <a:gd name="T15" fmla="*/ 6 h 24"/>
                            <a:gd name="T16" fmla="*/ 0 w 32"/>
                            <a:gd name="T17" fmla="*/ 6 h 24"/>
                            <a:gd name="T18" fmla="*/ 0 w 32"/>
                            <a:gd name="T19" fmla="*/ 18 h 24"/>
                            <a:gd name="T20" fmla="*/ 0 w 32"/>
                            <a:gd name="T21" fmla="*/ 18 h 24"/>
                            <a:gd name="T22" fmla="*/ 0 w 32"/>
                            <a:gd name="T23" fmla="*/ 24 h 24"/>
                            <a:gd name="T24" fmla="*/ 26 w 32"/>
                            <a:gd name="T25" fmla="*/ 24 h 24"/>
                            <a:gd name="T26" fmla="*/ 26 w 32"/>
                            <a:gd name="T27" fmla="*/ 18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6"/>
                              </a:lnTo>
                              <a:lnTo>
                                <a:pt x="20" y="6"/>
                              </a:lnTo>
                              <a:lnTo>
                                <a:pt x="20" y="0"/>
                              </a:lnTo>
                              <a:lnTo>
                                <a:pt x="8" y="0"/>
                              </a:lnTo>
                              <a:lnTo>
                                <a:pt x="8" y="6"/>
                              </a:lnTo>
                              <a:lnTo>
                                <a:pt x="0" y="6"/>
                              </a:lnTo>
                              <a:lnTo>
                                <a:pt x="0" y="18"/>
                              </a:lnTo>
                              <a:lnTo>
                                <a:pt x="0"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11" name="Freeform 6906"/>
                        <p:cNvSpPr>
                          <a:spLocks/>
                        </p:cNvSpPr>
                        <p:nvPr/>
                      </p:nvSpPr>
                      <p:spPr bwMode="auto">
                        <a:xfrm>
                          <a:off x="6465844" y="3173862"/>
                          <a:ext cx="46769" cy="36647"/>
                        </a:xfrm>
                        <a:custGeom>
                          <a:avLst/>
                          <a:gdLst>
                            <a:gd name="T0" fmla="*/ 32 w 32"/>
                            <a:gd name="T1" fmla="*/ 12 h 24"/>
                            <a:gd name="T2" fmla="*/ 32 w 32"/>
                            <a:gd name="T3" fmla="*/ 6 h 24"/>
                            <a:gd name="T4" fmla="*/ 26 w 32"/>
                            <a:gd name="T5" fmla="*/ 6 h 24"/>
                            <a:gd name="T6" fmla="*/ 20 w 32"/>
                            <a:gd name="T7" fmla="*/ 6 h 24"/>
                            <a:gd name="T8" fmla="*/ 20 w 32"/>
                            <a:gd name="T9" fmla="*/ 0 h 24"/>
                            <a:gd name="T10" fmla="*/ 8 w 32"/>
                            <a:gd name="T11" fmla="*/ 0 h 24"/>
                            <a:gd name="T12" fmla="*/ 8 w 32"/>
                            <a:gd name="T13" fmla="*/ 6 h 24"/>
                            <a:gd name="T14" fmla="*/ 0 w 32"/>
                            <a:gd name="T15" fmla="*/ 6 h 24"/>
                            <a:gd name="T16" fmla="*/ 0 w 32"/>
                            <a:gd name="T17" fmla="*/ 6 h 24"/>
                            <a:gd name="T18" fmla="*/ 0 w 32"/>
                            <a:gd name="T19" fmla="*/ 18 h 24"/>
                            <a:gd name="T20" fmla="*/ 0 w 32"/>
                            <a:gd name="T21" fmla="*/ 18 h 24"/>
                            <a:gd name="T22" fmla="*/ 0 w 32"/>
                            <a:gd name="T23" fmla="*/ 24 h 24"/>
                            <a:gd name="T24" fmla="*/ 26 w 32"/>
                            <a:gd name="T25" fmla="*/ 24 h 24"/>
                            <a:gd name="T26" fmla="*/ 26 w 32"/>
                            <a:gd name="T27" fmla="*/ 18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6"/>
                              </a:lnTo>
                              <a:lnTo>
                                <a:pt x="20" y="6"/>
                              </a:lnTo>
                              <a:lnTo>
                                <a:pt x="20" y="0"/>
                              </a:lnTo>
                              <a:lnTo>
                                <a:pt x="8" y="0"/>
                              </a:lnTo>
                              <a:lnTo>
                                <a:pt x="8" y="6"/>
                              </a:lnTo>
                              <a:lnTo>
                                <a:pt x="0" y="6"/>
                              </a:lnTo>
                              <a:lnTo>
                                <a:pt x="0" y="18"/>
                              </a:lnTo>
                              <a:lnTo>
                                <a:pt x="0"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12" name="Freeform 6907"/>
                        <p:cNvSpPr>
                          <a:spLocks/>
                        </p:cNvSpPr>
                        <p:nvPr/>
                      </p:nvSpPr>
                      <p:spPr bwMode="auto">
                        <a:xfrm>
                          <a:off x="6465844" y="3173862"/>
                          <a:ext cx="46769" cy="36647"/>
                        </a:xfrm>
                        <a:custGeom>
                          <a:avLst/>
                          <a:gdLst>
                            <a:gd name="T0" fmla="*/ 32 w 32"/>
                            <a:gd name="T1" fmla="*/ 12 h 24"/>
                            <a:gd name="T2" fmla="*/ 32 w 32"/>
                            <a:gd name="T3" fmla="*/ 6 h 24"/>
                            <a:gd name="T4" fmla="*/ 26 w 32"/>
                            <a:gd name="T5" fmla="*/ 6 h 24"/>
                            <a:gd name="T6" fmla="*/ 20 w 32"/>
                            <a:gd name="T7" fmla="*/ 6 h 24"/>
                            <a:gd name="T8" fmla="*/ 20 w 32"/>
                            <a:gd name="T9" fmla="*/ 0 h 24"/>
                            <a:gd name="T10" fmla="*/ 8 w 32"/>
                            <a:gd name="T11" fmla="*/ 0 h 24"/>
                            <a:gd name="T12" fmla="*/ 8 w 32"/>
                            <a:gd name="T13" fmla="*/ 6 h 24"/>
                            <a:gd name="T14" fmla="*/ 0 w 32"/>
                            <a:gd name="T15" fmla="*/ 6 h 24"/>
                            <a:gd name="T16" fmla="*/ 0 w 32"/>
                            <a:gd name="T17" fmla="*/ 6 h 24"/>
                            <a:gd name="T18" fmla="*/ 0 w 32"/>
                            <a:gd name="T19" fmla="*/ 18 h 24"/>
                            <a:gd name="T20" fmla="*/ 0 w 32"/>
                            <a:gd name="T21" fmla="*/ 18 h 24"/>
                            <a:gd name="T22" fmla="*/ 0 w 32"/>
                            <a:gd name="T23" fmla="*/ 24 h 24"/>
                            <a:gd name="T24" fmla="*/ 26 w 32"/>
                            <a:gd name="T25" fmla="*/ 24 h 24"/>
                            <a:gd name="T26" fmla="*/ 26 w 32"/>
                            <a:gd name="T27" fmla="*/ 18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6"/>
                              </a:lnTo>
                              <a:lnTo>
                                <a:pt x="20" y="6"/>
                              </a:lnTo>
                              <a:lnTo>
                                <a:pt x="20" y="0"/>
                              </a:lnTo>
                              <a:lnTo>
                                <a:pt x="8" y="0"/>
                              </a:lnTo>
                              <a:lnTo>
                                <a:pt x="8" y="6"/>
                              </a:lnTo>
                              <a:lnTo>
                                <a:pt x="0" y="6"/>
                              </a:lnTo>
                              <a:lnTo>
                                <a:pt x="0" y="18"/>
                              </a:lnTo>
                              <a:lnTo>
                                <a:pt x="0"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13" name="Freeform 6908"/>
                        <p:cNvSpPr>
                          <a:spLocks/>
                        </p:cNvSpPr>
                        <p:nvPr/>
                      </p:nvSpPr>
                      <p:spPr bwMode="auto">
                        <a:xfrm>
                          <a:off x="6465844" y="3173862"/>
                          <a:ext cx="46769" cy="36647"/>
                        </a:xfrm>
                        <a:custGeom>
                          <a:avLst/>
                          <a:gdLst>
                            <a:gd name="T0" fmla="*/ 32 w 32"/>
                            <a:gd name="T1" fmla="*/ 12 h 24"/>
                            <a:gd name="T2" fmla="*/ 32 w 32"/>
                            <a:gd name="T3" fmla="*/ 6 h 24"/>
                            <a:gd name="T4" fmla="*/ 26 w 32"/>
                            <a:gd name="T5" fmla="*/ 6 h 24"/>
                            <a:gd name="T6" fmla="*/ 20 w 32"/>
                            <a:gd name="T7" fmla="*/ 6 h 24"/>
                            <a:gd name="T8" fmla="*/ 20 w 32"/>
                            <a:gd name="T9" fmla="*/ 0 h 24"/>
                            <a:gd name="T10" fmla="*/ 8 w 32"/>
                            <a:gd name="T11" fmla="*/ 0 h 24"/>
                            <a:gd name="T12" fmla="*/ 8 w 32"/>
                            <a:gd name="T13" fmla="*/ 6 h 24"/>
                            <a:gd name="T14" fmla="*/ 0 w 32"/>
                            <a:gd name="T15" fmla="*/ 6 h 24"/>
                            <a:gd name="T16" fmla="*/ 0 w 32"/>
                            <a:gd name="T17" fmla="*/ 6 h 24"/>
                            <a:gd name="T18" fmla="*/ 0 w 32"/>
                            <a:gd name="T19" fmla="*/ 18 h 24"/>
                            <a:gd name="T20" fmla="*/ 0 w 32"/>
                            <a:gd name="T21" fmla="*/ 18 h 24"/>
                            <a:gd name="T22" fmla="*/ 0 w 32"/>
                            <a:gd name="T23" fmla="*/ 24 h 24"/>
                            <a:gd name="T24" fmla="*/ 26 w 32"/>
                            <a:gd name="T25" fmla="*/ 24 h 24"/>
                            <a:gd name="T26" fmla="*/ 26 w 32"/>
                            <a:gd name="T27" fmla="*/ 18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6"/>
                              </a:lnTo>
                              <a:lnTo>
                                <a:pt x="20" y="6"/>
                              </a:lnTo>
                              <a:lnTo>
                                <a:pt x="20" y="0"/>
                              </a:lnTo>
                              <a:lnTo>
                                <a:pt x="8" y="0"/>
                              </a:lnTo>
                              <a:lnTo>
                                <a:pt x="8" y="6"/>
                              </a:lnTo>
                              <a:lnTo>
                                <a:pt x="0" y="6"/>
                              </a:lnTo>
                              <a:lnTo>
                                <a:pt x="0" y="18"/>
                              </a:lnTo>
                              <a:lnTo>
                                <a:pt x="0"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14" name="Freeform 6909"/>
                        <p:cNvSpPr>
                          <a:spLocks/>
                        </p:cNvSpPr>
                        <p:nvPr/>
                      </p:nvSpPr>
                      <p:spPr bwMode="auto">
                        <a:xfrm>
                          <a:off x="6465844" y="3173862"/>
                          <a:ext cx="46769" cy="36647"/>
                        </a:xfrm>
                        <a:custGeom>
                          <a:avLst/>
                          <a:gdLst>
                            <a:gd name="T0" fmla="*/ 32 w 32"/>
                            <a:gd name="T1" fmla="*/ 12 h 24"/>
                            <a:gd name="T2" fmla="*/ 32 w 32"/>
                            <a:gd name="T3" fmla="*/ 6 h 24"/>
                            <a:gd name="T4" fmla="*/ 26 w 32"/>
                            <a:gd name="T5" fmla="*/ 6 h 24"/>
                            <a:gd name="T6" fmla="*/ 20 w 32"/>
                            <a:gd name="T7" fmla="*/ 6 h 24"/>
                            <a:gd name="T8" fmla="*/ 20 w 32"/>
                            <a:gd name="T9" fmla="*/ 0 h 24"/>
                            <a:gd name="T10" fmla="*/ 8 w 32"/>
                            <a:gd name="T11" fmla="*/ 0 h 24"/>
                            <a:gd name="T12" fmla="*/ 8 w 32"/>
                            <a:gd name="T13" fmla="*/ 6 h 24"/>
                            <a:gd name="T14" fmla="*/ 0 w 32"/>
                            <a:gd name="T15" fmla="*/ 6 h 24"/>
                            <a:gd name="T16" fmla="*/ 0 w 32"/>
                            <a:gd name="T17" fmla="*/ 6 h 24"/>
                            <a:gd name="T18" fmla="*/ 0 w 32"/>
                            <a:gd name="T19" fmla="*/ 18 h 24"/>
                            <a:gd name="T20" fmla="*/ 0 w 32"/>
                            <a:gd name="T21" fmla="*/ 18 h 24"/>
                            <a:gd name="T22" fmla="*/ 0 w 32"/>
                            <a:gd name="T23" fmla="*/ 24 h 24"/>
                            <a:gd name="T24" fmla="*/ 26 w 32"/>
                            <a:gd name="T25" fmla="*/ 24 h 24"/>
                            <a:gd name="T26" fmla="*/ 26 w 32"/>
                            <a:gd name="T27" fmla="*/ 18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6"/>
                              </a:lnTo>
                              <a:lnTo>
                                <a:pt x="20" y="6"/>
                              </a:lnTo>
                              <a:lnTo>
                                <a:pt x="20" y="0"/>
                              </a:lnTo>
                              <a:lnTo>
                                <a:pt x="8" y="0"/>
                              </a:lnTo>
                              <a:lnTo>
                                <a:pt x="8" y="6"/>
                              </a:lnTo>
                              <a:lnTo>
                                <a:pt x="0" y="6"/>
                              </a:lnTo>
                              <a:lnTo>
                                <a:pt x="0" y="18"/>
                              </a:lnTo>
                              <a:lnTo>
                                <a:pt x="0"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15" name="Freeform 6910"/>
                        <p:cNvSpPr>
                          <a:spLocks/>
                        </p:cNvSpPr>
                        <p:nvPr/>
                      </p:nvSpPr>
                      <p:spPr bwMode="auto">
                        <a:xfrm>
                          <a:off x="6465844" y="3173862"/>
                          <a:ext cx="55538" cy="36647"/>
                        </a:xfrm>
                        <a:custGeom>
                          <a:avLst/>
                          <a:gdLst>
                            <a:gd name="T0" fmla="*/ 38 w 38"/>
                            <a:gd name="T1" fmla="*/ 12 h 24"/>
                            <a:gd name="T2" fmla="*/ 38 w 38"/>
                            <a:gd name="T3" fmla="*/ 12 h 24"/>
                            <a:gd name="T4" fmla="*/ 32 w 38"/>
                            <a:gd name="T5" fmla="*/ 6 h 24"/>
                            <a:gd name="T6" fmla="*/ 32 w 38"/>
                            <a:gd name="T7" fmla="*/ 6 h 24"/>
                            <a:gd name="T8" fmla="*/ 26 w 38"/>
                            <a:gd name="T9" fmla="*/ 6 h 24"/>
                            <a:gd name="T10" fmla="*/ 26 w 38"/>
                            <a:gd name="T11" fmla="*/ 0 h 24"/>
                            <a:gd name="T12" fmla="*/ 14 w 38"/>
                            <a:gd name="T13" fmla="*/ 0 h 24"/>
                            <a:gd name="T14" fmla="*/ 8 w 38"/>
                            <a:gd name="T15" fmla="*/ 6 h 24"/>
                            <a:gd name="T16" fmla="*/ 0 w 38"/>
                            <a:gd name="T17" fmla="*/ 6 h 24"/>
                            <a:gd name="T18" fmla="*/ 0 w 38"/>
                            <a:gd name="T19" fmla="*/ 18 h 24"/>
                            <a:gd name="T20" fmla="*/ 8 w 38"/>
                            <a:gd name="T21" fmla="*/ 24 h 24"/>
                            <a:gd name="T22" fmla="*/ 32 w 38"/>
                            <a:gd name="T23" fmla="*/ 24 h 24"/>
                            <a:gd name="T24" fmla="*/ 32 w 38"/>
                            <a:gd name="T25" fmla="*/ 18 h 24"/>
                            <a:gd name="T26" fmla="*/ 38 w 38"/>
                            <a:gd name="T27" fmla="*/ 18 h 24"/>
                            <a:gd name="T28" fmla="*/ 38 w 38"/>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24"/>
                            <a:gd name="T47" fmla="*/ 38 w 38"/>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24">
                              <a:moveTo>
                                <a:pt x="38" y="12"/>
                              </a:moveTo>
                              <a:lnTo>
                                <a:pt x="38" y="12"/>
                              </a:lnTo>
                              <a:lnTo>
                                <a:pt x="32" y="6"/>
                              </a:lnTo>
                              <a:lnTo>
                                <a:pt x="26" y="6"/>
                              </a:lnTo>
                              <a:lnTo>
                                <a:pt x="26" y="0"/>
                              </a:lnTo>
                              <a:lnTo>
                                <a:pt x="14" y="0"/>
                              </a:lnTo>
                              <a:lnTo>
                                <a:pt x="8" y="6"/>
                              </a:lnTo>
                              <a:lnTo>
                                <a:pt x="0" y="6"/>
                              </a:lnTo>
                              <a:lnTo>
                                <a:pt x="0" y="18"/>
                              </a:lnTo>
                              <a:lnTo>
                                <a:pt x="8" y="24"/>
                              </a:lnTo>
                              <a:lnTo>
                                <a:pt x="32" y="24"/>
                              </a:lnTo>
                              <a:lnTo>
                                <a:pt x="32" y="18"/>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16" name="Freeform 6911"/>
                        <p:cNvSpPr>
                          <a:spLocks/>
                        </p:cNvSpPr>
                        <p:nvPr/>
                      </p:nvSpPr>
                      <p:spPr bwMode="auto">
                        <a:xfrm>
                          <a:off x="6465844" y="3173862"/>
                          <a:ext cx="55538" cy="36647"/>
                        </a:xfrm>
                        <a:custGeom>
                          <a:avLst/>
                          <a:gdLst>
                            <a:gd name="T0" fmla="*/ 38 w 38"/>
                            <a:gd name="T1" fmla="*/ 12 h 24"/>
                            <a:gd name="T2" fmla="*/ 38 w 38"/>
                            <a:gd name="T3" fmla="*/ 12 h 24"/>
                            <a:gd name="T4" fmla="*/ 32 w 38"/>
                            <a:gd name="T5" fmla="*/ 6 h 24"/>
                            <a:gd name="T6" fmla="*/ 32 w 38"/>
                            <a:gd name="T7" fmla="*/ 6 h 24"/>
                            <a:gd name="T8" fmla="*/ 26 w 38"/>
                            <a:gd name="T9" fmla="*/ 6 h 24"/>
                            <a:gd name="T10" fmla="*/ 26 w 38"/>
                            <a:gd name="T11" fmla="*/ 0 h 24"/>
                            <a:gd name="T12" fmla="*/ 14 w 38"/>
                            <a:gd name="T13" fmla="*/ 0 h 24"/>
                            <a:gd name="T14" fmla="*/ 8 w 38"/>
                            <a:gd name="T15" fmla="*/ 6 h 24"/>
                            <a:gd name="T16" fmla="*/ 0 w 38"/>
                            <a:gd name="T17" fmla="*/ 6 h 24"/>
                            <a:gd name="T18" fmla="*/ 0 w 38"/>
                            <a:gd name="T19" fmla="*/ 18 h 24"/>
                            <a:gd name="T20" fmla="*/ 8 w 38"/>
                            <a:gd name="T21" fmla="*/ 24 h 24"/>
                            <a:gd name="T22" fmla="*/ 32 w 38"/>
                            <a:gd name="T23" fmla="*/ 24 h 24"/>
                            <a:gd name="T24" fmla="*/ 32 w 38"/>
                            <a:gd name="T25" fmla="*/ 18 h 24"/>
                            <a:gd name="T26" fmla="*/ 38 w 38"/>
                            <a:gd name="T27" fmla="*/ 18 h 24"/>
                            <a:gd name="T28" fmla="*/ 38 w 38"/>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24"/>
                            <a:gd name="T47" fmla="*/ 38 w 38"/>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24">
                              <a:moveTo>
                                <a:pt x="38" y="12"/>
                              </a:moveTo>
                              <a:lnTo>
                                <a:pt x="38" y="12"/>
                              </a:lnTo>
                              <a:lnTo>
                                <a:pt x="32" y="6"/>
                              </a:lnTo>
                              <a:lnTo>
                                <a:pt x="26" y="6"/>
                              </a:lnTo>
                              <a:lnTo>
                                <a:pt x="26" y="0"/>
                              </a:lnTo>
                              <a:lnTo>
                                <a:pt x="14" y="0"/>
                              </a:lnTo>
                              <a:lnTo>
                                <a:pt x="8" y="6"/>
                              </a:lnTo>
                              <a:lnTo>
                                <a:pt x="0" y="6"/>
                              </a:lnTo>
                              <a:lnTo>
                                <a:pt x="0" y="18"/>
                              </a:lnTo>
                              <a:lnTo>
                                <a:pt x="8" y="24"/>
                              </a:lnTo>
                              <a:lnTo>
                                <a:pt x="32" y="24"/>
                              </a:lnTo>
                              <a:lnTo>
                                <a:pt x="32" y="18"/>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17" name="Freeform 6912"/>
                        <p:cNvSpPr>
                          <a:spLocks/>
                        </p:cNvSpPr>
                        <p:nvPr/>
                      </p:nvSpPr>
                      <p:spPr bwMode="auto">
                        <a:xfrm>
                          <a:off x="6465844" y="3173862"/>
                          <a:ext cx="55538" cy="36647"/>
                        </a:xfrm>
                        <a:custGeom>
                          <a:avLst/>
                          <a:gdLst>
                            <a:gd name="T0" fmla="*/ 38 w 38"/>
                            <a:gd name="T1" fmla="*/ 12 h 24"/>
                            <a:gd name="T2" fmla="*/ 38 w 38"/>
                            <a:gd name="T3" fmla="*/ 6 h 24"/>
                            <a:gd name="T4" fmla="*/ 32 w 38"/>
                            <a:gd name="T5" fmla="*/ 6 h 24"/>
                            <a:gd name="T6" fmla="*/ 26 w 38"/>
                            <a:gd name="T7" fmla="*/ 0 h 24"/>
                            <a:gd name="T8" fmla="*/ 14 w 38"/>
                            <a:gd name="T9" fmla="*/ 0 h 24"/>
                            <a:gd name="T10" fmla="*/ 14 w 38"/>
                            <a:gd name="T11" fmla="*/ 6 h 24"/>
                            <a:gd name="T12" fmla="*/ 8 w 38"/>
                            <a:gd name="T13" fmla="*/ 6 h 24"/>
                            <a:gd name="T14" fmla="*/ 8 w 38"/>
                            <a:gd name="T15" fmla="*/ 6 h 24"/>
                            <a:gd name="T16" fmla="*/ 0 w 38"/>
                            <a:gd name="T17" fmla="*/ 6 h 24"/>
                            <a:gd name="T18" fmla="*/ 0 w 38"/>
                            <a:gd name="T19" fmla="*/ 18 h 24"/>
                            <a:gd name="T20" fmla="*/ 8 w 38"/>
                            <a:gd name="T21" fmla="*/ 18 h 24"/>
                            <a:gd name="T22" fmla="*/ 8 w 38"/>
                            <a:gd name="T23" fmla="*/ 24 h 24"/>
                            <a:gd name="T24" fmla="*/ 32 w 38"/>
                            <a:gd name="T25" fmla="*/ 24 h 24"/>
                            <a:gd name="T26" fmla="*/ 32 w 38"/>
                            <a:gd name="T27" fmla="*/ 18 h 24"/>
                            <a:gd name="T28" fmla="*/ 38 w 38"/>
                            <a:gd name="T29" fmla="*/ 18 h 24"/>
                            <a:gd name="T30" fmla="*/ 38 w 38"/>
                            <a:gd name="T31" fmla="*/ 18 h 24"/>
                            <a:gd name="T32" fmla="*/ 38 w 3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4"/>
                            <a:gd name="T53" fmla="*/ 38 w 3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4">
                              <a:moveTo>
                                <a:pt x="38" y="12"/>
                              </a:moveTo>
                              <a:lnTo>
                                <a:pt x="38" y="6"/>
                              </a:lnTo>
                              <a:lnTo>
                                <a:pt x="32" y="6"/>
                              </a:lnTo>
                              <a:lnTo>
                                <a:pt x="26" y="0"/>
                              </a:lnTo>
                              <a:lnTo>
                                <a:pt x="14" y="0"/>
                              </a:lnTo>
                              <a:lnTo>
                                <a:pt x="14" y="6"/>
                              </a:lnTo>
                              <a:lnTo>
                                <a:pt x="8" y="6"/>
                              </a:lnTo>
                              <a:lnTo>
                                <a:pt x="0" y="6"/>
                              </a:lnTo>
                              <a:lnTo>
                                <a:pt x="0" y="18"/>
                              </a:lnTo>
                              <a:lnTo>
                                <a:pt x="8" y="18"/>
                              </a:lnTo>
                              <a:lnTo>
                                <a:pt x="8" y="24"/>
                              </a:lnTo>
                              <a:lnTo>
                                <a:pt x="32" y="24"/>
                              </a:lnTo>
                              <a:lnTo>
                                <a:pt x="32" y="18"/>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18" name="Freeform 6913"/>
                        <p:cNvSpPr>
                          <a:spLocks/>
                        </p:cNvSpPr>
                        <p:nvPr/>
                      </p:nvSpPr>
                      <p:spPr bwMode="auto">
                        <a:xfrm>
                          <a:off x="6465844" y="3173862"/>
                          <a:ext cx="55538" cy="36647"/>
                        </a:xfrm>
                        <a:custGeom>
                          <a:avLst/>
                          <a:gdLst>
                            <a:gd name="T0" fmla="*/ 38 w 38"/>
                            <a:gd name="T1" fmla="*/ 12 h 24"/>
                            <a:gd name="T2" fmla="*/ 38 w 38"/>
                            <a:gd name="T3" fmla="*/ 6 h 24"/>
                            <a:gd name="T4" fmla="*/ 32 w 38"/>
                            <a:gd name="T5" fmla="*/ 6 h 24"/>
                            <a:gd name="T6" fmla="*/ 26 w 38"/>
                            <a:gd name="T7" fmla="*/ 0 h 24"/>
                            <a:gd name="T8" fmla="*/ 14 w 38"/>
                            <a:gd name="T9" fmla="*/ 0 h 24"/>
                            <a:gd name="T10" fmla="*/ 14 w 38"/>
                            <a:gd name="T11" fmla="*/ 6 h 24"/>
                            <a:gd name="T12" fmla="*/ 8 w 38"/>
                            <a:gd name="T13" fmla="*/ 6 h 24"/>
                            <a:gd name="T14" fmla="*/ 8 w 38"/>
                            <a:gd name="T15" fmla="*/ 6 h 24"/>
                            <a:gd name="T16" fmla="*/ 0 w 38"/>
                            <a:gd name="T17" fmla="*/ 6 h 24"/>
                            <a:gd name="T18" fmla="*/ 0 w 38"/>
                            <a:gd name="T19" fmla="*/ 18 h 24"/>
                            <a:gd name="T20" fmla="*/ 8 w 38"/>
                            <a:gd name="T21" fmla="*/ 18 h 24"/>
                            <a:gd name="T22" fmla="*/ 8 w 38"/>
                            <a:gd name="T23" fmla="*/ 24 h 24"/>
                            <a:gd name="T24" fmla="*/ 32 w 38"/>
                            <a:gd name="T25" fmla="*/ 24 h 24"/>
                            <a:gd name="T26" fmla="*/ 32 w 38"/>
                            <a:gd name="T27" fmla="*/ 18 h 24"/>
                            <a:gd name="T28" fmla="*/ 38 w 38"/>
                            <a:gd name="T29" fmla="*/ 18 h 24"/>
                            <a:gd name="T30" fmla="*/ 38 w 38"/>
                            <a:gd name="T31" fmla="*/ 18 h 24"/>
                            <a:gd name="T32" fmla="*/ 38 w 3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4"/>
                            <a:gd name="T53" fmla="*/ 38 w 3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4">
                              <a:moveTo>
                                <a:pt x="38" y="12"/>
                              </a:moveTo>
                              <a:lnTo>
                                <a:pt x="38" y="6"/>
                              </a:lnTo>
                              <a:lnTo>
                                <a:pt x="32" y="6"/>
                              </a:lnTo>
                              <a:lnTo>
                                <a:pt x="26" y="0"/>
                              </a:lnTo>
                              <a:lnTo>
                                <a:pt x="14" y="0"/>
                              </a:lnTo>
                              <a:lnTo>
                                <a:pt x="14" y="6"/>
                              </a:lnTo>
                              <a:lnTo>
                                <a:pt x="8" y="6"/>
                              </a:lnTo>
                              <a:lnTo>
                                <a:pt x="0" y="6"/>
                              </a:lnTo>
                              <a:lnTo>
                                <a:pt x="0" y="18"/>
                              </a:lnTo>
                              <a:lnTo>
                                <a:pt x="8" y="18"/>
                              </a:lnTo>
                              <a:lnTo>
                                <a:pt x="8" y="24"/>
                              </a:lnTo>
                              <a:lnTo>
                                <a:pt x="32" y="24"/>
                              </a:lnTo>
                              <a:lnTo>
                                <a:pt x="32" y="18"/>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19" name="Freeform 6914"/>
                        <p:cNvSpPr>
                          <a:spLocks/>
                        </p:cNvSpPr>
                        <p:nvPr/>
                      </p:nvSpPr>
                      <p:spPr bwMode="auto">
                        <a:xfrm>
                          <a:off x="6477536" y="3173862"/>
                          <a:ext cx="43846" cy="36647"/>
                        </a:xfrm>
                        <a:custGeom>
                          <a:avLst/>
                          <a:gdLst>
                            <a:gd name="T0" fmla="*/ 30 w 30"/>
                            <a:gd name="T1" fmla="*/ 12 h 24"/>
                            <a:gd name="T2" fmla="*/ 30 w 30"/>
                            <a:gd name="T3" fmla="*/ 6 h 24"/>
                            <a:gd name="T4" fmla="*/ 30 w 30"/>
                            <a:gd name="T5" fmla="*/ 6 h 24"/>
                            <a:gd name="T6" fmla="*/ 30 w 30"/>
                            <a:gd name="T7" fmla="*/ 6 h 24"/>
                            <a:gd name="T8" fmla="*/ 24 w 30"/>
                            <a:gd name="T9" fmla="*/ 6 h 24"/>
                            <a:gd name="T10" fmla="*/ 24 w 30"/>
                            <a:gd name="T11" fmla="*/ 0 h 24"/>
                            <a:gd name="T12" fmla="*/ 12 w 30"/>
                            <a:gd name="T13" fmla="*/ 0 h 24"/>
                            <a:gd name="T14" fmla="*/ 6 w 30"/>
                            <a:gd name="T15" fmla="*/ 6 h 24"/>
                            <a:gd name="T16" fmla="*/ 0 w 30"/>
                            <a:gd name="T17" fmla="*/ 6 h 24"/>
                            <a:gd name="T18" fmla="*/ 0 w 30"/>
                            <a:gd name="T19" fmla="*/ 18 h 24"/>
                            <a:gd name="T20" fmla="*/ 6 w 30"/>
                            <a:gd name="T21" fmla="*/ 18 h 24"/>
                            <a:gd name="T22" fmla="*/ 6 w 30"/>
                            <a:gd name="T23" fmla="*/ 24 h 24"/>
                            <a:gd name="T24" fmla="*/ 30 w 30"/>
                            <a:gd name="T25" fmla="*/ 24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6"/>
                              </a:lnTo>
                              <a:lnTo>
                                <a:pt x="24" y="6"/>
                              </a:lnTo>
                              <a:lnTo>
                                <a:pt x="24" y="0"/>
                              </a:lnTo>
                              <a:lnTo>
                                <a:pt x="12" y="0"/>
                              </a:lnTo>
                              <a:lnTo>
                                <a:pt x="6" y="6"/>
                              </a:lnTo>
                              <a:lnTo>
                                <a:pt x="0" y="6"/>
                              </a:lnTo>
                              <a:lnTo>
                                <a:pt x="0" y="18"/>
                              </a:lnTo>
                              <a:lnTo>
                                <a:pt x="6"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20" name="Freeform 6915"/>
                        <p:cNvSpPr>
                          <a:spLocks/>
                        </p:cNvSpPr>
                        <p:nvPr/>
                      </p:nvSpPr>
                      <p:spPr bwMode="auto">
                        <a:xfrm>
                          <a:off x="6477536" y="3173862"/>
                          <a:ext cx="43846" cy="36647"/>
                        </a:xfrm>
                        <a:custGeom>
                          <a:avLst/>
                          <a:gdLst>
                            <a:gd name="T0" fmla="*/ 30 w 30"/>
                            <a:gd name="T1" fmla="*/ 12 h 24"/>
                            <a:gd name="T2" fmla="*/ 30 w 30"/>
                            <a:gd name="T3" fmla="*/ 6 h 24"/>
                            <a:gd name="T4" fmla="*/ 30 w 30"/>
                            <a:gd name="T5" fmla="*/ 6 h 24"/>
                            <a:gd name="T6" fmla="*/ 30 w 30"/>
                            <a:gd name="T7" fmla="*/ 6 h 24"/>
                            <a:gd name="T8" fmla="*/ 24 w 30"/>
                            <a:gd name="T9" fmla="*/ 6 h 24"/>
                            <a:gd name="T10" fmla="*/ 24 w 30"/>
                            <a:gd name="T11" fmla="*/ 0 h 24"/>
                            <a:gd name="T12" fmla="*/ 12 w 30"/>
                            <a:gd name="T13" fmla="*/ 0 h 24"/>
                            <a:gd name="T14" fmla="*/ 6 w 30"/>
                            <a:gd name="T15" fmla="*/ 6 h 24"/>
                            <a:gd name="T16" fmla="*/ 0 w 30"/>
                            <a:gd name="T17" fmla="*/ 6 h 24"/>
                            <a:gd name="T18" fmla="*/ 0 w 30"/>
                            <a:gd name="T19" fmla="*/ 18 h 24"/>
                            <a:gd name="T20" fmla="*/ 6 w 30"/>
                            <a:gd name="T21" fmla="*/ 18 h 24"/>
                            <a:gd name="T22" fmla="*/ 6 w 30"/>
                            <a:gd name="T23" fmla="*/ 24 h 24"/>
                            <a:gd name="T24" fmla="*/ 30 w 30"/>
                            <a:gd name="T25" fmla="*/ 24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6"/>
                              </a:lnTo>
                              <a:lnTo>
                                <a:pt x="24" y="6"/>
                              </a:lnTo>
                              <a:lnTo>
                                <a:pt x="24" y="0"/>
                              </a:lnTo>
                              <a:lnTo>
                                <a:pt x="12" y="0"/>
                              </a:lnTo>
                              <a:lnTo>
                                <a:pt x="6" y="6"/>
                              </a:lnTo>
                              <a:lnTo>
                                <a:pt x="0" y="6"/>
                              </a:lnTo>
                              <a:lnTo>
                                <a:pt x="0" y="18"/>
                              </a:lnTo>
                              <a:lnTo>
                                <a:pt x="6"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21" name="Freeform 6916"/>
                        <p:cNvSpPr>
                          <a:spLocks/>
                        </p:cNvSpPr>
                        <p:nvPr/>
                      </p:nvSpPr>
                      <p:spPr bwMode="auto">
                        <a:xfrm>
                          <a:off x="6486306" y="3173862"/>
                          <a:ext cx="43846" cy="36647"/>
                        </a:xfrm>
                        <a:custGeom>
                          <a:avLst/>
                          <a:gdLst>
                            <a:gd name="T0" fmla="*/ 30 w 30"/>
                            <a:gd name="T1" fmla="*/ 12 h 24"/>
                            <a:gd name="T2" fmla="*/ 30 w 30"/>
                            <a:gd name="T3" fmla="*/ 6 h 24"/>
                            <a:gd name="T4" fmla="*/ 24 w 30"/>
                            <a:gd name="T5" fmla="*/ 6 h 24"/>
                            <a:gd name="T6" fmla="*/ 24 w 30"/>
                            <a:gd name="T7" fmla="*/ 0 h 24"/>
                            <a:gd name="T8" fmla="*/ 12 w 30"/>
                            <a:gd name="T9" fmla="*/ 0 h 24"/>
                            <a:gd name="T10" fmla="*/ 6 w 30"/>
                            <a:gd name="T11" fmla="*/ 6 h 24"/>
                            <a:gd name="T12" fmla="*/ 6 w 30"/>
                            <a:gd name="T13" fmla="*/ 6 h 24"/>
                            <a:gd name="T14" fmla="*/ 6 w 30"/>
                            <a:gd name="T15" fmla="*/ 6 h 24"/>
                            <a:gd name="T16" fmla="*/ 0 w 30"/>
                            <a:gd name="T17" fmla="*/ 12 h 24"/>
                            <a:gd name="T18" fmla="*/ 0 w 30"/>
                            <a:gd name="T19" fmla="*/ 18 h 24"/>
                            <a:gd name="T20" fmla="*/ 6 w 30"/>
                            <a:gd name="T21" fmla="*/ 18 h 24"/>
                            <a:gd name="T22" fmla="*/ 6 w 30"/>
                            <a:gd name="T23" fmla="*/ 18 h 24"/>
                            <a:gd name="T24" fmla="*/ 6 w 30"/>
                            <a:gd name="T25" fmla="*/ 24 h 24"/>
                            <a:gd name="T26" fmla="*/ 24 w 30"/>
                            <a:gd name="T27" fmla="*/ 24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6"/>
                              </a:lnTo>
                              <a:lnTo>
                                <a:pt x="24" y="0"/>
                              </a:lnTo>
                              <a:lnTo>
                                <a:pt x="12" y="0"/>
                              </a:lnTo>
                              <a:lnTo>
                                <a:pt x="6" y="6"/>
                              </a:lnTo>
                              <a:lnTo>
                                <a:pt x="0" y="12"/>
                              </a:lnTo>
                              <a:lnTo>
                                <a:pt x="0" y="18"/>
                              </a:lnTo>
                              <a:lnTo>
                                <a:pt x="6" y="18"/>
                              </a:lnTo>
                              <a:lnTo>
                                <a:pt x="6"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22" name="Freeform 6917"/>
                        <p:cNvSpPr>
                          <a:spLocks/>
                        </p:cNvSpPr>
                        <p:nvPr/>
                      </p:nvSpPr>
                      <p:spPr bwMode="auto">
                        <a:xfrm>
                          <a:off x="6495075" y="3173862"/>
                          <a:ext cx="43846" cy="36647"/>
                        </a:xfrm>
                        <a:custGeom>
                          <a:avLst/>
                          <a:gdLst>
                            <a:gd name="T0" fmla="*/ 30 w 30"/>
                            <a:gd name="T1" fmla="*/ 12 h 24"/>
                            <a:gd name="T2" fmla="*/ 30 w 30"/>
                            <a:gd name="T3" fmla="*/ 6 h 24"/>
                            <a:gd name="T4" fmla="*/ 24 w 30"/>
                            <a:gd name="T5" fmla="*/ 6 h 24"/>
                            <a:gd name="T6" fmla="*/ 18 w 30"/>
                            <a:gd name="T7" fmla="*/ 6 h 24"/>
                            <a:gd name="T8" fmla="*/ 18 w 30"/>
                            <a:gd name="T9" fmla="*/ 0 h 24"/>
                            <a:gd name="T10" fmla="*/ 6 w 30"/>
                            <a:gd name="T11" fmla="*/ 0 h 24"/>
                            <a:gd name="T12" fmla="*/ 6 w 30"/>
                            <a:gd name="T13" fmla="*/ 6 h 24"/>
                            <a:gd name="T14" fmla="*/ 0 w 30"/>
                            <a:gd name="T15" fmla="*/ 6 h 24"/>
                            <a:gd name="T16" fmla="*/ 0 w 30"/>
                            <a:gd name="T17" fmla="*/ 6 h 24"/>
                            <a:gd name="T18" fmla="*/ 0 w 30"/>
                            <a:gd name="T19" fmla="*/ 18 h 24"/>
                            <a:gd name="T20" fmla="*/ 0 w 30"/>
                            <a:gd name="T21" fmla="*/ 18 h 24"/>
                            <a:gd name="T22" fmla="*/ 0 w 30"/>
                            <a:gd name="T23" fmla="*/ 24 h 24"/>
                            <a:gd name="T24" fmla="*/ 24 w 30"/>
                            <a:gd name="T25" fmla="*/ 24 h 24"/>
                            <a:gd name="T26" fmla="*/ 24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6"/>
                              </a:lnTo>
                              <a:lnTo>
                                <a:pt x="18" y="6"/>
                              </a:lnTo>
                              <a:lnTo>
                                <a:pt x="18" y="0"/>
                              </a:lnTo>
                              <a:lnTo>
                                <a:pt x="6" y="0"/>
                              </a:lnTo>
                              <a:lnTo>
                                <a:pt x="6" y="6"/>
                              </a:lnTo>
                              <a:lnTo>
                                <a:pt x="0" y="6"/>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23" name="Freeform 6918"/>
                        <p:cNvSpPr>
                          <a:spLocks/>
                        </p:cNvSpPr>
                        <p:nvPr/>
                      </p:nvSpPr>
                      <p:spPr bwMode="auto">
                        <a:xfrm>
                          <a:off x="6495075" y="3173862"/>
                          <a:ext cx="43846" cy="36647"/>
                        </a:xfrm>
                        <a:custGeom>
                          <a:avLst/>
                          <a:gdLst>
                            <a:gd name="T0" fmla="*/ 30 w 30"/>
                            <a:gd name="T1" fmla="*/ 12 h 24"/>
                            <a:gd name="T2" fmla="*/ 30 w 30"/>
                            <a:gd name="T3" fmla="*/ 6 h 24"/>
                            <a:gd name="T4" fmla="*/ 24 w 30"/>
                            <a:gd name="T5" fmla="*/ 6 h 24"/>
                            <a:gd name="T6" fmla="*/ 18 w 30"/>
                            <a:gd name="T7" fmla="*/ 6 h 24"/>
                            <a:gd name="T8" fmla="*/ 18 w 30"/>
                            <a:gd name="T9" fmla="*/ 0 h 24"/>
                            <a:gd name="T10" fmla="*/ 6 w 30"/>
                            <a:gd name="T11" fmla="*/ 0 h 24"/>
                            <a:gd name="T12" fmla="*/ 6 w 30"/>
                            <a:gd name="T13" fmla="*/ 6 h 24"/>
                            <a:gd name="T14" fmla="*/ 0 w 30"/>
                            <a:gd name="T15" fmla="*/ 6 h 24"/>
                            <a:gd name="T16" fmla="*/ 0 w 30"/>
                            <a:gd name="T17" fmla="*/ 6 h 24"/>
                            <a:gd name="T18" fmla="*/ 0 w 30"/>
                            <a:gd name="T19" fmla="*/ 18 h 24"/>
                            <a:gd name="T20" fmla="*/ 0 w 30"/>
                            <a:gd name="T21" fmla="*/ 18 h 24"/>
                            <a:gd name="T22" fmla="*/ 0 w 30"/>
                            <a:gd name="T23" fmla="*/ 24 h 24"/>
                            <a:gd name="T24" fmla="*/ 24 w 30"/>
                            <a:gd name="T25" fmla="*/ 24 h 24"/>
                            <a:gd name="T26" fmla="*/ 24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6"/>
                              </a:lnTo>
                              <a:lnTo>
                                <a:pt x="18" y="6"/>
                              </a:lnTo>
                              <a:lnTo>
                                <a:pt x="18" y="0"/>
                              </a:lnTo>
                              <a:lnTo>
                                <a:pt x="6" y="0"/>
                              </a:lnTo>
                              <a:lnTo>
                                <a:pt x="6" y="6"/>
                              </a:lnTo>
                              <a:lnTo>
                                <a:pt x="0" y="6"/>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24" name="Freeform 6919"/>
                        <p:cNvSpPr>
                          <a:spLocks/>
                        </p:cNvSpPr>
                        <p:nvPr/>
                      </p:nvSpPr>
                      <p:spPr bwMode="auto">
                        <a:xfrm>
                          <a:off x="6495075" y="3173862"/>
                          <a:ext cx="43846" cy="36647"/>
                        </a:xfrm>
                        <a:custGeom>
                          <a:avLst/>
                          <a:gdLst>
                            <a:gd name="T0" fmla="*/ 30 w 30"/>
                            <a:gd name="T1" fmla="*/ 12 h 24"/>
                            <a:gd name="T2" fmla="*/ 30 w 30"/>
                            <a:gd name="T3" fmla="*/ 6 h 24"/>
                            <a:gd name="T4" fmla="*/ 24 w 30"/>
                            <a:gd name="T5" fmla="*/ 6 h 24"/>
                            <a:gd name="T6" fmla="*/ 18 w 30"/>
                            <a:gd name="T7" fmla="*/ 6 h 24"/>
                            <a:gd name="T8" fmla="*/ 18 w 30"/>
                            <a:gd name="T9" fmla="*/ 0 h 24"/>
                            <a:gd name="T10" fmla="*/ 6 w 30"/>
                            <a:gd name="T11" fmla="*/ 0 h 24"/>
                            <a:gd name="T12" fmla="*/ 6 w 30"/>
                            <a:gd name="T13" fmla="*/ 6 h 24"/>
                            <a:gd name="T14" fmla="*/ 0 w 30"/>
                            <a:gd name="T15" fmla="*/ 6 h 24"/>
                            <a:gd name="T16" fmla="*/ 0 w 30"/>
                            <a:gd name="T17" fmla="*/ 6 h 24"/>
                            <a:gd name="T18" fmla="*/ 0 w 30"/>
                            <a:gd name="T19" fmla="*/ 18 h 24"/>
                            <a:gd name="T20" fmla="*/ 0 w 30"/>
                            <a:gd name="T21" fmla="*/ 18 h 24"/>
                            <a:gd name="T22" fmla="*/ 0 w 30"/>
                            <a:gd name="T23" fmla="*/ 24 h 24"/>
                            <a:gd name="T24" fmla="*/ 24 w 30"/>
                            <a:gd name="T25" fmla="*/ 24 h 24"/>
                            <a:gd name="T26" fmla="*/ 24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6"/>
                              </a:lnTo>
                              <a:lnTo>
                                <a:pt x="18" y="6"/>
                              </a:lnTo>
                              <a:lnTo>
                                <a:pt x="18" y="0"/>
                              </a:lnTo>
                              <a:lnTo>
                                <a:pt x="6" y="0"/>
                              </a:lnTo>
                              <a:lnTo>
                                <a:pt x="6" y="6"/>
                              </a:lnTo>
                              <a:lnTo>
                                <a:pt x="0" y="6"/>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25" name="Freeform 6920"/>
                        <p:cNvSpPr>
                          <a:spLocks/>
                        </p:cNvSpPr>
                        <p:nvPr/>
                      </p:nvSpPr>
                      <p:spPr bwMode="auto">
                        <a:xfrm>
                          <a:off x="6495075" y="3201347"/>
                          <a:ext cx="52615" cy="36647"/>
                        </a:xfrm>
                        <a:custGeom>
                          <a:avLst/>
                          <a:gdLst>
                            <a:gd name="T0" fmla="*/ 36 w 36"/>
                            <a:gd name="T1" fmla="*/ 12 h 24"/>
                            <a:gd name="T2" fmla="*/ 36 w 36"/>
                            <a:gd name="T3" fmla="*/ 6 h 24"/>
                            <a:gd name="T4" fmla="*/ 30 w 36"/>
                            <a:gd name="T5" fmla="*/ 6 h 24"/>
                            <a:gd name="T6" fmla="*/ 30 w 36"/>
                            <a:gd name="T7" fmla="*/ 0 h 24"/>
                            <a:gd name="T8" fmla="*/ 18 w 36"/>
                            <a:gd name="T9" fmla="*/ 0 h 24"/>
                            <a:gd name="T10" fmla="*/ 18 w 36"/>
                            <a:gd name="T11" fmla="*/ 0 h 24"/>
                            <a:gd name="T12" fmla="*/ 12 w 36"/>
                            <a:gd name="T13" fmla="*/ 0 h 24"/>
                            <a:gd name="T14" fmla="*/ 12 w 36"/>
                            <a:gd name="T15" fmla="*/ 0 h 24"/>
                            <a:gd name="T16" fmla="*/ 0 w 36"/>
                            <a:gd name="T17" fmla="*/ 0 h 24"/>
                            <a:gd name="T18" fmla="*/ 0 w 36"/>
                            <a:gd name="T19" fmla="*/ 18 h 24"/>
                            <a:gd name="T20" fmla="*/ 6 w 36"/>
                            <a:gd name="T21" fmla="*/ 24 h 24"/>
                            <a:gd name="T22" fmla="*/ 24 w 36"/>
                            <a:gd name="T23" fmla="*/ 24 h 24"/>
                            <a:gd name="T24" fmla="*/ 30 w 36"/>
                            <a:gd name="T25" fmla="*/ 18 h 24"/>
                            <a:gd name="T26" fmla="*/ 30 w 36"/>
                            <a:gd name="T27" fmla="*/ 18 h 24"/>
                            <a:gd name="T28" fmla="*/ 36 w 36"/>
                            <a:gd name="T29" fmla="*/ 18 h 24"/>
                            <a:gd name="T30" fmla="*/ 36 w 36"/>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4"/>
                            <a:gd name="T50" fmla="*/ 36 w 3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4">
                              <a:moveTo>
                                <a:pt x="36" y="12"/>
                              </a:moveTo>
                              <a:lnTo>
                                <a:pt x="36" y="6"/>
                              </a:lnTo>
                              <a:lnTo>
                                <a:pt x="30" y="6"/>
                              </a:lnTo>
                              <a:lnTo>
                                <a:pt x="30" y="0"/>
                              </a:lnTo>
                              <a:lnTo>
                                <a:pt x="18" y="0"/>
                              </a:lnTo>
                              <a:lnTo>
                                <a:pt x="12" y="0"/>
                              </a:lnTo>
                              <a:lnTo>
                                <a:pt x="0" y="0"/>
                              </a:lnTo>
                              <a:lnTo>
                                <a:pt x="0" y="18"/>
                              </a:lnTo>
                              <a:lnTo>
                                <a:pt x="6" y="24"/>
                              </a:lnTo>
                              <a:lnTo>
                                <a:pt x="24"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26" name="Freeform 6921"/>
                        <p:cNvSpPr>
                          <a:spLocks/>
                        </p:cNvSpPr>
                        <p:nvPr/>
                      </p:nvSpPr>
                      <p:spPr bwMode="auto">
                        <a:xfrm>
                          <a:off x="6512613" y="3201347"/>
                          <a:ext cx="43846" cy="36647"/>
                        </a:xfrm>
                        <a:custGeom>
                          <a:avLst/>
                          <a:gdLst>
                            <a:gd name="T0" fmla="*/ 30 w 30"/>
                            <a:gd name="T1" fmla="*/ 12 h 24"/>
                            <a:gd name="T2" fmla="*/ 30 w 30"/>
                            <a:gd name="T3" fmla="*/ 6 h 24"/>
                            <a:gd name="T4" fmla="*/ 24 w 30"/>
                            <a:gd name="T5" fmla="*/ 6 h 24"/>
                            <a:gd name="T6" fmla="*/ 24 w 30"/>
                            <a:gd name="T7" fmla="*/ 0 h 24"/>
                            <a:gd name="T8" fmla="*/ 24 w 30"/>
                            <a:gd name="T9" fmla="*/ 0 h 24"/>
                            <a:gd name="T10" fmla="*/ 18 w 30"/>
                            <a:gd name="T11" fmla="*/ 0 h 24"/>
                            <a:gd name="T12" fmla="*/ 12 w 30"/>
                            <a:gd name="T13" fmla="*/ 0 h 24"/>
                            <a:gd name="T14" fmla="*/ 6 w 30"/>
                            <a:gd name="T15" fmla="*/ 0 h 24"/>
                            <a:gd name="T16" fmla="*/ 6 w 30"/>
                            <a:gd name="T17" fmla="*/ 0 h 24"/>
                            <a:gd name="T18" fmla="*/ 0 w 30"/>
                            <a:gd name="T19" fmla="*/ 6 h 24"/>
                            <a:gd name="T20" fmla="*/ 0 w 30"/>
                            <a:gd name="T21" fmla="*/ 18 h 24"/>
                            <a:gd name="T22" fmla="*/ 6 w 30"/>
                            <a:gd name="T23" fmla="*/ 18 h 24"/>
                            <a:gd name="T24" fmla="*/ 6 w 30"/>
                            <a:gd name="T25" fmla="*/ 24 h 24"/>
                            <a:gd name="T26" fmla="*/ 24 w 30"/>
                            <a:gd name="T27" fmla="*/ 24 h 24"/>
                            <a:gd name="T28" fmla="*/ 24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6"/>
                              </a:lnTo>
                              <a:lnTo>
                                <a:pt x="24" y="0"/>
                              </a:lnTo>
                              <a:lnTo>
                                <a:pt x="18" y="0"/>
                              </a:lnTo>
                              <a:lnTo>
                                <a:pt x="12" y="0"/>
                              </a:lnTo>
                              <a:lnTo>
                                <a:pt x="6" y="0"/>
                              </a:lnTo>
                              <a:lnTo>
                                <a:pt x="0" y="6"/>
                              </a:lnTo>
                              <a:lnTo>
                                <a:pt x="0" y="18"/>
                              </a:lnTo>
                              <a:lnTo>
                                <a:pt x="6"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27" name="Freeform 6922"/>
                        <p:cNvSpPr>
                          <a:spLocks/>
                        </p:cNvSpPr>
                        <p:nvPr/>
                      </p:nvSpPr>
                      <p:spPr bwMode="auto">
                        <a:xfrm>
                          <a:off x="6512613" y="3201347"/>
                          <a:ext cx="43846" cy="36647"/>
                        </a:xfrm>
                        <a:custGeom>
                          <a:avLst/>
                          <a:gdLst>
                            <a:gd name="T0" fmla="*/ 30 w 30"/>
                            <a:gd name="T1" fmla="*/ 12 h 24"/>
                            <a:gd name="T2" fmla="*/ 30 w 30"/>
                            <a:gd name="T3" fmla="*/ 6 h 24"/>
                            <a:gd name="T4" fmla="*/ 24 w 30"/>
                            <a:gd name="T5" fmla="*/ 6 h 24"/>
                            <a:gd name="T6" fmla="*/ 24 w 30"/>
                            <a:gd name="T7" fmla="*/ 0 h 24"/>
                            <a:gd name="T8" fmla="*/ 24 w 30"/>
                            <a:gd name="T9" fmla="*/ 0 h 24"/>
                            <a:gd name="T10" fmla="*/ 18 w 30"/>
                            <a:gd name="T11" fmla="*/ 0 h 24"/>
                            <a:gd name="T12" fmla="*/ 12 w 30"/>
                            <a:gd name="T13" fmla="*/ 0 h 24"/>
                            <a:gd name="T14" fmla="*/ 6 w 30"/>
                            <a:gd name="T15" fmla="*/ 0 h 24"/>
                            <a:gd name="T16" fmla="*/ 6 w 30"/>
                            <a:gd name="T17" fmla="*/ 0 h 24"/>
                            <a:gd name="T18" fmla="*/ 0 w 30"/>
                            <a:gd name="T19" fmla="*/ 6 h 24"/>
                            <a:gd name="T20" fmla="*/ 0 w 30"/>
                            <a:gd name="T21" fmla="*/ 18 h 24"/>
                            <a:gd name="T22" fmla="*/ 6 w 30"/>
                            <a:gd name="T23" fmla="*/ 18 h 24"/>
                            <a:gd name="T24" fmla="*/ 6 w 30"/>
                            <a:gd name="T25" fmla="*/ 24 h 24"/>
                            <a:gd name="T26" fmla="*/ 24 w 30"/>
                            <a:gd name="T27" fmla="*/ 24 h 24"/>
                            <a:gd name="T28" fmla="*/ 24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6"/>
                              </a:lnTo>
                              <a:lnTo>
                                <a:pt x="24" y="0"/>
                              </a:lnTo>
                              <a:lnTo>
                                <a:pt x="18" y="0"/>
                              </a:lnTo>
                              <a:lnTo>
                                <a:pt x="12" y="0"/>
                              </a:lnTo>
                              <a:lnTo>
                                <a:pt x="6" y="0"/>
                              </a:lnTo>
                              <a:lnTo>
                                <a:pt x="0" y="6"/>
                              </a:lnTo>
                              <a:lnTo>
                                <a:pt x="0" y="18"/>
                              </a:lnTo>
                              <a:lnTo>
                                <a:pt x="6"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28" name="Freeform 6923"/>
                        <p:cNvSpPr>
                          <a:spLocks/>
                        </p:cNvSpPr>
                        <p:nvPr/>
                      </p:nvSpPr>
                      <p:spPr bwMode="auto">
                        <a:xfrm>
                          <a:off x="6512613" y="3201347"/>
                          <a:ext cx="43846" cy="36647"/>
                        </a:xfrm>
                        <a:custGeom>
                          <a:avLst/>
                          <a:gdLst>
                            <a:gd name="T0" fmla="*/ 30 w 30"/>
                            <a:gd name="T1" fmla="*/ 12 h 24"/>
                            <a:gd name="T2" fmla="*/ 30 w 30"/>
                            <a:gd name="T3" fmla="*/ 0 h 24"/>
                            <a:gd name="T4" fmla="*/ 24 w 30"/>
                            <a:gd name="T5" fmla="*/ 0 h 24"/>
                            <a:gd name="T6" fmla="*/ 24 w 30"/>
                            <a:gd name="T7" fmla="*/ 0 h 24"/>
                            <a:gd name="T8" fmla="*/ 12 w 30"/>
                            <a:gd name="T9" fmla="*/ 0 h 24"/>
                            <a:gd name="T10" fmla="*/ 12 w 30"/>
                            <a:gd name="T11" fmla="*/ 0 h 24"/>
                            <a:gd name="T12" fmla="*/ 6 w 30"/>
                            <a:gd name="T13" fmla="*/ 0 h 24"/>
                            <a:gd name="T14" fmla="*/ 6 w 30"/>
                            <a:gd name="T15" fmla="*/ 6 h 24"/>
                            <a:gd name="T16" fmla="*/ 0 w 30"/>
                            <a:gd name="T17" fmla="*/ 6 h 24"/>
                            <a:gd name="T18" fmla="*/ 0 w 30"/>
                            <a:gd name="T19" fmla="*/ 18 h 24"/>
                            <a:gd name="T20" fmla="*/ 6 w 30"/>
                            <a:gd name="T21" fmla="*/ 18 h 24"/>
                            <a:gd name="T22" fmla="*/ 6 w 30"/>
                            <a:gd name="T23" fmla="*/ 18 h 24"/>
                            <a:gd name="T24" fmla="*/ 6 w 30"/>
                            <a:gd name="T25" fmla="*/ 24 h 24"/>
                            <a:gd name="T26" fmla="*/ 24 w 30"/>
                            <a:gd name="T27" fmla="*/ 24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0"/>
                              </a:lnTo>
                              <a:lnTo>
                                <a:pt x="24" y="0"/>
                              </a:lnTo>
                              <a:lnTo>
                                <a:pt x="12" y="0"/>
                              </a:lnTo>
                              <a:lnTo>
                                <a:pt x="6" y="0"/>
                              </a:lnTo>
                              <a:lnTo>
                                <a:pt x="6" y="6"/>
                              </a:lnTo>
                              <a:lnTo>
                                <a:pt x="0" y="6"/>
                              </a:lnTo>
                              <a:lnTo>
                                <a:pt x="0" y="18"/>
                              </a:lnTo>
                              <a:lnTo>
                                <a:pt x="6" y="18"/>
                              </a:lnTo>
                              <a:lnTo>
                                <a:pt x="6"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29" name="Freeform 6924"/>
                        <p:cNvSpPr>
                          <a:spLocks/>
                        </p:cNvSpPr>
                        <p:nvPr/>
                      </p:nvSpPr>
                      <p:spPr bwMode="auto">
                        <a:xfrm>
                          <a:off x="6521382" y="3201347"/>
                          <a:ext cx="43846" cy="36647"/>
                        </a:xfrm>
                        <a:custGeom>
                          <a:avLst/>
                          <a:gdLst>
                            <a:gd name="T0" fmla="*/ 30 w 30"/>
                            <a:gd name="T1" fmla="*/ 12 h 24"/>
                            <a:gd name="T2" fmla="*/ 30 w 30"/>
                            <a:gd name="T3" fmla="*/ 6 h 24"/>
                            <a:gd name="T4" fmla="*/ 24 w 30"/>
                            <a:gd name="T5" fmla="*/ 0 h 24"/>
                            <a:gd name="T6" fmla="*/ 18 w 30"/>
                            <a:gd name="T7" fmla="*/ 0 h 24"/>
                            <a:gd name="T8" fmla="*/ 18 w 30"/>
                            <a:gd name="T9" fmla="*/ 0 h 24"/>
                            <a:gd name="T10" fmla="*/ 12 w 30"/>
                            <a:gd name="T11" fmla="*/ 0 h 24"/>
                            <a:gd name="T12" fmla="*/ 6 w 30"/>
                            <a:gd name="T13" fmla="*/ 0 h 24"/>
                            <a:gd name="T14" fmla="*/ 0 w 30"/>
                            <a:gd name="T15" fmla="*/ 0 h 24"/>
                            <a:gd name="T16" fmla="*/ 0 w 30"/>
                            <a:gd name="T17" fmla="*/ 6 h 24"/>
                            <a:gd name="T18" fmla="*/ 0 w 30"/>
                            <a:gd name="T19" fmla="*/ 18 h 24"/>
                            <a:gd name="T20" fmla="*/ 0 w 30"/>
                            <a:gd name="T21" fmla="*/ 18 h 24"/>
                            <a:gd name="T22" fmla="*/ 0 w 30"/>
                            <a:gd name="T23" fmla="*/ 24 h 24"/>
                            <a:gd name="T24" fmla="*/ 24 w 30"/>
                            <a:gd name="T25" fmla="*/ 24 h 24"/>
                            <a:gd name="T26" fmla="*/ 24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0"/>
                              </a:lnTo>
                              <a:lnTo>
                                <a:pt x="18" y="0"/>
                              </a:lnTo>
                              <a:lnTo>
                                <a:pt x="12" y="0"/>
                              </a:lnTo>
                              <a:lnTo>
                                <a:pt x="6" y="0"/>
                              </a:lnTo>
                              <a:lnTo>
                                <a:pt x="0" y="0"/>
                              </a:lnTo>
                              <a:lnTo>
                                <a:pt x="0" y="6"/>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30" name="Freeform 6925"/>
                        <p:cNvSpPr>
                          <a:spLocks/>
                        </p:cNvSpPr>
                        <p:nvPr/>
                      </p:nvSpPr>
                      <p:spPr bwMode="auto">
                        <a:xfrm>
                          <a:off x="6521382" y="3201347"/>
                          <a:ext cx="43846" cy="36647"/>
                        </a:xfrm>
                        <a:custGeom>
                          <a:avLst/>
                          <a:gdLst>
                            <a:gd name="T0" fmla="*/ 30 w 30"/>
                            <a:gd name="T1" fmla="*/ 12 h 24"/>
                            <a:gd name="T2" fmla="*/ 30 w 30"/>
                            <a:gd name="T3" fmla="*/ 6 h 24"/>
                            <a:gd name="T4" fmla="*/ 24 w 30"/>
                            <a:gd name="T5" fmla="*/ 0 h 24"/>
                            <a:gd name="T6" fmla="*/ 18 w 30"/>
                            <a:gd name="T7" fmla="*/ 0 h 24"/>
                            <a:gd name="T8" fmla="*/ 18 w 30"/>
                            <a:gd name="T9" fmla="*/ 0 h 24"/>
                            <a:gd name="T10" fmla="*/ 12 w 30"/>
                            <a:gd name="T11" fmla="*/ 0 h 24"/>
                            <a:gd name="T12" fmla="*/ 6 w 30"/>
                            <a:gd name="T13" fmla="*/ 0 h 24"/>
                            <a:gd name="T14" fmla="*/ 0 w 30"/>
                            <a:gd name="T15" fmla="*/ 0 h 24"/>
                            <a:gd name="T16" fmla="*/ 0 w 30"/>
                            <a:gd name="T17" fmla="*/ 6 h 24"/>
                            <a:gd name="T18" fmla="*/ 0 w 30"/>
                            <a:gd name="T19" fmla="*/ 18 h 24"/>
                            <a:gd name="T20" fmla="*/ 0 w 30"/>
                            <a:gd name="T21" fmla="*/ 18 h 24"/>
                            <a:gd name="T22" fmla="*/ 0 w 30"/>
                            <a:gd name="T23" fmla="*/ 24 h 24"/>
                            <a:gd name="T24" fmla="*/ 24 w 30"/>
                            <a:gd name="T25" fmla="*/ 24 h 24"/>
                            <a:gd name="T26" fmla="*/ 24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0"/>
                              </a:lnTo>
                              <a:lnTo>
                                <a:pt x="18" y="0"/>
                              </a:lnTo>
                              <a:lnTo>
                                <a:pt x="12" y="0"/>
                              </a:lnTo>
                              <a:lnTo>
                                <a:pt x="6" y="0"/>
                              </a:lnTo>
                              <a:lnTo>
                                <a:pt x="0" y="0"/>
                              </a:lnTo>
                              <a:lnTo>
                                <a:pt x="0" y="6"/>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31" name="Freeform 6926"/>
                        <p:cNvSpPr>
                          <a:spLocks/>
                        </p:cNvSpPr>
                        <p:nvPr/>
                      </p:nvSpPr>
                      <p:spPr bwMode="auto">
                        <a:xfrm>
                          <a:off x="6521382" y="3201347"/>
                          <a:ext cx="52615" cy="36647"/>
                        </a:xfrm>
                        <a:custGeom>
                          <a:avLst/>
                          <a:gdLst>
                            <a:gd name="T0" fmla="*/ 36 w 36"/>
                            <a:gd name="T1" fmla="*/ 12 h 24"/>
                            <a:gd name="T2" fmla="*/ 36 w 36"/>
                            <a:gd name="T3" fmla="*/ 6 h 24"/>
                            <a:gd name="T4" fmla="*/ 30 w 36"/>
                            <a:gd name="T5" fmla="*/ 0 h 24"/>
                            <a:gd name="T6" fmla="*/ 24 w 36"/>
                            <a:gd name="T7" fmla="*/ 0 h 24"/>
                            <a:gd name="T8" fmla="*/ 18 w 36"/>
                            <a:gd name="T9" fmla="*/ 0 h 24"/>
                            <a:gd name="T10" fmla="*/ 18 w 36"/>
                            <a:gd name="T11" fmla="*/ 0 h 24"/>
                            <a:gd name="T12" fmla="*/ 12 w 36"/>
                            <a:gd name="T13" fmla="*/ 0 h 24"/>
                            <a:gd name="T14" fmla="*/ 6 w 36"/>
                            <a:gd name="T15" fmla="*/ 0 h 24"/>
                            <a:gd name="T16" fmla="*/ 0 w 36"/>
                            <a:gd name="T17" fmla="*/ 6 h 24"/>
                            <a:gd name="T18" fmla="*/ 0 w 36"/>
                            <a:gd name="T19" fmla="*/ 18 h 24"/>
                            <a:gd name="T20" fmla="*/ 6 w 36"/>
                            <a:gd name="T21" fmla="*/ 18 h 24"/>
                            <a:gd name="T22" fmla="*/ 6 w 36"/>
                            <a:gd name="T23" fmla="*/ 24 h 24"/>
                            <a:gd name="T24" fmla="*/ 30 w 36"/>
                            <a:gd name="T25" fmla="*/ 24 h 24"/>
                            <a:gd name="T26" fmla="*/ 30 w 36"/>
                            <a:gd name="T27" fmla="*/ 18 h 24"/>
                            <a:gd name="T28" fmla="*/ 36 w 36"/>
                            <a:gd name="T29" fmla="*/ 18 h 24"/>
                            <a:gd name="T30" fmla="*/ 36 w 36"/>
                            <a:gd name="T31" fmla="*/ 18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6" y="6"/>
                              </a:lnTo>
                              <a:lnTo>
                                <a:pt x="30" y="0"/>
                              </a:lnTo>
                              <a:lnTo>
                                <a:pt x="24" y="0"/>
                              </a:lnTo>
                              <a:lnTo>
                                <a:pt x="18" y="0"/>
                              </a:lnTo>
                              <a:lnTo>
                                <a:pt x="12" y="0"/>
                              </a:lnTo>
                              <a:lnTo>
                                <a:pt x="6" y="0"/>
                              </a:lnTo>
                              <a:lnTo>
                                <a:pt x="0" y="6"/>
                              </a:lnTo>
                              <a:lnTo>
                                <a:pt x="0" y="18"/>
                              </a:lnTo>
                              <a:lnTo>
                                <a:pt x="6" y="18"/>
                              </a:lnTo>
                              <a:lnTo>
                                <a:pt x="6" y="24"/>
                              </a:lnTo>
                              <a:lnTo>
                                <a:pt x="30"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32" name="Freeform 6927"/>
                        <p:cNvSpPr>
                          <a:spLocks/>
                        </p:cNvSpPr>
                        <p:nvPr/>
                      </p:nvSpPr>
                      <p:spPr bwMode="auto">
                        <a:xfrm>
                          <a:off x="6521382" y="3201347"/>
                          <a:ext cx="52615" cy="36647"/>
                        </a:xfrm>
                        <a:custGeom>
                          <a:avLst/>
                          <a:gdLst>
                            <a:gd name="T0" fmla="*/ 36 w 36"/>
                            <a:gd name="T1" fmla="*/ 12 h 24"/>
                            <a:gd name="T2" fmla="*/ 36 w 36"/>
                            <a:gd name="T3" fmla="*/ 6 h 24"/>
                            <a:gd name="T4" fmla="*/ 30 w 36"/>
                            <a:gd name="T5" fmla="*/ 0 h 24"/>
                            <a:gd name="T6" fmla="*/ 24 w 36"/>
                            <a:gd name="T7" fmla="*/ 0 h 24"/>
                            <a:gd name="T8" fmla="*/ 18 w 36"/>
                            <a:gd name="T9" fmla="*/ 0 h 24"/>
                            <a:gd name="T10" fmla="*/ 18 w 36"/>
                            <a:gd name="T11" fmla="*/ 0 h 24"/>
                            <a:gd name="T12" fmla="*/ 12 w 36"/>
                            <a:gd name="T13" fmla="*/ 0 h 24"/>
                            <a:gd name="T14" fmla="*/ 6 w 36"/>
                            <a:gd name="T15" fmla="*/ 0 h 24"/>
                            <a:gd name="T16" fmla="*/ 0 w 36"/>
                            <a:gd name="T17" fmla="*/ 6 h 24"/>
                            <a:gd name="T18" fmla="*/ 0 w 36"/>
                            <a:gd name="T19" fmla="*/ 18 h 24"/>
                            <a:gd name="T20" fmla="*/ 6 w 36"/>
                            <a:gd name="T21" fmla="*/ 18 h 24"/>
                            <a:gd name="T22" fmla="*/ 6 w 36"/>
                            <a:gd name="T23" fmla="*/ 24 h 24"/>
                            <a:gd name="T24" fmla="*/ 30 w 36"/>
                            <a:gd name="T25" fmla="*/ 24 h 24"/>
                            <a:gd name="T26" fmla="*/ 30 w 36"/>
                            <a:gd name="T27" fmla="*/ 18 h 24"/>
                            <a:gd name="T28" fmla="*/ 36 w 36"/>
                            <a:gd name="T29" fmla="*/ 18 h 24"/>
                            <a:gd name="T30" fmla="*/ 36 w 36"/>
                            <a:gd name="T31" fmla="*/ 18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6" y="6"/>
                              </a:lnTo>
                              <a:lnTo>
                                <a:pt x="30" y="0"/>
                              </a:lnTo>
                              <a:lnTo>
                                <a:pt x="24" y="0"/>
                              </a:lnTo>
                              <a:lnTo>
                                <a:pt x="18" y="0"/>
                              </a:lnTo>
                              <a:lnTo>
                                <a:pt x="12" y="0"/>
                              </a:lnTo>
                              <a:lnTo>
                                <a:pt x="6" y="0"/>
                              </a:lnTo>
                              <a:lnTo>
                                <a:pt x="0" y="6"/>
                              </a:lnTo>
                              <a:lnTo>
                                <a:pt x="0" y="18"/>
                              </a:lnTo>
                              <a:lnTo>
                                <a:pt x="6" y="18"/>
                              </a:lnTo>
                              <a:lnTo>
                                <a:pt x="6" y="24"/>
                              </a:lnTo>
                              <a:lnTo>
                                <a:pt x="30"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33" name="Freeform 6928"/>
                        <p:cNvSpPr>
                          <a:spLocks/>
                        </p:cNvSpPr>
                        <p:nvPr/>
                      </p:nvSpPr>
                      <p:spPr bwMode="auto">
                        <a:xfrm>
                          <a:off x="6538921" y="3201347"/>
                          <a:ext cx="43846" cy="36647"/>
                        </a:xfrm>
                        <a:custGeom>
                          <a:avLst/>
                          <a:gdLst>
                            <a:gd name="T0" fmla="*/ 30 w 30"/>
                            <a:gd name="T1" fmla="*/ 12 h 24"/>
                            <a:gd name="T2" fmla="*/ 30 w 30"/>
                            <a:gd name="T3" fmla="*/ 6 h 24"/>
                            <a:gd name="T4" fmla="*/ 24 w 30"/>
                            <a:gd name="T5" fmla="*/ 6 h 24"/>
                            <a:gd name="T6" fmla="*/ 24 w 30"/>
                            <a:gd name="T7" fmla="*/ 0 h 24"/>
                            <a:gd name="T8" fmla="*/ 24 w 30"/>
                            <a:gd name="T9" fmla="*/ 0 h 24"/>
                            <a:gd name="T10" fmla="*/ 18 w 30"/>
                            <a:gd name="T11" fmla="*/ 0 h 24"/>
                            <a:gd name="T12" fmla="*/ 6 w 30"/>
                            <a:gd name="T13" fmla="*/ 0 h 24"/>
                            <a:gd name="T14" fmla="*/ 6 w 30"/>
                            <a:gd name="T15" fmla="*/ 0 h 24"/>
                            <a:gd name="T16" fmla="*/ 0 w 30"/>
                            <a:gd name="T17" fmla="*/ 0 h 24"/>
                            <a:gd name="T18" fmla="*/ 0 w 30"/>
                            <a:gd name="T19" fmla="*/ 18 h 24"/>
                            <a:gd name="T20" fmla="*/ 6 w 30"/>
                            <a:gd name="T21" fmla="*/ 24 h 24"/>
                            <a:gd name="T22" fmla="*/ 24 w 30"/>
                            <a:gd name="T23" fmla="*/ 24 h 24"/>
                            <a:gd name="T24" fmla="*/ 24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24" y="6"/>
                              </a:lnTo>
                              <a:lnTo>
                                <a:pt x="24" y="0"/>
                              </a:lnTo>
                              <a:lnTo>
                                <a:pt x="18" y="0"/>
                              </a:lnTo>
                              <a:lnTo>
                                <a:pt x="6" y="0"/>
                              </a:lnTo>
                              <a:lnTo>
                                <a:pt x="0" y="0"/>
                              </a:lnTo>
                              <a:lnTo>
                                <a:pt x="0"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34" name="Freeform 6929"/>
                        <p:cNvSpPr>
                          <a:spLocks/>
                        </p:cNvSpPr>
                        <p:nvPr/>
                      </p:nvSpPr>
                      <p:spPr bwMode="auto">
                        <a:xfrm>
                          <a:off x="6547690" y="3201347"/>
                          <a:ext cx="43846" cy="36647"/>
                        </a:xfrm>
                        <a:custGeom>
                          <a:avLst/>
                          <a:gdLst>
                            <a:gd name="T0" fmla="*/ 30 w 30"/>
                            <a:gd name="T1" fmla="*/ 12 h 24"/>
                            <a:gd name="T2" fmla="*/ 30 w 30"/>
                            <a:gd name="T3" fmla="*/ 6 h 24"/>
                            <a:gd name="T4" fmla="*/ 24 w 30"/>
                            <a:gd name="T5" fmla="*/ 6 h 24"/>
                            <a:gd name="T6" fmla="*/ 24 w 30"/>
                            <a:gd name="T7" fmla="*/ 0 h 24"/>
                            <a:gd name="T8" fmla="*/ 18 w 30"/>
                            <a:gd name="T9" fmla="*/ 0 h 24"/>
                            <a:gd name="T10" fmla="*/ 18 w 30"/>
                            <a:gd name="T11" fmla="*/ 0 h 24"/>
                            <a:gd name="T12" fmla="*/ 12 w 30"/>
                            <a:gd name="T13" fmla="*/ 0 h 24"/>
                            <a:gd name="T14" fmla="*/ 6 w 30"/>
                            <a:gd name="T15" fmla="*/ 0 h 24"/>
                            <a:gd name="T16" fmla="*/ 0 w 30"/>
                            <a:gd name="T17" fmla="*/ 0 h 24"/>
                            <a:gd name="T18" fmla="*/ 0 w 30"/>
                            <a:gd name="T19" fmla="*/ 6 h 24"/>
                            <a:gd name="T20" fmla="*/ 0 w 30"/>
                            <a:gd name="T21" fmla="*/ 18 h 24"/>
                            <a:gd name="T22" fmla="*/ 0 w 30"/>
                            <a:gd name="T23" fmla="*/ 18 h 24"/>
                            <a:gd name="T24" fmla="*/ 0 w 30"/>
                            <a:gd name="T25" fmla="*/ 24 h 24"/>
                            <a:gd name="T26" fmla="*/ 24 w 30"/>
                            <a:gd name="T27" fmla="*/ 24 h 24"/>
                            <a:gd name="T28" fmla="*/ 24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6"/>
                              </a:lnTo>
                              <a:lnTo>
                                <a:pt x="24" y="0"/>
                              </a:lnTo>
                              <a:lnTo>
                                <a:pt x="18" y="0"/>
                              </a:lnTo>
                              <a:lnTo>
                                <a:pt x="12" y="0"/>
                              </a:lnTo>
                              <a:lnTo>
                                <a:pt x="6" y="0"/>
                              </a:lnTo>
                              <a:lnTo>
                                <a:pt x="0" y="0"/>
                              </a:lnTo>
                              <a:lnTo>
                                <a:pt x="0" y="6"/>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35" name="Freeform 6930"/>
                        <p:cNvSpPr>
                          <a:spLocks/>
                        </p:cNvSpPr>
                        <p:nvPr/>
                      </p:nvSpPr>
                      <p:spPr bwMode="auto">
                        <a:xfrm>
                          <a:off x="6547690" y="3201347"/>
                          <a:ext cx="43846" cy="36647"/>
                        </a:xfrm>
                        <a:custGeom>
                          <a:avLst/>
                          <a:gdLst>
                            <a:gd name="T0" fmla="*/ 30 w 30"/>
                            <a:gd name="T1" fmla="*/ 12 h 24"/>
                            <a:gd name="T2" fmla="*/ 30 w 30"/>
                            <a:gd name="T3" fmla="*/ 0 h 24"/>
                            <a:gd name="T4" fmla="*/ 18 w 30"/>
                            <a:gd name="T5" fmla="*/ 0 h 24"/>
                            <a:gd name="T6" fmla="*/ 18 w 30"/>
                            <a:gd name="T7" fmla="*/ 0 h 24"/>
                            <a:gd name="T8" fmla="*/ 12 w 30"/>
                            <a:gd name="T9" fmla="*/ 0 h 24"/>
                            <a:gd name="T10" fmla="*/ 12 w 30"/>
                            <a:gd name="T11" fmla="*/ 0 h 24"/>
                            <a:gd name="T12" fmla="*/ 0 w 30"/>
                            <a:gd name="T13" fmla="*/ 0 h 24"/>
                            <a:gd name="T14" fmla="*/ 0 w 30"/>
                            <a:gd name="T15" fmla="*/ 6 h 24"/>
                            <a:gd name="T16" fmla="*/ 0 w 30"/>
                            <a:gd name="T17" fmla="*/ 6 h 24"/>
                            <a:gd name="T18" fmla="*/ 0 w 30"/>
                            <a:gd name="T19" fmla="*/ 18 h 24"/>
                            <a:gd name="T20" fmla="*/ 0 w 30"/>
                            <a:gd name="T21" fmla="*/ 18 h 24"/>
                            <a:gd name="T22" fmla="*/ 0 w 30"/>
                            <a:gd name="T23" fmla="*/ 18 h 24"/>
                            <a:gd name="T24" fmla="*/ 6 w 30"/>
                            <a:gd name="T25" fmla="*/ 24 h 24"/>
                            <a:gd name="T26" fmla="*/ 24 w 30"/>
                            <a:gd name="T27" fmla="*/ 24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0"/>
                              </a:lnTo>
                              <a:lnTo>
                                <a:pt x="18" y="0"/>
                              </a:lnTo>
                              <a:lnTo>
                                <a:pt x="12" y="0"/>
                              </a:lnTo>
                              <a:lnTo>
                                <a:pt x="0" y="0"/>
                              </a:lnTo>
                              <a:lnTo>
                                <a:pt x="0" y="6"/>
                              </a:lnTo>
                              <a:lnTo>
                                <a:pt x="0" y="18"/>
                              </a:lnTo>
                              <a:lnTo>
                                <a:pt x="6"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36" name="Freeform 6931"/>
                        <p:cNvSpPr>
                          <a:spLocks/>
                        </p:cNvSpPr>
                        <p:nvPr/>
                      </p:nvSpPr>
                      <p:spPr bwMode="auto">
                        <a:xfrm>
                          <a:off x="6547690" y="3201347"/>
                          <a:ext cx="43846" cy="36647"/>
                        </a:xfrm>
                        <a:custGeom>
                          <a:avLst/>
                          <a:gdLst>
                            <a:gd name="T0" fmla="*/ 30 w 30"/>
                            <a:gd name="T1" fmla="*/ 12 h 24"/>
                            <a:gd name="T2" fmla="*/ 30 w 30"/>
                            <a:gd name="T3" fmla="*/ 0 h 24"/>
                            <a:gd name="T4" fmla="*/ 18 w 30"/>
                            <a:gd name="T5" fmla="*/ 0 h 24"/>
                            <a:gd name="T6" fmla="*/ 18 w 30"/>
                            <a:gd name="T7" fmla="*/ 0 h 24"/>
                            <a:gd name="T8" fmla="*/ 12 w 30"/>
                            <a:gd name="T9" fmla="*/ 0 h 24"/>
                            <a:gd name="T10" fmla="*/ 12 w 30"/>
                            <a:gd name="T11" fmla="*/ 0 h 24"/>
                            <a:gd name="T12" fmla="*/ 0 w 30"/>
                            <a:gd name="T13" fmla="*/ 0 h 24"/>
                            <a:gd name="T14" fmla="*/ 0 w 30"/>
                            <a:gd name="T15" fmla="*/ 6 h 24"/>
                            <a:gd name="T16" fmla="*/ 0 w 30"/>
                            <a:gd name="T17" fmla="*/ 6 h 24"/>
                            <a:gd name="T18" fmla="*/ 0 w 30"/>
                            <a:gd name="T19" fmla="*/ 18 h 24"/>
                            <a:gd name="T20" fmla="*/ 0 w 30"/>
                            <a:gd name="T21" fmla="*/ 18 h 24"/>
                            <a:gd name="T22" fmla="*/ 0 w 30"/>
                            <a:gd name="T23" fmla="*/ 18 h 24"/>
                            <a:gd name="T24" fmla="*/ 6 w 30"/>
                            <a:gd name="T25" fmla="*/ 24 h 24"/>
                            <a:gd name="T26" fmla="*/ 24 w 30"/>
                            <a:gd name="T27" fmla="*/ 24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0"/>
                              </a:lnTo>
                              <a:lnTo>
                                <a:pt x="18" y="0"/>
                              </a:lnTo>
                              <a:lnTo>
                                <a:pt x="12" y="0"/>
                              </a:lnTo>
                              <a:lnTo>
                                <a:pt x="0" y="0"/>
                              </a:lnTo>
                              <a:lnTo>
                                <a:pt x="0" y="6"/>
                              </a:lnTo>
                              <a:lnTo>
                                <a:pt x="0" y="18"/>
                              </a:lnTo>
                              <a:lnTo>
                                <a:pt x="6"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37" name="Freeform 6932"/>
                        <p:cNvSpPr>
                          <a:spLocks/>
                        </p:cNvSpPr>
                        <p:nvPr/>
                      </p:nvSpPr>
                      <p:spPr bwMode="auto">
                        <a:xfrm>
                          <a:off x="6547690" y="3201347"/>
                          <a:ext cx="43846" cy="36647"/>
                        </a:xfrm>
                        <a:custGeom>
                          <a:avLst/>
                          <a:gdLst>
                            <a:gd name="T0" fmla="*/ 30 w 30"/>
                            <a:gd name="T1" fmla="*/ 12 h 24"/>
                            <a:gd name="T2" fmla="*/ 30 w 30"/>
                            <a:gd name="T3" fmla="*/ 0 h 24"/>
                            <a:gd name="T4" fmla="*/ 18 w 30"/>
                            <a:gd name="T5" fmla="*/ 0 h 24"/>
                            <a:gd name="T6" fmla="*/ 18 w 30"/>
                            <a:gd name="T7" fmla="*/ 0 h 24"/>
                            <a:gd name="T8" fmla="*/ 12 w 30"/>
                            <a:gd name="T9" fmla="*/ 0 h 24"/>
                            <a:gd name="T10" fmla="*/ 12 w 30"/>
                            <a:gd name="T11" fmla="*/ 0 h 24"/>
                            <a:gd name="T12" fmla="*/ 0 w 30"/>
                            <a:gd name="T13" fmla="*/ 0 h 24"/>
                            <a:gd name="T14" fmla="*/ 0 w 30"/>
                            <a:gd name="T15" fmla="*/ 6 h 24"/>
                            <a:gd name="T16" fmla="*/ 0 w 30"/>
                            <a:gd name="T17" fmla="*/ 6 h 24"/>
                            <a:gd name="T18" fmla="*/ 0 w 30"/>
                            <a:gd name="T19" fmla="*/ 18 h 24"/>
                            <a:gd name="T20" fmla="*/ 0 w 30"/>
                            <a:gd name="T21" fmla="*/ 18 h 24"/>
                            <a:gd name="T22" fmla="*/ 0 w 30"/>
                            <a:gd name="T23" fmla="*/ 18 h 24"/>
                            <a:gd name="T24" fmla="*/ 6 w 30"/>
                            <a:gd name="T25" fmla="*/ 24 h 24"/>
                            <a:gd name="T26" fmla="*/ 24 w 30"/>
                            <a:gd name="T27" fmla="*/ 24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0"/>
                              </a:lnTo>
                              <a:lnTo>
                                <a:pt x="18" y="0"/>
                              </a:lnTo>
                              <a:lnTo>
                                <a:pt x="12" y="0"/>
                              </a:lnTo>
                              <a:lnTo>
                                <a:pt x="0" y="0"/>
                              </a:lnTo>
                              <a:lnTo>
                                <a:pt x="0" y="6"/>
                              </a:lnTo>
                              <a:lnTo>
                                <a:pt x="0" y="18"/>
                              </a:lnTo>
                              <a:lnTo>
                                <a:pt x="6"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38" name="Freeform 6933"/>
                        <p:cNvSpPr>
                          <a:spLocks/>
                        </p:cNvSpPr>
                        <p:nvPr/>
                      </p:nvSpPr>
                      <p:spPr bwMode="auto">
                        <a:xfrm>
                          <a:off x="6547690" y="3201347"/>
                          <a:ext cx="55538" cy="36647"/>
                        </a:xfrm>
                        <a:custGeom>
                          <a:avLst/>
                          <a:gdLst>
                            <a:gd name="T0" fmla="*/ 38 w 38"/>
                            <a:gd name="T1" fmla="*/ 12 h 24"/>
                            <a:gd name="T2" fmla="*/ 38 w 38"/>
                            <a:gd name="T3" fmla="*/ 6 h 24"/>
                            <a:gd name="T4" fmla="*/ 30 w 38"/>
                            <a:gd name="T5" fmla="*/ 0 h 24"/>
                            <a:gd name="T6" fmla="*/ 24 w 38"/>
                            <a:gd name="T7" fmla="*/ 0 h 24"/>
                            <a:gd name="T8" fmla="*/ 18 w 38"/>
                            <a:gd name="T9" fmla="*/ 0 h 24"/>
                            <a:gd name="T10" fmla="*/ 18 w 38"/>
                            <a:gd name="T11" fmla="*/ 0 h 24"/>
                            <a:gd name="T12" fmla="*/ 12 w 38"/>
                            <a:gd name="T13" fmla="*/ 0 h 24"/>
                            <a:gd name="T14" fmla="*/ 6 w 38"/>
                            <a:gd name="T15" fmla="*/ 0 h 24"/>
                            <a:gd name="T16" fmla="*/ 0 w 38"/>
                            <a:gd name="T17" fmla="*/ 6 h 24"/>
                            <a:gd name="T18" fmla="*/ 0 w 38"/>
                            <a:gd name="T19" fmla="*/ 18 h 24"/>
                            <a:gd name="T20" fmla="*/ 6 w 38"/>
                            <a:gd name="T21" fmla="*/ 18 h 24"/>
                            <a:gd name="T22" fmla="*/ 6 w 38"/>
                            <a:gd name="T23" fmla="*/ 24 h 24"/>
                            <a:gd name="T24" fmla="*/ 30 w 38"/>
                            <a:gd name="T25" fmla="*/ 24 h 24"/>
                            <a:gd name="T26" fmla="*/ 30 w 38"/>
                            <a:gd name="T27" fmla="*/ 18 h 24"/>
                            <a:gd name="T28" fmla="*/ 38 w 38"/>
                            <a:gd name="T29" fmla="*/ 18 h 24"/>
                            <a:gd name="T30" fmla="*/ 38 w 38"/>
                            <a:gd name="T31" fmla="*/ 18 h 24"/>
                            <a:gd name="T32" fmla="*/ 38 w 3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4"/>
                            <a:gd name="T53" fmla="*/ 38 w 3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4">
                              <a:moveTo>
                                <a:pt x="38" y="12"/>
                              </a:moveTo>
                              <a:lnTo>
                                <a:pt x="38" y="6"/>
                              </a:lnTo>
                              <a:lnTo>
                                <a:pt x="30" y="0"/>
                              </a:lnTo>
                              <a:lnTo>
                                <a:pt x="24" y="0"/>
                              </a:lnTo>
                              <a:lnTo>
                                <a:pt x="18" y="0"/>
                              </a:lnTo>
                              <a:lnTo>
                                <a:pt x="12" y="0"/>
                              </a:lnTo>
                              <a:lnTo>
                                <a:pt x="6" y="0"/>
                              </a:lnTo>
                              <a:lnTo>
                                <a:pt x="0" y="6"/>
                              </a:lnTo>
                              <a:lnTo>
                                <a:pt x="0" y="18"/>
                              </a:lnTo>
                              <a:lnTo>
                                <a:pt x="6" y="18"/>
                              </a:lnTo>
                              <a:lnTo>
                                <a:pt x="6" y="24"/>
                              </a:lnTo>
                              <a:lnTo>
                                <a:pt x="30" y="24"/>
                              </a:lnTo>
                              <a:lnTo>
                                <a:pt x="30" y="18"/>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39" name="Freeform 6934"/>
                        <p:cNvSpPr>
                          <a:spLocks/>
                        </p:cNvSpPr>
                        <p:nvPr/>
                      </p:nvSpPr>
                      <p:spPr bwMode="auto">
                        <a:xfrm>
                          <a:off x="6556459" y="3201347"/>
                          <a:ext cx="46769" cy="36647"/>
                        </a:xfrm>
                        <a:custGeom>
                          <a:avLst/>
                          <a:gdLst>
                            <a:gd name="T0" fmla="*/ 32 w 32"/>
                            <a:gd name="T1" fmla="*/ 12 h 24"/>
                            <a:gd name="T2" fmla="*/ 32 w 32"/>
                            <a:gd name="T3" fmla="*/ 6 h 24"/>
                            <a:gd name="T4" fmla="*/ 32 w 32"/>
                            <a:gd name="T5" fmla="*/ 6 h 24"/>
                            <a:gd name="T6" fmla="*/ 32 w 32"/>
                            <a:gd name="T7" fmla="*/ 0 h 24"/>
                            <a:gd name="T8" fmla="*/ 18 w 32"/>
                            <a:gd name="T9" fmla="*/ 0 h 24"/>
                            <a:gd name="T10" fmla="*/ 18 w 32"/>
                            <a:gd name="T11" fmla="*/ 0 h 24"/>
                            <a:gd name="T12" fmla="*/ 12 w 32"/>
                            <a:gd name="T13" fmla="*/ 0 h 24"/>
                            <a:gd name="T14" fmla="*/ 12 w 32"/>
                            <a:gd name="T15" fmla="*/ 0 h 24"/>
                            <a:gd name="T16" fmla="*/ 0 w 32"/>
                            <a:gd name="T17" fmla="*/ 0 h 24"/>
                            <a:gd name="T18" fmla="*/ 0 w 32"/>
                            <a:gd name="T19" fmla="*/ 18 h 24"/>
                            <a:gd name="T20" fmla="*/ 6 w 32"/>
                            <a:gd name="T21" fmla="*/ 24 h 24"/>
                            <a:gd name="T22" fmla="*/ 24 w 32"/>
                            <a:gd name="T23" fmla="*/ 24 h 24"/>
                            <a:gd name="T24" fmla="*/ 32 w 32"/>
                            <a:gd name="T25" fmla="*/ 18 h 24"/>
                            <a:gd name="T26" fmla="*/ 32 w 32"/>
                            <a:gd name="T27" fmla="*/ 18 h 24"/>
                            <a:gd name="T28" fmla="*/ 32 w 32"/>
                            <a:gd name="T29" fmla="*/ 18 h 24"/>
                            <a:gd name="T30" fmla="*/ 32 w 32"/>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4"/>
                            <a:gd name="T50" fmla="*/ 32 w 3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4">
                              <a:moveTo>
                                <a:pt x="32" y="12"/>
                              </a:moveTo>
                              <a:lnTo>
                                <a:pt x="32" y="6"/>
                              </a:lnTo>
                              <a:lnTo>
                                <a:pt x="32" y="0"/>
                              </a:lnTo>
                              <a:lnTo>
                                <a:pt x="18" y="0"/>
                              </a:lnTo>
                              <a:lnTo>
                                <a:pt x="12" y="0"/>
                              </a:lnTo>
                              <a:lnTo>
                                <a:pt x="0" y="0"/>
                              </a:lnTo>
                              <a:lnTo>
                                <a:pt x="0" y="18"/>
                              </a:lnTo>
                              <a:lnTo>
                                <a:pt x="6" y="24"/>
                              </a:lnTo>
                              <a:lnTo>
                                <a:pt x="24"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40" name="Freeform 6935"/>
                        <p:cNvSpPr>
                          <a:spLocks/>
                        </p:cNvSpPr>
                        <p:nvPr/>
                      </p:nvSpPr>
                      <p:spPr bwMode="auto">
                        <a:xfrm>
                          <a:off x="6573998" y="3201347"/>
                          <a:ext cx="46769" cy="36647"/>
                        </a:xfrm>
                        <a:custGeom>
                          <a:avLst/>
                          <a:gdLst>
                            <a:gd name="T0" fmla="*/ 32 w 32"/>
                            <a:gd name="T1" fmla="*/ 12 h 24"/>
                            <a:gd name="T2" fmla="*/ 32 w 32"/>
                            <a:gd name="T3" fmla="*/ 6 h 24"/>
                            <a:gd name="T4" fmla="*/ 26 w 32"/>
                            <a:gd name="T5" fmla="*/ 6 h 24"/>
                            <a:gd name="T6" fmla="*/ 26 w 32"/>
                            <a:gd name="T7" fmla="*/ 0 h 24"/>
                            <a:gd name="T8" fmla="*/ 20 w 32"/>
                            <a:gd name="T9" fmla="*/ 0 h 24"/>
                            <a:gd name="T10" fmla="*/ 20 w 32"/>
                            <a:gd name="T11" fmla="*/ 0 h 24"/>
                            <a:gd name="T12" fmla="*/ 6 w 32"/>
                            <a:gd name="T13" fmla="*/ 0 h 24"/>
                            <a:gd name="T14" fmla="*/ 6 w 32"/>
                            <a:gd name="T15" fmla="*/ 0 h 24"/>
                            <a:gd name="T16" fmla="*/ 0 w 32"/>
                            <a:gd name="T17" fmla="*/ 0 h 24"/>
                            <a:gd name="T18" fmla="*/ 0 w 32"/>
                            <a:gd name="T19" fmla="*/ 6 h 24"/>
                            <a:gd name="T20" fmla="*/ 0 w 32"/>
                            <a:gd name="T21" fmla="*/ 18 h 24"/>
                            <a:gd name="T22" fmla="*/ 0 w 32"/>
                            <a:gd name="T23" fmla="*/ 18 h 24"/>
                            <a:gd name="T24" fmla="*/ 0 w 32"/>
                            <a:gd name="T25" fmla="*/ 24 h 24"/>
                            <a:gd name="T26" fmla="*/ 26 w 32"/>
                            <a:gd name="T27" fmla="*/ 24 h 24"/>
                            <a:gd name="T28" fmla="*/ 26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6"/>
                              </a:lnTo>
                              <a:lnTo>
                                <a:pt x="26" y="0"/>
                              </a:lnTo>
                              <a:lnTo>
                                <a:pt x="20" y="0"/>
                              </a:lnTo>
                              <a:lnTo>
                                <a:pt x="6" y="0"/>
                              </a:lnTo>
                              <a:lnTo>
                                <a:pt x="0" y="0"/>
                              </a:lnTo>
                              <a:lnTo>
                                <a:pt x="0" y="6"/>
                              </a:lnTo>
                              <a:lnTo>
                                <a:pt x="0" y="18"/>
                              </a:lnTo>
                              <a:lnTo>
                                <a:pt x="0"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41" name="Freeform 6936"/>
                        <p:cNvSpPr>
                          <a:spLocks/>
                        </p:cNvSpPr>
                        <p:nvPr/>
                      </p:nvSpPr>
                      <p:spPr bwMode="auto">
                        <a:xfrm>
                          <a:off x="6573998" y="3201347"/>
                          <a:ext cx="46769" cy="36647"/>
                        </a:xfrm>
                        <a:custGeom>
                          <a:avLst/>
                          <a:gdLst>
                            <a:gd name="T0" fmla="*/ 32 w 32"/>
                            <a:gd name="T1" fmla="*/ 12 h 24"/>
                            <a:gd name="T2" fmla="*/ 32 w 32"/>
                            <a:gd name="T3" fmla="*/ 6 h 24"/>
                            <a:gd name="T4" fmla="*/ 26 w 32"/>
                            <a:gd name="T5" fmla="*/ 6 h 24"/>
                            <a:gd name="T6" fmla="*/ 26 w 32"/>
                            <a:gd name="T7" fmla="*/ 0 h 24"/>
                            <a:gd name="T8" fmla="*/ 20 w 32"/>
                            <a:gd name="T9" fmla="*/ 0 h 24"/>
                            <a:gd name="T10" fmla="*/ 20 w 32"/>
                            <a:gd name="T11" fmla="*/ 0 h 24"/>
                            <a:gd name="T12" fmla="*/ 6 w 32"/>
                            <a:gd name="T13" fmla="*/ 0 h 24"/>
                            <a:gd name="T14" fmla="*/ 6 w 32"/>
                            <a:gd name="T15" fmla="*/ 0 h 24"/>
                            <a:gd name="T16" fmla="*/ 0 w 32"/>
                            <a:gd name="T17" fmla="*/ 0 h 24"/>
                            <a:gd name="T18" fmla="*/ 0 w 32"/>
                            <a:gd name="T19" fmla="*/ 6 h 24"/>
                            <a:gd name="T20" fmla="*/ 0 w 32"/>
                            <a:gd name="T21" fmla="*/ 18 h 24"/>
                            <a:gd name="T22" fmla="*/ 0 w 32"/>
                            <a:gd name="T23" fmla="*/ 18 h 24"/>
                            <a:gd name="T24" fmla="*/ 0 w 32"/>
                            <a:gd name="T25" fmla="*/ 24 h 24"/>
                            <a:gd name="T26" fmla="*/ 26 w 32"/>
                            <a:gd name="T27" fmla="*/ 24 h 24"/>
                            <a:gd name="T28" fmla="*/ 26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6"/>
                              </a:lnTo>
                              <a:lnTo>
                                <a:pt x="26" y="0"/>
                              </a:lnTo>
                              <a:lnTo>
                                <a:pt x="20" y="0"/>
                              </a:lnTo>
                              <a:lnTo>
                                <a:pt x="6" y="0"/>
                              </a:lnTo>
                              <a:lnTo>
                                <a:pt x="0" y="0"/>
                              </a:lnTo>
                              <a:lnTo>
                                <a:pt x="0" y="6"/>
                              </a:lnTo>
                              <a:lnTo>
                                <a:pt x="0" y="18"/>
                              </a:lnTo>
                              <a:lnTo>
                                <a:pt x="0"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42" name="Freeform 6937"/>
                        <p:cNvSpPr>
                          <a:spLocks/>
                        </p:cNvSpPr>
                        <p:nvPr/>
                      </p:nvSpPr>
                      <p:spPr bwMode="auto">
                        <a:xfrm>
                          <a:off x="6591536" y="3201347"/>
                          <a:ext cx="46769" cy="36647"/>
                        </a:xfrm>
                        <a:custGeom>
                          <a:avLst/>
                          <a:gdLst>
                            <a:gd name="T0" fmla="*/ 32 w 32"/>
                            <a:gd name="T1" fmla="*/ 12 h 24"/>
                            <a:gd name="T2" fmla="*/ 32 w 32"/>
                            <a:gd name="T3" fmla="*/ 6 h 24"/>
                            <a:gd name="T4" fmla="*/ 26 w 32"/>
                            <a:gd name="T5" fmla="*/ 0 h 24"/>
                            <a:gd name="T6" fmla="*/ 26 w 32"/>
                            <a:gd name="T7" fmla="*/ 0 h 24"/>
                            <a:gd name="T8" fmla="*/ 26 w 32"/>
                            <a:gd name="T9" fmla="*/ 0 h 24"/>
                            <a:gd name="T10" fmla="*/ 14 w 32"/>
                            <a:gd name="T11" fmla="*/ 0 h 24"/>
                            <a:gd name="T12" fmla="*/ 8 w 32"/>
                            <a:gd name="T13" fmla="*/ 0 h 24"/>
                            <a:gd name="T14" fmla="*/ 8 w 32"/>
                            <a:gd name="T15" fmla="*/ 0 h 24"/>
                            <a:gd name="T16" fmla="*/ 8 w 32"/>
                            <a:gd name="T17" fmla="*/ 6 h 24"/>
                            <a:gd name="T18" fmla="*/ 0 w 32"/>
                            <a:gd name="T19" fmla="*/ 6 h 24"/>
                            <a:gd name="T20" fmla="*/ 0 w 32"/>
                            <a:gd name="T21" fmla="*/ 18 h 24"/>
                            <a:gd name="T22" fmla="*/ 8 w 32"/>
                            <a:gd name="T23" fmla="*/ 18 h 24"/>
                            <a:gd name="T24" fmla="*/ 8 w 32"/>
                            <a:gd name="T25" fmla="*/ 24 h 24"/>
                            <a:gd name="T26" fmla="*/ 26 w 32"/>
                            <a:gd name="T27" fmla="*/ 24 h 24"/>
                            <a:gd name="T28" fmla="*/ 26 w 32"/>
                            <a:gd name="T29" fmla="*/ 18 h 24"/>
                            <a:gd name="T30" fmla="*/ 32 w 32"/>
                            <a:gd name="T31" fmla="*/ 18 h 24"/>
                            <a:gd name="T32" fmla="*/ 32 w 32"/>
                            <a:gd name="T33" fmla="*/ 18 h 24"/>
                            <a:gd name="T34" fmla="*/ 32 w 32"/>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4"/>
                            <a:gd name="T56" fmla="*/ 32 w 3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4">
                              <a:moveTo>
                                <a:pt x="32" y="12"/>
                              </a:moveTo>
                              <a:lnTo>
                                <a:pt x="32" y="6"/>
                              </a:lnTo>
                              <a:lnTo>
                                <a:pt x="26" y="0"/>
                              </a:lnTo>
                              <a:lnTo>
                                <a:pt x="14" y="0"/>
                              </a:lnTo>
                              <a:lnTo>
                                <a:pt x="8" y="0"/>
                              </a:lnTo>
                              <a:lnTo>
                                <a:pt x="8" y="6"/>
                              </a:lnTo>
                              <a:lnTo>
                                <a:pt x="0" y="6"/>
                              </a:lnTo>
                              <a:lnTo>
                                <a:pt x="0" y="18"/>
                              </a:lnTo>
                              <a:lnTo>
                                <a:pt x="8" y="18"/>
                              </a:lnTo>
                              <a:lnTo>
                                <a:pt x="8"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43" name="Freeform 6938"/>
                        <p:cNvSpPr>
                          <a:spLocks/>
                        </p:cNvSpPr>
                        <p:nvPr/>
                      </p:nvSpPr>
                      <p:spPr bwMode="auto">
                        <a:xfrm>
                          <a:off x="6603228" y="3201347"/>
                          <a:ext cx="43846" cy="36647"/>
                        </a:xfrm>
                        <a:custGeom>
                          <a:avLst/>
                          <a:gdLst>
                            <a:gd name="T0" fmla="*/ 30 w 30"/>
                            <a:gd name="T1" fmla="*/ 12 h 24"/>
                            <a:gd name="T2" fmla="*/ 30 w 30"/>
                            <a:gd name="T3" fmla="*/ 6 h 24"/>
                            <a:gd name="T4" fmla="*/ 24 w 30"/>
                            <a:gd name="T5" fmla="*/ 6 h 24"/>
                            <a:gd name="T6" fmla="*/ 24 w 30"/>
                            <a:gd name="T7" fmla="*/ 0 h 24"/>
                            <a:gd name="T8" fmla="*/ 18 w 30"/>
                            <a:gd name="T9" fmla="*/ 0 h 24"/>
                            <a:gd name="T10" fmla="*/ 18 w 30"/>
                            <a:gd name="T11" fmla="*/ 0 h 24"/>
                            <a:gd name="T12" fmla="*/ 6 w 30"/>
                            <a:gd name="T13" fmla="*/ 0 h 24"/>
                            <a:gd name="T14" fmla="*/ 6 w 30"/>
                            <a:gd name="T15" fmla="*/ 0 h 24"/>
                            <a:gd name="T16" fmla="*/ 0 w 30"/>
                            <a:gd name="T17" fmla="*/ 0 h 24"/>
                            <a:gd name="T18" fmla="*/ 0 w 30"/>
                            <a:gd name="T19" fmla="*/ 18 h 24"/>
                            <a:gd name="T20" fmla="*/ 0 w 30"/>
                            <a:gd name="T21" fmla="*/ 24 h 24"/>
                            <a:gd name="T22" fmla="*/ 24 w 30"/>
                            <a:gd name="T23" fmla="*/ 24 h 24"/>
                            <a:gd name="T24" fmla="*/ 24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24" y="6"/>
                              </a:lnTo>
                              <a:lnTo>
                                <a:pt x="24" y="0"/>
                              </a:lnTo>
                              <a:lnTo>
                                <a:pt x="18" y="0"/>
                              </a:lnTo>
                              <a:lnTo>
                                <a:pt x="6" y="0"/>
                              </a:lnTo>
                              <a:lnTo>
                                <a:pt x="0" y="0"/>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44" name="Freeform 6939"/>
                        <p:cNvSpPr>
                          <a:spLocks/>
                        </p:cNvSpPr>
                        <p:nvPr/>
                      </p:nvSpPr>
                      <p:spPr bwMode="auto">
                        <a:xfrm>
                          <a:off x="6603228" y="3201347"/>
                          <a:ext cx="43846" cy="36647"/>
                        </a:xfrm>
                        <a:custGeom>
                          <a:avLst/>
                          <a:gdLst>
                            <a:gd name="T0" fmla="*/ 30 w 30"/>
                            <a:gd name="T1" fmla="*/ 12 h 24"/>
                            <a:gd name="T2" fmla="*/ 30 w 30"/>
                            <a:gd name="T3" fmla="*/ 0 h 24"/>
                            <a:gd name="T4" fmla="*/ 18 w 30"/>
                            <a:gd name="T5" fmla="*/ 0 h 24"/>
                            <a:gd name="T6" fmla="*/ 18 w 30"/>
                            <a:gd name="T7" fmla="*/ 0 h 24"/>
                            <a:gd name="T8" fmla="*/ 12 w 30"/>
                            <a:gd name="T9" fmla="*/ 0 h 24"/>
                            <a:gd name="T10" fmla="*/ 6 w 30"/>
                            <a:gd name="T11" fmla="*/ 0 h 24"/>
                            <a:gd name="T12" fmla="*/ 0 w 30"/>
                            <a:gd name="T13" fmla="*/ 0 h 24"/>
                            <a:gd name="T14" fmla="*/ 0 w 30"/>
                            <a:gd name="T15" fmla="*/ 6 h 24"/>
                            <a:gd name="T16" fmla="*/ 0 w 30"/>
                            <a:gd name="T17" fmla="*/ 6 h 24"/>
                            <a:gd name="T18" fmla="*/ 0 w 30"/>
                            <a:gd name="T19" fmla="*/ 18 h 24"/>
                            <a:gd name="T20" fmla="*/ 0 w 30"/>
                            <a:gd name="T21" fmla="*/ 18 h 24"/>
                            <a:gd name="T22" fmla="*/ 0 w 30"/>
                            <a:gd name="T23" fmla="*/ 24 h 24"/>
                            <a:gd name="T24" fmla="*/ 24 w 30"/>
                            <a:gd name="T25" fmla="*/ 24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0"/>
                              </a:lnTo>
                              <a:lnTo>
                                <a:pt x="18" y="0"/>
                              </a:lnTo>
                              <a:lnTo>
                                <a:pt x="12" y="0"/>
                              </a:lnTo>
                              <a:lnTo>
                                <a:pt x="6" y="0"/>
                              </a:lnTo>
                              <a:lnTo>
                                <a:pt x="0" y="0"/>
                              </a:lnTo>
                              <a:lnTo>
                                <a:pt x="0" y="6"/>
                              </a:lnTo>
                              <a:lnTo>
                                <a:pt x="0" y="18"/>
                              </a:lnTo>
                              <a:lnTo>
                                <a:pt x="0"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45" name="Freeform 6940"/>
                        <p:cNvSpPr>
                          <a:spLocks/>
                        </p:cNvSpPr>
                        <p:nvPr/>
                      </p:nvSpPr>
                      <p:spPr bwMode="auto">
                        <a:xfrm>
                          <a:off x="6603228" y="3201347"/>
                          <a:ext cx="43846" cy="36647"/>
                        </a:xfrm>
                        <a:custGeom>
                          <a:avLst/>
                          <a:gdLst>
                            <a:gd name="T0" fmla="*/ 30 w 30"/>
                            <a:gd name="T1" fmla="*/ 12 h 24"/>
                            <a:gd name="T2" fmla="*/ 30 w 30"/>
                            <a:gd name="T3" fmla="*/ 0 h 24"/>
                            <a:gd name="T4" fmla="*/ 18 w 30"/>
                            <a:gd name="T5" fmla="*/ 0 h 24"/>
                            <a:gd name="T6" fmla="*/ 18 w 30"/>
                            <a:gd name="T7" fmla="*/ 0 h 24"/>
                            <a:gd name="T8" fmla="*/ 12 w 30"/>
                            <a:gd name="T9" fmla="*/ 0 h 24"/>
                            <a:gd name="T10" fmla="*/ 6 w 30"/>
                            <a:gd name="T11" fmla="*/ 0 h 24"/>
                            <a:gd name="T12" fmla="*/ 0 w 30"/>
                            <a:gd name="T13" fmla="*/ 0 h 24"/>
                            <a:gd name="T14" fmla="*/ 0 w 30"/>
                            <a:gd name="T15" fmla="*/ 6 h 24"/>
                            <a:gd name="T16" fmla="*/ 0 w 30"/>
                            <a:gd name="T17" fmla="*/ 6 h 24"/>
                            <a:gd name="T18" fmla="*/ 0 w 30"/>
                            <a:gd name="T19" fmla="*/ 18 h 24"/>
                            <a:gd name="T20" fmla="*/ 0 w 30"/>
                            <a:gd name="T21" fmla="*/ 18 h 24"/>
                            <a:gd name="T22" fmla="*/ 0 w 30"/>
                            <a:gd name="T23" fmla="*/ 24 h 24"/>
                            <a:gd name="T24" fmla="*/ 24 w 30"/>
                            <a:gd name="T25" fmla="*/ 24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0"/>
                              </a:lnTo>
                              <a:lnTo>
                                <a:pt x="18" y="0"/>
                              </a:lnTo>
                              <a:lnTo>
                                <a:pt x="12" y="0"/>
                              </a:lnTo>
                              <a:lnTo>
                                <a:pt x="6" y="0"/>
                              </a:lnTo>
                              <a:lnTo>
                                <a:pt x="0" y="0"/>
                              </a:lnTo>
                              <a:lnTo>
                                <a:pt x="0" y="6"/>
                              </a:lnTo>
                              <a:lnTo>
                                <a:pt x="0" y="18"/>
                              </a:lnTo>
                              <a:lnTo>
                                <a:pt x="0"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46" name="Freeform 6941"/>
                        <p:cNvSpPr>
                          <a:spLocks/>
                        </p:cNvSpPr>
                        <p:nvPr/>
                      </p:nvSpPr>
                      <p:spPr bwMode="auto">
                        <a:xfrm>
                          <a:off x="6611997" y="3201347"/>
                          <a:ext cx="43846" cy="36647"/>
                        </a:xfrm>
                        <a:custGeom>
                          <a:avLst/>
                          <a:gdLst>
                            <a:gd name="T0" fmla="*/ 30 w 30"/>
                            <a:gd name="T1" fmla="*/ 12 h 24"/>
                            <a:gd name="T2" fmla="*/ 30 w 30"/>
                            <a:gd name="T3" fmla="*/ 6 h 24"/>
                            <a:gd name="T4" fmla="*/ 30 w 30"/>
                            <a:gd name="T5" fmla="*/ 0 h 24"/>
                            <a:gd name="T6" fmla="*/ 24 w 30"/>
                            <a:gd name="T7" fmla="*/ 0 h 24"/>
                            <a:gd name="T8" fmla="*/ 18 w 30"/>
                            <a:gd name="T9" fmla="*/ 0 h 24"/>
                            <a:gd name="T10" fmla="*/ 12 w 30"/>
                            <a:gd name="T11" fmla="*/ 0 h 24"/>
                            <a:gd name="T12" fmla="*/ 12 w 30"/>
                            <a:gd name="T13" fmla="*/ 0 h 24"/>
                            <a:gd name="T14" fmla="*/ 6 w 30"/>
                            <a:gd name="T15" fmla="*/ 0 h 24"/>
                            <a:gd name="T16" fmla="*/ 0 w 30"/>
                            <a:gd name="T17" fmla="*/ 6 h 24"/>
                            <a:gd name="T18" fmla="*/ 0 w 30"/>
                            <a:gd name="T19" fmla="*/ 18 h 24"/>
                            <a:gd name="T20" fmla="*/ 6 w 30"/>
                            <a:gd name="T21" fmla="*/ 18 h 24"/>
                            <a:gd name="T22" fmla="*/ 6 w 30"/>
                            <a:gd name="T23" fmla="*/ 24 h 24"/>
                            <a:gd name="T24" fmla="*/ 30 w 30"/>
                            <a:gd name="T25" fmla="*/ 24 h 24"/>
                            <a:gd name="T26" fmla="*/ 30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30" y="0"/>
                              </a:lnTo>
                              <a:lnTo>
                                <a:pt x="24" y="0"/>
                              </a:lnTo>
                              <a:lnTo>
                                <a:pt x="18" y="0"/>
                              </a:lnTo>
                              <a:lnTo>
                                <a:pt x="12" y="0"/>
                              </a:lnTo>
                              <a:lnTo>
                                <a:pt x="6" y="0"/>
                              </a:lnTo>
                              <a:lnTo>
                                <a:pt x="0" y="6"/>
                              </a:lnTo>
                              <a:lnTo>
                                <a:pt x="0" y="18"/>
                              </a:lnTo>
                              <a:lnTo>
                                <a:pt x="6"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47" name="Freeform 6942"/>
                        <p:cNvSpPr>
                          <a:spLocks/>
                        </p:cNvSpPr>
                        <p:nvPr/>
                      </p:nvSpPr>
                      <p:spPr bwMode="auto">
                        <a:xfrm>
                          <a:off x="6629536" y="3201347"/>
                          <a:ext cx="43846" cy="36647"/>
                        </a:xfrm>
                        <a:custGeom>
                          <a:avLst/>
                          <a:gdLst>
                            <a:gd name="T0" fmla="*/ 30 w 30"/>
                            <a:gd name="T1" fmla="*/ 12 h 24"/>
                            <a:gd name="T2" fmla="*/ 30 w 30"/>
                            <a:gd name="T3" fmla="*/ 6 h 24"/>
                            <a:gd name="T4" fmla="*/ 24 w 30"/>
                            <a:gd name="T5" fmla="*/ 6 h 24"/>
                            <a:gd name="T6" fmla="*/ 24 w 30"/>
                            <a:gd name="T7" fmla="*/ 0 h 24"/>
                            <a:gd name="T8" fmla="*/ 18 w 30"/>
                            <a:gd name="T9" fmla="*/ 0 h 24"/>
                            <a:gd name="T10" fmla="*/ 18 w 30"/>
                            <a:gd name="T11" fmla="*/ 0 h 24"/>
                            <a:gd name="T12" fmla="*/ 6 w 30"/>
                            <a:gd name="T13" fmla="*/ 0 h 24"/>
                            <a:gd name="T14" fmla="*/ 6 w 30"/>
                            <a:gd name="T15" fmla="*/ 0 h 24"/>
                            <a:gd name="T16" fmla="*/ 0 w 30"/>
                            <a:gd name="T17" fmla="*/ 0 h 24"/>
                            <a:gd name="T18" fmla="*/ 0 w 30"/>
                            <a:gd name="T19" fmla="*/ 18 h 24"/>
                            <a:gd name="T20" fmla="*/ 0 w 30"/>
                            <a:gd name="T21" fmla="*/ 24 h 24"/>
                            <a:gd name="T22" fmla="*/ 24 w 30"/>
                            <a:gd name="T23" fmla="*/ 24 h 24"/>
                            <a:gd name="T24" fmla="*/ 24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24" y="6"/>
                              </a:lnTo>
                              <a:lnTo>
                                <a:pt x="24" y="0"/>
                              </a:lnTo>
                              <a:lnTo>
                                <a:pt x="18" y="0"/>
                              </a:lnTo>
                              <a:lnTo>
                                <a:pt x="6" y="0"/>
                              </a:lnTo>
                              <a:lnTo>
                                <a:pt x="0" y="0"/>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48" name="Freeform 6943"/>
                        <p:cNvSpPr>
                          <a:spLocks/>
                        </p:cNvSpPr>
                        <p:nvPr/>
                      </p:nvSpPr>
                      <p:spPr bwMode="auto">
                        <a:xfrm>
                          <a:off x="6629536" y="3201347"/>
                          <a:ext cx="43846" cy="36647"/>
                        </a:xfrm>
                        <a:custGeom>
                          <a:avLst/>
                          <a:gdLst>
                            <a:gd name="T0" fmla="*/ 30 w 30"/>
                            <a:gd name="T1" fmla="*/ 12 h 24"/>
                            <a:gd name="T2" fmla="*/ 30 w 30"/>
                            <a:gd name="T3" fmla="*/ 6 h 24"/>
                            <a:gd name="T4" fmla="*/ 24 w 30"/>
                            <a:gd name="T5" fmla="*/ 6 h 24"/>
                            <a:gd name="T6" fmla="*/ 24 w 30"/>
                            <a:gd name="T7" fmla="*/ 0 h 24"/>
                            <a:gd name="T8" fmla="*/ 18 w 30"/>
                            <a:gd name="T9" fmla="*/ 0 h 24"/>
                            <a:gd name="T10" fmla="*/ 18 w 30"/>
                            <a:gd name="T11" fmla="*/ 0 h 24"/>
                            <a:gd name="T12" fmla="*/ 6 w 30"/>
                            <a:gd name="T13" fmla="*/ 0 h 24"/>
                            <a:gd name="T14" fmla="*/ 6 w 30"/>
                            <a:gd name="T15" fmla="*/ 0 h 24"/>
                            <a:gd name="T16" fmla="*/ 0 w 30"/>
                            <a:gd name="T17" fmla="*/ 0 h 24"/>
                            <a:gd name="T18" fmla="*/ 0 w 30"/>
                            <a:gd name="T19" fmla="*/ 18 h 24"/>
                            <a:gd name="T20" fmla="*/ 0 w 30"/>
                            <a:gd name="T21" fmla="*/ 24 h 24"/>
                            <a:gd name="T22" fmla="*/ 24 w 30"/>
                            <a:gd name="T23" fmla="*/ 24 h 24"/>
                            <a:gd name="T24" fmla="*/ 24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24" y="6"/>
                              </a:lnTo>
                              <a:lnTo>
                                <a:pt x="24" y="0"/>
                              </a:lnTo>
                              <a:lnTo>
                                <a:pt x="18" y="0"/>
                              </a:lnTo>
                              <a:lnTo>
                                <a:pt x="6" y="0"/>
                              </a:lnTo>
                              <a:lnTo>
                                <a:pt x="0" y="0"/>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49" name="Freeform 6944"/>
                        <p:cNvSpPr>
                          <a:spLocks/>
                        </p:cNvSpPr>
                        <p:nvPr/>
                      </p:nvSpPr>
                      <p:spPr bwMode="auto">
                        <a:xfrm>
                          <a:off x="6629536" y="3201347"/>
                          <a:ext cx="43846" cy="36647"/>
                        </a:xfrm>
                        <a:custGeom>
                          <a:avLst/>
                          <a:gdLst>
                            <a:gd name="T0" fmla="*/ 30 w 30"/>
                            <a:gd name="T1" fmla="*/ 12 h 24"/>
                            <a:gd name="T2" fmla="*/ 30 w 30"/>
                            <a:gd name="T3" fmla="*/ 0 h 24"/>
                            <a:gd name="T4" fmla="*/ 18 w 30"/>
                            <a:gd name="T5" fmla="*/ 0 h 24"/>
                            <a:gd name="T6" fmla="*/ 18 w 30"/>
                            <a:gd name="T7" fmla="*/ 0 h 24"/>
                            <a:gd name="T8" fmla="*/ 12 w 30"/>
                            <a:gd name="T9" fmla="*/ 0 h 24"/>
                            <a:gd name="T10" fmla="*/ 6 w 30"/>
                            <a:gd name="T11" fmla="*/ 0 h 24"/>
                            <a:gd name="T12" fmla="*/ 0 w 30"/>
                            <a:gd name="T13" fmla="*/ 0 h 24"/>
                            <a:gd name="T14" fmla="*/ 0 w 30"/>
                            <a:gd name="T15" fmla="*/ 6 h 24"/>
                            <a:gd name="T16" fmla="*/ 0 w 30"/>
                            <a:gd name="T17" fmla="*/ 6 h 24"/>
                            <a:gd name="T18" fmla="*/ 0 w 30"/>
                            <a:gd name="T19" fmla="*/ 18 h 24"/>
                            <a:gd name="T20" fmla="*/ 0 w 30"/>
                            <a:gd name="T21" fmla="*/ 18 h 24"/>
                            <a:gd name="T22" fmla="*/ 0 w 30"/>
                            <a:gd name="T23" fmla="*/ 24 h 24"/>
                            <a:gd name="T24" fmla="*/ 24 w 30"/>
                            <a:gd name="T25" fmla="*/ 24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0"/>
                              </a:lnTo>
                              <a:lnTo>
                                <a:pt x="18" y="0"/>
                              </a:lnTo>
                              <a:lnTo>
                                <a:pt x="12" y="0"/>
                              </a:lnTo>
                              <a:lnTo>
                                <a:pt x="6" y="0"/>
                              </a:lnTo>
                              <a:lnTo>
                                <a:pt x="0" y="0"/>
                              </a:lnTo>
                              <a:lnTo>
                                <a:pt x="0" y="6"/>
                              </a:lnTo>
                              <a:lnTo>
                                <a:pt x="0" y="18"/>
                              </a:lnTo>
                              <a:lnTo>
                                <a:pt x="0"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50" name="Freeform 6945"/>
                        <p:cNvSpPr>
                          <a:spLocks/>
                        </p:cNvSpPr>
                        <p:nvPr/>
                      </p:nvSpPr>
                      <p:spPr bwMode="auto">
                        <a:xfrm>
                          <a:off x="6629536" y="3201347"/>
                          <a:ext cx="52615" cy="36647"/>
                        </a:xfrm>
                        <a:custGeom>
                          <a:avLst/>
                          <a:gdLst>
                            <a:gd name="T0" fmla="*/ 36 w 36"/>
                            <a:gd name="T1" fmla="*/ 12 h 24"/>
                            <a:gd name="T2" fmla="*/ 36 w 36"/>
                            <a:gd name="T3" fmla="*/ 6 h 24"/>
                            <a:gd name="T4" fmla="*/ 30 w 36"/>
                            <a:gd name="T5" fmla="*/ 6 h 24"/>
                            <a:gd name="T6" fmla="*/ 30 w 36"/>
                            <a:gd name="T7" fmla="*/ 0 h 24"/>
                            <a:gd name="T8" fmla="*/ 24 w 36"/>
                            <a:gd name="T9" fmla="*/ 0 h 24"/>
                            <a:gd name="T10" fmla="*/ 18 w 36"/>
                            <a:gd name="T11" fmla="*/ 0 h 24"/>
                            <a:gd name="T12" fmla="*/ 12 w 36"/>
                            <a:gd name="T13" fmla="*/ 0 h 24"/>
                            <a:gd name="T14" fmla="*/ 12 w 36"/>
                            <a:gd name="T15" fmla="*/ 0 h 24"/>
                            <a:gd name="T16" fmla="*/ 6 w 36"/>
                            <a:gd name="T17" fmla="*/ 0 h 24"/>
                            <a:gd name="T18" fmla="*/ 0 w 36"/>
                            <a:gd name="T19" fmla="*/ 6 h 24"/>
                            <a:gd name="T20" fmla="*/ 0 w 36"/>
                            <a:gd name="T21" fmla="*/ 18 h 24"/>
                            <a:gd name="T22" fmla="*/ 6 w 36"/>
                            <a:gd name="T23" fmla="*/ 18 h 24"/>
                            <a:gd name="T24" fmla="*/ 6 w 36"/>
                            <a:gd name="T25" fmla="*/ 24 h 24"/>
                            <a:gd name="T26" fmla="*/ 30 w 36"/>
                            <a:gd name="T27" fmla="*/ 24 h 24"/>
                            <a:gd name="T28" fmla="*/ 30 w 36"/>
                            <a:gd name="T29" fmla="*/ 18 h 24"/>
                            <a:gd name="T30" fmla="*/ 36 w 36"/>
                            <a:gd name="T31" fmla="*/ 18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6" y="6"/>
                              </a:lnTo>
                              <a:lnTo>
                                <a:pt x="30" y="6"/>
                              </a:lnTo>
                              <a:lnTo>
                                <a:pt x="30" y="0"/>
                              </a:lnTo>
                              <a:lnTo>
                                <a:pt x="24" y="0"/>
                              </a:lnTo>
                              <a:lnTo>
                                <a:pt x="18" y="0"/>
                              </a:lnTo>
                              <a:lnTo>
                                <a:pt x="12" y="0"/>
                              </a:lnTo>
                              <a:lnTo>
                                <a:pt x="6" y="0"/>
                              </a:lnTo>
                              <a:lnTo>
                                <a:pt x="0" y="6"/>
                              </a:lnTo>
                              <a:lnTo>
                                <a:pt x="0" y="18"/>
                              </a:lnTo>
                              <a:lnTo>
                                <a:pt x="6" y="18"/>
                              </a:lnTo>
                              <a:lnTo>
                                <a:pt x="6" y="24"/>
                              </a:lnTo>
                              <a:lnTo>
                                <a:pt x="30"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51" name="Freeform 6946"/>
                        <p:cNvSpPr>
                          <a:spLocks/>
                        </p:cNvSpPr>
                        <p:nvPr/>
                      </p:nvSpPr>
                      <p:spPr bwMode="auto">
                        <a:xfrm>
                          <a:off x="6629536" y="3201347"/>
                          <a:ext cx="52615" cy="36647"/>
                        </a:xfrm>
                        <a:custGeom>
                          <a:avLst/>
                          <a:gdLst>
                            <a:gd name="T0" fmla="*/ 36 w 36"/>
                            <a:gd name="T1" fmla="*/ 12 h 24"/>
                            <a:gd name="T2" fmla="*/ 36 w 36"/>
                            <a:gd name="T3" fmla="*/ 0 h 24"/>
                            <a:gd name="T4" fmla="*/ 24 w 36"/>
                            <a:gd name="T5" fmla="*/ 0 h 24"/>
                            <a:gd name="T6" fmla="*/ 24 w 36"/>
                            <a:gd name="T7" fmla="*/ 0 h 24"/>
                            <a:gd name="T8" fmla="*/ 18 w 36"/>
                            <a:gd name="T9" fmla="*/ 0 h 24"/>
                            <a:gd name="T10" fmla="*/ 12 w 36"/>
                            <a:gd name="T11" fmla="*/ 0 h 24"/>
                            <a:gd name="T12" fmla="*/ 6 w 36"/>
                            <a:gd name="T13" fmla="*/ 0 h 24"/>
                            <a:gd name="T14" fmla="*/ 6 w 36"/>
                            <a:gd name="T15" fmla="*/ 6 h 24"/>
                            <a:gd name="T16" fmla="*/ 0 w 36"/>
                            <a:gd name="T17" fmla="*/ 6 h 24"/>
                            <a:gd name="T18" fmla="*/ 0 w 36"/>
                            <a:gd name="T19" fmla="*/ 18 h 24"/>
                            <a:gd name="T20" fmla="*/ 6 w 36"/>
                            <a:gd name="T21" fmla="*/ 18 h 24"/>
                            <a:gd name="T22" fmla="*/ 6 w 36"/>
                            <a:gd name="T23" fmla="*/ 24 h 24"/>
                            <a:gd name="T24" fmla="*/ 30 w 36"/>
                            <a:gd name="T25" fmla="*/ 24 h 24"/>
                            <a:gd name="T26" fmla="*/ 36 w 36"/>
                            <a:gd name="T27" fmla="*/ 18 h 24"/>
                            <a:gd name="T28" fmla="*/ 36 w 36"/>
                            <a:gd name="T29" fmla="*/ 18 h 24"/>
                            <a:gd name="T30" fmla="*/ 36 w 36"/>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4"/>
                            <a:gd name="T50" fmla="*/ 36 w 3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4">
                              <a:moveTo>
                                <a:pt x="36" y="12"/>
                              </a:moveTo>
                              <a:lnTo>
                                <a:pt x="36" y="0"/>
                              </a:lnTo>
                              <a:lnTo>
                                <a:pt x="24" y="0"/>
                              </a:lnTo>
                              <a:lnTo>
                                <a:pt x="18" y="0"/>
                              </a:lnTo>
                              <a:lnTo>
                                <a:pt x="12" y="0"/>
                              </a:lnTo>
                              <a:lnTo>
                                <a:pt x="6" y="0"/>
                              </a:lnTo>
                              <a:lnTo>
                                <a:pt x="6" y="6"/>
                              </a:lnTo>
                              <a:lnTo>
                                <a:pt x="0" y="6"/>
                              </a:lnTo>
                              <a:lnTo>
                                <a:pt x="0" y="18"/>
                              </a:lnTo>
                              <a:lnTo>
                                <a:pt x="6" y="18"/>
                              </a:lnTo>
                              <a:lnTo>
                                <a:pt x="6" y="24"/>
                              </a:lnTo>
                              <a:lnTo>
                                <a:pt x="30" y="24"/>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52" name="Freeform 6947"/>
                        <p:cNvSpPr>
                          <a:spLocks/>
                        </p:cNvSpPr>
                        <p:nvPr/>
                      </p:nvSpPr>
                      <p:spPr bwMode="auto">
                        <a:xfrm>
                          <a:off x="6647074" y="3201347"/>
                          <a:ext cx="43846" cy="36647"/>
                        </a:xfrm>
                        <a:custGeom>
                          <a:avLst/>
                          <a:gdLst>
                            <a:gd name="T0" fmla="*/ 30 w 30"/>
                            <a:gd name="T1" fmla="*/ 12 h 24"/>
                            <a:gd name="T2" fmla="*/ 30 w 30"/>
                            <a:gd name="T3" fmla="*/ 6 h 24"/>
                            <a:gd name="T4" fmla="*/ 24 w 30"/>
                            <a:gd name="T5" fmla="*/ 0 h 24"/>
                            <a:gd name="T6" fmla="*/ 24 w 30"/>
                            <a:gd name="T7" fmla="*/ 0 h 24"/>
                            <a:gd name="T8" fmla="*/ 18 w 30"/>
                            <a:gd name="T9" fmla="*/ 0 h 24"/>
                            <a:gd name="T10" fmla="*/ 12 w 30"/>
                            <a:gd name="T11" fmla="*/ 0 h 24"/>
                            <a:gd name="T12" fmla="*/ 6 w 30"/>
                            <a:gd name="T13" fmla="*/ 0 h 24"/>
                            <a:gd name="T14" fmla="*/ 6 w 30"/>
                            <a:gd name="T15" fmla="*/ 0 h 24"/>
                            <a:gd name="T16" fmla="*/ 0 w 30"/>
                            <a:gd name="T17" fmla="*/ 6 h 24"/>
                            <a:gd name="T18" fmla="*/ 0 w 30"/>
                            <a:gd name="T19" fmla="*/ 18 h 24"/>
                            <a:gd name="T20" fmla="*/ 6 w 30"/>
                            <a:gd name="T21" fmla="*/ 18 h 24"/>
                            <a:gd name="T22" fmla="*/ 6 w 30"/>
                            <a:gd name="T23" fmla="*/ 24 h 24"/>
                            <a:gd name="T24" fmla="*/ 24 w 30"/>
                            <a:gd name="T25" fmla="*/ 24 h 24"/>
                            <a:gd name="T26" fmla="*/ 24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0"/>
                              </a:lnTo>
                              <a:lnTo>
                                <a:pt x="18" y="0"/>
                              </a:lnTo>
                              <a:lnTo>
                                <a:pt x="12" y="0"/>
                              </a:lnTo>
                              <a:lnTo>
                                <a:pt x="6" y="0"/>
                              </a:lnTo>
                              <a:lnTo>
                                <a:pt x="0" y="6"/>
                              </a:lnTo>
                              <a:lnTo>
                                <a:pt x="0" y="18"/>
                              </a:lnTo>
                              <a:lnTo>
                                <a:pt x="6"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53" name="Freeform 6948"/>
                        <p:cNvSpPr>
                          <a:spLocks/>
                        </p:cNvSpPr>
                        <p:nvPr/>
                      </p:nvSpPr>
                      <p:spPr bwMode="auto">
                        <a:xfrm>
                          <a:off x="6647074" y="3201347"/>
                          <a:ext cx="43846" cy="36647"/>
                        </a:xfrm>
                        <a:custGeom>
                          <a:avLst/>
                          <a:gdLst>
                            <a:gd name="T0" fmla="*/ 30 w 30"/>
                            <a:gd name="T1" fmla="*/ 12 h 24"/>
                            <a:gd name="T2" fmla="*/ 30 w 30"/>
                            <a:gd name="T3" fmla="*/ 6 h 24"/>
                            <a:gd name="T4" fmla="*/ 24 w 30"/>
                            <a:gd name="T5" fmla="*/ 0 h 24"/>
                            <a:gd name="T6" fmla="*/ 24 w 30"/>
                            <a:gd name="T7" fmla="*/ 0 h 24"/>
                            <a:gd name="T8" fmla="*/ 18 w 30"/>
                            <a:gd name="T9" fmla="*/ 0 h 24"/>
                            <a:gd name="T10" fmla="*/ 12 w 30"/>
                            <a:gd name="T11" fmla="*/ 0 h 24"/>
                            <a:gd name="T12" fmla="*/ 6 w 30"/>
                            <a:gd name="T13" fmla="*/ 0 h 24"/>
                            <a:gd name="T14" fmla="*/ 6 w 30"/>
                            <a:gd name="T15" fmla="*/ 0 h 24"/>
                            <a:gd name="T16" fmla="*/ 0 w 30"/>
                            <a:gd name="T17" fmla="*/ 6 h 24"/>
                            <a:gd name="T18" fmla="*/ 0 w 30"/>
                            <a:gd name="T19" fmla="*/ 18 h 24"/>
                            <a:gd name="T20" fmla="*/ 6 w 30"/>
                            <a:gd name="T21" fmla="*/ 18 h 24"/>
                            <a:gd name="T22" fmla="*/ 6 w 30"/>
                            <a:gd name="T23" fmla="*/ 24 h 24"/>
                            <a:gd name="T24" fmla="*/ 24 w 30"/>
                            <a:gd name="T25" fmla="*/ 24 h 24"/>
                            <a:gd name="T26" fmla="*/ 24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0"/>
                              </a:lnTo>
                              <a:lnTo>
                                <a:pt x="18" y="0"/>
                              </a:lnTo>
                              <a:lnTo>
                                <a:pt x="12" y="0"/>
                              </a:lnTo>
                              <a:lnTo>
                                <a:pt x="6" y="0"/>
                              </a:lnTo>
                              <a:lnTo>
                                <a:pt x="0" y="6"/>
                              </a:lnTo>
                              <a:lnTo>
                                <a:pt x="0" y="18"/>
                              </a:lnTo>
                              <a:lnTo>
                                <a:pt x="6"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54" name="Freeform 6949"/>
                        <p:cNvSpPr>
                          <a:spLocks/>
                        </p:cNvSpPr>
                        <p:nvPr/>
                      </p:nvSpPr>
                      <p:spPr bwMode="auto">
                        <a:xfrm>
                          <a:off x="6655843" y="3201347"/>
                          <a:ext cx="43846" cy="36647"/>
                        </a:xfrm>
                        <a:custGeom>
                          <a:avLst/>
                          <a:gdLst>
                            <a:gd name="T0" fmla="*/ 30 w 30"/>
                            <a:gd name="T1" fmla="*/ 12 h 24"/>
                            <a:gd name="T2" fmla="*/ 30 w 30"/>
                            <a:gd name="T3" fmla="*/ 6 h 24"/>
                            <a:gd name="T4" fmla="*/ 24 w 30"/>
                            <a:gd name="T5" fmla="*/ 0 h 24"/>
                            <a:gd name="T6" fmla="*/ 18 w 30"/>
                            <a:gd name="T7" fmla="*/ 0 h 24"/>
                            <a:gd name="T8" fmla="*/ 18 w 30"/>
                            <a:gd name="T9" fmla="*/ 0 h 24"/>
                            <a:gd name="T10" fmla="*/ 12 w 30"/>
                            <a:gd name="T11" fmla="*/ 0 h 24"/>
                            <a:gd name="T12" fmla="*/ 6 w 30"/>
                            <a:gd name="T13" fmla="*/ 0 h 24"/>
                            <a:gd name="T14" fmla="*/ 0 w 30"/>
                            <a:gd name="T15" fmla="*/ 0 h 24"/>
                            <a:gd name="T16" fmla="*/ 0 w 30"/>
                            <a:gd name="T17" fmla="*/ 6 h 24"/>
                            <a:gd name="T18" fmla="*/ 0 w 30"/>
                            <a:gd name="T19" fmla="*/ 6 h 24"/>
                            <a:gd name="T20" fmla="*/ 0 w 30"/>
                            <a:gd name="T21" fmla="*/ 18 h 24"/>
                            <a:gd name="T22" fmla="*/ 0 w 30"/>
                            <a:gd name="T23" fmla="*/ 18 h 24"/>
                            <a:gd name="T24" fmla="*/ 0 w 30"/>
                            <a:gd name="T25" fmla="*/ 24 h 24"/>
                            <a:gd name="T26" fmla="*/ 24 w 30"/>
                            <a:gd name="T27" fmla="*/ 24 h 24"/>
                            <a:gd name="T28" fmla="*/ 24 w 30"/>
                            <a:gd name="T29" fmla="*/ 18 h 24"/>
                            <a:gd name="T30" fmla="*/ 30 w 30"/>
                            <a:gd name="T31" fmla="*/ 18 h 24"/>
                            <a:gd name="T32" fmla="*/ 30 w 30"/>
                            <a:gd name="T33" fmla="*/ 18 h 24"/>
                            <a:gd name="T34" fmla="*/ 30 w 30"/>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30" y="12"/>
                              </a:moveTo>
                              <a:lnTo>
                                <a:pt x="30" y="6"/>
                              </a:lnTo>
                              <a:lnTo>
                                <a:pt x="24" y="0"/>
                              </a:lnTo>
                              <a:lnTo>
                                <a:pt x="18" y="0"/>
                              </a:lnTo>
                              <a:lnTo>
                                <a:pt x="12" y="0"/>
                              </a:lnTo>
                              <a:lnTo>
                                <a:pt x="6" y="0"/>
                              </a:lnTo>
                              <a:lnTo>
                                <a:pt x="0" y="0"/>
                              </a:lnTo>
                              <a:lnTo>
                                <a:pt x="0" y="6"/>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55" name="Freeform 6950"/>
                        <p:cNvSpPr>
                          <a:spLocks/>
                        </p:cNvSpPr>
                        <p:nvPr/>
                      </p:nvSpPr>
                      <p:spPr bwMode="auto">
                        <a:xfrm>
                          <a:off x="6655843" y="3201347"/>
                          <a:ext cx="52615" cy="36647"/>
                        </a:xfrm>
                        <a:custGeom>
                          <a:avLst/>
                          <a:gdLst>
                            <a:gd name="T0" fmla="*/ 36 w 36"/>
                            <a:gd name="T1" fmla="*/ 12 h 24"/>
                            <a:gd name="T2" fmla="*/ 36 w 36"/>
                            <a:gd name="T3" fmla="*/ 6 h 24"/>
                            <a:gd name="T4" fmla="*/ 30 w 36"/>
                            <a:gd name="T5" fmla="*/ 6 h 24"/>
                            <a:gd name="T6" fmla="*/ 30 w 36"/>
                            <a:gd name="T7" fmla="*/ 0 h 24"/>
                            <a:gd name="T8" fmla="*/ 24 w 36"/>
                            <a:gd name="T9" fmla="*/ 0 h 24"/>
                            <a:gd name="T10" fmla="*/ 18 w 36"/>
                            <a:gd name="T11" fmla="*/ 0 h 24"/>
                            <a:gd name="T12" fmla="*/ 12 w 36"/>
                            <a:gd name="T13" fmla="*/ 0 h 24"/>
                            <a:gd name="T14" fmla="*/ 12 w 36"/>
                            <a:gd name="T15" fmla="*/ 0 h 24"/>
                            <a:gd name="T16" fmla="*/ 0 w 36"/>
                            <a:gd name="T17" fmla="*/ 0 h 24"/>
                            <a:gd name="T18" fmla="*/ 0 w 36"/>
                            <a:gd name="T19" fmla="*/ 18 h 24"/>
                            <a:gd name="T20" fmla="*/ 6 w 36"/>
                            <a:gd name="T21" fmla="*/ 24 h 24"/>
                            <a:gd name="T22" fmla="*/ 30 w 36"/>
                            <a:gd name="T23" fmla="*/ 24 h 24"/>
                            <a:gd name="T24" fmla="*/ 30 w 36"/>
                            <a:gd name="T25" fmla="*/ 18 h 24"/>
                            <a:gd name="T26" fmla="*/ 36 w 36"/>
                            <a:gd name="T27" fmla="*/ 18 h 24"/>
                            <a:gd name="T28" fmla="*/ 36 w 36"/>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24"/>
                            <a:gd name="T47" fmla="*/ 36 w 36"/>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24">
                              <a:moveTo>
                                <a:pt x="36" y="12"/>
                              </a:moveTo>
                              <a:lnTo>
                                <a:pt x="36" y="6"/>
                              </a:lnTo>
                              <a:lnTo>
                                <a:pt x="30" y="6"/>
                              </a:lnTo>
                              <a:lnTo>
                                <a:pt x="30" y="0"/>
                              </a:lnTo>
                              <a:lnTo>
                                <a:pt x="24" y="0"/>
                              </a:lnTo>
                              <a:lnTo>
                                <a:pt x="18" y="0"/>
                              </a:lnTo>
                              <a:lnTo>
                                <a:pt x="12" y="0"/>
                              </a:lnTo>
                              <a:lnTo>
                                <a:pt x="0" y="0"/>
                              </a:lnTo>
                              <a:lnTo>
                                <a:pt x="0" y="18"/>
                              </a:lnTo>
                              <a:lnTo>
                                <a:pt x="6" y="24"/>
                              </a:lnTo>
                              <a:lnTo>
                                <a:pt x="30"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56" name="Freeform 6951"/>
                        <p:cNvSpPr>
                          <a:spLocks/>
                        </p:cNvSpPr>
                        <p:nvPr/>
                      </p:nvSpPr>
                      <p:spPr bwMode="auto">
                        <a:xfrm>
                          <a:off x="6673382" y="3201347"/>
                          <a:ext cx="43846" cy="36647"/>
                        </a:xfrm>
                        <a:custGeom>
                          <a:avLst/>
                          <a:gdLst>
                            <a:gd name="T0" fmla="*/ 30 w 30"/>
                            <a:gd name="T1" fmla="*/ 12 h 24"/>
                            <a:gd name="T2" fmla="*/ 30 w 30"/>
                            <a:gd name="T3" fmla="*/ 6 h 24"/>
                            <a:gd name="T4" fmla="*/ 24 w 30"/>
                            <a:gd name="T5" fmla="*/ 0 h 24"/>
                            <a:gd name="T6" fmla="*/ 24 w 30"/>
                            <a:gd name="T7" fmla="*/ 0 h 24"/>
                            <a:gd name="T8" fmla="*/ 18 w 30"/>
                            <a:gd name="T9" fmla="*/ 0 h 24"/>
                            <a:gd name="T10" fmla="*/ 12 w 30"/>
                            <a:gd name="T11" fmla="*/ 0 h 24"/>
                            <a:gd name="T12" fmla="*/ 6 w 30"/>
                            <a:gd name="T13" fmla="*/ 0 h 24"/>
                            <a:gd name="T14" fmla="*/ 6 w 30"/>
                            <a:gd name="T15" fmla="*/ 0 h 24"/>
                            <a:gd name="T16" fmla="*/ 0 w 30"/>
                            <a:gd name="T17" fmla="*/ 6 h 24"/>
                            <a:gd name="T18" fmla="*/ 0 w 30"/>
                            <a:gd name="T19" fmla="*/ 18 h 24"/>
                            <a:gd name="T20" fmla="*/ 6 w 30"/>
                            <a:gd name="T21" fmla="*/ 18 h 24"/>
                            <a:gd name="T22" fmla="*/ 6 w 30"/>
                            <a:gd name="T23" fmla="*/ 24 h 24"/>
                            <a:gd name="T24" fmla="*/ 24 w 30"/>
                            <a:gd name="T25" fmla="*/ 24 h 24"/>
                            <a:gd name="T26" fmla="*/ 24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0"/>
                              </a:lnTo>
                              <a:lnTo>
                                <a:pt x="18" y="0"/>
                              </a:lnTo>
                              <a:lnTo>
                                <a:pt x="12" y="0"/>
                              </a:lnTo>
                              <a:lnTo>
                                <a:pt x="6" y="0"/>
                              </a:lnTo>
                              <a:lnTo>
                                <a:pt x="0" y="6"/>
                              </a:lnTo>
                              <a:lnTo>
                                <a:pt x="0" y="18"/>
                              </a:lnTo>
                              <a:lnTo>
                                <a:pt x="6"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57" name="Freeform 6952"/>
                        <p:cNvSpPr>
                          <a:spLocks/>
                        </p:cNvSpPr>
                        <p:nvPr/>
                      </p:nvSpPr>
                      <p:spPr bwMode="auto">
                        <a:xfrm>
                          <a:off x="6673382" y="3201347"/>
                          <a:ext cx="52615" cy="36647"/>
                        </a:xfrm>
                        <a:custGeom>
                          <a:avLst/>
                          <a:gdLst>
                            <a:gd name="T0" fmla="*/ 36 w 36"/>
                            <a:gd name="T1" fmla="*/ 12 h 24"/>
                            <a:gd name="T2" fmla="*/ 36 w 36"/>
                            <a:gd name="T3" fmla="*/ 6 h 24"/>
                            <a:gd name="T4" fmla="*/ 30 w 36"/>
                            <a:gd name="T5" fmla="*/ 6 h 24"/>
                            <a:gd name="T6" fmla="*/ 30 w 36"/>
                            <a:gd name="T7" fmla="*/ 0 h 24"/>
                            <a:gd name="T8" fmla="*/ 24 w 36"/>
                            <a:gd name="T9" fmla="*/ 0 h 24"/>
                            <a:gd name="T10" fmla="*/ 24 w 36"/>
                            <a:gd name="T11" fmla="*/ 0 h 24"/>
                            <a:gd name="T12" fmla="*/ 12 w 36"/>
                            <a:gd name="T13" fmla="*/ 0 h 24"/>
                            <a:gd name="T14" fmla="*/ 12 w 36"/>
                            <a:gd name="T15" fmla="*/ 0 h 24"/>
                            <a:gd name="T16" fmla="*/ 6 w 36"/>
                            <a:gd name="T17" fmla="*/ 0 h 24"/>
                            <a:gd name="T18" fmla="*/ 6 w 36"/>
                            <a:gd name="T19" fmla="*/ 6 h 24"/>
                            <a:gd name="T20" fmla="*/ 0 w 36"/>
                            <a:gd name="T21" fmla="*/ 12 h 24"/>
                            <a:gd name="T22" fmla="*/ 6 w 36"/>
                            <a:gd name="T23" fmla="*/ 18 h 24"/>
                            <a:gd name="T24" fmla="*/ 6 w 36"/>
                            <a:gd name="T25" fmla="*/ 18 h 24"/>
                            <a:gd name="T26" fmla="*/ 6 w 36"/>
                            <a:gd name="T27" fmla="*/ 24 h 24"/>
                            <a:gd name="T28" fmla="*/ 24 w 36"/>
                            <a:gd name="T29" fmla="*/ 24 h 24"/>
                            <a:gd name="T30" fmla="*/ 30 w 36"/>
                            <a:gd name="T31" fmla="*/ 18 h 24"/>
                            <a:gd name="T32" fmla="*/ 30 w 36"/>
                            <a:gd name="T33" fmla="*/ 18 h 24"/>
                            <a:gd name="T34" fmla="*/ 36 w 36"/>
                            <a:gd name="T35" fmla="*/ 18 h 24"/>
                            <a:gd name="T36" fmla="*/ 36 w 36"/>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24"/>
                            <a:gd name="T59" fmla="*/ 36 w 36"/>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24">
                              <a:moveTo>
                                <a:pt x="36" y="12"/>
                              </a:moveTo>
                              <a:lnTo>
                                <a:pt x="36" y="6"/>
                              </a:lnTo>
                              <a:lnTo>
                                <a:pt x="30" y="6"/>
                              </a:lnTo>
                              <a:lnTo>
                                <a:pt x="30" y="0"/>
                              </a:lnTo>
                              <a:lnTo>
                                <a:pt x="24" y="0"/>
                              </a:lnTo>
                              <a:lnTo>
                                <a:pt x="12" y="0"/>
                              </a:lnTo>
                              <a:lnTo>
                                <a:pt x="6" y="0"/>
                              </a:lnTo>
                              <a:lnTo>
                                <a:pt x="6" y="6"/>
                              </a:lnTo>
                              <a:lnTo>
                                <a:pt x="0" y="12"/>
                              </a:lnTo>
                              <a:lnTo>
                                <a:pt x="6" y="18"/>
                              </a:lnTo>
                              <a:lnTo>
                                <a:pt x="6" y="24"/>
                              </a:lnTo>
                              <a:lnTo>
                                <a:pt x="24"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58" name="Freeform 6953"/>
                        <p:cNvSpPr>
                          <a:spLocks/>
                        </p:cNvSpPr>
                        <p:nvPr/>
                      </p:nvSpPr>
                      <p:spPr bwMode="auto">
                        <a:xfrm>
                          <a:off x="6673382" y="3201347"/>
                          <a:ext cx="52615" cy="36647"/>
                        </a:xfrm>
                        <a:custGeom>
                          <a:avLst/>
                          <a:gdLst>
                            <a:gd name="T0" fmla="*/ 36 w 36"/>
                            <a:gd name="T1" fmla="*/ 12 h 24"/>
                            <a:gd name="T2" fmla="*/ 36 w 36"/>
                            <a:gd name="T3" fmla="*/ 6 h 24"/>
                            <a:gd name="T4" fmla="*/ 30 w 36"/>
                            <a:gd name="T5" fmla="*/ 6 h 24"/>
                            <a:gd name="T6" fmla="*/ 30 w 36"/>
                            <a:gd name="T7" fmla="*/ 0 h 24"/>
                            <a:gd name="T8" fmla="*/ 24 w 36"/>
                            <a:gd name="T9" fmla="*/ 0 h 24"/>
                            <a:gd name="T10" fmla="*/ 24 w 36"/>
                            <a:gd name="T11" fmla="*/ 0 h 24"/>
                            <a:gd name="T12" fmla="*/ 12 w 36"/>
                            <a:gd name="T13" fmla="*/ 0 h 24"/>
                            <a:gd name="T14" fmla="*/ 12 w 36"/>
                            <a:gd name="T15" fmla="*/ 0 h 24"/>
                            <a:gd name="T16" fmla="*/ 6 w 36"/>
                            <a:gd name="T17" fmla="*/ 0 h 24"/>
                            <a:gd name="T18" fmla="*/ 6 w 36"/>
                            <a:gd name="T19" fmla="*/ 6 h 24"/>
                            <a:gd name="T20" fmla="*/ 0 w 36"/>
                            <a:gd name="T21" fmla="*/ 12 h 24"/>
                            <a:gd name="T22" fmla="*/ 6 w 36"/>
                            <a:gd name="T23" fmla="*/ 18 h 24"/>
                            <a:gd name="T24" fmla="*/ 6 w 36"/>
                            <a:gd name="T25" fmla="*/ 18 h 24"/>
                            <a:gd name="T26" fmla="*/ 6 w 36"/>
                            <a:gd name="T27" fmla="*/ 24 h 24"/>
                            <a:gd name="T28" fmla="*/ 24 w 36"/>
                            <a:gd name="T29" fmla="*/ 24 h 24"/>
                            <a:gd name="T30" fmla="*/ 30 w 36"/>
                            <a:gd name="T31" fmla="*/ 18 h 24"/>
                            <a:gd name="T32" fmla="*/ 30 w 36"/>
                            <a:gd name="T33" fmla="*/ 18 h 24"/>
                            <a:gd name="T34" fmla="*/ 36 w 36"/>
                            <a:gd name="T35" fmla="*/ 18 h 24"/>
                            <a:gd name="T36" fmla="*/ 36 w 36"/>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24"/>
                            <a:gd name="T59" fmla="*/ 36 w 36"/>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24">
                              <a:moveTo>
                                <a:pt x="36" y="12"/>
                              </a:moveTo>
                              <a:lnTo>
                                <a:pt x="36" y="6"/>
                              </a:lnTo>
                              <a:lnTo>
                                <a:pt x="30" y="6"/>
                              </a:lnTo>
                              <a:lnTo>
                                <a:pt x="30" y="0"/>
                              </a:lnTo>
                              <a:lnTo>
                                <a:pt x="24" y="0"/>
                              </a:lnTo>
                              <a:lnTo>
                                <a:pt x="12" y="0"/>
                              </a:lnTo>
                              <a:lnTo>
                                <a:pt x="6" y="0"/>
                              </a:lnTo>
                              <a:lnTo>
                                <a:pt x="6" y="6"/>
                              </a:lnTo>
                              <a:lnTo>
                                <a:pt x="0" y="12"/>
                              </a:lnTo>
                              <a:lnTo>
                                <a:pt x="6" y="18"/>
                              </a:lnTo>
                              <a:lnTo>
                                <a:pt x="6" y="24"/>
                              </a:lnTo>
                              <a:lnTo>
                                <a:pt x="24"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59" name="Freeform 6954"/>
                        <p:cNvSpPr>
                          <a:spLocks/>
                        </p:cNvSpPr>
                        <p:nvPr/>
                      </p:nvSpPr>
                      <p:spPr bwMode="auto">
                        <a:xfrm>
                          <a:off x="6708459" y="3201347"/>
                          <a:ext cx="55538" cy="36647"/>
                        </a:xfrm>
                        <a:custGeom>
                          <a:avLst/>
                          <a:gdLst>
                            <a:gd name="T0" fmla="*/ 38 w 38"/>
                            <a:gd name="T1" fmla="*/ 12 h 24"/>
                            <a:gd name="T2" fmla="*/ 38 w 38"/>
                            <a:gd name="T3" fmla="*/ 6 h 24"/>
                            <a:gd name="T4" fmla="*/ 32 w 38"/>
                            <a:gd name="T5" fmla="*/ 6 h 24"/>
                            <a:gd name="T6" fmla="*/ 32 w 38"/>
                            <a:gd name="T7" fmla="*/ 0 h 24"/>
                            <a:gd name="T8" fmla="*/ 20 w 38"/>
                            <a:gd name="T9" fmla="*/ 0 h 24"/>
                            <a:gd name="T10" fmla="*/ 20 w 38"/>
                            <a:gd name="T11" fmla="*/ 0 h 24"/>
                            <a:gd name="T12" fmla="*/ 12 w 38"/>
                            <a:gd name="T13" fmla="*/ 0 h 24"/>
                            <a:gd name="T14" fmla="*/ 12 w 38"/>
                            <a:gd name="T15" fmla="*/ 0 h 24"/>
                            <a:gd name="T16" fmla="*/ 0 w 38"/>
                            <a:gd name="T17" fmla="*/ 0 h 24"/>
                            <a:gd name="T18" fmla="*/ 0 w 38"/>
                            <a:gd name="T19" fmla="*/ 18 h 24"/>
                            <a:gd name="T20" fmla="*/ 6 w 38"/>
                            <a:gd name="T21" fmla="*/ 24 h 24"/>
                            <a:gd name="T22" fmla="*/ 26 w 38"/>
                            <a:gd name="T23" fmla="*/ 24 h 24"/>
                            <a:gd name="T24" fmla="*/ 32 w 38"/>
                            <a:gd name="T25" fmla="*/ 18 h 24"/>
                            <a:gd name="T26" fmla="*/ 32 w 38"/>
                            <a:gd name="T27" fmla="*/ 18 h 24"/>
                            <a:gd name="T28" fmla="*/ 38 w 38"/>
                            <a:gd name="T29" fmla="*/ 18 h 24"/>
                            <a:gd name="T30" fmla="*/ 38 w 38"/>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24"/>
                            <a:gd name="T50" fmla="*/ 38 w 38"/>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24">
                              <a:moveTo>
                                <a:pt x="38" y="12"/>
                              </a:moveTo>
                              <a:lnTo>
                                <a:pt x="38" y="6"/>
                              </a:lnTo>
                              <a:lnTo>
                                <a:pt x="32" y="6"/>
                              </a:lnTo>
                              <a:lnTo>
                                <a:pt x="32" y="0"/>
                              </a:lnTo>
                              <a:lnTo>
                                <a:pt x="20" y="0"/>
                              </a:lnTo>
                              <a:lnTo>
                                <a:pt x="12" y="0"/>
                              </a:lnTo>
                              <a:lnTo>
                                <a:pt x="0" y="0"/>
                              </a:lnTo>
                              <a:lnTo>
                                <a:pt x="0" y="18"/>
                              </a:lnTo>
                              <a:lnTo>
                                <a:pt x="6" y="24"/>
                              </a:lnTo>
                              <a:lnTo>
                                <a:pt x="26" y="24"/>
                              </a:lnTo>
                              <a:lnTo>
                                <a:pt x="32" y="18"/>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60" name="Freeform 6955"/>
                        <p:cNvSpPr>
                          <a:spLocks/>
                        </p:cNvSpPr>
                        <p:nvPr/>
                      </p:nvSpPr>
                      <p:spPr bwMode="auto">
                        <a:xfrm>
                          <a:off x="6708459" y="3201347"/>
                          <a:ext cx="55538" cy="36647"/>
                        </a:xfrm>
                        <a:custGeom>
                          <a:avLst/>
                          <a:gdLst>
                            <a:gd name="T0" fmla="*/ 38 w 38"/>
                            <a:gd name="T1" fmla="*/ 12 h 24"/>
                            <a:gd name="T2" fmla="*/ 38 w 38"/>
                            <a:gd name="T3" fmla="*/ 6 h 24"/>
                            <a:gd name="T4" fmla="*/ 32 w 38"/>
                            <a:gd name="T5" fmla="*/ 0 h 24"/>
                            <a:gd name="T6" fmla="*/ 26 w 38"/>
                            <a:gd name="T7" fmla="*/ 0 h 24"/>
                            <a:gd name="T8" fmla="*/ 20 w 38"/>
                            <a:gd name="T9" fmla="*/ 0 h 24"/>
                            <a:gd name="T10" fmla="*/ 20 w 38"/>
                            <a:gd name="T11" fmla="*/ 0 h 24"/>
                            <a:gd name="T12" fmla="*/ 12 w 38"/>
                            <a:gd name="T13" fmla="*/ 0 h 24"/>
                            <a:gd name="T14" fmla="*/ 6 w 38"/>
                            <a:gd name="T15" fmla="*/ 0 h 24"/>
                            <a:gd name="T16" fmla="*/ 6 w 38"/>
                            <a:gd name="T17" fmla="*/ 6 h 24"/>
                            <a:gd name="T18" fmla="*/ 0 w 38"/>
                            <a:gd name="T19" fmla="*/ 6 h 24"/>
                            <a:gd name="T20" fmla="*/ 0 w 38"/>
                            <a:gd name="T21" fmla="*/ 18 h 24"/>
                            <a:gd name="T22" fmla="*/ 6 w 38"/>
                            <a:gd name="T23" fmla="*/ 18 h 24"/>
                            <a:gd name="T24" fmla="*/ 6 w 38"/>
                            <a:gd name="T25" fmla="*/ 24 h 24"/>
                            <a:gd name="T26" fmla="*/ 32 w 38"/>
                            <a:gd name="T27" fmla="*/ 24 h 24"/>
                            <a:gd name="T28" fmla="*/ 32 w 38"/>
                            <a:gd name="T29" fmla="*/ 18 h 24"/>
                            <a:gd name="T30" fmla="*/ 38 w 38"/>
                            <a:gd name="T31" fmla="*/ 18 h 24"/>
                            <a:gd name="T32" fmla="*/ 38 w 38"/>
                            <a:gd name="T33" fmla="*/ 18 h 24"/>
                            <a:gd name="T34" fmla="*/ 38 w 3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4"/>
                            <a:gd name="T56" fmla="*/ 38 w 3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4">
                              <a:moveTo>
                                <a:pt x="38" y="12"/>
                              </a:moveTo>
                              <a:lnTo>
                                <a:pt x="38" y="6"/>
                              </a:lnTo>
                              <a:lnTo>
                                <a:pt x="32" y="0"/>
                              </a:lnTo>
                              <a:lnTo>
                                <a:pt x="26" y="0"/>
                              </a:lnTo>
                              <a:lnTo>
                                <a:pt x="20" y="0"/>
                              </a:lnTo>
                              <a:lnTo>
                                <a:pt x="12" y="0"/>
                              </a:lnTo>
                              <a:lnTo>
                                <a:pt x="6" y="0"/>
                              </a:lnTo>
                              <a:lnTo>
                                <a:pt x="6" y="6"/>
                              </a:lnTo>
                              <a:lnTo>
                                <a:pt x="0" y="6"/>
                              </a:lnTo>
                              <a:lnTo>
                                <a:pt x="0" y="18"/>
                              </a:lnTo>
                              <a:lnTo>
                                <a:pt x="6" y="18"/>
                              </a:lnTo>
                              <a:lnTo>
                                <a:pt x="6" y="24"/>
                              </a:lnTo>
                              <a:lnTo>
                                <a:pt x="32" y="24"/>
                              </a:lnTo>
                              <a:lnTo>
                                <a:pt x="32" y="18"/>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61" name="Freeform 6956"/>
                        <p:cNvSpPr>
                          <a:spLocks/>
                        </p:cNvSpPr>
                        <p:nvPr/>
                      </p:nvSpPr>
                      <p:spPr bwMode="auto">
                        <a:xfrm>
                          <a:off x="6717228" y="3201347"/>
                          <a:ext cx="46769" cy="36647"/>
                        </a:xfrm>
                        <a:custGeom>
                          <a:avLst/>
                          <a:gdLst>
                            <a:gd name="T0" fmla="*/ 32 w 32"/>
                            <a:gd name="T1" fmla="*/ 12 h 24"/>
                            <a:gd name="T2" fmla="*/ 32 w 32"/>
                            <a:gd name="T3" fmla="*/ 6 h 24"/>
                            <a:gd name="T4" fmla="*/ 32 w 32"/>
                            <a:gd name="T5" fmla="*/ 6 h 24"/>
                            <a:gd name="T6" fmla="*/ 32 w 32"/>
                            <a:gd name="T7" fmla="*/ 0 h 24"/>
                            <a:gd name="T8" fmla="*/ 26 w 32"/>
                            <a:gd name="T9" fmla="*/ 0 h 24"/>
                            <a:gd name="T10" fmla="*/ 20 w 32"/>
                            <a:gd name="T11" fmla="*/ 0 h 24"/>
                            <a:gd name="T12" fmla="*/ 14 w 32"/>
                            <a:gd name="T13" fmla="*/ 0 h 24"/>
                            <a:gd name="T14" fmla="*/ 14 w 32"/>
                            <a:gd name="T15" fmla="*/ 0 h 24"/>
                            <a:gd name="T16" fmla="*/ 0 w 32"/>
                            <a:gd name="T17" fmla="*/ 0 h 24"/>
                            <a:gd name="T18" fmla="*/ 0 w 32"/>
                            <a:gd name="T19" fmla="*/ 18 h 24"/>
                            <a:gd name="T20" fmla="*/ 6 w 32"/>
                            <a:gd name="T21" fmla="*/ 24 h 24"/>
                            <a:gd name="T22" fmla="*/ 32 w 32"/>
                            <a:gd name="T23" fmla="*/ 24 h 24"/>
                            <a:gd name="T24" fmla="*/ 32 w 32"/>
                            <a:gd name="T25" fmla="*/ 18 h 24"/>
                            <a:gd name="T26" fmla="*/ 32 w 32"/>
                            <a:gd name="T27" fmla="*/ 18 h 24"/>
                            <a:gd name="T28" fmla="*/ 32 w 32"/>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4"/>
                            <a:gd name="T47" fmla="*/ 32 w 3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4">
                              <a:moveTo>
                                <a:pt x="32" y="12"/>
                              </a:moveTo>
                              <a:lnTo>
                                <a:pt x="32" y="6"/>
                              </a:lnTo>
                              <a:lnTo>
                                <a:pt x="32" y="0"/>
                              </a:lnTo>
                              <a:lnTo>
                                <a:pt x="26" y="0"/>
                              </a:lnTo>
                              <a:lnTo>
                                <a:pt x="20" y="0"/>
                              </a:lnTo>
                              <a:lnTo>
                                <a:pt x="14" y="0"/>
                              </a:lnTo>
                              <a:lnTo>
                                <a:pt x="0" y="0"/>
                              </a:lnTo>
                              <a:lnTo>
                                <a:pt x="0" y="18"/>
                              </a:lnTo>
                              <a:lnTo>
                                <a:pt x="6" y="24"/>
                              </a:lnTo>
                              <a:lnTo>
                                <a:pt x="32"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62" name="Freeform 6957"/>
                        <p:cNvSpPr>
                          <a:spLocks/>
                        </p:cNvSpPr>
                        <p:nvPr/>
                      </p:nvSpPr>
                      <p:spPr bwMode="auto">
                        <a:xfrm>
                          <a:off x="6717228" y="3201347"/>
                          <a:ext cx="46769" cy="36647"/>
                        </a:xfrm>
                        <a:custGeom>
                          <a:avLst/>
                          <a:gdLst>
                            <a:gd name="T0" fmla="*/ 32 w 32"/>
                            <a:gd name="T1" fmla="*/ 12 h 24"/>
                            <a:gd name="T2" fmla="*/ 32 w 32"/>
                            <a:gd name="T3" fmla="*/ 0 h 24"/>
                            <a:gd name="T4" fmla="*/ 26 w 32"/>
                            <a:gd name="T5" fmla="*/ 0 h 24"/>
                            <a:gd name="T6" fmla="*/ 26 w 32"/>
                            <a:gd name="T7" fmla="*/ 0 h 24"/>
                            <a:gd name="T8" fmla="*/ 14 w 32"/>
                            <a:gd name="T9" fmla="*/ 0 h 24"/>
                            <a:gd name="T10" fmla="*/ 14 w 32"/>
                            <a:gd name="T11" fmla="*/ 0 h 24"/>
                            <a:gd name="T12" fmla="*/ 6 w 32"/>
                            <a:gd name="T13" fmla="*/ 0 h 24"/>
                            <a:gd name="T14" fmla="*/ 6 w 32"/>
                            <a:gd name="T15" fmla="*/ 6 h 24"/>
                            <a:gd name="T16" fmla="*/ 0 w 32"/>
                            <a:gd name="T17" fmla="*/ 6 h 24"/>
                            <a:gd name="T18" fmla="*/ 0 w 32"/>
                            <a:gd name="T19" fmla="*/ 18 h 24"/>
                            <a:gd name="T20" fmla="*/ 6 w 32"/>
                            <a:gd name="T21" fmla="*/ 18 h 24"/>
                            <a:gd name="T22" fmla="*/ 6 w 32"/>
                            <a:gd name="T23" fmla="*/ 24 h 24"/>
                            <a:gd name="T24" fmla="*/ 32 w 32"/>
                            <a:gd name="T25" fmla="*/ 24 h 24"/>
                            <a:gd name="T26" fmla="*/ 32 w 32"/>
                            <a:gd name="T27" fmla="*/ 18 h 24"/>
                            <a:gd name="T28" fmla="*/ 32 w 32"/>
                            <a:gd name="T29" fmla="*/ 18 h 24"/>
                            <a:gd name="T30" fmla="*/ 32 w 32"/>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4"/>
                            <a:gd name="T50" fmla="*/ 32 w 3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4">
                              <a:moveTo>
                                <a:pt x="32" y="12"/>
                              </a:moveTo>
                              <a:lnTo>
                                <a:pt x="32" y="0"/>
                              </a:lnTo>
                              <a:lnTo>
                                <a:pt x="26" y="0"/>
                              </a:lnTo>
                              <a:lnTo>
                                <a:pt x="14" y="0"/>
                              </a:lnTo>
                              <a:lnTo>
                                <a:pt x="6" y="0"/>
                              </a:lnTo>
                              <a:lnTo>
                                <a:pt x="6" y="6"/>
                              </a:lnTo>
                              <a:lnTo>
                                <a:pt x="0" y="6"/>
                              </a:lnTo>
                              <a:lnTo>
                                <a:pt x="0" y="18"/>
                              </a:lnTo>
                              <a:lnTo>
                                <a:pt x="6" y="18"/>
                              </a:lnTo>
                              <a:lnTo>
                                <a:pt x="6" y="24"/>
                              </a:lnTo>
                              <a:lnTo>
                                <a:pt x="32"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63" name="Freeform 6958"/>
                        <p:cNvSpPr>
                          <a:spLocks/>
                        </p:cNvSpPr>
                        <p:nvPr/>
                      </p:nvSpPr>
                      <p:spPr bwMode="auto">
                        <a:xfrm>
                          <a:off x="6725997" y="3201347"/>
                          <a:ext cx="46769" cy="36647"/>
                        </a:xfrm>
                        <a:custGeom>
                          <a:avLst/>
                          <a:gdLst>
                            <a:gd name="T0" fmla="*/ 32 w 32"/>
                            <a:gd name="T1" fmla="*/ 12 h 24"/>
                            <a:gd name="T2" fmla="*/ 32 w 32"/>
                            <a:gd name="T3" fmla="*/ 6 h 24"/>
                            <a:gd name="T4" fmla="*/ 26 w 32"/>
                            <a:gd name="T5" fmla="*/ 6 h 24"/>
                            <a:gd name="T6" fmla="*/ 26 w 32"/>
                            <a:gd name="T7" fmla="*/ 0 h 24"/>
                            <a:gd name="T8" fmla="*/ 26 w 32"/>
                            <a:gd name="T9" fmla="*/ 0 h 24"/>
                            <a:gd name="T10" fmla="*/ 20 w 32"/>
                            <a:gd name="T11" fmla="*/ 0 h 24"/>
                            <a:gd name="T12" fmla="*/ 14 w 32"/>
                            <a:gd name="T13" fmla="*/ 0 h 24"/>
                            <a:gd name="T14" fmla="*/ 8 w 32"/>
                            <a:gd name="T15" fmla="*/ 0 h 24"/>
                            <a:gd name="T16" fmla="*/ 8 w 32"/>
                            <a:gd name="T17" fmla="*/ 0 h 24"/>
                            <a:gd name="T18" fmla="*/ 0 w 32"/>
                            <a:gd name="T19" fmla="*/ 6 h 24"/>
                            <a:gd name="T20" fmla="*/ 0 w 32"/>
                            <a:gd name="T21" fmla="*/ 18 h 24"/>
                            <a:gd name="T22" fmla="*/ 8 w 32"/>
                            <a:gd name="T23" fmla="*/ 18 h 24"/>
                            <a:gd name="T24" fmla="*/ 8 w 32"/>
                            <a:gd name="T25" fmla="*/ 24 h 24"/>
                            <a:gd name="T26" fmla="*/ 26 w 32"/>
                            <a:gd name="T27" fmla="*/ 24 h 24"/>
                            <a:gd name="T28" fmla="*/ 26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6"/>
                              </a:lnTo>
                              <a:lnTo>
                                <a:pt x="26" y="0"/>
                              </a:lnTo>
                              <a:lnTo>
                                <a:pt x="20" y="0"/>
                              </a:lnTo>
                              <a:lnTo>
                                <a:pt x="14" y="0"/>
                              </a:lnTo>
                              <a:lnTo>
                                <a:pt x="8" y="0"/>
                              </a:lnTo>
                              <a:lnTo>
                                <a:pt x="0" y="6"/>
                              </a:lnTo>
                              <a:lnTo>
                                <a:pt x="0" y="18"/>
                              </a:lnTo>
                              <a:lnTo>
                                <a:pt x="8" y="18"/>
                              </a:lnTo>
                              <a:lnTo>
                                <a:pt x="8"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64" name="Freeform 6959"/>
                        <p:cNvSpPr>
                          <a:spLocks/>
                        </p:cNvSpPr>
                        <p:nvPr/>
                      </p:nvSpPr>
                      <p:spPr bwMode="auto">
                        <a:xfrm>
                          <a:off x="6725997" y="3201347"/>
                          <a:ext cx="46769" cy="36647"/>
                        </a:xfrm>
                        <a:custGeom>
                          <a:avLst/>
                          <a:gdLst>
                            <a:gd name="T0" fmla="*/ 32 w 32"/>
                            <a:gd name="T1" fmla="*/ 12 h 24"/>
                            <a:gd name="T2" fmla="*/ 32 w 32"/>
                            <a:gd name="T3" fmla="*/ 6 h 24"/>
                            <a:gd name="T4" fmla="*/ 26 w 32"/>
                            <a:gd name="T5" fmla="*/ 6 h 24"/>
                            <a:gd name="T6" fmla="*/ 26 w 32"/>
                            <a:gd name="T7" fmla="*/ 0 h 24"/>
                            <a:gd name="T8" fmla="*/ 26 w 32"/>
                            <a:gd name="T9" fmla="*/ 0 h 24"/>
                            <a:gd name="T10" fmla="*/ 20 w 32"/>
                            <a:gd name="T11" fmla="*/ 0 h 24"/>
                            <a:gd name="T12" fmla="*/ 14 w 32"/>
                            <a:gd name="T13" fmla="*/ 0 h 24"/>
                            <a:gd name="T14" fmla="*/ 8 w 32"/>
                            <a:gd name="T15" fmla="*/ 0 h 24"/>
                            <a:gd name="T16" fmla="*/ 8 w 32"/>
                            <a:gd name="T17" fmla="*/ 0 h 24"/>
                            <a:gd name="T18" fmla="*/ 0 w 32"/>
                            <a:gd name="T19" fmla="*/ 6 h 24"/>
                            <a:gd name="T20" fmla="*/ 0 w 32"/>
                            <a:gd name="T21" fmla="*/ 18 h 24"/>
                            <a:gd name="T22" fmla="*/ 8 w 32"/>
                            <a:gd name="T23" fmla="*/ 18 h 24"/>
                            <a:gd name="T24" fmla="*/ 8 w 32"/>
                            <a:gd name="T25" fmla="*/ 24 h 24"/>
                            <a:gd name="T26" fmla="*/ 26 w 32"/>
                            <a:gd name="T27" fmla="*/ 24 h 24"/>
                            <a:gd name="T28" fmla="*/ 26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6"/>
                              </a:lnTo>
                              <a:lnTo>
                                <a:pt x="26" y="0"/>
                              </a:lnTo>
                              <a:lnTo>
                                <a:pt x="20" y="0"/>
                              </a:lnTo>
                              <a:lnTo>
                                <a:pt x="14" y="0"/>
                              </a:lnTo>
                              <a:lnTo>
                                <a:pt x="8" y="0"/>
                              </a:lnTo>
                              <a:lnTo>
                                <a:pt x="0" y="6"/>
                              </a:lnTo>
                              <a:lnTo>
                                <a:pt x="0" y="18"/>
                              </a:lnTo>
                              <a:lnTo>
                                <a:pt x="8" y="18"/>
                              </a:lnTo>
                              <a:lnTo>
                                <a:pt x="8"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65" name="Freeform 6960"/>
                        <p:cNvSpPr>
                          <a:spLocks/>
                        </p:cNvSpPr>
                        <p:nvPr/>
                      </p:nvSpPr>
                      <p:spPr bwMode="auto">
                        <a:xfrm>
                          <a:off x="6725997" y="3201347"/>
                          <a:ext cx="46769" cy="36647"/>
                        </a:xfrm>
                        <a:custGeom>
                          <a:avLst/>
                          <a:gdLst>
                            <a:gd name="T0" fmla="*/ 32 w 32"/>
                            <a:gd name="T1" fmla="*/ 12 h 24"/>
                            <a:gd name="T2" fmla="*/ 32 w 32"/>
                            <a:gd name="T3" fmla="*/ 0 h 24"/>
                            <a:gd name="T4" fmla="*/ 26 w 32"/>
                            <a:gd name="T5" fmla="*/ 0 h 24"/>
                            <a:gd name="T6" fmla="*/ 26 w 32"/>
                            <a:gd name="T7" fmla="*/ 0 h 24"/>
                            <a:gd name="T8" fmla="*/ 14 w 32"/>
                            <a:gd name="T9" fmla="*/ 0 h 24"/>
                            <a:gd name="T10" fmla="*/ 14 w 32"/>
                            <a:gd name="T11" fmla="*/ 0 h 24"/>
                            <a:gd name="T12" fmla="*/ 8 w 32"/>
                            <a:gd name="T13" fmla="*/ 0 h 24"/>
                            <a:gd name="T14" fmla="*/ 8 w 32"/>
                            <a:gd name="T15" fmla="*/ 6 h 24"/>
                            <a:gd name="T16" fmla="*/ 0 w 32"/>
                            <a:gd name="T17" fmla="*/ 6 h 24"/>
                            <a:gd name="T18" fmla="*/ 0 w 32"/>
                            <a:gd name="T19" fmla="*/ 18 h 24"/>
                            <a:gd name="T20" fmla="*/ 8 w 32"/>
                            <a:gd name="T21" fmla="*/ 18 h 24"/>
                            <a:gd name="T22" fmla="*/ 8 w 32"/>
                            <a:gd name="T23" fmla="*/ 18 h 24"/>
                            <a:gd name="T24" fmla="*/ 8 w 32"/>
                            <a:gd name="T25" fmla="*/ 24 h 24"/>
                            <a:gd name="T26" fmla="*/ 26 w 32"/>
                            <a:gd name="T27" fmla="*/ 24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0"/>
                              </a:lnTo>
                              <a:lnTo>
                                <a:pt x="26" y="0"/>
                              </a:lnTo>
                              <a:lnTo>
                                <a:pt x="14" y="0"/>
                              </a:lnTo>
                              <a:lnTo>
                                <a:pt x="8" y="0"/>
                              </a:lnTo>
                              <a:lnTo>
                                <a:pt x="8" y="6"/>
                              </a:lnTo>
                              <a:lnTo>
                                <a:pt x="0" y="6"/>
                              </a:lnTo>
                              <a:lnTo>
                                <a:pt x="0" y="18"/>
                              </a:lnTo>
                              <a:lnTo>
                                <a:pt x="8" y="18"/>
                              </a:lnTo>
                              <a:lnTo>
                                <a:pt x="8" y="24"/>
                              </a:lnTo>
                              <a:lnTo>
                                <a:pt x="26"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66" name="Freeform 6961"/>
                        <p:cNvSpPr>
                          <a:spLocks/>
                        </p:cNvSpPr>
                        <p:nvPr/>
                      </p:nvSpPr>
                      <p:spPr bwMode="auto">
                        <a:xfrm>
                          <a:off x="6746458" y="3201347"/>
                          <a:ext cx="43846" cy="36647"/>
                        </a:xfrm>
                        <a:custGeom>
                          <a:avLst/>
                          <a:gdLst>
                            <a:gd name="T0" fmla="*/ 30 w 30"/>
                            <a:gd name="T1" fmla="*/ 12 h 24"/>
                            <a:gd name="T2" fmla="*/ 30 w 30"/>
                            <a:gd name="T3" fmla="*/ 6 h 24"/>
                            <a:gd name="T4" fmla="*/ 30 w 30"/>
                            <a:gd name="T5" fmla="*/ 0 h 24"/>
                            <a:gd name="T6" fmla="*/ 24 w 30"/>
                            <a:gd name="T7" fmla="*/ 0 h 24"/>
                            <a:gd name="T8" fmla="*/ 24 w 30"/>
                            <a:gd name="T9" fmla="*/ 0 h 24"/>
                            <a:gd name="T10" fmla="*/ 12 w 30"/>
                            <a:gd name="T11" fmla="*/ 0 h 24"/>
                            <a:gd name="T12" fmla="*/ 12 w 30"/>
                            <a:gd name="T13" fmla="*/ 0 h 24"/>
                            <a:gd name="T14" fmla="*/ 6 w 30"/>
                            <a:gd name="T15" fmla="*/ 0 h 24"/>
                            <a:gd name="T16" fmla="*/ 6 w 30"/>
                            <a:gd name="T17" fmla="*/ 6 h 24"/>
                            <a:gd name="T18" fmla="*/ 0 w 30"/>
                            <a:gd name="T19" fmla="*/ 6 h 24"/>
                            <a:gd name="T20" fmla="*/ 0 w 30"/>
                            <a:gd name="T21" fmla="*/ 18 h 24"/>
                            <a:gd name="T22" fmla="*/ 6 w 30"/>
                            <a:gd name="T23" fmla="*/ 18 h 24"/>
                            <a:gd name="T24" fmla="*/ 6 w 30"/>
                            <a:gd name="T25" fmla="*/ 24 h 24"/>
                            <a:gd name="T26" fmla="*/ 30 w 30"/>
                            <a:gd name="T27" fmla="*/ 24 h 24"/>
                            <a:gd name="T28" fmla="*/ 30 w 30"/>
                            <a:gd name="T29" fmla="*/ 18 h 24"/>
                            <a:gd name="T30" fmla="*/ 30 w 30"/>
                            <a:gd name="T31" fmla="*/ 18 h 24"/>
                            <a:gd name="T32" fmla="*/ 30 w 30"/>
                            <a:gd name="T33" fmla="*/ 18 h 24"/>
                            <a:gd name="T34" fmla="*/ 30 w 30"/>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30" y="12"/>
                              </a:moveTo>
                              <a:lnTo>
                                <a:pt x="30" y="6"/>
                              </a:lnTo>
                              <a:lnTo>
                                <a:pt x="30" y="0"/>
                              </a:lnTo>
                              <a:lnTo>
                                <a:pt x="24" y="0"/>
                              </a:lnTo>
                              <a:lnTo>
                                <a:pt x="12" y="0"/>
                              </a:lnTo>
                              <a:lnTo>
                                <a:pt x="6" y="0"/>
                              </a:lnTo>
                              <a:lnTo>
                                <a:pt x="6" y="6"/>
                              </a:lnTo>
                              <a:lnTo>
                                <a:pt x="0" y="6"/>
                              </a:lnTo>
                              <a:lnTo>
                                <a:pt x="0" y="18"/>
                              </a:lnTo>
                              <a:lnTo>
                                <a:pt x="6"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67" name="Freeform 6962"/>
                        <p:cNvSpPr>
                          <a:spLocks/>
                        </p:cNvSpPr>
                        <p:nvPr/>
                      </p:nvSpPr>
                      <p:spPr bwMode="auto">
                        <a:xfrm>
                          <a:off x="6746458" y="3201347"/>
                          <a:ext cx="43846" cy="36647"/>
                        </a:xfrm>
                        <a:custGeom>
                          <a:avLst/>
                          <a:gdLst>
                            <a:gd name="T0" fmla="*/ 30 w 30"/>
                            <a:gd name="T1" fmla="*/ 12 h 24"/>
                            <a:gd name="T2" fmla="*/ 30 w 30"/>
                            <a:gd name="T3" fmla="*/ 6 h 24"/>
                            <a:gd name="T4" fmla="*/ 30 w 30"/>
                            <a:gd name="T5" fmla="*/ 0 h 24"/>
                            <a:gd name="T6" fmla="*/ 24 w 30"/>
                            <a:gd name="T7" fmla="*/ 0 h 24"/>
                            <a:gd name="T8" fmla="*/ 24 w 30"/>
                            <a:gd name="T9" fmla="*/ 0 h 24"/>
                            <a:gd name="T10" fmla="*/ 12 w 30"/>
                            <a:gd name="T11" fmla="*/ 0 h 24"/>
                            <a:gd name="T12" fmla="*/ 12 w 30"/>
                            <a:gd name="T13" fmla="*/ 0 h 24"/>
                            <a:gd name="T14" fmla="*/ 6 w 30"/>
                            <a:gd name="T15" fmla="*/ 0 h 24"/>
                            <a:gd name="T16" fmla="*/ 6 w 30"/>
                            <a:gd name="T17" fmla="*/ 6 h 24"/>
                            <a:gd name="T18" fmla="*/ 0 w 30"/>
                            <a:gd name="T19" fmla="*/ 6 h 24"/>
                            <a:gd name="T20" fmla="*/ 0 w 30"/>
                            <a:gd name="T21" fmla="*/ 18 h 24"/>
                            <a:gd name="T22" fmla="*/ 6 w 30"/>
                            <a:gd name="T23" fmla="*/ 18 h 24"/>
                            <a:gd name="T24" fmla="*/ 6 w 30"/>
                            <a:gd name="T25" fmla="*/ 24 h 24"/>
                            <a:gd name="T26" fmla="*/ 30 w 30"/>
                            <a:gd name="T27" fmla="*/ 24 h 24"/>
                            <a:gd name="T28" fmla="*/ 30 w 30"/>
                            <a:gd name="T29" fmla="*/ 18 h 24"/>
                            <a:gd name="T30" fmla="*/ 30 w 30"/>
                            <a:gd name="T31" fmla="*/ 18 h 24"/>
                            <a:gd name="T32" fmla="*/ 30 w 30"/>
                            <a:gd name="T33" fmla="*/ 18 h 24"/>
                            <a:gd name="T34" fmla="*/ 30 w 30"/>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30" y="12"/>
                              </a:moveTo>
                              <a:lnTo>
                                <a:pt x="30" y="6"/>
                              </a:lnTo>
                              <a:lnTo>
                                <a:pt x="30" y="0"/>
                              </a:lnTo>
                              <a:lnTo>
                                <a:pt x="24" y="0"/>
                              </a:lnTo>
                              <a:lnTo>
                                <a:pt x="12" y="0"/>
                              </a:lnTo>
                              <a:lnTo>
                                <a:pt x="6" y="0"/>
                              </a:lnTo>
                              <a:lnTo>
                                <a:pt x="6" y="6"/>
                              </a:lnTo>
                              <a:lnTo>
                                <a:pt x="0" y="6"/>
                              </a:lnTo>
                              <a:lnTo>
                                <a:pt x="0" y="18"/>
                              </a:lnTo>
                              <a:lnTo>
                                <a:pt x="6"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68" name="Freeform 6963"/>
                        <p:cNvSpPr>
                          <a:spLocks/>
                        </p:cNvSpPr>
                        <p:nvPr/>
                      </p:nvSpPr>
                      <p:spPr bwMode="auto">
                        <a:xfrm>
                          <a:off x="6755228" y="3201347"/>
                          <a:ext cx="43846" cy="36647"/>
                        </a:xfrm>
                        <a:custGeom>
                          <a:avLst/>
                          <a:gdLst>
                            <a:gd name="T0" fmla="*/ 30 w 30"/>
                            <a:gd name="T1" fmla="*/ 12 h 24"/>
                            <a:gd name="T2" fmla="*/ 30 w 30"/>
                            <a:gd name="T3" fmla="*/ 6 h 24"/>
                            <a:gd name="T4" fmla="*/ 24 w 30"/>
                            <a:gd name="T5" fmla="*/ 6 h 24"/>
                            <a:gd name="T6" fmla="*/ 24 w 30"/>
                            <a:gd name="T7" fmla="*/ 0 h 24"/>
                            <a:gd name="T8" fmla="*/ 24 w 30"/>
                            <a:gd name="T9" fmla="*/ 0 h 24"/>
                            <a:gd name="T10" fmla="*/ 18 w 30"/>
                            <a:gd name="T11" fmla="*/ 0 h 24"/>
                            <a:gd name="T12" fmla="*/ 6 w 30"/>
                            <a:gd name="T13" fmla="*/ 0 h 24"/>
                            <a:gd name="T14" fmla="*/ 6 w 30"/>
                            <a:gd name="T15" fmla="*/ 0 h 24"/>
                            <a:gd name="T16" fmla="*/ 0 w 30"/>
                            <a:gd name="T17" fmla="*/ 0 h 24"/>
                            <a:gd name="T18" fmla="*/ 0 w 30"/>
                            <a:gd name="T19" fmla="*/ 18 h 24"/>
                            <a:gd name="T20" fmla="*/ 6 w 30"/>
                            <a:gd name="T21" fmla="*/ 24 h 24"/>
                            <a:gd name="T22" fmla="*/ 24 w 30"/>
                            <a:gd name="T23" fmla="*/ 24 h 24"/>
                            <a:gd name="T24" fmla="*/ 24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24" y="6"/>
                              </a:lnTo>
                              <a:lnTo>
                                <a:pt x="24" y="0"/>
                              </a:lnTo>
                              <a:lnTo>
                                <a:pt x="18" y="0"/>
                              </a:lnTo>
                              <a:lnTo>
                                <a:pt x="6" y="0"/>
                              </a:lnTo>
                              <a:lnTo>
                                <a:pt x="0" y="0"/>
                              </a:lnTo>
                              <a:lnTo>
                                <a:pt x="0"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69" name="Freeform 6964"/>
                        <p:cNvSpPr>
                          <a:spLocks/>
                        </p:cNvSpPr>
                        <p:nvPr/>
                      </p:nvSpPr>
                      <p:spPr bwMode="auto">
                        <a:xfrm>
                          <a:off x="6763997" y="3201347"/>
                          <a:ext cx="43846" cy="36647"/>
                        </a:xfrm>
                        <a:custGeom>
                          <a:avLst/>
                          <a:gdLst>
                            <a:gd name="T0" fmla="*/ 30 w 30"/>
                            <a:gd name="T1" fmla="*/ 12 h 24"/>
                            <a:gd name="T2" fmla="*/ 30 w 30"/>
                            <a:gd name="T3" fmla="*/ 0 h 24"/>
                            <a:gd name="T4" fmla="*/ 18 w 30"/>
                            <a:gd name="T5" fmla="*/ 0 h 24"/>
                            <a:gd name="T6" fmla="*/ 18 w 30"/>
                            <a:gd name="T7" fmla="*/ 0 h 24"/>
                            <a:gd name="T8" fmla="*/ 12 w 30"/>
                            <a:gd name="T9" fmla="*/ 0 h 24"/>
                            <a:gd name="T10" fmla="*/ 12 w 30"/>
                            <a:gd name="T11" fmla="*/ 0 h 24"/>
                            <a:gd name="T12" fmla="*/ 0 w 30"/>
                            <a:gd name="T13" fmla="*/ 0 h 24"/>
                            <a:gd name="T14" fmla="*/ 0 w 30"/>
                            <a:gd name="T15" fmla="*/ 6 h 24"/>
                            <a:gd name="T16" fmla="*/ 0 w 30"/>
                            <a:gd name="T17" fmla="*/ 6 h 24"/>
                            <a:gd name="T18" fmla="*/ 0 w 30"/>
                            <a:gd name="T19" fmla="*/ 18 h 24"/>
                            <a:gd name="T20" fmla="*/ 0 w 30"/>
                            <a:gd name="T21" fmla="*/ 18 h 24"/>
                            <a:gd name="T22" fmla="*/ 0 w 30"/>
                            <a:gd name="T23" fmla="*/ 18 h 24"/>
                            <a:gd name="T24" fmla="*/ 6 w 30"/>
                            <a:gd name="T25" fmla="*/ 24 h 24"/>
                            <a:gd name="T26" fmla="*/ 24 w 30"/>
                            <a:gd name="T27" fmla="*/ 24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0"/>
                              </a:lnTo>
                              <a:lnTo>
                                <a:pt x="18" y="0"/>
                              </a:lnTo>
                              <a:lnTo>
                                <a:pt x="12" y="0"/>
                              </a:lnTo>
                              <a:lnTo>
                                <a:pt x="0" y="0"/>
                              </a:lnTo>
                              <a:lnTo>
                                <a:pt x="0" y="6"/>
                              </a:lnTo>
                              <a:lnTo>
                                <a:pt x="0" y="18"/>
                              </a:lnTo>
                              <a:lnTo>
                                <a:pt x="6"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70" name="Freeform 6965"/>
                        <p:cNvSpPr>
                          <a:spLocks/>
                        </p:cNvSpPr>
                        <p:nvPr/>
                      </p:nvSpPr>
                      <p:spPr bwMode="auto">
                        <a:xfrm>
                          <a:off x="6763997" y="3201347"/>
                          <a:ext cx="52615" cy="36647"/>
                        </a:xfrm>
                        <a:custGeom>
                          <a:avLst/>
                          <a:gdLst>
                            <a:gd name="T0" fmla="*/ 36 w 36"/>
                            <a:gd name="T1" fmla="*/ 12 h 24"/>
                            <a:gd name="T2" fmla="*/ 36 w 36"/>
                            <a:gd name="T3" fmla="*/ 6 h 24"/>
                            <a:gd name="T4" fmla="*/ 30 w 36"/>
                            <a:gd name="T5" fmla="*/ 0 h 24"/>
                            <a:gd name="T6" fmla="*/ 24 w 36"/>
                            <a:gd name="T7" fmla="*/ 0 h 24"/>
                            <a:gd name="T8" fmla="*/ 18 w 36"/>
                            <a:gd name="T9" fmla="*/ 0 h 24"/>
                            <a:gd name="T10" fmla="*/ 18 w 36"/>
                            <a:gd name="T11" fmla="*/ 0 h 24"/>
                            <a:gd name="T12" fmla="*/ 12 w 36"/>
                            <a:gd name="T13" fmla="*/ 0 h 24"/>
                            <a:gd name="T14" fmla="*/ 6 w 36"/>
                            <a:gd name="T15" fmla="*/ 0 h 24"/>
                            <a:gd name="T16" fmla="*/ 0 w 36"/>
                            <a:gd name="T17" fmla="*/ 6 h 24"/>
                            <a:gd name="T18" fmla="*/ 0 w 36"/>
                            <a:gd name="T19" fmla="*/ 18 h 24"/>
                            <a:gd name="T20" fmla="*/ 6 w 36"/>
                            <a:gd name="T21" fmla="*/ 18 h 24"/>
                            <a:gd name="T22" fmla="*/ 6 w 36"/>
                            <a:gd name="T23" fmla="*/ 24 h 24"/>
                            <a:gd name="T24" fmla="*/ 30 w 36"/>
                            <a:gd name="T25" fmla="*/ 24 h 24"/>
                            <a:gd name="T26" fmla="*/ 30 w 36"/>
                            <a:gd name="T27" fmla="*/ 18 h 24"/>
                            <a:gd name="T28" fmla="*/ 36 w 36"/>
                            <a:gd name="T29" fmla="*/ 18 h 24"/>
                            <a:gd name="T30" fmla="*/ 36 w 36"/>
                            <a:gd name="T31" fmla="*/ 18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6" y="6"/>
                              </a:lnTo>
                              <a:lnTo>
                                <a:pt x="30" y="0"/>
                              </a:lnTo>
                              <a:lnTo>
                                <a:pt x="24" y="0"/>
                              </a:lnTo>
                              <a:lnTo>
                                <a:pt x="18" y="0"/>
                              </a:lnTo>
                              <a:lnTo>
                                <a:pt x="12" y="0"/>
                              </a:lnTo>
                              <a:lnTo>
                                <a:pt x="6" y="0"/>
                              </a:lnTo>
                              <a:lnTo>
                                <a:pt x="0" y="6"/>
                              </a:lnTo>
                              <a:lnTo>
                                <a:pt x="0" y="18"/>
                              </a:lnTo>
                              <a:lnTo>
                                <a:pt x="6" y="18"/>
                              </a:lnTo>
                              <a:lnTo>
                                <a:pt x="6" y="24"/>
                              </a:lnTo>
                              <a:lnTo>
                                <a:pt x="30"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71" name="Freeform 6966"/>
                        <p:cNvSpPr>
                          <a:spLocks/>
                        </p:cNvSpPr>
                        <p:nvPr/>
                      </p:nvSpPr>
                      <p:spPr bwMode="auto">
                        <a:xfrm>
                          <a:off x="6781535" y="3201347"/>
                          <a:ext cx="43846" cy="36647"/>
                        </a:xfrm>
                        <a:custGeom>
                          <a:avLst/>
                          <a:gdLst>
                            <a:gd name="T0" fmla="*/ 30 w 30"/>
                            <a:gd name="T1" fmla="*/ 12 h 24"/>
                            <a:gd name="T2" fmla="*/ 30 w 30"/>
                            <a:gd name="T3" fmla="*/ 0 h 24"/>
                            <a:gd name="T4" fmla="*/ 24 w 30"/>
                            <a:gd name="T5" fmla="*/ 0 h 24"/>
                            <a:gd name="T6" fmla="*/ 24 w 30"/>
                            <a:gd name="T7" fmla="*/ 0 h 24"/>
                            <a:gd name="T8" fmla="*/ 12 w 30"/>
                            <a:gd name="T9" fmla="*/ 0 h 24"/>
                            <a:gd name="T10" fmla="*/ 6 w 30"/>
                            <a:gd name="T11" fmla="*/ 0 h 24"/>
                            <a:gd name="T12" fmla="*/ 6 w 30"/>
                            <a:gd name="T13" fmla="*/ 0 h 24"/>
                            <a:gd name="T14" fmla="*/ 6 w 30"/>
                            <a:gd name="T15" fmla="*/ 6 h 24"/>
                            <a:gd name="T16" fmla="*/ 0 w 30"/>
                            <a:gd name="T17" fmla="*/ 6 h 24"/>
                            <a:gd name="T18" fmla="*/ 0 w 30"/>
                            <a:gd name="T19" fmla="*/ 18 h 24"/>
                            <a:gd name="T20" fmla="*/ 6 w 30"/>
                            <a:gd name="T21" fmla="*/ 18 h 24"/>
                            <a:gd name="T22" fmla="*/ 6 w 30"/>
                            <a:gd name="T23" fmla="*/ 24 h 24"/>
                            <a:gd name="T24" fmla="*/ 24 w 30"/>
                            <a:gd name="T25" fmla="*/ 24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0"/>
                              </a:lnTo>
                              <a:lnTo>
                                <a:pt x="24" y="0"/>
                              </a:lnTo>
                              <a:lnTo>
                                <a:pt x="12" y="0"/>
                              </a:lnTo>
                              <a:lnTo>
                                <a:pt x="6" y="0"/>
                              </a:lnTo>
                              <a:lnTo>
                                <a:pt x="6" y="6"/>
                              </a:lnTo>
                              <a:lnTo>
                                <a:pt x="0" y="6"/>
                              </a:lnTo>
                              <a:lnTo>
                                <a:pt x="0" y="18"/>
                              </a:lnTo>
                              <a:lnTo>
                                <a:pt x="6" y="18"/>
                              </a:lnTo>
                              <a:lnTo>
                                <a:pt x="6"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72" name="Freeform 6967"/>
                        <p:cNvSpPr>
                          <a:spLocks/>
                        </p:cNvSpPr>
                        <p:nvPr/>
                      </p:nvSpPr>
                      <p:spPr bwMode="auto">
                        <a:xfrm>
                          <a:off x="6781535" y="3201347"/>
                          <a:ext cx="43846" cy="36647"/>
                        </a:xfrm>
                        <a:custGeom>
                          <a:avLst/>
                          <a:gdLst>
                            <a:gd name="T0" fmla="*/ 30 w 30"/>
                            <a:gd name="T1" fmla="*/ 12 h 24"/>
                            <a:gd name="T2" fmla="*/ 30 w 30"/>
                            <a:gd name="T3" fmla="*/ 0 h 24"/>
                            <a:gd name="T4" fmla="*/ 24 w 30"/>
                            <a:gd name="T5" fmla="*/ 0 h 24"/>
                            <a:gd name="T6" fmla="*/ 24 w 30"/>
                            <a:gd name="T7" fmla="*/ 0 h 24"/>
                            <a:gd name="T8" fmla="*/ 12 w 30"/>
                            <a:gd name="T9" fmla="*/ 0 h 24"/>
                            <a:gd name="T10" fmla="*/ 6 w 30"/>
                            <a:gd name="T11" fmla="*/ 0 h 24"/>
                            <a:gd name="T12" fmla="*/ 6 w 30"/>
                            <a:gd name="T13" fmla="*/ 0 h 24"/>
                            <a:gd name="T14" fmla="*/ 6 w 30"/>
                            <a:gd name="T15" fmla="*/ 6 h 24"/>
                            <a:gd name="T16" fmla="*/ 0 w 30"/>
                            <a:gd name="T17" fmla="*/ 6 h 24"/>
                            <a:gd name="T18" fmla="*/ 0 w 30"/>
                            <a:gd name="T19" fmla="*/ 18 h 24"/>
                            <a:gd name="T20" fmla="*/ 6 w 30"/>
                            <a:gd name="T21" fmla="*/ 18 h 24"/>
                            <a:gd name="T22" fmla="*/ 6 w 30"/>
                            <a:gd name="T23" fmla="*/ 24 h 24"/>
                            <a:gd name="T24" fmla="*/ 24 w 30"/>
                            <a:gd name="T25" fmla="*/ 24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0"/>
                              </a:lnTo>
                              <a:lnTo>
                                <a:pt x="24" y="0"/>
                              </a:lnTo>
                              <a:lnTo>
                                <a:pt x="12" y="0"/>
                              </a:lnTo>
                              <a:lnTo>
                                <a:pt x="6" y="0"/>
                              </a:lnTo>
                              <a:lnTo>
                                <a:pt x="6" y="6"/>
                              </a:lnTo>
                              <a:lnTo>
                                <a:pt x="0" y="6"/>
                              </a:lnTo>
                              <a:lnTo>
                                <a:pt x="0" y="18"/>
                              </a:lnTo>
                              <a:lnTo>
                                <a:pt x="6" y="18"/>
                              </a:lnTo>
                              <a:lnTo>
                                <a:pt x="6"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73" name="Freeform 6968"/>
                        <p:cNvSpPr>
                          <a:spLocks/>
                        </p:cNvSpPr>
                        <p:nvPr/>
                      </p:nvSpPr>
                      <p:spPr bwMode="auto">
                        <a:xfrm>
                          <a:off x="6790304" y="3201347"/>
                          <a:ext cx="43846" cy="36647"/>
                        </a:xfrm>
                        <a:custGeom>
                          <a:avLst/>
                          <a:gdLst>
                            <a:gd name="T0" fmla="*/ 30 w 30"/>
                            <a:gd name="T1" fmla="*/ 12 h 24"/>
                            <a:gd name="T2" fmla="*/ 30 w 30"/>
                            <a:gd name="T3" fmla="*/ 0 h 24"/>
                            <a:gd name="T4" fmla="*/ 18 w 30"/>
                            <a:gd name="T5" fmla="*/ 0 h 24"/>
                            <a:gd name="T6" fmla="*/ 18 w 30"/>
                            <a:gd name="T7" fmla="*/ 0 h 24"/>
                            <a:gd name="T8" fmla="*/ 12 w 30"/>
                            <a:gd name="T9" fmla="*/ 0 h 24"/>
                            <a:gd name="T10" fmla="*/ 12 w 30"/>
                            <a:gd name="T11" fmla="*/ 0 h 24"/>
                            <a:gd name="T12" fmla="*/ 0 w 30"/>
                            <a:gd name="T13" fmla="*/ 0 h 24"/>
                            <a:gd name="T14" fmla="*/ 0 w 30"/>
                            <a:gd name="T15" fmla="*/ 6 h 24"/>
                            <a:gd name="T16" fmla="*/ 0 w 30"/>
                            <a:gd name="T17" fmla="*/ 6 h 24"/>
                            <a:gd name="T18" fmla="*/ 0 w 30"/>
                            <a:gd name="T19" fmla="*/ 18 h 24"/>
                            <a:gd name="T20" fmla="*/ 0 w 30"/>
                            <a:gd name="T21" fmla="*/ 18 h 24"/>
                            <a:gd name="T22" fmla="*/ 0 w 30"/>
                            <a:gd name="T23" fmla="*/ 18 h 24"/>
                            <a:gd name="T24" fmla="*/ 6 w 30"/>
                            <a:gd name="T25" fmla="*/ 24 h 24"/>
                            <a:gd name="T26" fmla="*/ 24 w 30"/>
                            <a:gd name="T27" fmla="*/ 24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0"/>
                              </a:lnTo>
                              <a:lnTo>
                                <a:pt x="18" y="0"/>
                              </a:lnTo>
                              <a:lnTo>
                                <a:pt x="12" y="0"/>
                              </a:lnTo>
                              <a:lnTo>
                                <a:pt x="0" y="0"/>
                              </a:lnTo>
                              <a:lnTo>
                                <a:pt x="0" y="6"/>
                              </a:lnTo>
                              <a:lnTo>
                                <a:pt x="0" y="18"/>
                              </a:lnTo>
                              <a:lnTo>
                                <a:pt x="6"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74" name="Freeform 6969"/>
                        <p:cNvSpPr>
                          <a:spLocks/>
                        </p:cNvSpPr>
                        <p:nvPr/>
                      </p:nvSpPr>
                      <p:spPr bwMode="auto">
                        <a:xfrm>
                          <a:off x="6790304" y="3201347"/>
                          <a:ext cx="43846" cy="36647"/>
                        </a:xfrm>
                        <a:custGeom>
                          <a:avLst/>
                          <a:gdLst>
                            <a:gd name="T0" fmla="*/ 30 w 30"/>
                            <a:gd name="T1" fmla="*/ 12 h 24"/>
                            <a:gd name="T2" fmla="*/ 30 w 30"/>
                            <a:gd name="T3" fmla="*/ 0 h 24"/>
                            <a:gd name="T4" fmla="*/ 18 w 30"/>
                            <a:gd name="T5" fmla="*/ 0 h 24"/>
                            <a:gd name="T6" fmla="*/ 18 w 30"/>
                            <a:gd name="T7" fmla="*/ 0 h 24"/>
                            <a:gd name="T8" fmla="*/ 12 w 30"/>
                            <a:gd name="T9" fmla="*/ 0 h 24"/>
                            <a:gd name="T10" fmla="*/ 12 w 30"/>
                            <a:gd name="T11" fmla="*/ 0 h 24"/>
                            <a:gd name="T12" fmla="*/ 0 w 30"/>
                            <a:gd name="T13" fmla="*/ 0 h 24"/>
                            <a:gd name="T14" fmla="*/ 0 w 30"/>
                            <a:gd name="T15" fmla="*/ 6 h 24"/>
                            <a:gd name="T16" fmla="*/ 0 w 30"/>
                            <a:gd name="T17" fmla="*/ 6 h 24"/>
                            <a:gd name="T18" fmla="*/ 0 w 30"/>
                            <a:gd name="T19" fmla="*/ 18 h 24"/>
                            <a:gd name="T20" fmla="*/ 0 w 30"/>
                            <a:gd name="T21" fmla="*/ 18 h 24"/>
                            <a:gd name="T22" fmla="*/ 0 w 30"/>
                            <a:gd name="T23" fmla="*/ 18 h 24"/>
                            <a:gd name="T24" fmla="*/ 6 w 30"/>
                            <a:gd name="T25" fmla="*/ 24 h 24"/>
                            <a:gd name="T26" fmla="*/ 24 w 30"/>
                            <a:gd name="T27" fmla="*/ 24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0"/>
                              </a:lnTo>
                              <a:lnTo>
                                <a:pt x="18" y="0"/>
                              </a:lnTo>
                              <a:lnTo>
                                <a:pt x="12" y="0"/>
                              </a:lnTo>
                              <a:lnTo>
                                <a:pt x="0" y="0"/>
                              </a:lnTo>
                              <a:lnTo>
                                <a:pt x="0" y="6"/>
                              </a:lnTo>
                              <a:lnTo>
                                <a:pt x="0" y="18"/>
                              </a:lnTo>
                              <a:lnTo>
                                <a:pt x="6"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75" name="Freeform 6970"/>
                        <p:cNvSpPr>
                          <a:spLocks/>
                        </p:cNvSpPr>
                        <p:nvPr/>
                      </p:nvSpPr>
                      <p:spPr bwMode="auto">
                        <a:xfrm>
                          <a:off x="6799074" y="3201347"/>
                          <a:ext cx="43846" cy="36647"/>
                        </a:xfrm>
                        <a:custGeom>
                          <a:avLst/>
                          <a:gdLst>
                            <a:gd name="T0" fmla="*/ 30 w 30"/>
                            <a:gd name="T1" fmla="*/ 12 h 24"/>
                            <a:gd name="T2" fmla="*/ 30 w 30"/>
                            <a:gd name="T3" fmla="*/ 6 h 24"/>
                            <a:gd name="T4" fmla="*/ 30 w 30"/>
                            <a:gd name="T5" fmla="*/ 0 h 24"/>
                            <a:gd name="T6" fmla="*/ 24 w 30"/>
                            <a:gd name="T7" fmla="*/ 0 h 24"/>
                            <a:gd name="T8" fmla="*/ 18 w 30"/>
                            <a:gd name="T9" fmla="*/ 0 h 24"/>
                            <a:gd name="T10" fmla="*/ 12 w 30"/>
                            <a:gd name="T11" fmla="*/ 0 h 24"/>
                            <a:gd name="T12" fmla="*/ 12 w 30"/>
                            <a:gd name="T13" fmla="*/ 0 h 24"/>
                            <a:gd name="T14" fmla="*/ 6 w 30"/>
                            <a:gd name="T15" fmla="*/ 0 h 24"/>
                            <a:gd name="T16" fmla="*/ 0 w 30"/>
                            <a:gd name="T17" fmla="*/ 6 h 24"/>
                            <a:gd name="T18" fmla="*/ 0 w 30"/>
                            <a:gd name="T19" fmla="*/ 18 h 24"/>
                            <a:gd name="T20" fmla="*/ 6 w 30"/>
                            <a:gd name="T21" fmla="*/ 18 h 24"/>
                            <a:gd name="T22" fmla="*/ 6 w 30"/>
                            <a:gd name="T23" fmla="*/ 24 h 24"/>
                            <a:gd name="T24" fmla="*/ 30 w 30"/>
                            <a:gd name="T25" fmla="*/ 24 h 24"/>
                            <a:gd name="T26" fmla="*/ 30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30" y="0"/>
                              </a:lnTo>
                              <a:lnTo>
                                <a:pt x="24" y="0"/>
                              </a:lnTo>
                              <a:lnTo>
                                <a:pt x="18" y="0"/>
                              </a:lnTo>
                              <a:lnTo>
                                <a:pt x="12" y="0"/>
                              </a:lnTo>
                              <a:lnTo>
                                <a:pt x="6" y="0"/>
                              </a:lnTo>
                              <a:lnTo>
                                <a:pt x="0" y="6"/>
                              </a:lnTo>
                              <a:lnTo>
                                <a:pt x="0" y="18"/>
                              </a:lnTo>
                              <a:lnTo>
                                <a:pt x="6"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76" name="Freeform 6971"/>
                        <p:cNvSpPr>
                          <a:spLocks/>
                        </p:cNvSpPr>
                        <p:nvPr/>
                      </p:nvSpPr>
                      <p:spPr bwMode="auto">
                        <a:xfrm>
                          <a:off x="6807843" y="3201347"/>
                          <a:ext cx="43846" cy="36647"/>
                        </a:xfrm>
                        <a:custGeom>
                          <a:avLst/>
                          <a:gdLst>
                            <a:gd name="T0" fmla="*/ 30 w 30"/>
                            <a:gd name="T1" fmla="*/ 12 h 24"/>
                            <a:gd name="T2" fmla="*/ 30 w 30"/>
                            <a:gd name="T3" fmla="*/ 6 h 24"/>
                            <a:gd name="T4" fmla="*/ 24 w 30"/>
                            <a:gd name="T5" fmla="*/ 0 h 24"/>
                            <a:gd name="T6" fmla="*/ 24 w 30"/>
                            <a:gd name="T7" fmla="*/ 0 h 24"/>
                            <a:gd name="T8" fmla="*/ 24 w 30"/>
                            <a:gd name="T9" fmla="*/ 0 h 24"/>
                            <a:gd name="T10" fmla="*/ 12 w 30"/>
                            <a:gd name="T11" fmla="*/ 0 h 24"/>
                            <a:gd name="T12" fmla="*/ 6 w 30"/>
                            <a:gd name="T13" fmla="*/ 0 h 24"/>
                            <a:gd name="T14" fmla="*/ 6 w 30"/>
                            <a:gd name="T15" fmla="*/ 0 h 24"/>
                            <a:gd name="T16" fmla="*/ 6 w 30"/>
                            <a:gd name="T17" fmla="*/ 6 h 24"/>
                            <a:gd name="T18" fmla="*/ 0 w 30"/>
                            <a:gd name="T19" fmla="*/ 6 h 24"/>
                            <a:gd name="T20" fmla="*/ 0 w 30"/>
                            <a:gd name="T21" fmla="*/ 18 h 24"/>
                            <a:gd name="T22" fmla="*/ 6 w 30"/>
                            <a:gd name="T23" fmla="*/ 18 h 24"/>
                            <a:gd name="T24" fmla="*/ 6 w 30"/>
                            <a:gd name="T25" fmla="*/ 24 h 24"/>
                            <a:gd name="T26" fmla="*/ 24 w 30"/>
                            <a:gd name="T27" fmla="*/ 24 h 24"/>
                            <a:gd name="T28" fmla="*/ 24 w 30"/>
                            <a:gd name="T29" fmla="*/ 18 h 24"/>
                            <a:gd name="T30" fmla="*/ 30 w 30"/>
                            <a:gd name="T31" fmla="*/ 18 h 24"/>
                            <a:gd name="T32" fmla="*/ 30 w 30"/>
                            <a:gd name="T33" fmla="*/ 18 h 24"/>
                            <a:gd name="T34" fmla="*/ 30 w 30"/>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30" y="12"/>
                              </a:moveTo>
                              <a:lnTo>
                                <a:pt x="30" y="6"/>
                              </a:lnTo>
                              <a:lnTo>
                                <a:pt x="24" y="0"/>
                              </a:lnTo>
                              <a:lnTo>
                                <a:pt x="12" y="0"/>
                              </a:lnTo>
                              <a:lnTo>
                                <a:pt x="6" y="0"/>
                              </a:lnTo>
                              <a:lnTo>
                                <a:pt x="6" y="6"/>
                              </a:lnTo>
                              <a:lnTo>
                                <a:pt x="0" y="6"/>
                              </a:lnTo>
                              <a:lnTo>
                                <a:pt x="0" y="18"/>
                              </a:lnTo>
                              <a:lnTo>
                                <a:pt x="6"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77" name="Freeform 6972"/>
                        <p:cNvSpPr>
                          <a:spLocks/>
                        </p:cNvSpPr>
                        <p:nvPr/>
                      </p:nvSpPr>
                      <p:spPr bwMode="auto">
                        <a:xfrm>
                          <a:off x="6807843" y="3201347"/>
                          <a:ext cx="43846" cy="36647"/>
                        </a:xfrm>
                        <a:custGeom>
                          <a:avLst/>
                          <a:gdLst>
                            <a:gd name="T0" fmla="*/ 30 w 30"/>
                            <a:gd name="T1" fmla="*/ 12 h 24"/>
                            <a:gd name="T2" fmla="*/ 30 w 30"/>
                            <a:gd name="T3" fmla="*/ 6 h 24"/>
                            <a:gd name="T4" fmla="*/ 24 w 30"/>
                            <a:gd name="T5" fmla="*/ 0 h 24"/>
                            <a:gd name="T6" fmla="*/ 24 w 30"/>
                            <a:gd name="T7" fmla="*/ 0 h 24"/>
                            <a:gd name="T8" fmla="*/ 24 w 30"/>
                            <a:gd name="T9" fmla="*/ 0 h 24"/>
                            <a:gd name="T10" fmla="*/ 12 w 30"/>
                            <a:gd name="T11" fmla="*/ 0 h 24"/>
                            <a:gd name="T12" fmla="*/ 6 w 30"/>
                            <a:gd name="T13" fmla="*/ 0 h 24"/>
                            <a:gd name="T14" fmla="*/ 6 w 30"/>
                            <a:gd name="T15" fmla="*/ 0 h 24"/>
                            <a:gd name="T16" fmla="*/ 6 w 30"/>
                            <a:gd name="T17" fmla="*/ 6 h 24"/>
                            <a:gd name="T18" fmla="*/ 0 w 30"/>
                            <a:gd name="T19" fmla="*/ 6 h 24"/>
                            <a:gd name="T20" fmla="*/ 0 w 30"/>
                            <a:gd name="T21" fmla="*/ 18 h 24"/>
                            <a:gd name="T22" fmla="*/ 6 w 30"/>
                            <a:gd name="T23" fmla="*/ 18 h 24"/>
                            <a:gd name="T24" fmla="*/ 6 w 30"/>
                            <a:gd name="T25" fmla="*/ 24 h 24"/>
                            <a:gd name="T26" fmla="*/ 24 w 30"/>
                            <a:gd name="T27" fmla="*/ 24 h 24"/>
                            <a:gd name="T28" fmla="*/ 24 w 30"/>
                            <a:gd name="T29" fmla="*/ 18 h 24"/>
                            <a:gd name="T30" fmla="*/ 30 w 30"/>
                            <a:gd name="T31" fmla="*/ 18 h 24"/>
                            <a:gd name="T32" fmla="*/ 30 w 30"/>
                            <a:gd name="T33" fmla="*/ 18 h 24"/>
                            <a:gd name="T34" fmla="*/ 30 w 30"/>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30" y="12"/>
                              </a:moveTo>
                              <a:lnTo>
                                <a:pt x="30" y="6"/>
                              </a:lnTo>
                              <a:lnTo>
                                <a:pt x="24" y="0"/>
                              </a:lnTo>
                              <a:lnTo>
                                <a:pt x="12" y="0"/>
                              </a:lnTo>
                              <a:lnTo>
                                <a:pt x="6" y="0"/>
                              </a:lnTo>
                              <a:lnTo>
                                <a:pt x="6" y="6"/>
                              </a:lnTo>
                              <a:lnTo>
                                <a:pt x="0" y="6"/>
                              </a:lnTo>
                              <a:lnTo>
                                <a:pt x="0" y="18"/>
                              </a:lnTo>
                              <a:lnTo>
                                <a:pt x="6"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78" name="Freeform 6973"/>
                        <p:cNvSpPr>
                          <a:spLocks/>
                        </p:cNvSpPr>
                        <p:nvPr/>
                      </p:nvSpPr>
                      <p:spPr bwMode="auto">
                        <a:xfrm>
                          <a:off x="6807843" y="3201347"/>
                          <a:ext cx="43846" cy="36647"/>
                        </a:xfrm>
                        <a:custGeom>
                          <a:avLst/>
                          <a:gdLst>
                            <a:gd name="T0" fmla="*/ 30 w 30"/>
                            <a:gd name="T1" fmla="*/ 12 h 24"/>
                            <a:gd name="T2" fmla="*/ 30 w 30"/>
                            <a:gd name="T3" fmla="*/ 6 h 24"/>
                            <a:gd name="T4" fmla="*/ 24 w 30"/>
                            <a:gd name="T5" fmla="*/ 0 h 24"/>
                            <a:gd name="T6" fmla="*/ 24 w 30"/>
                            <a:gd name="T7" fmla="*/ 0 h 24"/>
                            <a:gd name="T8" fmla="*/ 24 w 30"/>
                            <a:gd name="T9" fmla="*/ 0 h 24"/>
                            <a:gd name="T10" fmla="*/ 12 w 30"/>
                            <a:gd name="T11" fmla="*/ 0 h 24"/>
                            <a:gd name="T12" fmla="*/ 6 w 30"/>
                            <a:gd name="T13" fmla="*/ 0 h 24"/>
                            <a:gd name="T14" fmla="*/ 6 w 30"/>
                            <a:gd name="T15" fmla="*/ 0 h 24"/>
                            <a:gd name="T16" fmla="*/ 6 w 30"/>
                            <a:gd name="T17" fmla="*/ 6 h 24"/>
                            <a:gd name="T18" fmla="*/ 0 w 30"/>
                            <a:gd name="T19" fmla="*/ 6 h 24"/>
                            <a:gd name="T20" fmla="*/ 0 w 30"/>
                            <a:gd name="T21" fmla="*/ 18 h 24"/>
                            <a:gd name="T22" fmla="*/ 6 w 30"/>
                            <a:gd name="T23" fmla="*/ 18 h 24"/>
                            <a:gd name="T24" fmla="*/ 6 w 30"/>
                            <a:gd name="T25" fmla="*/ 24 h 24"/>
                            <a:gd name="T26" fmla="*/ 24 w 30"/>
                            <a:gd name="T27" fmla="*/ 24 h 24"/>
                            <a:gd name="T28" fmla="*/ 24 w 30"/>
                            <a:gd name="T29" fmla="*/ 18 h 24"/>
                            <a:gd name="T30" fmla="*/ 30 w 30"/>
                            <a:gd name="T31" fmla="*/ 18 h 24"/>
                            <a:gd name="T32" fmla="*/ 30 w 30"/>
                            <a:gd name="T33" fmla="*/ 18 h 24"/>
                            <a:gd name="T34" fmla="*/ 30 w 30"/>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30" y="12"/>
                              </a:moveTo>
                              <a:lnTo>
                                <a:pt x="30" y="6"/>
                              </a:lnTo>
                              <a:lnTo>
                                <a:pt x="24" y="0"/>
                              </a:lnTo>
                              <a:lnTo>
                                <a:pt x="12" y="0"/>
                              </a:lnTo>
                              <a:lnTo>
                                <a:pt x="6" y="0"/>
                              </a:lnTo>
                              <a:lnTo>
                                <a:pt x="6" y="6"/>
                              </a:lnTo>
                              <a:lnTo>
                                <a:pt x="0" y="6"/>
                              </a:lnTo>
                              <a:lnTo>
                                <a:pt x="0" y="18"/>
                              </a:lnTo>
                              <a:lnTo>
                                <a:pt x="6"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79" name="Freeform 6974"/>
                        <p:cNvSpPr>
                          <a:spLocks/>
                        </p:cNvSpPr>
                        <p:nvPr/>
                      </p:nvSpPr>
                      <p:spPr bwMode="auto">
                        <a:xfrm>
                          <a:off x="6816612" y="3201347"/>
                          <a:ext cx="55538" cy="36647"/>
                        </a:xfrm>
                        <a:custGeom>
                          <a:avLst/>
                          <a:gdLst>
                            <a:gd name="T0" fmla="*/ 38 w 38"/>
                            <a:gd name="T1" fmla="*/ 12 h 24"/>
                            <a:gd name="T2" fmla="*/ 38 w 38"/>
                            <a:gd name="T3" fmla="*/ 0 h 24"/>
                            <a:gd name="T4" fmla="*/ 24 w 38"/>
                            <a:gd name="T5" fmla="*/ 0 h 24"/>
                            <a:gd name="T6" fmla="*/ 24 w 38"/>
                            <a:gd name="T7" fmla="*/ 0 h 24"/>
                            <a:gd name="T8" fmla="*/ 18 w 38"/>
                            <a:gd name="T9" fmla="*/ 0 h 24"/>
                            <a:gd name="T10" fmla="*/ 18 w 38"/>
                            <a:gd name="T11" fmla="*/ 0 h 24"/>
                            <a:gd name="T12" fmla="*/ 6 w 38"/>
                            <a:gd name="T13" fmla="*/ 0 h 24"/>
                            <a:gd name="T14" fmla="*/ 6 w 38"/>
                            <a:gd name="T15" fmla="*/ 6 h 24"/>
                            <a:gd name="T16" fmla="*/ 0 w 38"/>
                            <a:gd name="T17" fmla="*/ 6 h 24"/>
                            <a:gd name="T18" fmla="*/ 0 w 38"/>
                            <a:gd name="T19" fmla="*/ 18 h 24"/>
                            <a:gd name="T20" fmla="*/ 6 w 38"/>
                            <a:gd name="T21" fmla="*/ 18 h 24"/>
                            <a:gd name="T22" fmla="*/ 6 w 38"/>
                            <a:gd name="T23" fmla="*/ 18 h 24"/>
                            <a:gd name="T24" fmla="*/ 12 w 38"/>
                            <a:gd name="T25" fmla="*/ 24 h 24"/>
                            <a:gd name="T26" fmla="*/ 32 w 38"/>
                            <a:gd name="T27" fmla="*/ 24 h 24"/>
                            <a:gd name="T28" fmla="*/ 38 w 38"/>
                            <a:gd name="T29" fmla="*/ 18 h 24"/>
                            <a:gd name="T30" fmla="*/ 38 w 38"/>
                            <a:gd name="T31" fmla="*/ 18 h 24"/>
                            <a:gd name="T32" fmla="*/ 38 w 3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4"/>
                            <a:gd name="T53" fmla="*/ 38 w 3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4">
                              <a:moveTo>
                                <a:pt x="38" y="12"/>
                              </a:moveTo>
                              <a:lnTo>
                                <a:pt x="38" y="0"/>
                              </a:lnTo>
                              <a:lnTo>
                                <a:pt x="24" y="0"/>
                              </a:lnTo>
                              <a:lnTo>
                                <a:pt x="18" y="0"/>
                              </a:lnTo>
                              <a:lnTo>
                                <a:pt x="6" y="0"/>
                              </a:lnTo>
                              <a:lnTo>
                                <a:pt x="6" y="6"/>
                              </a:lnTo>
                              <a:lnTo>
                                <a:pt x="0" y="6"/>
                              </a:lnTo>
                              <a:lnTo>
                                <a:pt x="0" y="18"/>
                              </a:lnTo>
                              <a:lnTo>
                                <a:pt x="6" y="18"/>
                              </a:lnTo>
                              <a:lnTo>
                                <a:pt x="12" y="24"/>
                              </a:lnTo>
                              <a:lnTo>
                                <a:pt x="32" y="24"/>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80" name="Freeform 6975"/>
                        <p:cNvSpPr>
                          <a:spLocks/>
                        </p:cNvSpPr>
                        <p:nvPr/>
                      </p:nvSpPr>
                      <p:spPr bwMode="auto">
                        <a:xfrm>
                          <a:off x="6825381" y="3201347"/>
                          <a:ext cx="46769" cy="36647"/>
                        </a:xfrm>
                        <a:custGeom>
                          <a:avLst/>
                          <a:gdLst>
                            <a:gd name="T0" fmla="*/ 32 w 32"/>
                            <a:gd name="T1" fmla="*/ 12 h 24"/>
                            <a:gd name="T2" fmla="*/ 32 w 32"/>
                            <a:gd name="T3" fmla="*/ 6 h 24"/>
                            <a:gd name="T4" fmla="*/ 32 w 32"/>
                            <a:gd name="T5" fmla="*/ 0 h 24"/>
                            <a:gd name="T6" fmla="*/ 26 w 32"/>
                            <a:gd name="T7" fmla="*/ 0 h 24"/>
                            <a:gd name="T8" fmla="*/ 18 w 32"/>
                            <a:gd name="T9" fmla="*/ 0 h 24"/>
                            <a:gd name="T10" fmla="*/ 12 w 32"/>
                            <a:gd name="T11" fmla="*/ 0 h 24"/>
                            <a:gd name="T12" fmla="*/ 12 w 32"/>
                            <a:gd name="T13" fmla="*/ 0 h 24"/>
                            <a:gd name="T14" fmla="*/ 6 w 32"/>
                            <a:gd name="T15" fmla="*/ 0 h 24"/>
                            <a:gd name="T16" fmla="*/ 0 w 32"/>
                            <a:gd name="T17" fmla="*/ 6 h 24"/>
                            <a:gd name="T18" fmla="*/ 0 w 32"/>
                            <a:gd name="T19" fmla="*/ 18 h 24"/>
                            <a:gd name="T20" fmla="*/ 6 w 32"/>
                            <a:gd name="T21" fmla="*/ 18 h 24"/>
                            <a:gd name="T22" fmla="*/ 6 w 32"/>
                            <a:gd name="T23" fmla="*/ 24 h 24"/>
                            <a:gd name="T24" fmla="*/ 32 w 32"/>
                            <a:gd name="T25" fmla="*/ 24 h 24"/>
                            <a:gd name="T26" fmla="*/ 32 w 32"/>
                            <a:gd name="T27" fmla="*/ 18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32" y="0"/>
                              </a:lnTo>
                              <a:lnTo>
                                <a:pt x="26" y="0"/>
                              </a:lnTo>
                              <a:lnTo>
                                <a:pt x="18" y="0"/>
                              </a:lnTo>
                              <a:lnTo>
                                <a:pt x="12" y="0"/>
                              </a:lnTo>
                              <a:lnTo>
                                <a:pt x="6" y="0"/>
                              </a:lnTo>
                              <a:lnTo>
                                <a:pt x="0" y="6"/>
                              </a:lnTo>
                              <a:lnTo>
                                <a:pt x="0" y="18"/>
                              </a:lnTo>
                              <a:lnTo>
                                <a:pt x="6" y="18"/>
                              </a:lnTo>
                              <a:lnTo>
                                <a:pt x="6" y="24"/>
                              </a:lnTo>
                              <a:lnTo>
                                <a:pt x="32"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81" name="Freeform 6976"/>
                        <p:cNvSpPr>
                          <a:spLocks/>
                        </p:cNvSpPr>
                        <p:nvPr/>
                      </p:nvSpPr>
                      <p:spPr bwMode="auto">
                        <a:xfrm>
                          <a:off x="6834150" y="3201347"/>
                          <a:ext cx="46769" cy="36647"/>
                        </a:xfrm>
                        <a:custGeom>
                          <a:avLst/>
                          <a:gdLst>
                            <a:gd name="T0" fmla="*/ 32 w 32"/>
                            <a:gd name="T1" fmla="*/ 12 h 24"/>
                            <a:gd name="T2" fmla="*/ 32 w 32"/>
                            <a:gd name="T3" fmla="*/ 6 h 24"/>
                            <a:gd name="T4" fmla="*/ 26 w 32"/>
                            <a:gd name="T5" fmla="*/ 6 h 24"/>
                            <a:gd name="T6" fmla="*/ 26 w 32"/>
                            <a:gd name="T7" fmla="*/ 0 h 24"/>
                            <a:gd name="T8" fmla="*/ 20 w 32"/>
                            <a:gd name="T9" fmla="*/ 0 h 24"/>
                            <a:gd name="T10" fmla="*/ 20 w 32"/>
                            <a:gd name="T11" fmla="*/ 0 h 24"/>
                            <a:gd name="T12" fmla="*/ 6 w 32"/>
                            <a:gd name="T13" fmla="*/ 0 h 24"/>
                            <a:gd name="T14" fmla="*/ 6 w 32"/>
                            <a:gd name="T15" fmla="*/ 0 h 24"/>
                            <a:gd name="T16" fmla="*/ 0 w 32"/>
                            <a:gd name="T17" fmla="*/ 0 h 24"/>
                            <a:gd name="T18" fmla="*/ 0 w 32"/>
                            <a:gd name="T19" fmla="*/ 18 h 24"/>
                            <a:gd name="T20" fmla="*/ 6 w 32"/>
                            <a:gd name="T21" fmla="*/ 24 h 24"/>
                            <a:gd name="T22" fmla="*/ 26 w 32"/>
                            <a:gd name="T23" fmla="*/ 24 h 24"/>
                            <a:gd name="T24" fmla="*/ 26 w 32"/>
                            <a:gd name="T25" fmla="*/ 18 h 24"/>
                            <a:gd name="T26" fmla="*/ 26 w 32"/>
                            <a:gd name="T27" fmla="*/ 18 h 24"/>
                            <a:gd name="T28" fmla="*/ 32 w 32"/>
                            <a:gd name="T29" fmla="*/ 18 h 24"/>
                            <a:gd name="T30" fmla="*/ 32 w 32"/>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4"/>
                            <a:gd name="T50" fmla="*/ 32 w 3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4">
                              <a:moveTo>
                                <a:pt x="32" y="12"/>
                              </a:moveTo>
                              <a:lnTo>
                                <a:pt x="32" y="6"/>
                              </a:lnTo>
                              <a:lnTo>
                                <a:pt x="26" y="6"/>
                              </a:lnTo>
                              <a:lnTo>
                                <a:pt x="26" y="0"/>
                              </a:lnTo>
                              <a:lnTo>
                                <a:pt x="20" y="0"/>
                              </a:lnTo>
                              <a:lnTo>
                                <a:pt x="6" y="0"/>
                              </a:lnTo>
                              <a:lnTo>
                                <a:pt x="0" y="0"/>
                              </a:lnTo>
                              <a:lnTo>
                                <a:pt x="0" y="18"/>
                              </a:lnTo>
                              <a:lnTo>
                                <a:pt x="6"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82" name="Freeform 6977"/>
                        <p:cNvSpPr>
                          <a:spLocks/>
                        </p:cNvSpPr>
                        <p:nvPr/>
                      </p:nvSpPr>
                      <p:spPr bwMode="auto">
                        <a:xfrm>
                          <a:off x="6834150" y="3201347"/>
                          <a:ext cx="46769" cy="36647"/>
                        </a:xfrm>
                        <a:custGeom>
                          <a:avLst/>
                          <a:gdLst>
                            <a:gd name="T0" fmla="*/ 32 w 32"/>
                            <a:gd name="T1" fmla="*/ 12 h 24"/>
                            <a:gd name="T2" fmla="*/ 32 w 32"/>
                            <a:gd name="T3" fmla="*/ 6 h 24"/>
                            <a:gd name="T4" fmla="*/ 26 w 32"/>
                            <a:gd name="T5" fmla="*/ 0 h 24"/>
                            <a:gd name="T6" fmla="*/ 26 w 32"/>
                            <a:gd name="T7" fmla="*/ 0 h 24"/>
                            <a:gd name="T8" fmla="*/ 20 w 32"/>
                            <a:gd name="T9" fmla="*/ 0 h 24"/>
                            <a:gd name="T10" fmla="*/ 12 w 32"/>
                            <a:gd name="T11" fmla="*/ 0 h 24"/>
                            <a:gd name="T12" fmla="*/ 6 w 32"/>
                            <a:gd name="T13" fmla="*/ 0 h 24"/>
                            <a:gd name="T14" fmla="*/ 6 w 32"/>
                            <a:gd name="T15" fmla="*/ 0 h 24"/>
                            <a:gd name="T16" fmla="*/ 6 w 32"/>
                            <a:gd name="T17" fmla="*/ 6 h 24"/>
                            <a:gd name="T18" fmla="*/ 0 w 32"/>
                            <a:gd name="T19" fmla="*/ 6 h 24"/>
                            <a:gd name="T20" fmla="*/ 0 w 32"/>
                            <a:gd name="T21" fmla="*/ 18 h 24"/>
                            <a:gd name="T22" fmla="*/ 6 w 32"/>
                            <a:gd name="T23" fmla="*/ 18 h 24"/>
                            <a:gd name="T24" fmla="*/ 6 w 32"/>
                            <a:gd name="T25" fmla="*/ 24 h 24"/>
                            <a:gd name="T26" fmla="*/ 26 w 32"/>
                            <a:gd name="T27" fmla="*/ 24 h 24"/>
                            <a:gd name="T28" fmla="*/ 26 w 32"/>
                            <a:gd name="T29" fmla="*/ 18 h 24"/>
                            <a:gd name="T30" fmla="*/ 32 w 32"/>
                            <a:gd name="T31" fmla="*/ 18 h 24"/>
                            <a:gd name="T32" fmla="*/ 32 w 32"/>
                            <a:gd name="T33" fmla="*/ 18 h 24"/>
                            <a:gd name="T34" fmla="*/ 32 w 32"/>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4"/>
                            <a:gd name="T56" fmla="*/ 32 w 3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4">
                              <a:moveTo>
                                <a:pt x="32" y="12"/>
                              </a:moveTo>
                              <a:lnTo>
                                <a:pt x="32" y="6"/>
                              </a:lnTo>
                              <a:lnTo>
                                <a:pt x="26" y="0"/>
                              </a:lnTo>
                              <a:lnTo>
                                <a:pt x="20" y="0"/>
                              </a:lnTo>
                              <a:lnTo>
                                <a:pt x="12" y="0"/>
                              </a:lnTo>
                              <a:lnTo>
                                <a:pt x="6" y="0"/>
                              </a:lnTo>
                              <a:lnTo>
                                <a:pt x="6" y="6"/>
                              </a:lnTo>
                              <a:lnTo>
                                <a:pt x="0" y="6"/>
                              </a:lnTo>
                              <a:lnTo>
                                <a:pt x="0" y="18"/>
                              </a:lnTo>
                              <a:lnTo>
                                <a:pt x="6" y="18"/>
                              </a:lnTo>
                              <a:lnTo>
                                <a:pt x="6"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83" name="Freeform 6978"/>
                        <p:cNvSpPr>
                          <a:spLocks/>
                        </p:cNvSpPr>
                        <p:nvPr/>
                      </p:nvSpPr>
                      <p:spPr bwMode="auto">
                        <a:xfrm>
                          <a:off x="6834150" y="3201347"/>
                          <a:ext cx="46769" cy="36647"/>
                        </a:xfrm>
                        <a:custGeom>
                          <a:avLst/>
                          <a:gdLst>
                            <a:gd name="T0" fmla="*/ 32 w 32"/>
                            <a:gd name="T1" fmla="*/ 12 h 24"/>
                            <a:gd name="T2" fmla="*/ 32 w 32"/>
                            <a:gd name="T3" fmla="*/ 6 h 24"/>
                            <a:gd name="T4" fmla="*/ 26 w 32"/>
                            <a:gd name="T5" fmla="*/ 0 h 24"/>
                            <a:gd name="T6" fmla="*/ 26 w 32"/>
                            <a:gd name="T7" fmla="*/ 0 h 24"/>
                            <a:gd name="T8" fmla="*/ 20 w 32"/>
                            <a:gd name="T9" fmla="*/ 0 h 24"/>
                            <a:gd name="T10" fmla="*/ 12 w 32"/>
                            <a:gd name="T11" fmla="*/ 0 h 24"/>
                            <a:gd name="T12" fmla="*/ 6 w 32"/>
                            <a:gd name="T13" fmla="*/ 0 h 24"/>
                            <a:gd name="T14" fmla="*/ 6 w 32"/>
                            <a:gd name="T15" fmla="*/ 0 h 24"/>
                            <a:gd name="T16" fmla="*/ 6 w 32"/>
                            <a:gd name="T17" fmla="*/ 6 h 24"/>
                            <a:gd name="T18" fmla="*/ 0 w 32"/>
                            <a:gd name="T19" fmla="*/ 6 h 24"/>
                            <a:gd name="T20" fmla="*/ 0 w 32"/>
                            <a:gd name="T21" fmla="*/ 18 h 24"/>
                            <a:gd name="T22" fmla="*/ 6 w 32"/>
                            <a:gd name="T23" fmla="*/ 18 h 24"/>
                            <a:gd name="T24" fmla="*/ 6 w 32"/>
                            <a:gd name="T25" fmla="*/ 24 h 24"/>
                            <a:gd name="T26" fmla="*/ 26 w 32"/>
                            <a:gd name="T27" fmla="*/ 24 h 24"/>
                            <a:gd name="T28" fmla="*/ 26 w 32"/>
                            <a:gd name="T29" fmla="*/ 18 h 24"/>
                            <a:gd name="T30" fmla="*/ 32 w 32"/>
                            <a:gd name="T31" fmla="*/ 18 h 24"/>
                            <a:gd name="T32" fmla="*/ 32 w 32"/>
                            <a:gd name="T33" fmla="*/ 18 h 24"/>
                            <a:gd name="T34" fmla="*/ 32 w 32"/>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4"/>
                            <a:gd name="T56" fmla="*/ 32 w 3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4">
                              <a:moveTo>
                                <a:pt x="32" y="12"/>
                              </a:moveTo>
                              <a:lnTo>
                                <a:pt x="32" y="6"/>
                              </a:lnTo>
                              <a:lnTo>
                                <a:pt x="26" y="0"/>
                              </a:lnTo>
                              <a:lnTo>
                                <a:pt x="20" y="0"/>
                              </a:lnTo>
                              <a:lnTo>
                                <a:pt x="12" y="0"/>
                              </a:lnTo>
                              <a:lnTo>
                                <a:pt x="6" y="0"/>
                              </a:lnTo>
                              <a:lnTo>
                                <a:pt x="6" y="6"/>
                              </a:lnTo>
                              <a:lnTo>
                                <a:pt x="0" y="6"/>
                              </a:lnTo>
                              <a:lnTo>
                                <a:pt x="0" y="18"/>
                              </a:lnTo>
                              <a:lnTo>
                                <a:pt x="6" y="18"/>
                              </a:lnTo>
                              <a:lnTo>
                                <a:pt x="6"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84" name="Freeform 6979"/>
                        <p:cNvSpPr>
                          <a:spLocks/>
                        </p:cNvSpPr>
                        <p:nvPr/>
                      </p:nvSpPr>
                      <p:spPr bwMode="auto">
                        <a:xfrm>
                          <a:off x="6834150" y="3201347"/>
                          <a:ext cx="46769" cy="36647"/>
                        </a:xfrm>
                        <a:custGeom>
                          <a:avLst/>
                          <a:gdLst>
                            <a:gd name="T0" fmla="*/ 32 w 32"/>
                            <a:gd name="T1" fmla="*/ 12 h 24"/>
                            <a:gd name="T2" fmla="*/ 32 w 32"/>
                            <a:gd name="T3" fmla="*/ 6 h 24"/>
                            <a:gd name="T4" fmla="*/ 26 w 32"/>
                            <a:gd name="T5" fmla="*/ 0 h 24"/>
                            <a:gd name="T6" fmla="*/ 26 w 32"/>
                            <a:gd name="T7" fmla="*/ 0 h 24"/>
                            <a:gd name="T8" fmla="*/ 20 w 32"/>
                            <a:gd name="T9" fmla="*/ 0 h 24"/>
                            <a:gd name="T10" fmla="*/ 12 w 32"/>
                            <a:gd name="T11" fmla="*/ 0 h 24"/>
                            <a:gd name="T12" fmla="*/ 6 w 32"/>
                            <a:gd name="T13" fmla="*/ 0 h 24"/>
                            <a:gd name="T14" fmla="*/ 6 w 32"/>
                            <a:gd name="T15" fmla="*/ 0 h 24"/>
                            <a:gd name="T16" fmla="*/ 6 w 32"/>
                            <a:gd name="T17" fmla="*/ 6 h 24"/>
                            <a:gd name="T18" fmla="*/ 0 w 32"/>
                            <a:gd name="T19" fmla="*/ 6 h 24"/>
                            <a:gd name="T20" fmla="*/ 0 w 32"/>
                            <a:gd name="T21" fmla="*/ 18 h 24"/>
                            <a:gd name="T22" fmla="*/ 6 w 32"/>
                            <a:gd name="T23" fmla="*/ 18 h 24"/>
                            <a:gd name="T24" fmla="*/ 6 w 32"/>
                            <a:gd name="T25" fmla="*/ 24 h 24"/>
                            <a:gd name="T26" fmla="*/ 26 w 32"/>
                            <a:gd name="T27" fmla="*/ 24 h 24"/>
                            <a:gd name="T28" fmla="*/ 26 w 32"/>
                            <a:gd name="T29" fmla="*/ 18 h 24"/>
                            <a:gd name="T30" fmla="*/ 32 w 32"/>
                            <a:gd name="T31" fmla="*/ 18 h 24"/>
                            <a:gd name="T32" fmla="*/ 32 w 32"/>
                            <a:gd name="T33" fmla="*/ 18 h 24"/>
                            <a:gd name="T34" fmla="*/ 32 w 32"/>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4"/>
                            <a:gd name="T56" fmla="*/ 32 w 3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4">
                              <a:moveTo>
                                <a:pt x="32" y="12"/>
                              </a:moveTo>
                              <a:lnTo>
                                <a:pt x="32" y="6"/>
                              </a:lnTo>
                              <a:lnTo>
                                <a:pt x="26" y="0"/>
                              </a:lnTo>
                              <a:lnTo>
                                <a:pt x="20" y="0"/>
                              </a:lnTo>
                              <a:lnTo>
                                <a:pt x="12" y="0"/>
                              </a:lnTo>
                              <a:lnTo>
                                <a:pt x="6" y="0"/>
                              </a:lnTo>
                              <a:lnTo>
                                <a:pt x="6" y="6"/>
                              </a:lnTo>
                              <a:lnTo>
                                <a:pt x="0" y="6"/>
                              </a:lnTo>
                              <a:lnTo>
                                <a:pt x="0" y="18"/>
                              </a:lnTo>
                              <a:lnTo>
                                <a:pt x="6" y="18"/>
                              </a:lnTo>
                              <a:lnTo>
                                <a:pt x="6"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85" name="Freeform 6980"/>
                        <p:cNvSpPr>
                          <a:spLocks/>
                        </p:cNvSpPr>
                        <p:nvPr/>
                      </p:nvSpPr>
                      <p:spPr bwMode="auto">
                        <a:xfrm>
                          <a:off x="6834150" y="3201347"/>
                          <a:ext cx="46769" cy="36647"/>
                        </a:xfrm>
                        <a:custGeom>
                          <a:avLst/>
                          <a:gdLst>
                            <a:gd name="T0" fmla="*/ 32 w 32"/>
                            <a:gd name="T1" fmla="*/ 12 h 24"/>
                            <a:gd name="T2" fmla="*/ 32 w 32"/>
                            <a:gd name="T3" fmla="*/ 6 h 24"/>
                            <a:gd name="T4" fmla="*/ 26 w 32"/>
                            <a:gd name="T5" fmla="*/ 0 h 24"/>
                            <a:gd name="T6" fmla="*/ 26 w 32"/>
                            <a:gd name="T7" fmla="*/ 0 h 24"/>
                            <a:gd name="T8" fmla="*/ 20 w 32"/>
                            <a:gd name="T9" fmla="*/ 0 h 24"/>
                            <a:gd name="T10" fmla="*/ 12 w 32"/>
                            <a:gd name="T11" fmla="*/ 0 h 24"/>
                            <a:gd name="T12" fmla="*/ 6 w 32"/>
                            <a:gd name="T13" fmla="*/ 0 h 24"/>
                            <a:gd name="T14" fmla="*/ 6 w 32"/>
                            <a:gd name="T15" fmla="*/ 0 h 24"/>
                            <a:gd name="T16" fmla="*/ 6 w 32"/>
                            <a:gd name="T17" fmla="*/ 6 h 24"/>
                            <a:gd name="T18" fmla="*/ 0 w 32"/>
                            <a:gd name="T19" fmla="*/ 6 h 24"/>
                            <a:gd name="T20" fmla="*/ 0 w 32"/>
                            <a:gd name="T21" fmla="*/ 18 h 24"/>
                            <a:gd name="T22" fmla="*/ 6 w 32"/>
                            <a:gd name="T23" fmla="*/ 18 h 24"/>
                            <a:gd name="T24" fmla="*/ 6 w 32"/>
                            <a:gd name="T25" fmla="*/ 24 h 24"/>
                            <a:gd name="T26" fmla="*/ 26 w 32"/>
                            <a:gd name="T27" fmla="*/ 24 h 24"/>
                            <a:gd name="T28" fmla="*/ 26 w 32"/>
                            <a:gd name="T29" fmla="*/ 18 h 24"/>
                            <a:gd name="T30" fmla="*/ 32 w 32"/>
                            <a:gd name="T31" fmla="*/ 18 h 24"/>
                            <a:gd name="T32" fmla="*/ 32 w 32"/>
                            <a:gd name="T33" fmla="*/ 18 h 24"/>
                            <a:gd name="T34" fmla="*/ 32 w 32"/>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4"/>
                            <a:gd name="T56" fmla="*/ 32 w 3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4">
                              <a:moveTo>
                                <a:pt x="32" y="12"/>
                              </a:moveTo>
                              <a:lnTo>
                                <a:pt x="32" y="6"/>
                              </a:lnTo>
                              <a:lnTo>
                                <a:pt x="26" y="0"/>
                              </a:lnTo>
                              <a:lnTo>
                                <a:pt x="20" y="0"/>
                              </a:lnTo>
                              <a:lnTo>
                                <a:pt x="12" y="0"/>
                              </a:lnTo>
                              <a:lnTo>
                                <a:pt x="6" y="0"/>
                              </a:lnTo>
                              <a:lnTo>
                                <a:pt x="6" y="6"/>
                              </a:lnTo>
                              <a:lnTo>
                                <a:pt x="0" y="6"/>
                              </a:lnTo>
                              <a:lnTo>
                                <a:pt x="0" y="18"/>
                              </a:lnTo>
                              <a:lnTo>
                                <a:pt x="6" y="18"/>
                              </a:lnTo>
                              <a:lnTo>
                                <a:pt x="6"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86" name="Freeform 6981"/>
                        <p:cNvSpPr>
                          <a:spLocks/>
                        </p:cNvSpPr>
                        <p:nvPr/>
                      </p:nvSpPr>
                      <p:spPr bwMode="auto">
                        <a:xfrm>
                          <a:off x="6842920" y="3201347"/>
                          <a:ext cx="55538" cy="36647"/>
                        </a:xfrm>
                        <a:custGeom>
                          <a:avLst/>
                          <a:gdLst>
                            <a:gd name="T0" fmla="*/ 38 w 38"/>
                            <a:gd name="T1" fmla="*/ 12 h 24"/>
                            <a:gd name="T2" fmla="*/ 38 w 38"/>
                            <a:gd name="T3" fmla="*/ 0 h 24"/>
                            <a:gd name="T4" fmla="*/ 26 w 38"/>
                            <a:gd name="T5" fmla="*/ 0 h 24"/>
                            <a:gd name="T6" fmla="*/ 26 w 38"/>
                            <a:gd name="T7" fmla="*/ 0 h 24"/>
                            <a:gd name="T8" fmla="*/ 20 w 38"/>
                            <a:gd name="T9" fmla="*/ 0 h 24"/>
                            <a:gd name="T10" fmla="*/ 14 w 38"/>
                            <a:gd name="T11" fmla="*/ 0 h 24"/>
                            <a:gd name="T12" fmla="*/ 6 w 38"/>
                            <a:gd name="T13" fmla="*/ 0 h 24"/>
                            <a:gd name="T14" fmla="*/ 6 w 38"/>
                            <a:gd name="T15" fmla="*/ 6 h 24"/>
                            <a:gd name="T16" fmla="*/ 0 w 38"/>
                            <a:gd name="T17" fmla="*/ 6 h 24"/>
                            <a:gd name="T18" fmla="*/ 0 w 38"/>
                            <a:gd name="T19" fmla="*/ 18 h 24"/>
                            <a:gd name="T20" fmla="*/ 6 w 38"/>
                            <a:gd name="T21" fmla="*/ 18 h 24"/>
                            <a:gd name="T22" fmla="*/ 6 w 38"/>
                            <a:gd name="T23" fmla="*/ 24 h 24"/>
                            <a:gd name="T24" fmla="*/ 32 w 38"/>
                            <a:gd name="T25" fmla="*/ 24 h 24"/>
                            <a:gd name="T26" fmla="*/ 38 w 38"/>
                            <a:gd name="T27" fmla="*/ 18 h 24"/>
                            <a:gd name="T28" fmla="*/ 38 w 38"/>
                            <a:gd name="T29" fmla="*/ 18 h 24"/>
                            <a:gd name="T30" fmla="*/ 38 w 38"/>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24"/>
                            <a:gd name="T50" fmla="*/ 38 w 38"/>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24">
                              <a:moveTo>
                                <a:pt x="38" y="12"/>
                              </a:moveTo>
                              <a:lnTo>
                                <a:pt x="38" y="0"/>
                              </a:lnTo>
                              <a:lnTo>
                                <a:pt x="26" y="0"/>
                              </a:lnTo>
                              <a:lnTo>
                                <a:pt x="20" y="0"/>
                              </a:lnTo>
                              <a:lnTo>
                                <a:pt x="14" y="0"/>
                              </a:lnTo>
                              <a:lnTo>
                                <a:pt x="6" y="0"/>
                              </a:lnTo>
                              <a:lnTo>
                                <a:pt x="6" y="6"/>
                              </a:lnTo>
                              <a:lnTo>
                                <a:pt x="0" y="6"/>
                              </a:lnTo>
                              <a:lnTo>
                                <a:pt x="0" y="18"/>
                              </a:lnTo>
                              <a:lnTo>
                                <a:pt x="6" y="18"/>
                              </a:lnTo>
                              <a:lnTo>
                                <a:pt x="6" y="24"/>
                              </a:lnTo>
                              <a:lnTo>
                                <a:pt x="32" y="24"/>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87" name="Freeform 6982"/>
                        <p:cNvSpPr>
                          <a:spLocks/>
                        </p:cNvSpPr>
                        <p:nvPr/>
                      </p:nvSpPr>
                      <p:spPr bwMode="auto">
                        <a:xfrm>
                          <a:off x="6842920" y="3201347"/>
                          <a:ext cx="55538" cy="36647"/>
                        </a:xfrm>
                        <a:custGeom>
                          <a:avLst/>
                          <a:gdLst>
                            <a:gd name="T0" fmla="*/ 38 w 38"/>
                            <a:gd name="T1" fmla="*/ 12 h 24"/>
                            <a:gd name="T2" fmla="*/ 38 w 38"/>
                            <a:gd name="T3" fmla="*/ 0 h 24"/>
                            <a:gd name="T4" fmla="*/ 26 w 38"/>
                            <a:gd name="T5" fmla="*/ 0 h 24"/>
                            <a:gd name="T6" fmla="*/ 26 w 38"/>
                            <a:gd name="T7" fmla="*/ 0 h 24"/>
                            <a:gd name="T8" fmla="*/ 20 w 38"/>
                            <a:gd name="T9" fmla="*/ 0 h 24"/>
                            <a:gd name="T10" fmla="*/ 14 w 38"/>
                            <a:gd name="T11" fmla="*/ 0 h 24"/>
                            <a:gd name="T12" fmla="*/ 6 w 38"/>
                            <a:gd name="T13" fmla="*/ 0 h 24"/>
                            <a:gd name="T14" fmla="*/ 6 w 38"/>
                            <a:gd name="T15" fmla="*/ 6 h 24"/>
                            <a:gd name="T16" fmla="*/ 0 w 38"/>
                            <a:gd name="T17" fmla="*/ 6 h 24"/>
                            <a:gd name="T18" fmla="*/ 0 w 38"/>
                            <a:gd name="T19" fmla="*/ 18 h 24"/>
                            <a:gd name="T20" fmla="*/ 6 w 38"/>
                            <a:gd name="T21" fmla="*/ 18 h 24"/>
                            <a:gd name="T22" fmla="*/ 6 w 38"/>
                            <a:gd name="T23" fmla="*/ 24 h 24"/>
                            <a:gd name="T24" fmla="*/ 32 w 38"/>
                            <a:gd name="T25" fmla="*/ 24 h 24"/>
                            <a:gd name="T26" fmla="*/ 38 w 38"/>
                            <a:gd name="T27" fmla="*/ 18 h 24"/>
                            <a:gd name="T28" fmla="*/ 38 w 38"/>
                            <a:gd name="T29" fmla="*/ 18 h 24"/>
                            <a:gd name="T30" fmla="*/ 38 w 38"/>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24"/>
                            <a:gd name="T50" fmla="*/ 38 w 38"/>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24">
                              <a:moveTo>
                                <a:pt x="38" y="12"/>
                              </a:moveTo>
                              <a:lnTo>
                                <a:pt x="38" y="0"/>
                              </a:lnTo>
                              <a:lnTo>
                                <a:pt x="26" y="0"/>
                              </a:lnTo>
                              <a:lnTo>
                                <a:pt x="20" y="0"/>
                              </a:lnTo>
                              <a:lnTo>
                                <a:pt x="14" y="0"/>
                              </a:lnTo>
                              <a:lnTo>
                                <a:pt x="6" y="0"/>
                              </a:lnTo>
                              <a:lnTo>
                                <a:pt x="6" y="6"/>
                              </a:lnTo>
                              <a:lnTo>
                                <a:pt x="0" y="6"/>
                              </a:lnTo>
                              <a:lnTo>
                                <a:pt x="0" y="18"/>
                              </a:lnTo>
                              <a:lnTo>
                                <a:pt x="6" y="18"/>
                              </a:lnTo>
                              <a:lnTo>
                                <a:pt x="6" y="24"/>
                              </a:lnTo>
                              <a:lnTo>
                                <a:pt x="32" y="24"/>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88" name="Freeform 6983"/>
                        <p:cNvSpPr>
                          <a:spLocks/>
                        </p:cNvSpPr>
                        <p:nvPr/>
                      </p:nvSpPr>
                      <p:spPr bwMode="auto">
                        <a:xfrm>
                          <a:off x="6842920" y="3201347"/>
                          <a:ext cx="55538" cy="36647"/>
                        </a:xfrm>
                        <a:custGeom>
                          <a:avLst/>
                          <a:gdLst>
                            <a:gd name="T0" fmla="*/ 38 w 38"/>
                            <a:gd name="T1" fmla="*/ 12 h 24"/>
                            <a:gd name="T2" fmla="*/ 38 w 38"/>
                            <a:gd name="T3" fmla="*/ 0 h 24"/>
                            <a:gd name="T4" fmla="*/ 26 w 38"/>
                            <a:gd name="T5" fmla="*/ 0 h 24"/>
                            <a:gd name="T6" fmla="*/ 26 w 38"/>
                            <a:gd name="T7" fmla="*/ 0 h 24"/>
                            <a:gd name="T8" fmla="*/ 20 w 38"/>
                            <a:gd name="T9" fmla="*/ 0 h 24"/>
                            <a:gd name="T10" fmla="*/ 14 w 38"/>
                            <a:gd name="T11" fmla="*/ 0 h 24"/>
                            <a:gd name="T12" fmla="*/ 6 w 38"/>
                            <a:gd name="T13" fmla="*/ 0 h 24"/>
                            <a:gd name="T14" fmla="*/ 6 w 38"/>
                            <a:gd name="T15" fmla="*/ 6 h 24"/>
                            <a:gd name="T16" fmla="*/ 0 w 38"/>
                            <a:gd name="T17" fmla="*/ 6 h 24"/>
                            <a:gd name="T18" fmla="*/ 0 w 38"/>
                            <a:gd name="T19" fmla="*/ 18 h 24"/>
                            <a:gd name="T20" fmla="*/ 6 w 38"/>
                            <a:gd name="T21" fmla="*/ 18 h 24"/>
                            <a:gd name="T22" fmla="*/ 6 w 38"/>
                            <a:gd name="T23" fmla="*/ 24 h 24"/>
                            <a:gd name="T24" fmla="*/ 32 w 38"/>
                            <a:gd name="T25" fmla="*/ 24 h 24"/>
                            <a:gd name="T26" fmla="*/ 38 w 38"/>
                            <a:gd name="T27" fmla="*/ 18 h 24"/>
                            <a:gd name="T28" fmla="*/ 38 w 38"/>
                            <a:gd name="T29" fmla="*/ 18 h 24"/>
                            <a:gd name="T30" fmla="*/ 38 w 38"/>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24"/>
                            <a:gd name="T50" fmla="*/ 38 w 38"/>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24">
                              <a:moveTo>
                                <a:pt x="38" y="12"/>
                              </a:moveTo>
                              <a:lnTo>
                                <a:pt x="38" y="0"/>
                              </a:lnTo>
                              <a:lnTo>
                                <a:pt x="26" y="0"/>
                              </a:lnTo>
                              <a:lnTo>
                                <a:pt x="20" y="0"/>
                              </a:lnTo>
                              <a:lnTo>
                                <a:pt x="14" y="0"/>
                              </a:lnTo>
                              <a:lnTo>
                                <a:pt x="6" y="0"/>
                              </a:lnTo>
                              <a:lnTo>
                                <a:pt x="6" y="6"/>
                              </a:lnTo>
                              <a:lnTo>
                                <a:pt x="0" y="6"/>
                              </a:lnTo>
                              <a:lnTo>
                                <a:pt x="0" y="18"/>
                              </a:lnTo>
                              <a:lnTo>
                                <a:pt x="6" y="18"/>
                              </a:lnTo>
                              <a:lnTo>
                                <a:pt x="6" y="24"/>
                              </a:lnTo>
                              <a:lnTo>
                                <a:pt x="32" y="24"/>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89" name="Freeform 6984"/>
                        <p:cNvSpPr>
                          <a:spLocks/>
                        </p:cNvSpPr>
                        <p:nvPr/>
                      </p:nvSpPr>
                      <p:spPr bwMode="auto">
                        <a:xfrm>
                          <a:off x="6851689" y="3201347"/>
                          <a:ext cx="55538" cy="36647"/>
                        </a:xfrm>
                        <a:custGeom>
                          <a:avLst/>
                          <a:gdLst>
                            <a:gd name="T0" fmla="*/ 38 w 38"/>
                            <a:gd name="T1" fmla="*/ 12 h 24"/>
                            <a:gd name="T2" fmla="*/ 32 w 38"/>
                            <a:gd name="T3" fmla="*/ 6 h 24"/>
                            <a:gd name="T4" fmla="*/ 32 w 38"/>
                            <a:gd name="T5" fmla="*/ 0 h 24"/>
                            <a:gd name="T6" fmla="*/ 26 w 38"/>
                            <a:gd name="T7" fmla="*/ 0 h 24"/>
                            <a:gd name="T8" fmla="*/ 26 w 38"/>
                            <a:gd name="T9" fmla="*/ 0 h 24"/>
                            <a:gd name="T10" fmla="*/ 14 w 38"/>
                            <a:gd name="T11" fmla="*/ 0 h 24"/>
                            <a:gd name="T12" fmla="*/ 14 w 38"/>
                            <a:gd name="T13" fmla="*/ 0 h 24"/>
                            <a:gd name="T14" fmla="*/ 8 w 38"/>
                            <a:gd name="T15" fmla="*/ 0 h 24"/>
                            <a:gd name="T16" fmla="*/ 8 w 38"/>
                            <a:gd name="T17" fmla="*/ 6 h 24"/>
                            <a:gd name="T18" fmla="*/ 0 w 38"/>
                            <a:gd name="T19" fmla="*/ 6 h 24"/>
                            <a:gd name="T20" fmla="*/ 0 w 38"/>
                            <a:gd name="T21" fmla="*/ 18 h 24"/>
                            <a:gd name="T22" fmla="*/ 8 w 38"/>
                            <a:gd name="T23" fmla="*/ 18 h 24"/>
                            <a:gd name="T24" fmla="*/ 8 w 38"/>
                            <a:gd name="T25" fmla="*/ 18 h 24"/>
                            <a:gd name="T26" fmla="*/ 14 w 38"/>
                            <a:gd name="T27" fmla="*/ 24 h 24"/>
                            <a:gd name="T28" fmla="*/ 32 w 38"/>
                            <a:gd name="T29" fmla="*/ 24 h 24"/>
                            <a:gd name="T30" fmla="*/ 32 w 38"/>
                            <a:gd name="T31" fmla="*/ 18 h 24"/>
                            <a:gd name="T32" fmla="*/ 32 w 38"/>
                            <a:gd name="T33" fmla="*/ 18 h 24"/>
                            <a:gd name="T34" fmla="*/ 38 w 3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4"/>
                            <a:gd name="T56" fmla="*/ 38 w 3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4">
                              <a:moveTo>
                                <a:pt x="38" y="12"/>
                              </a:moveTo>
                              <a:lnTo>
                                <a:pt x="32" y="6"/>
                              </a:lnTo>
                              <a:lnTo>
                                <a:pt x="32" y="0"/>
                              </a:lnTo>
                              <a:lnTo>
                                <a:pt x="26" y="0"/>
                              </a:lnTo>
                              <a:lnTo>
                                <a:pt x="14" y="0"/>
                              </a:lnTo>
                              <a:lnTo>
                                <a:pt x="8" y="0"/>
                              </a:lnTo>
                              <a:lnTo>
                                <a:pt x="8" y="6"/>
                              </a:lnTo>
                              <a:lnTo>
                                <a:pt x="0" y="6"/>
                              </a:lnTo>
                              <a:lnTo>
                                <a:pt x="0" y="18"/>
                              </a:lnTo>
                              <a:lnTo>
                                <a:pt x="8" y="18"/>
                              </a:lnTo>
                              <a:lnTo>
                                <a:pt x="14" y="24"/>
                              </a:lnTo>
                              <a:lnTo>
                                <a:pt x="32" y="24"/>
                              </a:lnTo>
                              <a:lnTo>
                                <a:pt x="32"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90" name="Freeform 6985"/>
                        <p:cNvSpPr>
                          <a:spLocks/>
                        </p:cNvSpPr>
                        <p:nvPr/>
                      </p:nvSpPr>
                      <p:spPr bwMode="auto">
                        <a:xfrm>
                          <a:off x="6851689" y="3201347"/>
                          <a:ext cx="55538" cy="36647"/>
                        </a:xfrm>
                        <a:custGeom>
                          <a:avLst/>
                          <a:gdLst>
                            <a:gd name="T0" fmla="*/ 38 w 38"/>
                            <a:gd name="T1" fmla="*/ 12 h 24"/>
                            <a:gd name="T2" fmla="*/ 32 w 38"/>
                            <a:gd name="T3" fmla="*/ 6 h 24"/>
                            <a:gd name="T4" fmla="*/ 32 w 38"/>
                            <a:gd name="T5" fmla="*/ 0 h 24"/>
                            <a:gd name="T6" fmla="*/ 26 w 38"/>
                            <a:gd name="T7" fmla="*/ 0 h 24"/>
                            <a:gd name="T8" fmla="*/ 26 w 38"/>
                            <a:gd name="T9" fmla="*/ 0 h 24"/>
                            <a:gd name="T10" fmla="*/ 14 w 38"/>
                            <a:gd name="T11" fmla="*/ 0 h 24"/>
                            <a:gd name="T12" fmla="*/ 14 w 38"/>
                            <a:gd name="T13" fmla="*/ 0 h 24"/>
                            <a:gd name="T14" fmla="*/ 8 w 38"/>
                            <a:gd name="T15" fmla="*/ 0 h 24"/>
                            <a:gd name="T16" fmla="*/ 8 w 38"/>
                            <a:gd name="T17" fmla="*/ 6 h 24"/>
                            <a:gd name="T18" fmla="*/ 0 w 38"/>
                            <a:gd name="T19" fmla="*/ 6 h 24"/>
                            <a:gd name="T20" fmla="*/ 0 w 38"/>
                            <a:gd name="T21" fmla="*/ 18 h 24"/>
                            <a:gd name="T22" fmla="*/ 8 w 38"/>
                            <a:gd name="T23" fmla="*/ 18 h 24"/>
                            <a:gd name="T24" fmla="*/ 8 w 38"/>
                            <a:gd name="T25" fmla="*/ 18 h 24"/>
                            <a:gd name="T26" fmla="*/ 14 w 38"/>
                            <a:gd name="T27" fmla="*/ 24 h 24"/>
                            <a:gd name="T28" fmla="*/ 32 w 38"/>
                            <a:gd name="T29" fmla="*/ 24 h 24"/>
                            <a:gd name="T30" fmla="*/ 32 w 38"/>
                            <a:gd name="T31" fmla="*/ 18 h 24"/>
                            <a:gd name="T32" fmla="*/ 32 w 38"/>
                            <a:gd name="T33" fmla="*/ 18 h 24"/>
                            <a:gd name="T34" fmla="*/ 38 w 3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4"/>
                            <a:gd name="T56" fmla="*/ 38 w 3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4">
                              <a:moveTo>
                                <a:pt x="38" y="12"/>
                              </a:moveTo>
                              <a:lnTo>
                                <a:pt x="32" y="6"/>
                              </a:lnTo>
                              <a:lnTo>
                                <a:pt x="32" y="0"/>
                              </a:lnTo>
                              <a:lnTo>
                                <a:pt x="26" y="0"/>
                              </a:lnTo>
                              <a:lnTo>
                                <a:pt x="14" y="0"/>
                              </a:lnTo>
                              <a:lnTo>
                                <a:pt x="8" y="0"/>
                              </a:lnTo>
                              <a:lnTo>
                                <a:pt x="8" y="6"/>
                              </a:lnTo>
                              <a:lnTo>
                                <a:pt x="0" y="6"/>
                              </a:lnTo>
                              <a:lnTo>
                                <a:pt x="0" y="18"/>
                              </a:lnTo>
                              <a:lnTo>
                                <a:pt x="8" y="18"/>
                              </a:lnTo>
                              <a:lnTo>
                                <a:pt x="14" y="24"/>
                              </a:lnTo>
                              <a:lnTo>
                                <a:pt x="32" y="24"/>
                              </a:lnTo>
                              <a:lnTo>
                                <a:pt x="32"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91" name="Freeform 6986"/>
                        <p:cNvSpPr>
                          <a:spLocks/>
                        </p:cNvSpPr>
                        <p:nvPr/>
                      </p:nvSpPr>
                      <p:spPr bwMode="auto">
                        <a:xfrm>
                          <a:off x="6863381" y="3201347"/>
                          <a:ext cx="43846" cy="36647"/>
                        </a:xfrm>
                        <a:custGeom>
                          <a:avLst/>
                          <a:gdLst>
                            <a:gd name="T0" fmla="*/ 30 w 30"/>
                            <a:gd name="T1" fmla="*/ 12 h 24"/>
                            <a:gd name="T2" fmla="*/ 30 w 30"/>
                            <a:gd name="T3" fmla="*/ 6 h 24"/>
                            <a:gd name="T4" fmla="*/ 24 w 30"/>
                            <a:gd name="T5" fmla="*/ 0 h 24"/>
                            <a:gd name="T6" fmla="*/ 24 w 30"/>
                            <a:gd name="T7" fmla="*/ 0 h 24"/>
                            <a:gd name="T8" fmla="*/ 18 w 30"/>
                            <a:gd name="T9" fmla="*/ 0 h 24"/>
                            <a:gd name="T10" fmla="*/ 12 w 30"/>
                            <a:gd name="T11" fmla="*/ 0 h 24"/>
                            <a:gd name="T12" fmla="*/ 6 w 30"/>
                            <a:gd name="T13" fmla="*/ 0 h 24"/>
                            <a:gd name="T14" fmla="*/ 6 w 30"/>
                            <a:gd name="T15" fmla="*/ 0 h 24"/>
                            <a:gd name="T16" fmla="*/ 0 w 30"/>
                            <a:gd name="T17" fmla="*/ 6 h 24"/>
                            <a:gd name="T18" fmla="*/ 0 w 30"/>
                            <a:gd name="T19" fmla="*/ 18 h 24"/>
                            <a:gd name="T20" fmla="*/ 6 w 30"/>
                            <a:gd name="T21" fmla="*/ 18 h 24"/>
                            <a:gd name="T22" fmla="*/ 6 w 30"/>
                            <a:gd name="T23" fmla="*/ 24 h 24"/>
                            <a:gd name="T24" fmla="*/ 24 w 30"/>
                            <a:gd name="T25" fmla="*/ 24 h 24"/>
                            <a:gd name="T26" fmla="*/ 24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0"/>
                              </a:lnTo>
                              <a:lnTo>
                                <a:pt x="18" y="0"/>
                              </a:lnTo>
                              <a:lnTo>
                                <a:pt x="12" y="0"/>
                              </a:lnTo>
                              <a:lnTo>
                                <a:pt x="6" y="0"/>
                              </a:lnTo>
                              <a:lnTo>
                                <a:pt x="0" y="6"/>
                              </a:lnTo>
                              <a:lnTo>
                                <a:pt x="0" y="18"/>
                              </a:lnTo>
                              <a:lnTo>
                                <a:pt x="6"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92" name="Freeform 6987"/>
                        <p:cNvSpPr>
                          <a:spLocks/>
                        </p:cNvSpPr>
                        <p:nvPr/>
                      </p:nvSpPr>
                      <p:spPr bwMode="auto">
                        <a:xfrm>
                          <a:off x="6872150" y="3201347"/>
                          <a:ext cx="43846" cy="36647"/>
                        </a:xfrm>
                        <a:custGeom>
                          <a:avLst/>
                          <a:gdLst>
                            <a:gd name="T0" fmla="*/ 30 w 30"/>
                            <a:gd name="T1" fmla="*/ 12 h 24"/>
                            <a:gd name="T2" fmla="*/ 30 w 30"/>
                            <a:gd name="T3" fmla="*/ 6 h 24"/>
                            <a:gd name="T4" fmla="*/ 24 w 30"/>
                            <a:gd name="T5" fmla="*/ 6 h 24"/>
                            <a:gd name="T6" fmla="*/ 24 w 30"/>
                            <a:gd name="T7" fmla="*/ 0 h 24"/>
                            <a:gd name="T8" fmla="*/ 18 w 30"/>
                            <a:gd name="T9" fmla="*/ 0 h 24"/>
                            <a:gd name="T10" fmla="*/ 18 w 30"/>
                            <a:gd name="T11" fmla="*/ 0 h 24"/>
                            <a:gd name="T12" fmla="*/ 6 w 30"/>
                            <a:gd name="T13" fmla="*/ 0 h 24"/>
                            <a:gd name="T14" fmla="*/ 6 w 30"/>
                            <a:gd name="T15" fmla="*/ 0 h 24"/>
                            <a:gd name="T16" fmla="*/ 0 w 30"/>
                            <a:gd name="T17" fmla="*/ 0 h 24"/>
                            <a:gd name="T18" fmla="*/ 0 w 30"/>
                            <a:gd name="T19" fmla="*/ 18 h 24"/>
                            <a:gd name="T20" fmla="*/ 0 w 30"/>
                            <a:gd name="T21" fmla="*/ 24 h 24"/>
                            <a:gd name="T22" fmla="*/ 18 w 30"/>
                            <a:gd name="T23" fmla="*/ 24 h 24"/>
                            <a:gd name="T24" fmla="*/ 24 w 30"/>
                            <a:gd name="T25" fmla="*/ 18 h 24"/>
                            <a:gd name="T26" fmla="*/ 24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6"/>
                              </a:lnTo>
                              <a:lnTo>
                                <a:pt x="24" y="6"/>
                              </a:lnTo>
                              <a:lnTo>
                                <a:pt x="24" y="0"/>
                              </a:lnTo>
                              <a:lnTo>
                                <a:pt x="18" y="0"/>
                              </a:lnTo>
                              <a:lnTo>
                                <a:pt x="6" y="0"/>
                              </a:lnTo>
                              <a:lnTo>
                                <a:pt x="0" y="0"/>
                              </a:lnTo>
                              <a:lnTo>
                                <a:pt x="0" y="18"/>
                              </a:lnTo>
                              <a:lnTo>
                                <a:pt x="0" y="24"/>
                              </a:lnTo>
                              <a:lnTo>
                                <a:pt x="18"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93" name="Freeform 6988"/>
                        <p:cNvSpPr>
                          <a:spLocks/>
                        </p:cNvSpPr>
                        <p:nvPr/>
                      </p:nvSpPr>
                      <p:spPr bwMode="auto">
                        <a:xfrm>
                          <a:off x="6880919" y="3201347"/>
                          <a:ext cx="43846" cy="36647"/>
                        </a:xfrm>
                        <a:custGeom>
                          <a:avLst/>
                          <a:gdLst>
                            <a:gd name="T0" fmla="*/ 30 w 30"/>
                            <a:gd name="T1" fmla="*/ 12 h 24"/>
                            <a:gd name="T2" fmla="*/ 30 w 30"/>
                            <a:gd name="T3" fmla="*/ 0 h 24"/>
                            <a:gd name="T4" fmla="*/ 24 w 30"/>
                            <a:gd name="T5" fmla="*/ 0 h 24"/>
                            <a:gd name="T6" fmla="*/ 24 w 30"/>
                            <a:gd name="T7" fmla="*/ 0 h 24"/>
                            <a:gd name="T8" fmla="*/ 12 w 30"/>
                            <a:gd name="T9" fmla="*/ 0 h 24"/>
                            <a:gd name="T10" fmla="*/ 12 w 30"/>
                            <a:gd name="T11" fmla="*/ 0 h 24"/>
                            <a:gd name="T12" fmla="*/ 6 w 30"/>
                            <a:gd name="T13" fmla="*/ 0 h 24"/>
                            <a:gd name="T14" fmla="*/ 6 w 30"/>
                            <a:gd name="T15" fmla="*/ 6 h 24"/>
                            <a:gd name="T16" fmla="*/ 0 w 30"/>
                            <a:gd name="T17" fmla="*/ 6 h 24"/>
                            <a:gd name="T18" fmla="*/ 0 w 30"/>
                            <a:gd name="T19" fmla="*/ 18 h 24"/>
                            <a:gd name="T20" fmla="*/ 6 w 30"/>
                            <a:gd name="T21" fmla="*/ 18 h 24"/>
                            <a:gd name="T22" fmla="*/ 6 w 30"/>
                            <a:gd name="T23" fmla="*/ 18 h 24"/>
                            <a:gd name="T24" fmla="*/ 12 w 30"/>
                            <a:gd name="T25" fmla="*/ 24 h 24"/>
                            <a:gd name="T26" fmla="*/ 30 w 30"/>
                            <a:gd name="T27" fmla="*/ 24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0"/>
                              </a:lnTo>
                              <a:lnTo>
                                <a:pt x="24" y="0"/>
                              </a:lnTo>
                              <a:lnTo>
                                <a:pt x="12" y="0"/>
                              </a:lnTo>
                              <a:lnTo>
                                <a:pt x="6" y="0"/>
                              </a:lnTo>
                              <a:lnTo>
                                <a:pt x="6" y="6"/>
                              </a:lnTo>
                              <a:lnTo>
                                <a:pt x="0" y="6"/>
                              </a:lnTo>
                              <a:lnTo>
                                <a:pt x="0" y="18"/>
                              </a:lnTo>
                              <a:lnTo>
                                <a:pt x="6" y="18"/>
                              </a:lnTo>
                              <a:lnTo>
                                <a:pt x="12"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94" name="Freeform 6989"/>
                        <p:cNvSpPr>
                          <a:spLocks/>
                        </p:cNvSpPr>
                        <p:nvPr/>
                      </p:nvSpPr>
                      <p:spPr bwMode="auto">
                        <a:xfrm>
                          <a:off x="6889689" y="3201347"/>
                          <a:ext cx="43846" cy="36647"/>
                        </a:xfrm>
                        <a:custGeom>
                          <a:avLst/>
                          <a:gdLst>
                            <a:gd name="T0" fmla="*/ 30 w 30"/>
                            <a:gd name="T1" fmla="*/ 12 h 24"/>
                            <a:gd name="T2" fmla="*/ 30 w 30"/>
                            <a:gd name="T3" fmla="*/ 6 h 24"/>
                            <a:gd name="T4" fmla="*/ 24 w 30"/>
                            <a:gd name="T5" fmla="*/ 0 h 24"/>
                            <a:gd name="T6" fmla="*/ 24 w 30"/>
                            <a:gd name="T7" fmla="*/ 0 h 24"/>
                            <a:gd name="T8" fmla="*/ 18 w 30"/>
                            <a:gd name="T9" fmla="*/ 0 h 24"/>
                            <a:gd name="T10" fmla="*/ 12 w 30"/>
                            <a:gd name="T11" fmla="*/ 0 h 24"/>
                            <a:gd name="T12" fmla="*/ 6 w 30"/>
                            <a:gd name="T13" fmla="*/ 0 h 24"/>
                            <a:gd name="T14" fmla="*/ 6 w 30"/>
                            <a:gd name="T15" fmla="*/ 0 h 24"/>
                            <a:gd name="T16" fmla="*/ 0 w 30"/>
                            <a:gd name="T17" fmla="*/ 6 h 24"/>
                            <a:gd name="T18" fmla="*/ 0 w 30"/>
                            <a:gd name="T19" fmla="*/ 18 h 24"/>
                            <a:gd name="T20" fmla="*/ 6 w 30"/>
                            <a:gd name="T21" fmla="*/ 18 h 24"/>
                            <a:gd name="T22" fmla="*/ 6 w 30"/>
                            <a:gd name="T23" fmla="*/ 24 h 24"/>
                            <a:gd name="T24" fmla="*/ 24 w 30"/>
                            <a:gd name="T25" fmla="*/ 24 h 24"/>
                            <a:gd name="T26" fmla="*/ 24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0"/>
                              </a:lnTo>
                              <a:lnTo>
                                <a:pt x="18" y="0"/>
                              </a:lnTo>
                              <a:lnTo>
                                <a:pt x="12" y="0"/>
                              </a:lnTo>
                              <a:lnTo>
                                <a:pt x="6" y="0"/>
                              </a:lnTo>
                              <a:lnTo>
                                <a:pt x="0" y="6"/>
                              </a:lnTo>
                              <a:lnTo>
                                <a:pt x="0" y="18"/>
                              </a:lnTo>
                              <a:lnTo>
                                <a:pt x="6"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95" name="Freeform 6990"/>
                        <p:cNvSpPr>
                          <a:spLocks/>
                        </p:cNvSpPr>
                        <p:nvPr/>
                      </p:nvSpPr>
                      <p:spPr bwMode="auto">
                        <a:xfrm>
                          <a:off x="6898458" y="3201347"/>
                          <a:ext cx="52615" cy="36647"/>
                        </a:xfrm>
                        <a:custGeom>
                          <a:avLst/>
                          <a:gdLst>
                            <a:gd name="T0" fmla="*/ 36 w 36"/>
                            <a:gd name="T1" fmla="*/ 12 h 24"/>
                            <a:gd name="T2" fmla="*/ 36 w 36"/>
                            <a:gd name="T3" fmla="*/ 6 h 24"/>
                            <a:gd name="T4" fmla="*/ 30 w 36"/>
                            <a:gd name="T5" fmla="*/ 0 h 24"/>
                            <a:gd name="T6" fmla="*/ 24 w 36"/>
                            <a:gd name="T7" fmla="*/ 0 h 24"/>
                            <a:gd name="T8" fmla="*/ 24 w 36"/>
                            <a:gd name="T9" fmla="*/ 0 h 24"/>
                            <a:gd name="T10" fmla="*/ 18 w 36"/>
                            <a:gd name="T11" fmla="*/ 0 h 24"/>
                            <a:gd name="T12" fmla="*/ 12 w 36"/>
                            <a:gd name="T13" fmla="*/ 0 h 24"/>
                            <a:gd name="T14" fmla="*/ 6 w 36"/>
                            <a:gd name="T15" fmla="*/ 0 h 24"/>
                            <a:gd name="T16" fmla="*/ 6 w 36"/>
                            <a:gd name="T17" fmla="*/ 6 h 24"/>
                            <a:gd name="T18" fmla="*/ 0 w 36"/>
                            <a:gd name="T19" fmla="*/ 6 h 24"/>
                            <a:gd name="T20" fmla="*/ 0 w 36"/>
                            <a:gd name="T21" fmla="*/ 18 h 24"/>
                            <a:gd name="T22" fmla="*/ 6 w 36"/>
                            <a:gd name="T23" fmla="*/ 18 h 24"/>
                            <a:gd name="T24" fmla="*/ 6 w 36"/>
                            <a:gd name="T25" fmla="*/ 24 h 24"/>
                            <a:gd name="T26" fmla="*/ 30 w 36"/>
                            <a:gd name="T27" fmla="*/ 24 h 24"/>
                            <a:gd name="T28" fmla="*/ 30 w 36"/>
                            <a:gd name="T29" fmla="*/ 18 h 24"/>
                            <a:gd name="T30" fmla="*/ 36 w 36"/>
                            <a:gd name="T31" fmla="*/ 18 h 24"/>
                            <a:gd name="T32" fmla="*/ 36 w 36"/>
                            <a:gd name="T33" fmla="*/ 18 h 24"/>
                            <a:gd name="T34" fmla="*/ 36 w 36"/>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4"/>
                            <a:gd name="T56" fmla="*/ 36 w 3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4">
                              <a:moveTo>
                                <a:pt x="36" y="12"/>
                              </a:moveTo>
                              <a:lnTo>
                                <a:pt x="36" y="6"/>
                              </a:lnTo>
                              <a:lnTo>
                                <a:pt x="30" y="0"/>
                              </a:lnTo>
                              <a:lnTo>
                                <a:pt x="24" y="0"/>
                              </a:lnTo>
                              <a:lnTo>
                                <a:pt x="18" y="0"/>
                              </a:lnTo>
                              <a:lnTo>
                                <a:pt x="12" y="0"/>
                              </a:lnTo>
                              <a:lnTo>
                                <a:pt x="6" y="0"/>
                              </a:lnTo>
                              <a:lnTo>
                                <a:pt x="6" y="6"/>
                              </a:lnTo>
                              <a:lnTo>
                                <a:pt x="0" y="6"/>
                              </a:lnTo>
                              <a:lnTo>
                                <a:pt x="0" y="18"/>
                              </a:lnTo>
                              <a:lnTo>
                                <a:pt x="6" y="18"/>
                              </a:lnTo>
                              <a:lnTo>
                                <a:pt x="6" y="24"/>
                              </a:lnTo>
                              <a:lnTo>
                                <a:pt x="30"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96" name="Freeform 6991"/>
                        <p:cNvSpPr>
                          <a:spLocks/>
                        </p:cNvSpPr>
                        <p:nvPr/>
                      </p:nvSpPr>
                      <p:spPr bwMode="auto">
                        <a:xfrm>
                          <a:off x="6907227" y="3201347"/>
                          <a:ext cx="43846" cy="36647"/>
                        </a:xfrm>
                        <a:custGeom>
                          <a:avLst/>
                          <a:gdLst>
                            <a:gd name="T0" fmla="*/ 30 w 30"/>
                            <a:gd name="T1" fmla="*/ 12 h 24"/>
                            <a:gd name="T2" fmla="*/ 30 w 30"/>
                            <a:gd name="T3" fmla="*/ 0 h 24"/>
                            <a:gd name="T4" fmla="*/ 24 w 30"/>
                            <a:gd name="T5" fmla="*/ 0 h 24"/>
                            <a:gd name="T6" fmla="*/ 24 w 30"/>
                            <a:gd name="T7" fmla="*/ 0 h 24"/>
                            <a:gd name="T8" fmla="*/ 12 w 30"/>
                            <a:gd name="T9" fmla="*/ 0 h 24"/>
                            <a:gd name="T10" fmla="*/ 12 w 30"/>
                            <a:gd name="T11" fmla="*/ 0 h 24"/>
                            <a:gd name="T12" fmla="*/ 6 w 30"/>
                            <a:gd name="T13" fmla="*/ 0 h 24"/>
                            <a:gd name="T14" fmla="*/ 6 w 30"/>
                            <a:gd name="T15" fmla="*/ 6 h 24"/>
                            <a:gd name="T16" fmla="*/ 0 w 30"/>
                            <a:gd name="T17" fmla="*/ 6 h 24"/>
                            <a:gd name="T18" fmla="*/ 0 w 30"/>
                            <a:gd name="T19" fmla="*/ 18 h 24"/>
                            <a:gd name="T20" fmla="*/ 6 w 30"/>
                            <a:gd name="T21" fmla="*/ 18 h 24"/>
                            <a:gd name="T22" fmla="*/ 6 w 30"/>
                            <a:gd name="T23" fmla="*/ 24 h 24"/>
                            <a:gd name="T24" fmla="*/ 30 w 30"/>
                            <a:gd name="T25" fmla="*/ 24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0"/>
                              </a:lnTo>
                              <a:lnTo>
                                <a:pt x="24" y="0"/>
                              </a:lnTo>
                              <a:lnTo>
                                <a:pt x="12" y="0"/>
                              </a:lnTo>
                              <a:lnTo>
                                <a:pt x="6" y="0"/>
                              </a:lnTo>
                              <a:lnTo>
                                <a:pt x="6" y="6"/>
                              </a:lnTo>
                              <a:lnTo>
                                <a:pt x="0" y="6"/>
                              </a:lnTo>
                              <a:lnTo>
                                <a:pt x="0" y="18"/>
                              </a:lnTo>
                              <a:lnTo>
                                <a:pt x="6"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97" name="Freeform 6992"/>
                        <p:cNvSpPr>
                          <a:spLocks/>
                        </p:cNvSpPr>
                        <p:nvPr/>
                      </p:nvSpPr>
                      <p:spPr bwMode="auto">
                        <a:xfrm>
                          <a:off x="6924765" y="3201347"/>
                          <a:ext cx="52615" cy="36647"/>
                        </a:xfrm>
                        <a:custGeom>
                          <a:avLst/>
                          <a:gdLst>
                            <a:gd name="T0" fmla="*/ 36 w 36"/>
                            <a:gd name="T1" fmla="*/ 12 h 24"/>
                            <a:gd name="T2" fmla="*/ 36 w 36"/>
                            <a:gd name="T3" fmla="*/ 6 h 24"/>
                            <a:gd name="T4" fmla="*/ 30 w 36"/>
                            <a:gd name="T5" fmla="*/ 6 h 24"/>
                            <a:gd name="T6" fmla="*/ 30 w 36"/>
                            <a:gd name="T7" fmla="*/ 0 h 24"/>
                            <a:gd name="T8" fmla="*/ 18 w 36"/>
                            <a:gd name="T9" fmla="*/ 0 h 24"/>
                            <a:gd name="T10" fmla="*/ 18 w 36"/>
                            <a:gd name="T11" fmla="*/ 0 h 24"/>
                            <a:gd name="T12" fmla="*/ 12 w 36"/>
                            <a:gd name="T13" fmla="*/ 0 h 24"/>
                            <a:gd name="T14" fmla="*/ 12 w 36"/>
                            <a:gd name="T15" fmla="*/ 0 h 24"/>
                            <a:gd name="T16" fmla="*/ 0 w 36"/>
                            <a:gd name="T17" fmla="*/ 0 h 24"/>
                            <a:gd name="T18" fmla="*/ 0 w 36"/>
                            <a:gd name="T19" fmla="*/ 18 h 24"/>
                            <a:gd name="T20" fmla="*/ 6 w 36"/>
                            <a:gd name="T21" fmla="*/ 24 h 24"/>
                            <a:gd name="T22" fmla="*/ 24 w 36"/>
                            <a:gd name="T23" fmla="*/ 24 h 24"/>
                            <a:gd name="T24" fmla="*/ 30 w 36"/>
                            <a:gd name="T25" fmla="*/ 18 h 24"/>
                            <a:gd name="T26" fmla="*/ 30 w 36"/>
                            <a:gd name="T27" fmla="*/ 18 h 24"/>
                            <a:gd name="T28" fmla="*/ 36 w 36"/>
                            <a:gd name="T29" fmla="*/ 18 h 24"/>
                            <a:gd name="T30" fmla="*/ 36 w 36"/>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4"/>
                            <a:gd name="T50" fmla="*/ 36 w 3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4">
                              <a:moveTo>
                                <a:pt x="36" y="12"/>
                              </a:moveTo>
                              <a:lnTo>
                                <a:pt x="36" y="6"/>
                              </a:lnTo>
                              <a:lnTo>
                                <a:pt x="30" y="6"/>
                              </a:lnTo>
                              <a:lnTo>
                                <a:pt x="30" y="0"/>
                              </a:lnTo>
                              <a:lnTo>
                                <a:pt x="18" y="0"/>
                              </a:lnTo>
                              <a:lnTo>
                                <a:pt x="12" y="0"/>
                              </a:lnTo>
                              <a:lnTo>
                                <a:pt x="0" y="0"/>
                              </a:lnTo>
                              <a:lnTo>
                                <a:pt x="0" y="18"/>
                              </a:lnTo>
                              <a:lnTo>
                                <a:pt x="6" y="24"/>
                              </a:lnTo>
                              <a:lnTo>
                                <a:pt x="24"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98" name="Freeform 6993"/>
                        <p:cNvSpPr>
                          <a:spLocks/>
                        </p:cNvSpPr>
                        <p:nvPr/>
                      </p:nvSpPr>
                      <p:spPr bwMode="auto">
                        <a:xfrm>
                          <a:off x="6933535" y="3201347"/>
                          <a:ext cx="43846" cy="36647"/>
                        </a:xfrm>
                        <a:custGeom>
                          <a:avLst/>
                          <a:gdLst>
                            <a:gd name="T0" fmla="*/ 30 w 30"/>
                            <a:gd name="T1" fmla="*/ 12 h 24"/>
                            <a:gd name="T2" fmla="*/ 30 w 30"/>
                            <a:gd name="T3" fmla="*/ 6 h 24"/>
                            <a:gd name="T4" fmla="*/ 30 w 30"/>
                            <a:gd name="T5" fmla="*/ 6 h 24"/>
                            <a:gd name="T6" fmla="*/ 30 w 30"/>
                            <a:gd name="T7" fmla="*/ 0 h 24"/>
                            <a:gd name="T8" fmla="*/ 24 w 30"/>
                            <a:gd name="T9" fmla="*/ 0 h 24"/>
                            <a:gd name="T10" fmla="*/ 18 w 30"/>
                            <a:gd name="T11" fmla="*/ 0 h 24"/>
                            <a:gd name="T12" fmla="*/ 12 w 30"/>
                            <a:gd name="T13" fmla="*/ 0 h 24"/>
                            <a:gd name="T14" fmla="*/ 12 w 30"/>
                            <a:gd name="T15" fmla="*/ 0 h 24"/>
                            <a:gd name="T16" fmla="*/ 0 w 30"/>
                            <a:gd name="T17" fmla="*/ 0 h 24"/>
                            <a:gd name="T18" fmla="*/ 0 w 30"/>
                            <a:gd name="T19" fmla="*/ 18 h 24"/>
                            <a:gd name="T20" fmla="*/ 6 w 30"/>
                            <a:gd name="T21" fmla="*/ 24 h 24"/>
                            <a:gd name="T22" fmla="*/ 30 w 30"/>
                            <a:gd name="T23" fmla="*/ 24 h 24"/>
                            <a:gd name="T24" fmla="*/ 30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30" y="0"/>
                              </a:lnTo>
                              <a:lnTo>
                                <a:pt x="24" y="0"/>
                              </a:lnTo>
                              <a:lnTo>
                                <a:pt x="18" y="0"/>
                              </a:lnTo>
                              <a:lnTo>
                                <a:pt x="12" y="0"/>
                              </a:lnTo>
                              <a:lnTo>
                                <a:pt x="0" y="0"/>
                              </a:lnTo>
                              <a:lnTo>
                                <a:pt x="0"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799" name="Freeform 6994"/>
                        <p:cNvSpPr>
                          <a:spLocks/>
                        </p:cNvSpPr>
                        <p:nvPr/>
                      </p:nvSpPr>
                      <p:spPr bwMode="auto">
                        <a:xfrm>
                          <a:off x="6933535" y="3201347"/>
                          <a:ext cx="43846" cy="36647"/>
                        </a:xfrm>
                        <a:custGeom>
                          <a:avLst/>
                          <a:gdLst>
                            <a:gd name="T0" fmla="*/ 30 w 30"/>
                            <a:gd name="T1" fmla="*/ 12 h 24"/>
                            <a:gd name="T2" fmla="*/ 30 w 30"/>
                            <a:gd name="T3" fmla="*/ 6 h 24"/>
                            <a:gd name="T4" fmla="*/ 30 w 30"/>
                            <a:gd name="T5" fmla="*/ 6 h 24"/>
                            <a:gd name="T6" fmla="*/ 30 w 30"/>
                            <a:gd name="T7" fmla="*/ 0 h 24"/>
                            <a:gd name="T8" fmla="*/ 24 w 30"/>
                            <a:gd name="T9" fmla="*/ 0 h 24"/>
                            <a:gd name="T10" fmla="*/ 18 w 30"/>
                            <a:gd name="T11" fmla="*/ 0 h 24"/>
                            <a:gd name="T12" fmla="*/ 12 w 30"/>
                            <a:gd name="T13" fmla="*/ 0 h 24"/>
                            <a:gd name="T14" fmla="*/ 12 w 30"/>
                            <a:gd name="T15" fmla="*/ 0 h 24"/>
                            <a:gd name="T16" fmla="*/ 0 w 30"/>
                            <a:gd name="T17" fmla="*/ 0 h 24"/>
                            <a:gd name="T18" fmla="*/ 0 w 30"/>
                            <a:gd name="T19" fmla="*/ 18 h 24"/>
                            <a:gd name="T20" fmla="*/ 6 w 30"/>
                            <a:gd name="T21" fmla="*/ 24 h 24"/>
                            <a:gd name="T22" fmla="*/ 30 w 30"/>
                            <a:gd name="T23" fmla="*/ 24 h 24"/>
                            <a:gd name="T24" fmla="*/ 30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30" y="0"/>
                              </a:lnTo>
                              <a:lnTo>
                                <a:pt x="24" y="0"/>
                              </a:lnTo>
                              <a:lnTo>
                                <a:pt x="18" y="0"/>
                              </a:lnTo>
                              <a:lnTo>
                                <a:pt x="12" y="0"/>
                              </a:lnTo>
                              <a:lnTo>
                                <a:pt x="0" y="0"/>
                              </a:lnTo>
                              <a:lnTo>
                                <a:pt x="0"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00" name="Freeform 6995"/>
                        <p:cNvSpPr>
                          <a:spLocks/>
                        </p:cNvSpPr>
                        <p:nvPr/>
                      </p:nvSpPr>
                      <p:spPr bwMode="auto">
                        <a:xfrm>
                          <a:off x="6942304" y="3201347"/>
                          <a:ext cx="46769" cy="36647"/>
                        </a:xfrm>
                        <a:custGeom>
                          <a:avLst/>
                          <a:gdLst>
                            <a:gd name="T0" fmla="*/ 32 w 32"/>
                            <a:gd name="T1" fmla="*/ 12 h 24"/>
                            <a:gd name="T2" fmla="*/ 32 w 32"/>
                            <a:gd name="T3" fmla="*/ 6 h 24"/>
                            <a:gd name="T4" fmla="*/ 24 w 32"/>
                            <a:gd name="T5" fmla="*/ 6 h 24"/>
                            <a:gd name="T6" fmla="*/ 24 w 32"/>
                            <a:gd name="T7" fmla="*/ 0 h 24"/>
                            <a:gd name="T8" fmla="*/ 24 w 32"/>
                            <a:gd name="T9" fmla="*/ 0 h 24"/>
                            <a:gd name="T10" fmla="*/ 18 w 32"/>
                            <a:gd name="T11" fmla="*/ 0 h 24"/>
                            <a:gd name="T12" fmla="*/ 12 w 32"/>
                            <a:gd name="T13" fmla="*/ 0 h 24"/>
                            <a:gd name="T14" fmla="*/ 6 w 32"/>
                            <a:gd name="T15" fmla="*/ 0 h 24"/>
                            <a:gd name="T16" fmla="*/ 6 w 32"/>
                            <a:gd name="T17" fmla="*/ 0 h 24"/>
                            <a:gd name="T18" fmla="*/ 0 w 32"/>
                            <a:gd name="T19" fmla="*/ 6 h 24"/>
                            <a:gd name="T20" fmla="*/ 0 w 32"/>
                            <a:gd name="T21" fmla="*/ 18 h 24"/>
                            <a:gd name="T22" fmla="*/ 6 w 32"/>
                            <a:gd name="T23" fmla="*/ 18 h 24"/>
                            <a:gd name="T24" fmla="*/ 6 w 32"/>
                            <a:gd name="T25" fmla="*/ 24 h 24"/>
                            <a:gd name="T26" fmla="*/ 24 w 32"/>
                            <a:gd name="T27" fmla="*/ 24 h 24"/>
                            <a:gd name="T28" fmla="*/ 24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4" y="6"/>
                              </a:lnTo>
                              <a:lnTo>
                                <a:pt x="24" y="0"/>
                              </a:lnTo>
                              <a:lnTo>
                                <a:pt x="18" y="0"/>
                              </a:lnTo>
                              <a:lnTo>
                                <a:pt x="12" y="0"/>
                              </a:lnTo>
                              <a:lnTo>
                                <a:pt x="6" y="0"/>
                              </a:lnTo>
                              <a:lnTo>
                                <a:pt x="0" y="6"/>
                              </a:lnTo>
                              <a:lnTo>
                                <a:pt x="0" y="18"/>
                              </a:lnTo>
                              <a:lnTo>
                                <a:pt x="6" y="18"/>
                              </a:lnTo>
                              <a:lnTo>
                                <a:pt x="6" y="24"/>
                              </a:lnTo>
                              <a:lnTo>
                                <a:pt x="24" y="24"/>
                              </a:lnTo>
                              <a:lnTo>
                                <a:pt x="24"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01" name="Freeform 6996"/>
                        <p:cNvSpPr>
                          <a:spLocks/>
                        </p:cNvSpPr>
                        <p:nvPr/>
                      </p:nvSpPr>
                      <p:spPr bwMode="auto">
                        <a:xfrm>
                          <a:off x="6942304" y="3201347"/>
                          <a:ext cx="46769" cy="36647"/>
                        </a:xfrm>
                        <a:custGeom>
                          <a:avLst/>
                          <a:gdLst>
                            <a:gd name="T0" fmla="*/ 32 w 32"/>
                            <a:gd name="T1" fmla="*/ 12 h 24"/>
                            <a:gd name="T2" fmla="*/ 32 w 32"/>
                            <a:gd name="T3" fmla="*/ 6 h 24"/>
                            <a:gd name="T4" fmla="*/ 24 w 32"/>
                            <a:gd name="T5" fmla="*/ 6 h 24"/>
                            <a:gd name="T6" fmla="*/ 24 w 32"/>
                            <a:gd name="T7" fmla="*/ 0 h 24"/>
                            <a:gd name="T8" fmla="*/ 24 w 32"/>
                            <a:gd name="T9" fmla="*/ 0 h 24"/>
                            <a:gd name="T10" fmla="*/ 18 w 32"/>
                            <a:gd name="T11" fmla="*/ 0 h 24"/>
                            <a:gd name="T12" fmla="*/ 12 w 32"/>
                            <a:gd name="T13" fmla="*/ 0 h 24"/>
                            <a:gd name="T14" fmla="*/ 6 w 32"/>
                            <a:gd name="T15" fmla="*/ 0 h 24"/>
                            <a:gd name="T16" fmla="*/ 6 w 32"/>
                            <a:gd name="T17" fmla="*/ 0 h 24"/>
                            <a:gd name="T18" fmla="*/ 0 w 32"/>
                            <a:gd name="T19" fmla="*/ 6 h 24"/>
                            <a:gd name="T20" fmla="*/ 0 w 32"/>
                            <a:gd name="T21" fmla="*/ 18 h 24"/>
                            <a:gd name="T22" fmla="*/ 6 w 32"/>
                            <a:gd name="T23" fmla="*/ 18 h 24"/>
                            <a:gd name="T24" fmla="*/ 6 w 32"/>
                            <a:gd name="T25" fmla="*/ 24 h 24"/>
                            <a:gd name="T26" fmla="*/ 24 w 32"/>
                            <a:gd name="T27" fmla="*/ 24 h 24"/>
                            <a:gd name="T28" fmla="*/ 24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4" y="6"/>
                              </a:lnTo>
                              <a:lnTo>
                                <a:pt x="24" y="0"/>
                              </a:lnTo>
                              <a:lnTo>
                                <a:pt x="18" y="0"/>
                              </a:lnTo>
                              <a:lnTo>
                                <a:pt x="12" y="0"/>
                              </a:lnTo>
                              <a:lnTo>
                                <a:pt x="6" y="0"/>
                              </a:lnTo>
                              <a:lnTo>
                                <a:pt x="0" y="6"/>
                              </a:lnTo>
                              <a:lnTo>
                                <a:pt x="0" y="18"/>
                              </a:lnTo>
                              <a:lnTo>
                                <a:pt x="6" y="18"/>
                              </a:lnTo>
                              <a:lnTo>
                                <a:pt x="6" y="24"/>
                              </a:lnTo>
                              <a:lnTo>
                                <a:pt x="24" y="24"/>
                              </a:lnTo>
                              <a:lnTo>
                                <a:pt x="24"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02" name="Freeform 6997"/>
                        <p:cNvSpPr>
                          <a:spLocks/>
                        </p:cNvSpPr>
                        <p:nvPr/>
                      </p:nvSpPr>
                      <p:spPr bwMode="auto">
                        <a:xfrm>
                          <a:off x="6959842" y="3201347"/>
                          <a:ext cx="46769" cy="36647"/>
                        </a:xfrm>
                        <a:custGeom>
                          <a:avLst/>
                          <a:gdLst>
                            <a:gd name="T0" fmla="*/ 32 w 32"/>
                            <a:gd name="T1" fmla="*/ 12 h 24"/>
                            <a:gd name="T2" fmla="*/ 32 w 32"/>
                            <a:gd name="T3" fmla="*/ 6 h 24"/>
                            <a:gd name="T4" fmla="*/ 32 w 32"/>
                            <a:gd name="T5" fmla="*/ 0 h 24"/>
                            <a:gd name="T6" fmla="*/ 26 w 32"/>
                            <a:gd name="T7" fmla="*/ 0 h 24"/>
                            <a:gd name="T8" fmla="*/ 26 w 32"/>
                            <a:gd name="T9" fmla="*/ 0 h 24"/>
                            <a:gd name="T10" fmla="*/ 12 w 32"/>
                            <a:gd name="T11" fmla="*/ 0 h 24"/>
                            <a:gd name="T12" fmla="*/ 12 w 32"/>
                            <a:gd name="T13" fmla="*/ 0 h 24"/>
                            <a:gd name="T14" fmla="*/ 6 w 32"/>
                            <a:gd name="T15" fmla="*/ 0 h 24"/>
                            <a:gd name="T16" fmla="*/ 6 w 32"/>
                            <a:gd name="T17" fmla="*/ 6 h 24"/>
                            <a:gd name="T18" fmla="*/ 0 w 32"/>
                            <a:gd name="T19" fmla="*/ 6 h 24"/>
                            <a:gd name="T20" fmla="*/ 0 w 32"/>
                            <a:gd name="T21" fmla="*/ 18 h 24"/>
                            <a:gd name="T22" fmla="*/ 6 w 32"/>
                            <a:gd name="T23" fmla="*/ 18 h 24"/>
                            <a:gd name="T24" fmla="*/ 6 w 32"/>
                            <a:gd name="T25" fmla="*/ 24 h 24"/>
                            <a:gd name="T26" fmla="*/ 32 w 32"/>
                            <a:gd name="T27" fmla="*/ 24 h 24"/>
                            <a:gd name="T28" fmla="*/ 32 w 32"/>
                            <a:gd name="T29" fmla="*/ 18 h 24"/>
                            <a:gd name="T30" fmla="*/ 32 w 32"/>
                            <a:gd name="T31" fmla="*/ 18 h 24"/>
                            <a:gd name="T32" fmla="*/ 32 w 32"/>
                            <a:gd name="T33" fmla="*/ 18 h 24"/>
                            <a:gd name="T34" fmla="*/ 32 w 32"/>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4"/>
                            <a:gd name="T56" fmla="*/ 32 w 3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4">
                              <a:moveTo>
                                <a:pt x="32" y="12"/>
                              </a:moveTo>
                              <a:lnTo>
                                <a:pt x="32" y="6"/>
                              </a:lnTo>
                              <a:lnTo>
                                <a:pt x="32" y="0"/>
                              </a:lnTo>
                              <a:lnTo>
                                <a:pt x="26" y="0"/>
                              </a:lnTo>
                              <a:lnTo>
                                <a:pt x="12" y="0"/>
                              </a:lnTo>
                              <a:lnTo>
                                <a:pt x="6" y="0"/>
                              </a:lnTo>
                              <a:lnTo>
                                <a:pt x="6" y="6"/>
                              </a:lnTo>
                              <a:lnTo>
                                <a:pt x="0" y="6"/>
                              </a:lnTo>
                              <a:lnTo>
                                <a:pt x="0" y="18"/>
                              </a:lnTo>
                              <a:lnTo>
                                <a:pt x="6" y="18"/>
                              </a:lnTo>
                              <a:lnTo>
                                <a:pt x="6" y="24"/>
                              </a:lnTo>
                              <a:lnTo>
                                <a:pt x="32"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03" name="Freeform 6998"/>
                        <p:cNvSpPr>
                          <a:spLocks/>
                        </p:cNvSpPr>
                        <p:nvPr/>
                      </p:nvSpPr>
                      <p:spPr bwMode="auto">
                        <a:xfrm>
                          <a:off x="6968611" y="3201347"/>
                          <a:ext cx="46769" cy="36647"/>
                        </a:xfrm>
                        <a:custGeom>
                          <a:avLst/>
                          <a:gdLst>
                            <a:gd name="T0" fmla="*/ 32 w 32"/>
                            <a:gd name="T1" fmla="*/ 12 h 24"/>
                            <a:gd name="T2" fmla="*/ 32 w 32"/>
                            <a:gd name="T3" fmla="*/ 6 h 24"/>
                            <a:gd name="T4" fmla="*/ 26 w 32"/>
                            <a:gd name="T5" fmla="*/ 6 h 24"/>
                            <a:gd name="T6" fmla="*/ 26 w 32"/>
                            <a:gd name="T7" fmla="*/ 0 h 24"/>
                            <a:gd name="T8" fmla="*/ 26 w 32"/>
                            <a:gd name="T9" fmla="*/ 0 h 24"/>
                            <a:gd name="T10" fmla="*/ 20 w 32"/>
                            <a:gd name="T11" fmla="*/ 0 h 24"/>
                            <a:gd name="T12" fmla="*/ 6 w 32"/>
                            <a:gd name="T13" fmla="*/ 0 h 24"/>
                            <a:gd name="T14" fmla="*/ 6 w 32"/>
                            <a:gd name="T15" fmla="*/ 0 h 24"/>
                            <a:gd name="T16" fmla="*/ 0 w 32"/>
                            <a:gd name="T17" fmla="*/ 0 h 24"/>
                            <a:gd name="T18" fmla="*/ 0 w 32"/>
                            <a:gd name="T19" fmla="*/ 18 h 24"/>
                            <a:gd name="T20" fmla="*/ 6 w 32"/>
                            <a:gd name="T21" fmla="*/ 24 h 24"/>
                            <a:gd name="T22" fmla="*/ 26 w 32"/>
                            <a:gd name="T23" fmla="*/ 24 h 24"/>
                            <a:gd name="T24" fmla="*/ 26 w 32"/>
                            <a:gd name="T25" fmla="*/ 18 h 24"/>
                            <a:gd name="T26" fmla="*/ 32 w 32"/>
                            <a:gd name="T27" fmla="*/ 18 h 24"/>
                            <a:gd name="T28" fmla="*/ 32 w 32"/>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4"/>
                            <a:gd name="T47" fmla="*/ 32 w 3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4">
                              <a:moveTo>
                                <a:pt x="32" y="12"/>
                              </a:moveTo>
                              <a:lnTo>
                                <a:pt x="32" y="6"/>
                              </a:lnTo>
                              <a:lnTo>
                                <a:pt x="26" y="6"/>
                              </a:lnTo>
                              <a:lnTo>
                                <a:pt x="26" y="0"/>
                              </a:lnTo>
                              <a:lnTo>
                                <a:pt x="20" y="0"/>
                              </a:lnTo>
                              <a:lnTo>
                                <a:pt x="6" y="0"/>
                              </a:lnTo>
                              <a:lnTo>
                                <a:pt x="0" y="0"/>
                              </a:lnTo>
                              <a:lnTo>
                                <a:pt x="0" y="18"/>
                              </a:lnTo>
                              <a:lnTo>
                                <a:pt x="6"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04" name="Freeform 6999"/>
                        <p:cNvSpPr>
                          <a:spLocks/>
                        </p:cNvSpPr>
                        <p:nvPr/>
                      </p:nvSpPr>
                      <p:spPr bwMode="auto">
                        <a:xfrm>
                          <a:off x="6977381" y="3201347"/>
                          <a:ext cx="46769" cy="36647"/>
                        </a:xfrm>
                        <a:custGeom>
                          <a:avLst/>
                          <a:gdLst>
                            <a:gd name="T0" fmla="*/ 32 w 32"/>
                            <a:gd name="T1" fmla="*/ 12 h 24"/>
                            <a:gd name="T2" fmla="*/ 32 w 32"/>
                            <a:gd name="T3" fmla="*/ 6 h 24"/>
                            <a:gd name="T4" fmla="*/ 26 w 32"/>
                            <a:gd name="T5" fmla="*/ 6 h 24"/>
                            <a:gd name="T6" fmla="*/ 26 w 32"/>
                            <a:gd name="T7" fmla="*/ 0 h 24"/>
                            <a:gd name="T8" fmla="*/ 20 w 32"/>
                            <a:gd name="T9" fmla="*/ 0 h 24"/>
                            <a:gd name="T10" fmla="*/ 20 w 32"/>
                            <a:gd name="T11" fmla="*/ 0 h 24"/>
                            <a:gd name="T12" fmla="*/ 14 w 32"/>
                            <a:gd name="T13" fmla="*/ 0 h 24"/>
                            <a:gd name="T14" fmla="*/ 8 w 32"/>
                            <a:gd name="T15" fmla="*/ 0 h 24"/>
                            <a:gd name="T16" fmla="*/ 0 w 32"/>
                            <a:gd name="T17" fmla="*/ 0 h 24"/>
                            <a:gd name="T18" fmla="*/ 0 w 32"/>
                            <a:gd name="T19" fmla="*/ 6 h 24"/>
                            <a:gd name="T20" fmla="*/ 0 w 32"/>
                            <a:gd name="T21" fmla="*/ 18 h 24"/>
                            <a:gd name="T22" fmla="*/ 0 w 32"/>
                            <a:gd name="T23" fmla="*/ 18 h 24"/>
                            <a:gd name="T24" fmla="*/ 0 w 32"/>
                            <a:gd name="T25" fmla="*/ 24 h 24"/>
                            <a:gd name="T26" fmla="*/ 26 w 32"/>
                            <a:gd name="T27" fmla="*/ 24 h 24"/>
                            <a:gd name="T28" fmla="*/ 26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6"/>
                              </a:lnTo>
                              <a:lnTo>
                                <a:pt x="26" y="0"/>
                              </a:lnTo>
                              <a:lnTo>
                                <a:pt x="20" y="0"/>
                              </a:lnTo>
                              <a:lnTo>
                                <a:pt x="14" y="0"/>
                              </a:lnTo>
                              <a:lnTo>
                                <a:pt x="8" y="0"/>
                              </a:lnTo>
                              <a:lnTo>
                                <a:pt x="0" y="0"/>
                              </a:lnTo>
                              <a:lnTo>
                                <a:pt x="0" y="6"/>
                              </a:lnTo>
                              <a:lnTo>
                                <a:pt x="0" y="18"/>
                              </a:lnTo>
                              <a:lnTo>
                                <a:pt x="0"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05" name="Freeform 7000"/>
                        <p:cNvSpPr>
                          <a:spLocks/>
                        </p:cNvSpPr>
                        <p:nvPr/>
                      </p:nvSpPr>
                      <p:spPr bwMode="auto">
                        <a:xfrm>
                          <a:off x="6977381" y="3201347"/>
                          <a:ext cx="46769" cy="36647"/>
                        </a:xfrm>
                        <a:custGeom>
                          <a:avLst/>
                          <a:gdLst>
                            <a:gd name="T0" fmla="*/ 32 w 32"/>
                            <a:gd name="T1" fmla="*/ 12 h 24"/>
                            <a:gd name="T2" fmla="*/ 32 w 32"/>
                            <a:gd name="T3" fmla="*/ 0 h 24"/>
                            <a:gd name="T4" fmla="*/ 20 w 32"/>
                            <a:gd name="T5" fmla="*/ 0 h 24"/>
                            <a:gd name="T6" fmla="*/ 20 w 32"/>
                            <a:gd name="T7" fmla="*/ 0 h 24"/>
                            <a:gd name="T8" fmla="*/ 14 w 32"/>
                            <a:gd name="T9" fmla="*/ 0 h 24"/>
                            <a:gd name="T10" fmla="*/ 14 w 32"/>
                            <a:gd name="T11" fmla="*/ 0 h 24"/>
                            <a:gd name="T12" fmla="*/ 0 w 32"/>
                            <a:gd name="T13" fmla="*/ 0 h 24"/>
                            <a:gd name="T14" fmla="*/ 0 w 32"/>
                            <a:gd name="T15" fmla="*/ 6 h 24"/>
                            <a:gd name="T16" fmla="*/ 0 w 32"/>
                            <a:gd name="T17" fmla="*/ 6 h 24"/>
                            <a:gd name="T18" fmla="*/ 0 w 32"/>
                            <a:gd name="T19" fmla="*/ 18 h 24"/>
                            <a:gd name="T20" fmla="*/ 0 w 32"/>
                            <a:gd name="T21" fmla="*/ 18 h 24"/>
                            <a:gd name="T22" fmla="*/ 0 w 32"/>
                            <a:gd name="T23" fmla="*/ 18 h 24"/>
                            <a:gd name="T24" fmla="*/ 8 w 32"/>
                            <a:gd name="T25" fmla="*/ 24 h 24"/>
                            <a:gd name="T26" fmla="*/ 26 w 32"/>
                            <a:gd name="T27" fmla="*/ 24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0"/>
                              </a:lnTo>
                              <a:lnTo>
                                <a:pt x="20" y="0"/>
                              </a:lnTo>
                              <a:lnTo>
                                <a:pt x="14" y="0"/>
                              </a:lnTo>
                              <a:lnTo>
                                <a:pt x="0" y="0"/>
                              </a:lnTo>
                              <a:lnTo>
                                <a:pt x="0" y="6"/>
                              </a:lnTo>
                              <a:lnTo>
                                <a:pt x="0" y="18"/>
                              </a:lnTo>
                              <a:lnTo>
                                <a:pt x="8" y="24"/>
                              </a:lnTo>
                              <a:lnTo>
                                <a:pt x="26"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06" name="Freeform 7001"/>
                        <p:cNvSpPr>
                          <a:spLocks/>
                        </p:cNvSpPr>
                        <p:nvPr/>
                      </p:nvSpPr>
                      <p:spPr bwMode="auto">
                        <a:xfrm>
                          <a:off x="6977381" y="3201347"/>
                          <a:ext cx="46769" cy="36647"/>
                        </a:xfrm>
                        <a:custGeom>
                          <a:avLst/>
                          <a:gdLst>
                            <a:gd name="T0" fmla="*/ 32 w 32"/>
                            <a:gd name="T1" fmla="*/ 12 h 24"/>
                            <a:gd name="T2" fmla="*/ 32 w 32"/>
                            <a:gd name="T3" fmla="*/ 0 h 24"/>
                            <a:gd name="T4" fmla="*/ 20 w 32"/>
                            <a:gd name="T5" fmla="*/ 0 h 24"/>
                            <a:gd name="T6" fmla="*/ 20 w 32"/>
                            <a:gd name="T7" fmla="*/ 0 h 24"/>
                            <a:gd name="T8" fmla="*/ 14 w 32"/>
                            <a:gd name="T9" fmla="*/ 0 h 24"/>
                            <a:gd name="T10" fmla="*/ 14 w 32"/>
                            <a:gd name="T11" fmla="*/ 0 h 24"/>
                            <a:gd name="T12" fmla="*/ 0 w 32"/>
                            <a:gd name="T13" fmla="*/ 0 h 24"/>
                            <a:gd name="T14" fmla="*/ 0 w 32"/>
                            <a:gd name="T15" fmla="*/ 6 h 24"/>
                            <a:gd name="T16" fmla="*/ 0 w 32"/>
                            <a:gd name="T17" fmla="*/ 6 h 24"/>
                            <a:gd name="T18" fmla="*/ 0 w 32"/>
                            <a:gd name="T19" fmla="*/ 18 h 24"/>
                            <a:gd name="T20" fmla="*/ 0 w 32"/>
                            <a:gd name="T21" fmla="*/ 18 h 24"/>
                            <a:gd name="T22" fmla="*/ 0 w 32"/>
                            <a:gd name="T23" fmla="*/ 18 h 24"/>
                            <a:gd name="T24" fmla="*/ 8 w 32"/>
                            <a:gd name="T25" fmla="*/ 24 h 24"/>
                            <a:gd name="T26" fmla="*/ 26 w 32"/>
                            <a:gd name="T27" fmla="*/ 24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0"/>
                              </a:lnTo>
                              <a:lnTo>
                                <a:pt x="20" y="0"/>
                              </a:lnTo>
                              <a:lnTo>
                                <a:pt x="14" y="0"/>
                              </a:lnTo>
                              <a:lnTo>
                                <a:pt x="0" y="0"/>
                              </a:lnTo>
                              <a:lnTo>
                                <a:pt x="0" y="6"/>
                              </a:lnTo>
                              <a:lnTo>
                                <a:pt x="0" y="18"/>
                              </a:lnTo>
                              <a:lnTo>
                                <a:pt x="8" y="24"/>
                              </a:lnTo>
                              <a:lnTo>
                                <a:pt x="26"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07" name="Freeform 7002"/>
                        <p:cNvSpPr>
                          <a:spLocks/>
                        </p:cNvSpPr>
                        <p:nvPr/>
                      </p:nvSpPr>
                      <p:spPr bwMode="auto">
                        <a:xfrm>
                          <a:off x="6977381" y="3201347"/>
                          <a:ext cx="55538" cy="36647"/>
                        </a:xfrm>
                        <a:custGeom>
                          <a:avLst/>
                          <a:gdLst>
                            <a:gd name="T0" fmla="*/ 38 w 38"/>
                            <a:gd name="T1" fmla="*/ 12 h 24"/>
                            <a:gd name="T2" fmla="*/ 38 w 38"/>
                            <a:gd name="T3" fmla="*/ 6 h 24"/>
                            <a:gd name="T4" fmla="*/ 32 w 38"/>
                            <a:gd name="T5" fmla="*/ 0 h 24"/>
                            <a:gd name="T6" fmla="*/ 26 w 38"/>
                            <a:gd name="T7" fmla="*/ 0 h 24"/>
                            <a:gd name="T8" fmla="*/ 20 w 38"/>
                            <a:gd name="T9" fmla="*/ 0 h 24"/>
                            <a:gd name="T10" fmla="*/ 20 w 38"/>
                            <a:gd name="T11" fmla="*/ 0 h 24"/>
                            <a:gd name="T12" fmla="*/ 14 w 38"/>
                            <a:gd name="T13" fmla="*/ 0 h 24"/>
                            <a:gd name="T14" fmla="*/ 8 w 38"/>
                            <a:gd name="T15" fmla="*/ 0 h 24"/>
                            <a:gd name="T16" fmla="*/ 0 w 38"/>
                            <a:gd name="T17" fmla="*/ 6 h 24"/>
                            <a:gd name="T18" fmla="*/ 0 w 38"/>
                            <a:gd name="T19" fmla="*/ 18 h 24"/>
                            <a:gd name="T20" fmla="*/ 8 w 38"/>
                            <a:gd name="T21" fmla="*/ 18 h 24"/>
                            <a:gd name="T22" fmla="*/ 8 w 38"/>
                            <a:gd name="T23" fmla="*/ 24 h 24"/>
                            <a:gd name="T24" fmla="*/ 32 w 38"/>
                            <a:gd name="T25" fmla="*/ 24 h 24"/>
                            <a:gd name="T26" fmla="*/ 32 w 38"/>
                            <a:gd name="T27" fmla="*/ 18 h 24"/>
                            <a:gd name="T28" fmla="*/ 38 w 38"/>
                            <a:gd name="T29" fmla="*/ 18 h 24"/>
                            <a:gd name="T30" fmla="*/ 38 w 38"/>
                            <a:gd name="T31" fmla="*/ 18 h 24"/>
                            <a:gd name="T32" fmla="*/ 38 w 3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4"/>
                            <a:gd name="T53" fmla="*/ 38 w 3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4">
                              <a:moveTo>
                                <a:pt x="38" y="12"/>
                              </a:moveTo>
                              <a:lnTo>
                                <a:pt x="38" y="6"/>
                              </a:lnTo>
                              <a:lnTo>
                                <a:pt x="32" y="0"/>
                              </a:lnTo>
                              <a:lnTo>
                                <a:pt x="26" y="0"/>
                              </a:lnTo>
                              <a:lnTo>
                                <a:pt x="20" y="0"/>
                              </a:lnTo>
                              <a:lnTo>
                                <a:pt x="14" y="0"/>
                              </a:lnTo>
                              <a:lnTo>
                                <a:pt x="8" y="0"/>
                              </a:lnTo>
                              <a:lnTo>
                                <a:pt x="0" y="6"/>
                              </a:lnTo>
                              <a:lnTo>
                                <a:pt x="0" y="18"/>
                              </a:lnTo>
                              <a:lnTo>
                                <a:pt x="8" y="18"/>
                              </a:lnTo>
                              <a:lnTo>
                                <a:pt x="8" y="24"/>
                              </a:lnTo>
                              <a:lnTo>
                                <a:pt x="32" y="24"/>
                              </a:lnTo>
                              <a:lnTo>
                                <a:pt x="32" y="18"/>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08" name="Freeform 7003"/>
                        <p:cNvSpPr>
                          <a:spLocks/>
                        </p:cNvSpPr>
                        <p:nvPr/>
                      </p:nvSpPr>
                      <p:spPr bwMode="auto">
                        <a:xfrm>
                          <a:off x="6989073" y="3201347"/>
                          <a:ext cx="43846" cy="36647"/>
                        </a:xfrm>
                        <a:custGeom>
                          <a:avLst/>
                          <a:gdLst>
                            <a:gd name="T0" fmla="*/ 30 w 30"/>
                            <a:gd name="T1" fmla="*/ 12 h 24"/>
                            <a:gd name="T2" fmla="*/ 30 w 30"/>
                            <a:gd name="T3" fmla="*/ 6 h 24"/>
                            <a:gd name="T4" fmla="*/ 30 w 30"/>
                            <a:gd name="T5" fmla="*/ 6 h 24"/>
                            <a:gd name="T6" fmla="*/ 30 w 30"/>
                            <a:gd name="T7" fmla="*/ 0 h 24"/>
                            <a:gd name="T8" fmla="*/ 18 w 30"/>
                            <a:gd name="T9" fmla="*/ 0 h 24"/>
                            <a:gd name="T10" fmla="*/ 18 w 30"/>
                            <a:gd name="T11" fmla="*/ 0 h 24"/>
                            <a:gd name="T12" fmla="*/ 12 w 30"/>
                            <a:gd name="T13" fmla="*/ 0 h 24"/>
                            <a:gd name="T14" fmla="*/ 12 w 30"/>
                            <a:gd name="T15" fmla="*/ 0 h 24"/>
                            <a:gd name="T16" fmla="*/ 0 w 30"/>
                            <a:gd name="T17" fmla="*/ 0 h 24"/>
                            <a:gd name="T18" fmla="*/ 0 w 30"/>
                            <a:gd name="T19" fmla="*/ 18 h 24"/>
                            <a:gd name="T20" fmla="*/ 6 w 30"/>
                            <a:gd name="T21" fmla="*/ 24 h 24"/>
                            <a:gd name="T22" fmla="*/ 24 w 30"/>
                            <a:gd name="T23" fmla="*/ 24 h 24"/>
                            <a:gd name="T24" fmla="*/ 30 w 30"/>
                            <a:gd name="T25" fmla="*/ 18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6"/>
                              </a:lnTo>
                              <a:lnTo>
                                <a:pt x="30" y="0"/>
                              </a:lnTo>
                              <a:lnTo>
                                <a:pt x="18" y="0"/>
                              </a:lnTo>
                              <a:lnTo>
                                <a:pt x="12" y="0"/>
                              </a:lnTo>
                              <a:lnTo>
                                <a:pt x="0" y="0"/>
                              </a:lnTo>
                              <a:lnTo>
                                <a:pt x="0" y="18"/>
                              </a:lnTo>
                              <a:lnTo>
                                <a:pt x="6"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09" name="Freeform 7004"/>
                        <p:cNvSpPr>
                          <a:spLocks/>
                        </p:cNvSpPr>
                        <p:nvPr/>
                      </p:nvSpPr>
                      <p:spPr bwMode="auto">
                        <a:xfrm>
                          <a:off x="7015381" y="3201347"/>
                          <a:ext cx="43846" cy="36647"/>
                        </a:xfrm>
                        <a:custGeom>
                          <a:avLst/>
                          <a:gdLst>
                            <a:gd name="T0" fmla="*/ 30 w 30"/>
                            <a:gd name="T1" fmla="*/ 12 h 24"/>
                            <a:gd name="T2" fmla="*/ 30 w 30"/>
                            <a:gd name="T3" fmla="*/ 6 h 24"/>
                            <a:gd name="T4" fmla="*/ 30 w 30"/>
                            <a:gd name="T5" fmla="*/ 0 h 24"/>
                            <a:gd name="T6" fmla="*/ 24 w 30"/>
                            <a:gd name="T7" fmla="*/ 0 h 24"/>
                            <a:gd name="T8" fmla="*/ 18 w 30"/>
                            <a:gd name="T9" fmla="*/ 0 h 24"/>
                            <a:gd name="T10" fmla="*/ 12 w 30"/>
                            <a:gd name="T11" fmla="*/ 0 h 24"/>
                            <a:gd name="T12" fmla="*/ 12 w 30"/>
                            <a:gd name="T13" fmla="*/ 0 h 24"/>
                            <a:gd name="T14" fmla="*/ 6 w 30"/>
                            <a:gd name="T15" fmla="*/ 0 h 24"/>
                            <a:gd name="T16" fmla="*/ 0 w 30"/>
                            <a:gd name="T17" fmla="*/ 6 h 24"/>
                            <a:gd name="T18" fmla="*/ 0 w 30"/>
                            <a:gd name="T19" fmla="*/ 18 h 24"/>
                            <a:gd name="T20" fmla="*/ 6 w 30"/>
                            <a:gd name="T21" fmla="*/ 18 h 24"/>
                            <a:gd name="T22" fmla="*/ 6 w 30"/>
                            <a:gd name="T23" fmla="*/ 24 h 24"/>
                            <a:gd name="T24" fmla="*/ 30 w 30"/>
                            <a:gd name="T25" fmla="*/ 24 h 24"/>
                            <a:gd name="T26" fmla="*/ 30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30" y="0"/>
                              </a:lnTo>
                              <a:lnTo>
                                <a:pt x="24" y="0"/>
                              </a:lnTo>
                              <a:lnTo>
                                <a:pt x="18" y="0"/>
                              </a:lnTo>
                              <a:lnTo>
                                <a:pt x="12" y="0"/>
                              </a:lnTo>
                              <a:lnTo>
                                <a:pt x="6" y="0"/>
                              </a:lnTo>
                              <a:lnTo>
                                <a:pt x="0" y="6"/>
                              </a:lnTo>
                              <a:lnTo>
                                <a:pt x="0" y="18"/>
                              </a:lnTo>
                              <a:lnTo>
                                <a:pt x="6"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10" name="Freeform 7005"/>
                        <p:cNvSpPr>
                          <a:spLocks/>
                        </p:cNvSpPr>
                        <p:nvPr/>
                      </p:nvSpPr>
                      <p:spPr bwMode="auto">
                        <a:xfrm>
                          <a:off x="7032919" y="3201347"/>
                          <a:ext cx="43846" cy="36647"/>
                        </a:xfrm>
                        <a:custGeom>
                          <a:avLst/>
                          <a:gdLst>
                            <a:gd name="T0" fmla="*/ 30 w 30"/>
                            <a:gd name="T1" fmla="*/ 12 h 24"/>
                            <a:gd name="T2" fmla="*/ 30 w 30"/>
                            <a:gd name="T3" fmla="*/ 6 h 24"/>
                            <a:gd name="T4" fmla="*/ 24 w 30"/>
                            <a:gd name="T5" fmla="*/ 6 h 24"/>
                            <a:gd name="T6" fmla="*/ 24 w 30"/>
                            <a:gd name="T7" fmla="*/ 0 h 24"/>
                            <a:gd name="T8" fmla="*/ 18 w 30"/>
                            <a:gd name="T9" fmla="*/ 0 h 24"/>
                            <a:gd name="T10" fmla="*/ 18 w 30"/>
                            <a:gd name="T11" fmla="*/ 0 h 24"/>
                            <a:gd name="T12" fmla="*/ 6 w 30"/>
                            <a:gd name="T13" fmla="*/ 0 h 24"/>
                            <a:gd name="T14" fmla="*/ 6 w 30"/>
                            <a:gd name="T15" fmla="*/ 0 h 24"/>
                            <a:gd name="T16" fmla="*/ 0 w 30"/>
                            <a:gd name="T17" fmla="*/ 0 h 24"/>
                            <a:gd name="T18" fmla="*/ 0 w 30"/>
                            <a:gd name="T19" fmla="*/ 18 h 24"/>
                            <a:gd name="T20" fmla="*/ 0 w 30"/>
                            <a:gd name="T21" fmla="*/ 24 h 24"/>
                            <a:gd name="T22" fmla="*/ 24 w 30"/>
                            <a:gd name="T23" fmla="*/ 24 h 24"/>
                            <a:gd name="T24" fmla="*/ 24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24" y="6"/>
                              </a:lnTo>
                              <a:lnTo>
                                <a:pt x="24" y="0"/>
                              </a:lnTo>
                              <a:lnTo>
                                <a:pt x="18" y="0"/>
                              </a:lnTo>
                              <a:lnTo>
                                <a:pt x="6" y="0"/>
                              </a:lnTo>
                              <a:lnTo>
                                <a:pt x="0" y="0"/>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11" name="Freeform 7006"/>
                        <p:cNvSpPr>
                          <a:spLocks/>
                        </p:cNvSpPr>
                        <p:nvPr/>
                      </p:nvSpPr>
                      <p:spPr bwMode="auto">
                        <a:xfrm>
                          <a:off x="7032919" y="3201347"/>
                          <a:ext cx="43846" cy="36647"/>
                        </a:xfrm>
                        <a:custGeom>
                          <a:avLst/>
                          <a:gdLst>
                            <a:gd name="T0" fmla="*/ 30 w 30"/>
                            <a:gd name="T1" fmla="*/ 12 h 24"/>
                            <a:gd name="T2" fmla="*/ 30 w 30"/>
                            <a:gd name="T3" fmla="*/ 6 h 24"/>
                            <a:gd name="T4" fmla="*/ 24 w 30"/>
                            <a:gd name="T5" fmla="*/ 6 h 24"/>
                            <a:gd name="T6" fmla="*/ 24 w 30"/>
                            <a:gd name="T7" fmla="*/ 0 h 24"/>
                            <a:gd name="T8" fmla="*/ 18 w 30"/>
                            <a:gd name="T9" fmla="*/ 0 h 24"/>
                            <a:gd name="T10" fmla="*/ 18 w 30"/>
                            <a:gd name="T11" fmla="*/ 0 h 24"/>
                            <a:gd name="T12" fmla="*/ 6 w 30"/>
                            <a:gd name="T13" fmla="*/ 0 h 24"/>
                            <a:gd name="T14" fmla="*/ 6 w 30"/>
                            <a:gd name="T15" fmla="*/ 0 h 24"/>
                            <a:gd name="T16" fmla="*/ 0 w 30"/>
                            <a:gd name="T17" fmla="*/ 0 h 24"/>
                            <a:gd name="T18" fmla="*/ 0 w 30"/>
                            <a:gd name="T19" fmla="*/ 18 h 24"/>
                            <a:gd name="T20" fmla="*/ 0 w 30"/>
                            <a:gd name="T21" fmla="*/ 24 h 24"/>
                            <a:gd name="T22" fmla="*/ 24 w 30"/>
                            <a:gd name="T23" fmla="*/ 24 h 24"/>
                            <a:gd name="T24" fmla="*/ 24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24" y="6"/>
                              </a:lnTo>
                              <a:lnTo>
                                <a:pt x="24" y="0"/>
                              </a:lnTo>
                              <a:lnTo>
                                <a:pt x="18" y="0"/>
                              </a:lnTo>
                              <a:lnTo>
                                <a:pt x="6" y="0"/>
                              </a:lnTo>
                              <a:lnTo>
                                <a:pt x="0" y="0"/>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12" name="Freeform 7007"/>
                        <p:cNvSpPr>
                          <a:spLocks/>
                        </p:cNvSpPr>
                        <p:nvPr/>
                      </p:nvSpPr>
                      <p:spPr bwMode="auto">
                        <a:xfrm>
                          <a:off x="7032919" y="3201347"/>
                          <a:ext cx="43846" cy="36647"/>
                        </a:xfrm>
                        <a:custGeom>
                          <a:avLst/>
                          <a:gdLst>
                            <a:gd name="T0" fmla="*/ 30 w 30"/>
                            <a:gd name="T1" fmla="*/ 12 h 24"/>
                            <a:gd name="T2" fmla="*/ 30 w 30"/>
                            <a:gd name="T3" fmla="*/ 0 h 24"/>
                            <a:gd name="T4" fmla="*/ 18 w 30"/>
                            <a:gd name="T5" fmla="*/ 0 h 24"/>
                            <a:gd name="T6" fmla="*/ 18 w 30"/>
                            <a:gd name="T7" fmla="*/ 0 h 24"/>
                            <a:gd name="T8" fmla="*/ 12 w 30"/>
                            <a:gd name="T9" fmla="*/ 0 h 24"/>
                            <a:gd name="T10" fmla="*/ 6 w 30"/>
                            <a:gd name="T11" fmla="*/ 0 h 24"/>
                            <a:gd name="T12" fmla="*/ 0 w 30"/>
                            <a:gd name="T13" fmla="*/ 0 h 24"/>
                            <a:gd name="T14" fmla="*/ 0 w 30"/>
                            <a:gd name="T15" fmla="*/ 6 h 24"/>
                            <a:gd name="T16" fmla="*/ 0 w 30"/>
                            <a:gd name="T17" fmla="*/ 6 h 24"/>
                            <a:gd name="T18" fmla="*/ 0 w 30"/>
                            <a:gd name="T19" fmla="*/ 18 h 24"/>
                            <a:gd name="T20" fmla="*/ 0 w 30"/>
                            <a:gd name="T21" fmla="*/ 18 h 24"/>
                            <a:gd name="T22" fmla="*/ 0 w 30"/>
                            <a:gd name="T23" fmla="*/ 24 h 24"/>
                            <a:gd name="T24" fmla="*/ 24 w 30"/>
                            <a:gd name="T25" fmla="*/ 24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0"/>
                              </a:lnTo>
                              <a:lnTo>
                                <a:pt x="18" y="0"/>
                              </a:lnTo>
                              <a:lnTo>
                                <a:pt x="12" y="0"/>
                              </a:lnTo>
                              <a:lnTo>
                                <a:pt x="6" y="0"/>
                              </a:lnTo>
                              <a:lnTo>
                                <a:pt x="0" y="0"/>
                              </a:lnTo>
                              <a:lnTo>
                                <a:pt x="0" y="6"/>
                              </a:lnTo>
                              <a:lnTo>
                                <a:pt x="0" y="18"/>
                              </a:lnTo>
                              <a:lnTo>
                                <a:pt x="0"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13" name="Freeform 7008"/>
                        <p:cNvSpPr>
                          <a:spLocks/>
                        </p:cNvSpPr>
                        <p:nvPr/>
                      </p:nvSpPr>
                      <p:spPr bwMode="auto">
                        <a:xfrm>
                          <a:off x="7032919" y="3201347"/>
                          <a:ext cx="43846" cy="36647"/>
                        </a:xfrm>
                        <a:custGeom>
                          <a:avLst/>
                          <a:gdLst>
                            <a:gd name="T0" fmla="*/ 30 w 30"/>
                            <a:gd name="T1" fmla="*/ 12 h 24"/>
                            <a:gd name="T2" fmla="*/ 30 w 30"/>
                            <a:gd name="T3" fmla="*/ 0 h 24"/>
                            <a:gd name="T4" fmla="*/ 18 w 30"/>
                            <a:gd name="T5" fmla="*/ 0 h 24"/>
                            <a:gd name="T6" fmla="*/ 18 w 30"/>
                            <a:gd name="T7" fmla="*/ 0 h 24"/>
                            <a:gd name="T8" fmla="*/ 12 w 30"/>
                            <a:gd name="T9" fmla="*/ 0 h 24"/>
                            <a:gd name="T10" fmla="*/ 6 w 30"/>
                            <a:gd name="T11" fmla="*/ 0 h 24"/>
                            <a:gd name="T12" fmla="*/ 0 w 30"/>
                            <a:gd name="T13" fmla="*/ 0 h 24"/>
                            <a:gd name="T14" fmla="*/ 0 w 30"/>
                            <a:gd name="T15" fmla="*/ 6 h 24"/>
                            <a:gd name="T16" fmla="*/ 0 w 30"/>
                            <a:gd name="T17" fmla="*/ 6 h 24"/>
                            <a:gd name="T18" fmla="*/ 0 w 30"/>
                            <a:gd name="T19" fmla="*/ 18 h 24"/>
                            <a:gd name="T20" fmla="*/ 0 w 30"/>
                            <a:gd name="T21" fmla="*/ 18 h 24"/>
                            <a:gd name="T22" fmla="*/ 0 w 30"/>
                            <a:gd name="T23" fmla="*/ 24 h 24"/>
                            <a:gd name="T24" fmla="*/ 24 w 30"/>
                            <a:gd name="T25" fmla="*/ 24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0"/>
                              </a:lnTo>
                              <a:lnTo>
                                <a:pt x="18" y="0"/>
                              </a:lnTo>
                              <a:lnTo>
                                <a:pt x="12" y="0"/>
                              </a:lnTo>
                              <a:lnTo>
                                <a:pt x="6" y="0"/>
                              </a:lnTo>
                              <a:lnTo>
                                <a:pt x="0" y="0"/>
                              </a:lnTo>
                              <a:lnTo>
                                <a:pt x="0" y="6"/>
                              </a:lnTo>
                              <a:lnTo>
                                <a:pt x="0" y="18"/>
                              </a:lnTo>
                              <a:lnTo>
                                <a:pt x="0"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14" name="Freeform 7009"/>
                        <p:cNvSpPr>
                          <a:spLocks/>
                        </p:cNvSpPr>
                        <p:nvPr/>
                      </p:nvSpPr>
                      <p:spPr bwMode="auto">
                        <a:xfrm>
                          <a:off x="7050457" y="3201347"/>
                          <a:ext cx="43846" cy="36647"/>
                        </a:xfrm>
                        <a:custGeom>
                          <a:avLst/>
                          <a:gdLst>
                            <a:gd name="T0" fmla="*/ 30 w 30"/>
                            <a:gd name="T1" fmla="*/ 12 h 24"/>
                            <a:gd name="T2" fmla="*/ 30 w 30"/>
                            <a:gd name="T3" fmla="*/ 6 h 24"/>
                            <a:gd name="T4" fmla="*/ 24 w 30"/>
                            <a:gd name="T5" fmla="*/ 6 h 24"/>
                            <a:gd name="T6" fmla="*/ 24 w 30"/>
                            <a:gd name="T7" fmla="*/ 0 h 24"/>
                            <a:gd name="T8" fmla="*/ 18 w 30"/>
                            <a:gd name="T9" fmla="*/ 0 h 24"/>
                            <a:gd name="T10" fmla="*/ 18 w 30"/>
                            <a:gd name="T11" fmla="*/ 0 h 24"/>
                            <a:gd name="T12" fmla="*/ 6 w 30"/>
                            <a:gd name="T13" fmla="*/ 0 h 24"/>
                            <a:gd name="T14" fmla="*/ 6 w 30"/>
                            <a:gd name="T15" fmla="*/ 0 h 24"/>
                            <a:gd name="T16" fmla="*/ 0 w 30"/>
                            <a:gd name="T17" fmla="*/ 0 h 24"/>
                            <a:gd name="T18" fmla="*/ 0 w 30"/>
                            <a:gd name="T19" fmla="*/ 18 h 24"/>
                            <a:gd name="T20" fmla="*/ 6 w 30"/>
                            <a:gd name="T21" fmla="*/ 24 h 24"/>
                            <a:gd name="T22" fmla="*/ 24 w 30"/>
                            <a:gd name="T23" fmla="*/ 24 h 24"/>
                            <a:gd name="T24" fmla="*/ 24 w 30"/>
                            <a:gd name="T25" fmla="*/ 18 h 24"/>
                            <a:gd name="T26" fmla="*/ 24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6"/>
                              </a:lnTo>
                              <a:lnTo>
                                <a:pt x="24" y="6"/>
                              </a:lnTo>
                              <a:lnTo>
                                <a:pt x="24" y="0"/>
                              </a:lnTo>
                              <a:lnTo>
                                <a:pt x="18" y="0"/>
                              </a:lnTo>
                              <a:lnTo>
                                <a:pt x="6" y="0"/>
                              </a:lnTo>
                              <a:lnTo>
                                <a:pt x="0" y="0"/>
                              </a:lnTo>
                              <a:lnTo>
                                <a:pt x="0"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15" name="Freeform 7010"/>
                        <p:cNvSpPr>
                          <a:spLocks/>
                        </p:cNvSpPr>
                        <p:nvPr/>
                      </p:nvSpPr>
                      <p:spPr bwMode="auto">
                        <a:xfrm>
                          <a:off x="7059227" y="3201347"/>
                          <a:ext cx="43846" cy="36647"/>
                        </a:xfrm>
                        <a:custGeom>
                          <a:avLst/>
                          <a:gdLst>
                            <a:gd name="T0" fmla="*/ 30 w 30"/>
                            <a:gd name="T1" fmla="*/ 12 h 24"/>
                            <a:gd name="T2" fmla="*/ 30 w 30"/>
                            <a:gd name="T3" fmla="*/ 0 h 24"/>
                            <a:gd name="T4" fmla="*/ 18 w 30"/>
                            <a:gd name="T5" fmla="*/ 0 h 24"/>
                            <a:gd name="T6" fmla="*/ 18 w 30"/>
                            <a:gd name="T7" fmla="*/ 0 h 24"/>
                            <a:gd name="T8" fmla="*/ 12 w 30"/>
                            <a:gd name="T9" fmla="*/ 0 h 24"/>
                            <a:gd name="T10" fmla="*/ 6 w 30"/>
                            <a:gd name="T11" fmla="*/ 0 h 24"/>
                            <a:gd name="T12" fmla="*/ 0 w 30"/>
                            <a:gd name="T13" fmla="*/ 0 h 24"/>
                            <a:gd name="T14" fmla="*/ 0 w 30"/>
                            <a:gd name="T15" fmla="*/ 6 h 24"/>
                            <a:gd name="T16" fmla="*/ 0 w 30"/>
                            <a:gd name="T17" fmla="*/ 6 h 24"/>
                            <a:gd name="T18" fmla="*/ 0 w 30"/>
                            <a:gd name="T19" fmla="*/ 18 h 24"/>
                            <a:gd name="T20" fmla="*/ 0 w 30"/>
                            <a:gd name="T21" fmla="*/ 18 h 24"/>
                            <a:gd name="T22" fmla="*/ 0 w 30"/>
                            <a:gd name="T23" fmla="*/ 24 h 24"/>
                            <a:gd name="T24" fmla="*/ 24 w 30"/>
                            <a:gd name="T25" fmla="*/ 24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0"/>
                              </a:lnTo>
                              <a:lnTo>
                                <a:pt x="18" y="0"/>
                              </a:lnTo>
                              <a:lnTo>
                                <a:pt x="12" y="0"/>
                              </a:lnTo>
                              <a:lnTo>
                                <a:pt x="6" y="0"/>
                              </a:lnTo>
                              <a:lnTo>
                                <a:pt x="0" y="0"/>
                              </a:lnTo>
                              <a:lnTo>
                                <a:pt x="0" y="6"/>
                              </a:lnTo>
                              <a:lnTo>
                                <a:pt x="0" y="18"/>
                              </a:lnTo>
                              <a:lnTo>
                                <a:pt x="0"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16" name="Freeform 7011"/>
                        <p:cNvSpPr>
                          <a:spLocks/>
                        </p:cNvSpPr>
                        <p:nvPr/>
                      </p:nvSpPr>
                      <p:spPr bwMode="auto">
                        <a:xfrm>
                          <a:off x="7059227" y="3201347"/>
                          <a:ext cx="52615" cy="36647"/>
                        </a:xfrm>
                        <a:custGeom>
                          <a:avLst/>
                          <a:gdLst>
                            <a:gd name="T0" fmla="*/ 36 w 36"/>
                            <a:gd name="T1" fmla="*/ 12 h 24"/>
                            <a:gd name="T2" fmla="*/ 36 w 36"/>
                            <a:gd name="T3" fmla="*/ 6 h 24"/>
                            <a:gd name="T4" fmla="*/ 30 w 36"/>
                            <a:gd name="T5" fmla="*/ 6 h 24"/>
                            <a:gd name="T6" fmla="*/ 30 w 36"/>
                            <a:gd name="T7" fmla="*/ 0 h 24"/>
                            <a:gd name="T8" fmla="*/ 24 w 36"/>
                            <a:gd name="T9" fmla="*/ 0 h 24"/>
                            <a:gd name="T10" fmla="*/ 18 w 36"/>
                            <a:gd name="T11" fmla="*/ 0 h 24"/>
                            <a:gd name="T12" fmla="*/ 12 w 36"/>
                            <a:gd name="T13" fmla="*/ 0 h 24"/>
                            <a:gd name="T14" fmla="*/ 12 w 36"/>
                            <a:gd name="T15" fmla="*/ 0 h 24"/>
                            <a:gd name="T16" fmla="*/ 6 w 36"/>
                            <a:gd name="T17" fmla="*/ 0 h 24"/>
                            <a:gd name="T18" fmla="*/ 0 w 36"/>
                            <a:gd name="T19" fmla="*/ 6 h 24"/>
                            <a:gd name="T20" fmla="*/ 0 w 36"/>
                            <a:gd name="T21" fmla="*/ 18 h 24"/>
                            <a:gd name="T22" fmla="*/ 6 w 36"/>
                            <a:gd name="T23" fmla="*/ 18 h 24"/>
                            <a:gd name="T24" fmla="*/ 6 w 36"/>
                            <a:gd name="T25" fmla="*/ 24 h 24"/>
                            <a:gd name="T26" fmla="*/ 30 w 36"/>
                            <a:gd name="T27" fmla="*/ 24 h 24"/>
                            <a:gd name="T28" fmla="*/ 30 w 36"/>
                            <a:gd name="T29" fmla="*/ 18 h 24"/>
                            <a:gd name="T30" fmla="*/ 36 w 36"/>
                            <a:gd name="T31" fmla="*/ 18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6" y="6"/>
                              </a:lnTo>
                              <a:lnTo>
                                <a:pt x="30" y="6"/>
                              </a:lnTo>
                              <a:lnTo>
                                <a:pt x="30" y="0"/>
                              </a:lnTo>
                              <a:lnTo>
                                <a:pt x="24" y="0"/>
                              </a:lnTo>
                              <a:lnTo>
                                <a:pt x="18" y="0"/>
                              </a:lnTo>
                              <a:lnTo>
                                <a:pt x="12" y="0"/>
                              </a:lnTo>
                              <a:lnTo>
                                <a:pt x="6" y="0"/>
                              </a:lnTo>
                              <a:lnTo>
                                <a:pt x="0" y="6"/>
                              </a:lnTo>
                              <a:lnTo>
                                <a:pt x="0" y="18"/>
                              </a:lnTo>
                              <a:lnTo>
                                <a:pt x="6" y="18"/>
                              </a:lnTo>
                              <a:lnTo>
                                <a:pt x="6" y="24"/>
                              </a:lnTo>
                              <a:lnTo>
                                <a:pt x="30"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817" name="Freeform 7012"/>
                        <p:cNvSpPr>
                          <a:spLocks/>
                        </p:cNvSpPr>
                        <p:nvPr/>
                      </p:nvSpPr>
                      <p:spPr bwMode="auto">
                        <a:xfrm>
                          <a:off x="7067996" y="3201347"/>
                          <a:ext cx="55538" cy="36647"/>
                        </a:xfrm>
                        <a:custGeom>
                          <a:avLst/>
                          <a:gdLst>
                            <a:gd name="T0" fmla="*/ 38 w 38"/>
                            <a:gd name="T1" fmla="*/ 12 h 24"/>
                            <a:gd name="T2" fmla="*/ 30 w 38"/>
                            <a:gd name="T3" fmla="*/ 6 h 24"/>
                            <a:gd name="T4" fmla="*/ 30 w 38"/>
                            <a:gd name="T5" fmla="*/ 0 h 24"/>
                            <a:gd name="T6" fmla="*/ 24 w 38"/>
                            <a:gd name="T7" fmla="*/ 0 h 24"/>
                            <a:gd name="T8" fmla="*/ 24 w 38"/>
                            <a:gd name="T9" fmla="*/ 0 h 24"/>
                            <a:gd name="T10" fmla="*/ 12 w 38"/>
                            <a:gd name="T11" fmla="*/ 0 h 24"/>
                            <a:gd name="T12" fmla="*/ 12 w 38"/>
                            <a:gd name="T13" fmla="*/ 0 h 24"/>
                            <a:gd name="T14" fmla="*/ 6 w 38"/>
                            <a:gd name="T15" fmla="*/ 0 h 24"/>
                            <a:gd name="T16" fmla="*/ 6 w 38"/>
                            <a:gd name="T17" fmla="*/ 6 h 24"/>
                            <a:gd name="T18" fmla="*/ 0 w 38"/>
                            <a:gd name="T19" fmla="*/ 12 h 24"/>
                            <a:gd name="T20" fmla="*/ 6 w 38"/>
                            <a:gd name="T21" fmla="*/ 18 h 24"/>
                            <a:gd name="T22" fmla="*/ 6 w 38"/>
                            <a:gd name="T23" fmla="*/ 18 h 24"/>
                            <a:gd name="T24" fmla="*/ 12 w 38"/>
                            <a:gd name="T25" fmla="*/ 24 h 24"/>
                            <a:gd name="T26" fmla="*/ 30 w 38"/>
                            <a:gd name="T27" fmla="*/ 24 h 24"/>
                            <a:gd name="T28" fmla="*/ 30 w 38"/>
                            <a:gd name="T29" fmla="*/ 18 h 24"/>
                            <a:gd name="T30" fmla="*/ 30 w 38"/>
                            <a:gd name="T31" fmla="*/ 18 h 24"/>
                            <a:gd name="T32" fmla="*/ 38 w 3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4"/>
                            <a:gd name="T53" fmla="*/ 38 w 3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4">
                              <a:moveTo>
                                <a:pt x="38" y="12"/>
                              </a:moveTo>
                              <a:lnTo>
                                <a:pt x="30" y="6"/>
                              </a:lnTo>
                              <a:lnTo>
                                <a:pt x="30" y="0"/>
                              </a:lnTo>
                              <a:lnTo>
                                <a:pt x="24" y="0"/>
                              </a:lnTo>
                              <a:lnTo>
                                <a:pt x="12" y="0"/>
                              </a:lnTo>
                              <a:lnTo>
                                <a:pt x="6" y="0"/>
                              </a:lnTo>
                              <a:lnTo>
                                <a:pt x="6" y="6"/>
                              </a:lnTo>
                              <a:lnTo>
                                <a:pt x="0" y="12"/>
                              </a:lnTo>
                              <a:lnTo>
                                <a:pt x="6" y="18"/>
                              </a:lnTo>
                              <a:lnTo>
                                <a:pt x="12" y="24"/>
                              </a:lnTo>
                              <a:lnTo>
                                <a:pt x="30" y="24"/>
                              </a:lnTo>
                              <a:lnTo>
                                <a:pt x="30"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grpSp>
                  <p:grpSp>
                    <p:nvGrpSpPr>
                      <p:cNvPr id="529" name="Group 528"/>
                      <p:cNvGrpSpPr/>
                      <p:nvPr/>
                    </p:nvGrpSpPr>
                    <p:grpSpPr>
                      <a:xfrm>
                        <a:off x="7076766" y="3201346"/>
                        <a:ext cx="1122458" cy="36647"/>
                        <a:chOff x="7076766" y="3201346"/>
                        <a:chExt cx="1122458" cy="36647"/>
                      </a:xfrm>
                    </p:grpSpPr>
                    <p:sp>
                      <p:nvSpPr>
                        <p:cNvPr id="530" name="Line 6613"/>
                        <p:cNvSpPr>
                          <a:spLocks noChangeShapeType="1"/>
                        </p:cNvSpPr>
                        <p:nvPr/>
                      </p:nvSpPr>
                      <p:spPr bwMode="auto">
                        <a:xfrm flipH="1">
                          <a:off x="7275534" y="3219670"/>
                          <a:ext cx="43846" cy="0"/>
                        </a:xfrm>
                        <a:prstGeom prst="line">
                          <a:avLst/>
                        </a:prstGeom>
                        <a:noFill/>
                        <a:ln w="19050">
                          <a:solidFill>
                            <a:schemeClr val="accent1"/>
                          </a:solidFill>
                          <a:round/>
                          <a:headEnd/>
                          <a:tailEnd/>
                        </a:ln>
                      </p:spPr>
                      <p:txBody>
                        <a:bodyPr/>
                        <a:lstStyle/>
                        <a:p>
                          <a:endParaRPr lang="en-US" sz="1100" b="1" dirty="0">
                            <a:solidFill>
                              <a:srgbClr val="000000"/>
                            </a:solidFill>
                            <a:latin typeface="Arial" pitchFamily="34" charset="0"/>
                            <a:cs typeface="Arial" charset="0"/>
                          </a:endParaRPr>
                        </a:p>
                      </p:txBody>
                    </p:sp>
                    <p:sp>
                      <p:nvSpPr>
                        <p:cNvPr id="531" name="Freeform 7014"/>
                        <p:cNvSpPr>
                          <a:spLocks/>
                        </p:cNvSpPr>
                        <p:nvPr/>
                      </p:nvSpPr>
                      <p:spPr bwMode="auto">
                        <a:xfrm>
                          <a:off x="7076766" y="3201346"/>
                          <a:ext cx="46769" cy="36647"/>
                        </a:xfrm>
                        <a:custGeom>
                          <a:avLst/>
                          <a:gdLst>
                            <a:gd name="T0" fmla="*/ 32 w 32"/>
                            <a:gd name="T1" fmla="*/ 12 h 24"/>
                            <a:gd name="T2" fmla="*/ 32 w 32"/>
                            <a:gd name="T3" fmla="*/ 6 h 24"/>
                            <a:gd name="T4" fmla="*/ 24 w 32"/>
                            <a:gd name="T5" fmla="*/ 0 h 24"/>
                            <a:gd name="T6" fmla="*/ 24 w 32"/>
                            <a:gd name="T7" fmla="*/ 0 h 24"/>
                            <a:gd name="T8" fmla="*/ 18 w 32"/>
                            <a:gd name="T9" fmla="*/ 0 h 24"/>
                            <a:gd name="T10" fmla="*/ 12 w 32"/>
                            <a:gd name="T11" fmla="*/ 0 h 24"/>
                            <a:gd name="T12" fmla="*/ 6 w 32"/>
                            <a:gd name="T13" fmla="*/ 0 h 24"/>
                            <a:gd name="T14" fmla="*/ 6 w 32"/>
                            <a:gd name="T15" fmla="*/ 0 h 24"/>
                            <a:gd name="T16" fmla="*/ 0 w 32"/>
                            <a:gd name="T17" fmla="*/ 6 h 24"/>
                            <a:gd name="T18" fmla="*/ 0 w 32"/>
                            <a:gd name="T19" fmla="*/ 18 h 24"/>
                            <a:gd name="T20" fmla="*/ 6 w 32"/>
                            <a:gd name="T21" fmla="*/ 18 h 24"/>
                            <a:gd name="T22" fmla="*/ 6 w 32"/>
                            <a:gd name="T23" fmla="*/ 24 h 24"/>
                            <a:gd name="T24" fmla="*/ 24 w 32"/>
                            <a:gd name="T25" fmla="*/ 24 h 24"/>
                            <a:gd name="T26" fmla="*/ 24 w 32"/>
                            <a:gd name="T27" fmla="*/ 18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4" y="0"/>
                              </a:lnTo>
                              <a:lnTo>
                                <a:pt x="18" y="0"/>
                              </a:lnTo>
                              <a:lnTo>
                                <a:pt x="12" y="0"/>
                              </a:lnTo>
                              <a:lnTo>
                                <a:pt x="6" y="0"/>
                              </a:lnTo>
                              <a:lnTo>
                                <a:pt x="0" y="6"/>
                              </a:lnTo>
                              <a:lnTo>
                                <a:pt x="0" y="18"/>
                              </a:lnTo>
                              <a:lnTo>
                                <a:pt x="6" y="18"/>
                              </a:lnTo>
                              <a:lnTo>
                                <a:pt x="6" y="24"/>
                              </a:lnTo>
                              <a:lnTo>
                                <a:pt x="24" y="24"/>
                              </a:lnTo>
                              <a:lnTo>
                                <a:pt x="24"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32" name="Freeform 7015"/>
                        <p:cNvSpPr>
                          <a:spLocks/>
                        </p:cNvSpPr>
                        <p:nvPr/>
                      </p:nvSpPr>
                      <p:spPr bwMode="auto">
                        <a:xfrm>
                          <a:off x="7085536" y="3201346"/>
                          <a:ext cx="46769" cy="36647"/>
                        </a:xfrm>
                        <a:custGeom>
                          <a:avLst/>
                          <a:gdLst>
                            <a:gd name="T0" fmla="*/ 32 w 32"/>
                            <a:gd name="T1" fmla="*/ 12 h 24"/>
                            <a:gd name="T2" fmla="*/ 32 w 32"/>
                            <a:gd name="T3" fmla="*/ 6 h 24"/>
                            <a:gd name="T4" fmla="*/ 26 w 32"/>
                            <a:gd name="T5" fmla="*/ 6 h 24"/>
                            <a:gd name="T6" fmla="*/ 26 w 32"/>
                            <a:gd name="T7" fmla="*/ 0 h 24"/>
                            <a:gd name="T8" fmla="*/ 18 w 32"/>
                            <a:gd name="T9" fmla="*/ 0 h 24"/>
                            <a:gd name="T10" fmla="*/ 18 w 32"/>
                            <a:gd name="T11" fmla="*/ 0 h 24"/>
                            <a:gd name="T12" fmla="*/ 6 w 32"/>
                            <a:gd name="T13" fmla="*/ 0 h 24"/>
                            <a:gd name="T14" fmla="*/ 6 w 32"/>
                            <a:gd name="T15" fmla="*/ 0 h 24"/>
                            <a:gd name="T16" fmla="*/ 0 w 32"/>
                            <a:gd name="T17" fmla="*/ 0 h 24"/>
                            <a:gd name="T18" fmla="*/ 0 w 32"/>
                            <a:gd name="T19" fmla="*/ 18 h 24"/>
                            <a:gd name="T20" fmla="*/ 0 w 32"/>
                            <a:gd name="T21" fmla="*/ 24 h 24"/>
                            <a:gd name="T22" fmla="*/ 18 w 32"/>
                            <a:gd name="T23" fmla="*/ 24 h 24"/>
                            <a:gd name="T24" fmla="*/ 26 w 32"/>
                            <a:gd name="T25" fmla="*/ 18 h 24"/>
                            <a:gd name="T26" fmla="*/ 26 w 32"/>
                            <a:gd name="T27" fmla="*/ 18 h 24"/>
                            <a:gd name="T28" fmla="*/ 32 w 32"/>
                            <a:gd name="T29" fmla="*/ 18 h 24"/>
                            <a:gd name="T30" fmla="*/ 32 w 32"/>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4"/>
                            <a:gd name="T50" fmla="*/ 32 w 3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4">
                              <a:moveTo>
                                <a:pt x="32" y="12"/>
                              </a:moveTo>
                              <a:lnTo>
                                <a:pt x="32" y="6"/>
                              </a:lnTo>
                              <a:lnTo>
                                <a:pt x="26" y="6"/>
                              </a:lnTo>
                              <a:lnTo>
                                <a:pt x="26" y="0"/>
                              </a:lnTo>
                              <a:lnTo>
                                <a:pt x="18" y="0"/>
                              </a:lnTo>
                              <a:lnTo>
                                <a:pt x="6" y="0"/>
                              </a:lnTo>
                              <a:lnTo>
                                <a:pt x="0" y="0"/>
                              </a:lnTo>
                              <a:lnTo>
                                <a:pt x="0" y="18"/>
                              </a:lnTo>
                              <a:lnTo>
                                <a:pt x="0" y="24"/>
                              </a:lnTo>
                              <a:lnTo>
                                <a:pt x="18"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33" name="Freeform 7016"/>
                        <p:cNvSpPr>
                          <a:spLocks/>
                        </p:cNvSpPr>
                        <p:nvPr/>
                      </p:nvSpPr>
                      <p:spPr bwMode="auto">
                        <a:xfrm>
                          <a:off x="7085536" y="3201346"/>
                          <a:ext cx="46769" cy="36647"/>
                        </a:xfrm>
                        <a:custGeom>
                          <a:avLst/>
                          <a:gdLst>
                            <a:gd name="T0" fmla="*/ 32 w 32"/>
                            <a:gd name="T1" fmla="*/ 12 h 24"/>
                            <a:gd name="T2" fmla="*/ 32 w 32"/>
                            <a:gd name="T3" fmla="*/ 6 h 24"/>
                            <a:gd name="T4" fmla="*/ 26 w 32"/>
                            <a:gd name="T5" fmla="*/ 0 h 24"/>
                            <a:gd name="T6" fmla="*/ 18 w 32"/>
                            <a:gd name="T7" fmla="*/ 0 h 24"/>
                            <a:gd name="T8" fmla="*/ 18 w 32"/>
                            <a:gd name="T9" fmla="*/ 0 h 24"/>
                            <a:gd name="T10" fmla="*/ 12 w 32"/>
                            <a:gd name="T11" fmla="*/ 0 h 24"/>
                            <a:gd name="T12" fmla="*/ 6 w 32"/>
                            <a:gd name="T13" fmla="*/ 0 h 24"/>
                            <a:gd name="T14" fmla="*/ 0 w 32"/>
                            <a:gd name="T15" fmla="*/ 0 h 24"/>
                            <a:gd name="T16" fmla="*/ 0 w 32"/>
                            <a:gd name="T17" fmla="*/ 6 h 24"/>
                            <a:gd name="T18" fmla="*/ 0 w 32"/>
                            <a:gd name="T19" fmla="*/ 6 h 24"/>
                            <a:gd name="T20" fmla="*/ 0 w 32"/>
                            <a:gd name="T21" fmla="*/ 18 h 24"/>
                            <a:gd name="T22" fmla="*/ 0 w 32"/>
                            <a:gd name="T23" fmla="*/ 18 h 24"/>
                            <a:gd name="T24" fmla="*/ 0 w 32"/>
                            <a:gd name="T25" fmla="*/ 24 h 24"/>
                            <a:gd name="T26" fmla="*/ 26 w 32"/>
                            <a:gd name="T27" fmla="*/ 24 h 24"/>
                            <a:gd name="T28" fmla="*/ 26 w 32"/>
                            <a:gd name="T29" fmla="*/ 18 h 24"/>
                            <a:gd name="T30" fmla="*/ 32 w 32"/>
                            <a:gd name="T31" fmla="*/ 18 h 24"/>
                            <a:gd name="T32" fmla="*/ 32 w 32"/>
                            <a:gd name="T33" fmla="*/ 18 h 24"/>
                            <a:gd name="T34" fmla="*/ 32 w 32"/>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4"/>
                            <a:gd name="T56" fmla="*/ 32 w 3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4">
                              <a:moveTo>
                                <a:pt x="32" y="12"/>
                              </a:moveTo>
                              <a:lnTo>
                                <a:pt x="32" y="6"/>
                              </a:lnTo>
                              <a:lnTo>
                                <a:pt x="26" y="0"/>
                              </a:lnTo>
                              <a:lnTo>
                                <a:pt x="18" y="0"/>
                              </a:lnTo>
                              <a:lnTo>
                                <a:pt x="12" y="0"/>
                              </a:lnTo>
                              <a:lnTo>
                                <a:pt x="6" y="0"/>
                              </a:lnTo>
                              <a:lnTo>
                                <a:pt x="0" y="0"/>
                              </a:lnTo>
                              <a:lnTo>
                                <a:pt x="0" y="6"/>
                              </a:lnTo>
                              <a:lnTo>
                                <a:pt x="0" y="18"/>
                              </a:lnTo>
                              <a:lnTo>
                                <a:pt x="0"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34" name="Freeform 7017"/>
                        <p:cNvSpPr>
                          <a:spLocks/>
                        </p:cNvSpPr>
                        <p:nvPr/>
                      </p:nvSpPr>
                      <p:spPr bwMode="auto">
                        <a:xfrm>
                          <a:off x="7085536" y="3201346"/>
                          <a:ext cx="46769" cy="36647"/>
                        </a:xfrm>
                        <a:custGeom>
                          <a:avLst/>
                          <a:gdLst>
                            <a:gd name="T0" fmla="*/ 32 w 32"/>
                            <a:gd name="T1" fmla="*/ 12 h 24"/>
                            <a:gd name="T2" fmla="*/ 32 w 32"/>
                            <a:gd name="T3" fmla="*/ 6 h 24"/>
                            <a:gd name="T4" fmla="*/ 26 w 32"/>
                            <a:gd name="T5" fmla="*/ 0 h 24"/>
                            <a:gd name="T6" fmla="*/ 18 w 32"/>
                            <a:gd name="T7" fmla="*/ 0 h 24"/>
                            <a:gd name="T8" fmla="*/ 18 w 32"/>
                            <a:gd name="T9" fmla="*/ 0 h 24"/>
                            <a:gd name="T10" fmla="*/ 12 w 32"/>
                            <a:gd name="T11" fmla="*/ 0 h 24"/>
                            <a:gd name="T12" fmla="*/ 6 w 32"/>
                            <a:gd name="T13" fmla="*/ 0 h 24"/>
                            <a:gd name="T14" fmla="*/ 0 w 32"/>
                            <a:gd name="T15" fmla="*/ 0 h 24"/>
                            <a:gd name="T16" fmla="*/ 0 w 32"/>
                            <a:gd name="T17" fmla="*/ 6 h 24"/>
                            <a:gd name="T18" fmla="*/ 0 w 32"/>
                            <a:gd name="T19" fmla="*/ 6 h 24"/>
                            <a:gd name="T20" fmla="*/ 0 w 32"/>
                            <a:gd name="T21" fmla="*/ 18 h 24"/>
                            <a:gd name="T22" fmla="*/ 0 w 32"/>
                            <a:gd name="T23" fmla="*/ 18 h 24"/>
                            <a:gd name="T24" fmla="*/ 0 w 32"/>
                            <a:gd name="T25" fmla="*/ 24 h 24"/>
                            <a:gd name="T26" fmla="*/ 26 w 32"/>
                            <a:gd name="T27" fmla="*/ 24 h 24"/>
                            <a:gd name="T28" fmla="*/ 26 w 32"/>
                            <a:gd name="T29" fmla="*/ 18 h 24"/>
                            <a:gd name="T30" fmla="*/ 32 w 32"/>
                            <a:gd name="T31" fmla="*/ 18 h 24"/>
                            <a:gd name="T32" fmla="*/ 32 w 32"/>
                            <a:gd name="T33" fmla="*/ 18 h 24"/>
                            <a:gd name="T34" fmla="*/ 32 w 32"/>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4"/>
                            <a:gd name="T56" fmla="*/ 32 w 3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4">
                              <a:moveTo>
                                <a:pt x="32" y="12"/>
                              </a:moveTo>
                              <a:lnTo>
                                <a:pt x="32" y="6"/>
                              </a:lnTo>
                              <a:lnTo>
                                <a:pt x="26" y="0"/>
                              </a:lnTo>
                              <a:lnTo>
                                <a:pt x="18" y="0"/>
                              </a:lnTo>
                              <a:lnTo>
                                <a:pt x="12" y="0"/>
                              </a:lnTo>
                              <a:lnTo>
                                <a:pt x="6" y="0"/>
                              </a:lnTo>
                              <a:lnTo>
                                <a:pt x="0" y="0"/>
                              </a:lnTo>
                              <a:lnTo>
                                <a:pt x="0" y="6"/>
                              </a:lnTo>
                              <a:lnTo>
                                <a:pt x="0" y="18"/>
                              </a:lnTo>
                              <a:lnTo>
                                <a:pt x="0"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35" name="Freeform 7018"/>
                        <p:cNvSpPr>
                          <a:spLocks/>
                        </p:cNvSpPr>
                        <p:nvPr/>
                      </p:nvSpPr>
                      <p:spPr bwMode="auto">
                        <a:xfrm>
                          <a:off x="7085536" y="3201346"/>
                          <a:ext cx="46769" cy="36647"/>
                        </a:xfrm>
                        <a:custGeom>
                          <a:avLst/>
                          <a:gdLst>
                            <a:gd name="T0" fmla="*/ 32 w 32"/>
                            <a:gd name="T1" fmla="*/ 12 h 24"/>
                            <a:gd name="T2" fmla="*/ 32 w 32"/>
                            <a:gd name="T3" fmla="*/ 6 h 24"/>
                            <a:gd name="T4" fmla="*/ 26 w 32"/>
                            <a:gd name="T5" fmla="*/ 0 h 24"/>
                            <a:gd name="T6" fmla="*/ 18 w 32"/>
                            <a:gd name="T7" fmla="*/ 0 h 24"/>
                            <a:gd name="T8" fmla="*/ 18 w 32"/>
                            <a:gd name="T9" fmla="*/ 0 h 24"/>
                            <a:gd name="T10" fmla="*/ 12 w 32"/>
                            <a:gd name="T11" fmla="*/ 0 h 24"/>
                            <a:gd name="T12" fmla="*/ 6 w 32"/>
                            <a:gd name="T13" fmla="*/ 0 h 24"/>
                            <a:gd name="T14" fmla="*/ 0 w 32"/>
                            <a:gd name="T15" fmla="*/ 0 h 24"/>
                            <a:gd name="T16" fmla="*/ 0 w 32"/>
                            <a:gd name="T17" fmla="*/ 6 h 24"/>
                            <a:gd name="T18" fmla="*/ 0 w 32"/>
                            <a:gd name="T19" fmla="*/ 6 h 24"/>
                            <a:gd name="T20" fmla="*/ 0 w 32"/>
                            <a:gd name="T21" fmla="*/ 18 h 24"/>
                            <a:gd name="T22" fmla="*/ 0 w 32"/>
                            <a:gd name="T23" fmla="*/ 18 h 24"/>
                            <a:gd name="T24" fmla="*/ 0 w 32"/>
                            <a:gd name="T25" fmla="*/ 24 h 24"/>
                            <a:gd name="T26" fmla="*/ 26 w 32"/>
                            <a:gd name="T27" fmla="*/ 24 h 24"/>
                            <a:gd name="T28" fmla="*/ 26 w 32"/>
                            <a:gd name="T29" fmla="*/ 18 h 24"/>
                            <a:gd name="T30" fmla="*/ 32 w 32"/>
                            <a:gd name="T31" fmla="*/ 18 h 24"/>
                            <a:gd name="T32" fmla="*/ 32 w 32"/>
                            <a:gd name="T33" fmla="*/ 18 h 24"/>
                            <a:gd name="T34" fmla="*/ 32 w 32"/>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4"/>
                            <a:gd name="T56" fmla="*/ 32 w 3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4">
                              <a:moveTo>
                                <a:pt x="32" y="12"/>
                              </a:moveTo>
                              <a:lnTo>
                                <a:pt x="32" y="6"/>
                              </a:lnTo>
                              <a:lnTo>
                                <a:pt x="26" y="0"/>
                              </a:lnTo>
                              <a:lnTo>
                                <a:pt x="18" y="0"/>
                              </a:lnTo>
                              <a:lnTo>
                                <a:pt x="12" y="0"/>
                              </a:lnTo>
                              <a:lnTo>
                                <a:pt x="6" y="0"/>
                              </a:lnTo>
                              <a:lnTo>
                                <a:pt x="0" y="0"/>
                              </a:lnTo>
                              <a:lnTo>
                                <a:pt x="0" y="6"/>
                              </a:lnTo>
                              <a:lnTo>
                                <a:pt x="0" y="18"/>
                              </a:lnTo>
                              <a:lnTo>
                                <a:pt x="0"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36" name="Freeform 7019"/>
                        <p:cNvSpPr>
                          <a:spLocks/>
                        </p:cNvSpPr>
                        <p:nvPr/>
                      </p:nvSpPr>
                      <p:spPr bwMode="auto">
                        <a:xfrm>
                          <a:off x="7094305" y="3201346"/>
                          <a:ext cx="46769" cy="36647"/>
                        </a:xfrm>
                        <a:custGeom>
                          <a:avLst/>
                          <a:gdLst>
                            <a:gd name="T0" fmla="*/ 32 w 32"/>
                            <a:gd name="T1" fmla="*/ 12 h 24"/>
                            <a:gd name="T2" fmla="*/ 32 w 32"/>
                            <a:gd name="T3" fmla="*/ 0 h 24"/>
                            <a:gd name="T4" fmla="*/ 26 w 32"/>
                            <a:gd name="T5" fmla="*/ 0 h 24"/>
                            <a:gd name="T6" fmla="*/ 26 w 32"/>
                            <a:gd name="T7" fmla="*/ 0 h 24"/>
                            <a:gd name="T8" fmla="*/ 12 w 32"/>
                            <a:gd name="T9" fmla="*/ 0 h 24"/>
                            <a:gd name="T10" fmla="*/ 12 w 32"/>
                            <a:gd name="T11" fmla="*/ 0 h 24"/>
                            <a:gd name="T12" fmla="*/ 6 w 32"/>
                            <a:gd name="T13" fmla="*/ 0 h 24"/>
                            <a:gd name="T14" fmla="*/ 6 w 32"/>
                            <a:gd name="T15" fmla="*/ 6 h 24"/>
                            <a:gd name="T16" fmla="*/ 0 w 32"/>
                            <a:gd name="T17" fmla="*/ 6 h 24"/>
                            <a:gd name="T18" fmla="*/ 0 w 32"/>
                            <a:gd name="T19" fmla="*/ 18 h 24"/>
                            <a:gd name="T20" fmla="*/ 6 w 32"/>
                            <a:gd name="T21" fmla="*/ 18 h 24"/>
                            <a:gd name="T22" fmla="*/ 6 w 32"/>
                            <a:gd name="T23" fmla="*/ 18 h 24"/>
                            <a:gd name="T24" fmla="*/ 12 w 32"/>
                            <a:gd name="T25" fmla="*/ 24 h 24"/>
                            <a:gd name="T26" fmla="*/ 26 w 32"/>
                            <a:gd name="T27" fmla="*/ 24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0"/>
                              </a:lnTo>
                              <a:lnTo>
                                <a:pt x="26" y="0"/>
                              </a:lnTo>
                              <a:lnTo>
                                <a:pt x="12" y="0"/>
                              </a:lnTo>
                              <a:lnTo>
                                <a:pt x="6" y="0"/>
                              </a:lnTo>
                              <a:lnTo>
                                <a:pt x="6" y="6"/>
                              </a:lnTo>
                              <a:lnTo>
                                <a:pt x="0" y="6"/>
                              </a:lnTo>
                              <a:lnTo>
                                <a:pt x="0" y="18"/>
                              </a:lnTo>
                              <a:lnTo>
                                <a:pt x="6" y="18"/>
                              </a:lnTo>
                              <a:lnTo>
                                <a:pt x="12" y="24"/>
                              </a:lnTo>
                              <a:lnTo>
                                <a:pt x="26"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37" name="Freeform 7020"/>
                        <p:cNvSpPr>
                          <a:spLocks/>
                        </p:cNvSpPr>
                        <p:nvPr/>
                      </p:nvSpPr>
                      <p:spPr bwMode="auto">
                        <a:xfrm>
                          <a:off x="7094305" y="3201346"/>
                          <a:ext cx="46769" cy="36647"/>
                        </a:xfrm>
                        <a:custGeom>
                          <a:avLst/>
                          <a:gdLst>
                            <a:gd name="T0" fmla="*/ 32 w 32"/>
                            <a:gd name="T1" fmla="*/ 12 h 24"/>
                            <a:gd name="T2" fmla="*/ 32 w 32"/>
                            <a:gd name="T3" fmla="*/ 0 h 24"/>
                            <a:gd name="T4" fmla="*/ 26 w 32"/>
                            <a:gd name="T5" fmla="*/ 0 h 24"/>
                            <a:gd name="T6" fmla="*/ 26 w 32"/>
                            <a:gd name="T7" fmla="*/ 0 h 24"/>
                            <a:gd name="T8" fmla="*/ 12 w 32"/>
                            <a:gd name="T9" fmla="*/ 0 h 24"/>
                            <a:gd name="T10" fmla="*/ 12 w 32"/>
                            <a:gd name="T11" fmla="*/ 0 h 24"/>
                            <a:gd name="T12" fmla="*/ 6 w 32"/>
                            <a:gd name="T13" fmla="*/ 0 h 24"/>
                            <a:gd name="T14" fmla="*/ 6 w 32"/>
                            <a:gd name="T15" fmla="*/ 6 h 24"/>
                            <a:gd name="T16" fmla="*/ 0 w 32"/>
                            <a:gd name="T17" fmla="*/ 6 h 24"/>
                            <a:gd name="T18" fmla="*/ 0 w 32"/>
                            <a:gd name="T19" fmla="*/ 18 h 24"/>
                            <a:gd name="T20" fmla="*/ 6 w 32"/>
                            <a:gd name="T21" fmla="*/ 18 h 24"/>
                            <a:gd name="T22" fmla="*/ 6 w 32"/>
                            <a:gd name="T23" fmla="*/ 18 h 24"/>
                            <a:gd name="T24" fmla="*/ 12 w 32"/>
                            <a:gd name="T25" fmla="*/ 24 h 24"/>
                            <a:gd name="T26" fmla="*/ 26 w 32"/>
                            <a:gd name="T27" fmla="*/ 24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0"/>
                              </a:lnTo>
                              <a:lnTo>
                                <a:pt x="26" y="0"/>
                              </a:lnTo>
                              <a:lnTo>
                                <a:pt x="12" y="0"/>
                              </a:lnTo>
                              <a:lnTo>
                                <a:pt x="6" y="0"/>
                              </a:lnTo>
                              <a:lnTo>
                                <a:pt x="6" y="6"/>
                              </a:lnTo>
                              <a:lnTo>
                                <a:pt x="0" y="6"/>
                              </a:lnTo>
                              <a:lnTo>
                                <a:pt x="0" y="18"/>
                              </a:lnTo>
                              <a:lnTo>
                                <a:pt x="6" y="18"/>
                              </a:lnTo>
                              <a:lnTo>
                                <a:pt x="12" y="24"/>
                              </a:lnTo>
                              <a:lnTo>
                                <a:pt x="26"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38" name="Freeform 7021"/>
                        <p:cNvSpPr>
                          <a:spLocks/>
                        </p:cNvSpPr>
                        <p:nvPr/>
                      </p:nvSpPr>
                      <p:spPr bwMode="auto">
                        <a:xfrm>
                          <a:off x="7094305" y="3201346"/>
                          <a:ext cx="46769" cy="36647"/>
                        </a:xfrm>
                        <a:custGeom>
                          <a:avLst/>
                          <a:gdLst>
                            <a:gd name="T0" fmla="*/ 32 w 32"/>
                            <a:gd name="T1" fmla="*/ 12 h 24"/>
                            <a:gd name="T2" fmla="*/ 32 w 32"/>
                            <a:gd name="T3" fmla="*/ 0 h 24"/>
                            <a:gd name="T4" fmla="*/ 26 w 32"/>
                            <a:gd name="T5" fmla="*/ 0 h 24"/>
                            <a:gd name="T6" fmla="*/ 26 w 32"/>
                            <a:gd name="T7" fmla="*/ 0 h 24"/>
                            <a:gd name="T8" fmla="*/ 12 w 32"/>
                            <a:gd name="T9" fmla="*/ 0 h 24"/>
                            <a:gd name="T10" fmla="*/ 12 w 32"/>
                            <a:gd name="T11" fmla="*/ 0 h 24"/>
                            <a:gd name="T12" fmla="*/ 6 w 32"/>
                            <a:gd name="T13" fmla="*/ 0 h 24"/>
                            <a:gd name="T14" fmla="*/ 6 w 32"/>
                            <a:gd name="T15" fmla="*/ 6 h 24"/>
                            <a:gd name="T16" fmla="*/ 0 w 32"/>
                            <a:gd name="T17" fmla="*/ 6 h 24"/>
                            <a:gd name="T18" fmla="*/ 0 w 32"/>
                            <a:gd name="T19" fmla="*/ 18 h 24"/>
                            <a:gd name="T20" fmla="*/ 6 w 32"/>
                            <a:gd name="T21" fmla="*/ 18 h 24"/>
                            <a:gd name="T22" fmla="*/ 6 w 32"/>
                            <a:gd name="T23" fmla="*/ 18 h 24"/>
                            <a:gd name="T24" fmla="*/ 12 w 32"/>
                            <a:gd name="T25" fmla="*/ 24 h 24"/>
                            <a:gd name="T26" fmla="*/ 26 w 32"/>
                            <a:gd name="T27" fmla="*/ 24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0"/>
                              </a:lnTo>
                              <a:lnTo>
                                <a:pt x="26" y="0"/>
                              </a:lnTo>
                              <a:lnTo>
                                <a:pt x="12" y="0"/>
                              </a:lnTo>
                              <a:lnTo>
                                <a:pt x="6" y="0"/>
                              </a:lnTo>
                              <a:lnTo>
                                <a:pt x="6" y="6"/>
                              </a:lnTo>
                              <a:lnTo>
                                <a:pt x="0" y="6"/>
                              </a:lnTo>
                              <a:lnTo>
                                <a:pt x="0" y="18"/>
                              </a:lnTo>
                              <a:lnTo>
                                <a:pt x="6" y="18"/>
                              </a:lnTo>
                              <a:lnTo>
                                <a:pt x="12" y="24"/>
                              </a:lnTo>
                              <a:lnTo>
                                <a:pt x="26"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39" name="Freeform 7022"/>
                        <p:cNvSpPr>
                          <a:spLocks/>
                        </p:cNvSpPr>
                        <p:nvPr/>
                      </p:nvSpPr>
                      <p:spPr bwMode="auto">
                        <a:xfrm>
                          <a:off x="7094305" y="3201346"/>
                          <a:ext cx="46769" cy="36647"/>
                        </a:xfrm>
                        <a:custGeom>
                          <a:avLst/>
                          <a:gdLst>
                            <a:gd name="T0" fmla="*/ 32 w 32"/>
                            <a:gd name="T1" fmla="*/ 12 h 24"/>
                            <a:gd name="T2" fmla="*/ 32 w 32"/>
                            <a:gd name="T3" fmla="*/ 0 h 24"/>
                            <a:gd name="T4" fmla="*/ 26 w 32"/>
                            <a:gd name="T5" fmla="*/ 0 h 24"/>
                            <a:gd name="T6" fmla="*/ 26 w 32"/>
                            <a:gd name="T7" fmla="*/ 0 h 24"/>
                            <a:gd name="T8" fmla="*/ 12 w 32"/>
                            <a:gd name="T9" fmla="*/ 0 h 24"/>
                            <a:gd name="T10" fmla="*/ 12 w 32"/>
                            <a:gd name="T11" fmla="*/ 0 h 24"/>
                            <a:gd name="T12" fmla="*/ 6 w 32"/>
                            <a:gd name="T13" fmla="*/ 0 h 24"/>
                            <a:gd name="T14" fmla="*/ 6 w 32"/>
                            <a:gd name="T15" fmla="*/ 6 h 24"/>
                            <a:gd name="T16" fmla="*/ 0 w 32"/>
                            <a:gd name="T17" fmla="*/ 6 h 24"/>
                            <a:gd name="T18" fmla="*/ 0 w 32"/>
                            <a:gd name="T19" fmla="*/ 18 h 24"/>
                            <a:gd name="T20" fmla="*/ 6 w 32"/>
                            <a:gd name="T21" fmla="*/ 18 h 24"/>
                            <a:gd name="T22" fmla="*/ 6 w 32"/>
                            <a:gd name="T23" fmla="*/ 18 h 24"/>
                            <a:gd name="T24" fmla="*/ 12 w 32"/>
                            <a:gd name="T25" fmla="*/ 24 h 24"/>
                            <a:gd name="T26" fmla="*/ 26 w 32"/>
                            <a:gd name="T27" fmla="*/ 24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0"/>
                              </a:lnTo>
                              <a:lnTo>
                                <a:pt x="26" y="0"/>
                              </a:lnTo>
                              <a:lnTo>
                                <a:pt x="12" y="0"/>
                              </a:lnTo>
                              <a:lnTo>
                                <a:pt x="6" y="0"/>
                              </a:lnTo>
                              <a:lnTo>
                                <a:pt x="6" y="6"/>
                              </a:lnTo>
                              <a:lnTo>
                                <a:pt x="0" y="6"/>
                              </a:lnTo>
                              <a:lnTo>
                                <a:pt x="0" y="18"/>
                              </a:lnTo>
                              <a:lnTo>
                                <a:pt x="6" y="18"/>
                              </a:lnTo>
                              <a:lnTo>
                                <a:pt x="12" y="24"/>
                              </a:lnTo>
                              <a:lnTo>
                                <a:pt x="26"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40" name="Freeform 7023"/>
                        <p:cNvSpPr>
                          <a:spLocks/>
                        </p:cNvSpPr>
                        <p:nvPr/>
                      </p:nvSpPr>
                      <p:spPr bwMode="auto">
                        <a:xfrm>
                          <a:off x="7103074" y="3201346"/>
                          <a:ext cx="46769" cy="36647"/>
                        </a:xfrm>
                        <a:custGeom>
                          <a:avLst/>
                          <a:gdLst>
                            <a:gd name="T0" fmla="*/ 32 w 32"/>
                            <a:gd name="T1" fmla="*/ 12 h 24"/>
                            <a:gd name="T2" fmla="*/ 32 w 32"/>
                            <a:gd name="T3" fmla="*/ 6 h 24"/>
                            <a:gd name="T4" fmla="*/ 26 w 32"/>
                            <a:gd name="T5" fmla="*/ 0 h 24"/>
                            <a:gd name="T6" fmla="*/ 20 w 32"/>
                            <a:gd name="T7" fmla="*/ 0 h 24"/>
                            <a:gd name="T8" fmla="*/ 20 w 32"/>
                            <a:gd name="T9" fmla="*/ 0 h 24"/>
                            <a:gd name="T10" fmla="*/ 14 w 32"/>
                            <a:gd name="T11" fmla="*/ 0 h 24"/>
                            <a:gd name="T12" fmla="*/ 6 w 32"/>
                            <a:gd name="T13" fmla="*/ 0 h 24"/>
                            <a:gd name="T14" fmla="*/ 6 w 32"/>
                            <a:gd name="T15" fmla="*/ 0 h 24"/>
                            <a:gd name="T16" fmla="*/ 0 w 32"/>
                            <a:gd name="T17" fmla="*/ 6 h 24"/>
                            <a:gd name="T18" fmla="*/ 0 w 32"/>
                            <a:gd name="T19" fmla="*/ 18 h 24"/>
                            <a:gd name="T20" fmla="*/ 6 w 32"/>
                            <a:gd name="T21" fmla="*/ 18 h 24"/>
                            <a:gd name="T22" fmla="*/ 6 w 32"/>
                            <a:gd name="T23" fmla="*/ 24 h 24"/>
                            <a:gd name="T24" fmla="*/ 26 w 32"/>
                            <a:gd name="T25" fmla="*/ 24 h 24"/>
                            <a:gd name="T26" fmla="*/ 26 w 32"/>
                            <a:gd name="T27" fmla="*/ 18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0"/>
                              </a:lnTo>
                              <a:lnTo>
                                <a:pt x="20" y="0"/>
                              </a:lnTo>
                              <a:lnTo>
                                <a:pt x="14" y="0"/>
                              </a:lnTo>
                              <a:lnTo>
                                <a:pt x="6" y="0"/>
                              </a:lnTo>
                              <a:lnTo>
                                <a:pt x="0" y="6"/>
                              </a:lnTo>
                              <a:lnTo>
                                <a:pt x="0" y="18"/>
                              </a:lnTo>
                              <a:lnTo>
                                <a:pt x="6" y="18"/>
                              </a:lnTo>
                              <a:lnTo>
                                <a:pt x="6"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41" name="Freeform 7024"/>
                        <p:cNvSpPr>
                          <a:spLocks/>
                        </p:cNvSpPr>
                        <p:nvPr/>
                      </p:nvSpPr>
                      <p:spPr bwMode="auto">
                        <a:xfrm>
                          <a:off x="7111843" y="3201346"/>
                          <a:ext cx="46769" cy="36647"/>
                        </a:xfrm>
                        <a:custGeom>
                          <a:avLst/>
                          <a:gdLst>
                            <a:gd name="T0" fmla="*/ 32 w 32"/>
                            <a:gd name="T1" fmla="*/ 12 h 24"/>
                            <a:gd name="T2" fmla="*/ 32 w 32"/>
                            <a:gd name="T3" fmla="*/ 6 h 24"/>
                            <a:gd name="T4" fmla="*/ 26 w 32"/>
                            <a:gd name="T5" fmla="*/ 0 h 24"/>
                            <a:gd name="T6" fmla="*/ 20 w 32"/>
                            <a:gd name="T7" fmla="*/ 0 h 24"/>
                            <a:gd name="T8" fmla="*/ 14 w 32"/>
                            <a:gd name="T9" fmla="*/ 0 h 24"/>
                            <a:gd name="T10" fmla="*/ 14 w 32"/>
                            <a:gd name="T11" fmla="*/ 0 h 24"/>
                            <a:gd name="T12" fmla="*/ 8 w 32"/>
                            <a:gd name="T13" fmla="*/ 0 h 24"/>
                            <a:gd name="T14" fmla="*/ 0 w 32"/>
                            <a:gd name="T15" fmla="*/ 0 h 24"/>
                            <a:gd name="T16" fmla="*/ 0 w 32"/>
                            <a:gd name="T17" fmla="*/ 6 h 24"/>
                            <a:gd name="T18" fmla="*/ 0 w 32"/>
                            <a:gd name="T19" fmla="*/ 6 h 24"/>
                            <a:gd name="T20" fmla="*/ 0 w 32"/>
                            <a:gd name="T21" fmla="*/ 18 h 24"/>
                            <a:gd name="T22" fmla="*/ 0 w 32"/>
                            <a:gd name="T23" fmla="*/ 18 h 24"/>
                            <a:gd name="T24" fmla="*/ 0 w 32"/>
                            <a:gd name="T25" fmla="*/ 24 h 24"/>
                            <a:gd name="T26" fmla="*/ 26 w 32"/>
                            <a:gd name="T27" fmla="*/ 24 h 24"/>
                            <a:gd name="T28" fmla="*/ 26 w 32"/>
                            <a:gd name="T29" fmla="*/ 18 h 24"/>
                            <a:gd name="T30" fmla="*/ 32 w 32"/>
                            <a:gd name="T31" fmla="*/ 18 h 24"/>
                            <a:gd name="T32" fmla="*/ 32 w 32"/>
                            <a:gd name="T33" fmla="*/ 18 h 24"/>
                            <a:gd name="T34" fmla="*/ 32 w 32"/>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4"/>
                            <a:gd name="T56" fmla="*/ 32 w 3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4">
                              <a:moveTo>
                                <a:pt x="32" y="12"/>
                              </a:moveTo>
                              <a:lnTo>
                                <a:pt x="32" y="6"/>
                              </a:lnTo>
                              <a:lnTo>
                                <a:pt x="26" y="0"/>
                              </a:lnTo>
                              <a:lnTo>
                                <a:pt x="20" y="0"/>
                              </a:lnTo>
                              <a:lnTo>
                                <a:pt x="14" y="0"/>
                              </a:lnTo>
                              <a:lnTo>
                                <a:pt x="8" y="0"/>
                              </a:lnTo>
                              <a:lnTo>
                                <a:pt x="0" y="0"/>
                              </a:lnTo>
                              <a:lnTo>
                                <a:pt x="0" y="6"/>
                              </a:lnTo>
                              <a:lnTo>
                                <a:pt x="0" y="18"/>
                              </a:lnTo>
                              <a:lnTo>
                                <a:pt x="0"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42" name="Freeform 7025"/>
                        <p:cNvSpPr>
                          <a:spLocks/>
                        </p:cNvSpPr>
                        <p:nvPr/>
                      </p:nvSpPr>
                      <p:spPr bwMode="auto">
                        <a:xfrm>
                          <a:off x="7111843" y="3201346"/>
                          <a:ext cx="46769" cy="36647"/>
                        </a:xfrm>
                        <a:custGeom>
                          <a:avLst/>
                          <a:gdLst>
                            <a:gd name="T0" fmla="*/ 32 w 32"/>
                            <a:gd name="T1" fmla="*/ 12 h 24"/>
                            <a:gd name="T2" fmla="*/ 32 w 32"/>
                            <a:gd name="T3" fmla="*/ 6 h 24"/>
                            <a:gd name="T4" fmla="*/ 26 w 32"/>
                            <a:gd name="T5" fmla="*/ 0 h 24"/>
                            <a:gd name="T6" fmla="*/ 20 w 32"/>
                            <a:gd name="T7" fmla="*/ 0 h 24"/>
                            <a:gd name="T8" fmla="*/ 14 w 32"/>
                            <a:gd name="T9" fmla="*/ 0 h 24"/>
                            <a:gd name="T10" fmla="*/ 14 w 32"/>
                            <a:gd name="T11" fmla="*/ 0 h 24"/>
                            <a:gd name="T12" fmla="*/ 8 w 32"/>
                            <a:gd name="T13" fmla="*/ 0 h 24"/>
                            <a:gd name="T14" fmla="*/ 0 w 32"/>
                            <a:gd name="T15" fmla="*/ 0 h 24"/>
                            <a:gd name="T16" fmla="*/ 0 w 32"/>
                            <a:gd name="T17" fmla="*/ 6 h 24"/>
                            <a:gd name="T18" fmla="*/ 0 w 32"/>
                            <a:gd name="T19" fmla="*/ 6 h 24"/>
                            <a:gd name="T20" fmla="*/ 0 w 32"/>
                            <a:gd name="T21" fmla="*/ 18 h 24"/>
                            <a:gd name="T22" fmla="*/ 0 w 32"/>
                            <a:gd name="T23" fmla="*/ 18 h 24"/>
                            <a:gd name="T24" fmla="*/ 0 w 32"/>
                            <a:gd name="T25" fmla="*/ 24 h 24"/>
                            <a:gd name="T26" fmla="*/ 26 w 32"/>
                            <a:gd name="T27" fmla="*/ 24 h 24"/>
                            <a:gd name="T28" fmla="*/ 26 w 32"/>
                            <a:gd name="T29" fmla="*/ 18 h 24"/>
                            <a:gd name="T30" fmla="*/ 32 w 32"/>
                            <a:gd name="T31" fmla="*/ 18 h 24"/>
                            <a:gd name="T32" fmla="*/ 32 w 32"/>
                            <a:gd name="T33" fmla="*/ 18 h 24"/>
                            <a:gd name="T34" fmla="*/ 32 w 32"/>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4"/>
                            <a:gd name="T56" fmla="*/ 32 w 3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4">
                              <a:moveTo>
                                <a:pt x="32" y="12"/>
                              </a:moveTo>
                              <a:lnTo>
                                <a:pt x="32" y="6"/>
                              </a:lnTo>
                              <a:lnTo>
                                <a:pt x="26" y="0"/>
                              </a:lnTo>
                              <a:lnTo>
                                <a:pt x="20" y="0"/>
                              </a:lnTo>
                              <a:lnTo>
                                <a:pt x="14" y="0"/>
                              </a:lnTo>
                              <a:lnTo>
                                <a:pt x="8" y="0"/>
                              </a:lnTo>
                              <a:lnTo>
                                <a:pt x="0" y="0"/>
                              </a:lnTo>
                              <a:lnTo>
                                <a:pt x="0" y="6"/>
                              </a:lnTo>
                              <a:lnTo>
                                <a:pt x="0" y="18"/>
                              </a:lnTo>
                              <a:lnTo>
                                <a:pt x="0"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43" name="Freeform 7026"/>
                        <p:cNvSpPr>
                          <a:spLocks/>
                        </p:cNvSpPr>
                        <p:nvPr/>
                      </p:nvSpPr>
                      <p:spPr bwMode="auto">
                        <a:xfrm>
                          <a:off x="7111843" y="3201346"/>
                          <a:ext cx="46769" cy="36647"/>
                        </a:xfrm>
                        <a:custGeom>
                          <a:avLst/>
                          <a:gdLst>
                            <a:gd name="T0" fmla="*/ 32 w 32"/>
                            <a:gd name="T1" fmla="*/ 12 h 24"/>
                            <a:gd name="T2" fmla="*/ 32 w 32"/>
                            <a:gd name="T3" fmla="*/ 6 h 24"/>
                            <a:gd name="T4" fmla="*/ 32 w 32"/>
                            <a:gd name="T5" fmla="*/ 6 h 24"/>
                            <a:gd name="T6" fmla="*/ 32 w 32"/>
                            <a:gd name="T7" fmla="*/ 0 h 24"/>
                            <a:gd name="T8" fmla="*/ 26 w 32"/>
                            <a:gd name="T9" fmla="*/ 0 h 24"/>
                            <a:gd name="T10" fmla="*/ 20 w 32"/>
                            <a:gd name="T11" fmla="*/ 0 h 24"/>
                            <a:gd name="T12" fmla="*/ 14 w 32"/>
                            <a:gd name="T13" fmla="*/ 0 h 24"/>
                            <a:gd name="T14" fmla="*/ 14 w 32"/>
                            <a:gd name="T15" fmla="*/ 0 h 24"/>
                            <a:gd name="T16" fmla="*/ 0 w 32"/>
                            <a:gd name="T17" fmla="*/ 0 h 24"/>
                            <a:gd name="T18" fmla="*/ 0 w 32"/>
                            <a:gd name="T19" fmla="*/ 18 h 24"/>
                            <a:gd name="T20" fmla="*/ 8 w 32"/>
                            <a:gd name="T21" fmla="*/ 24 h 24"/>
                            <a:gd name="T22" fmla="*/ 32 w 32"/>
                            <a:gd name="T23" fmla="*/ 24 h 24"/>
                            <a:gd name="T24" fmla="*/ 32 w 32"/>
                            <a:gd name="T25" fmla="*/ 18 h 24"/>
                            <a:gd name="T26" fmla="*/ 32 w 32"/>
                            <a:gd name="T27" fmla="*/ 18 h 24"/>
                            <a:gd name="T28" fmla="*/ 32 w 32"/>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4"/>
                            <a:gd name="T47" fmla="*/ 32 w 3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4">
                              <a:moveTo>
                                <a:pt x="32" y="12"/>
                              </a:moveTo>
                              <a:lnTo>
                                <a:pt x="32" y="6"/>
                              </a:lnTo>
                              <a:lnTo>
                                <a:pt x="32" y="0"/>
                              </a:lnTo>
                              <a:lnTo>
                                <a:pt x="26" y="0"/>
                              </a:lnTo>
                              <a:lnTo>
                                <a:pt x="20" y="0"/>
                              </a:lnTo>
                              <a:lnTo>
                                <a:pt x="14" y="0"/>
                              </a:lnTo>
                              <a:lnTo>
                                <a:pt x="0" y="0"/>
                              </a:lnTo>
                              <a:lnTo>
                                <a:pt x="0" y="18"/>
                              </a:lnTo>
                              <a:lnTo>
                                <a:pt x="8" y="24"/>
                              </a:lnTo>
                              <a:lnTo>
                                <a:pt x="32"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44" name="Freeform 7027"/>
                        <p:cNvSpPr>
                          <a:spLocks/>
                        </p:cNvSpPr>
                        <p:nvPr/>
                      </p:nvSpPr>
                      <p:spPr bwMode="auto">
                        <a:xfrm>
                          <a:off x="7111843" y="3201346"/>
                          <a:ext cx="46769" cy="36647"/>
                        </a:xfrm>
                        <a:custGeom>
                          <a:avLst/>
                          <a:gdLst>
                            <a:gd name="T0" fmla="*/ 32 w 32"/>
                            <a:gd name="T1" fmla="*/ 12 h 24"/>
                            <a:gd name="T2" fmla="*/ 32 w 32"/>
                            <a:gd name="T3" fmla="*/ 6 h 24"/>
                            <a:gd name="T4" fmla="*/ 32 w 32"/>
                            <a:gd name="T5" fmla="*/ 0 h 24"/>
                            <a:gd name="T6" fmla="*/ 26 w 32"/>
                            <a:gd name="T7" fmla="*/ 0 h 24"/>
                            <a:gd name="T8" fmla="*/ 26 w 32"/>
                            <a:gd name="T9" fmla="*/ 0 h 24"/>
                            <a:gd name="T10" fmla="*/ 14 w 32"/>
                            <a:gd name="T11" fmla="*/ 0 h 24"/>
                            <a:gd name="T12" fmla="*/ 14 w 32"/>
                            <a:gd name="T13" fmla="*/ 0 h 24"/>
                            <a:gd name="T14" fmla="*/ 8 w 32"/>
                            <a:gd name="T15" fmla="*/ 0 h 24"/>
                            <a:gd name="T16" fmla="*/ 8 w 32"/>
                            <a:gd name="T17" fmla="*/ 6 h 24"/>
                            <a:gd name="T18" fmla="*/ 0 w 32"/>
                            <a:gd name="T19" fmla="*/ 6 h 24"/>
                            <a:gd name="T20" fmla="*/ 0 w 32"/>
                            <a:gd name="T21" fmla="*/ 18 h 24"/>
                            <a:gd name="T22" fmla="*/ 8 w 32"/>
                            <a:gd name="T23" fmla="*/ 18 h 24"/>
                            <a:gd name="T24" fmla="*/ 8 w 32"/>
                            <a:gd name="T25" fmla="*/ 24 h 24"/>
                            <a:gd name="T26" fmla="*/ 32 w 32"/>
                            <a:gd name="T27" fmla="*/ 24 h 24"/>
                            <a:gd name="T28" fmla="*/ 32 w 32"/>
                            <a:gd name="T29" fmla="*/ 18 h 24"/>
                            <a:gd name="T30" fmla="*/ 32 w 32"/>
                            <a:gd name="T31" fmla="*/ 18 h 24"/>
                            <a:gd name="T32" fmla="*/ 32 w 32"/>
                            <a:gd name="T33" fmla="*/ 18 h 24"/>
                            <a:gd name="T34" fmla="*/ 32 w 32"/>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4"/>
                            <a:gd name="T56" fmla="*/ 32 w 3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4">
                              <a:moveTo>
                                <a:pt x="32" y="12"/>
                              </a:moveTo>
                              <a:lnTo>
                                <a:pt x="32" y="6"/>
                              </a:lnTo>
                              <a:lnTo>
                                <a:pt x="32" y="0"/>
                              </a:lnTo>
                              <a:lnTo>
                                <a:pt x="26" y="0"/>
                              </a:lnTo>
                              <a:lnTo>
                                <a:pt x="14" y="0"/>
                              </a:lnTo>
                              <a:lnTo>
                                <a:pt x="8" y="0"/>
                              </a:lnTo>
                              <a:lnTo>
                                <a:pt x="8" y="6"/>
                              </a:lnTo>
                              <a:lnTo>
                                <a:pt x="0" y="6"/>
                              </a:lnTo>
                              <a:lnTo>
                                <a:pt x="0" y="18"/>
                              </a:lnTo>
                              <a:lnTo>
                                <a:pt x="8" y="18"/>
                              </a:lnTo>
                              <a:lnTo>
                                <a:pt x="8" y="24"/>
                              </a:lnTo>
                              <a:lnTo>
                                <a:pt x="32"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45" name="Freeform 7028"/>
                        <p:cNvSpPr>
                          <a:spLocks/>
                        </p:cNvSpPr>
                        <p:nvPr/>
                      </p:nvSpPr>
                      <p:spPr bwMode="auto">
                        <a:xfrm>
                          <a:off x="7111843" y="3201346"/>
                          <a:ext cx="46769" cy="36647"/>
                        </a:xfrm>
                        <a:custGeom>
                          <a:avLst/>
                          <a:gdLst>
                            <a:gd name="T0" fmla="*/ 32 w 32"/>
                            <a:gd name="T1" fmla="*/ 12 h 24"/>
                            <a:gd name="T2" fmla="*/ 32 w 32"/>
                            <a:gd name="T3" fmla="*/ 6 h 24"/>
                            <a:gd name="T4" fmla="*/ 32 w 32"/>
                            <a:gd name="T5" fmla="*/ 0 h 24"/>
                            <a:gd name="T6" fmla="*/ 26 w 32"/>
                            <a:gd name="T7" fmla="*/ 0 h 24"/>
                            <a:gd name="T8" fmla="*/ 26 w 32"/>
                            <a:gd name="T9" fmla="*/ 0 h 24"/>
                            <a:gd name="T10" fmla="*/ 14 w 32"/>
                            <a:gd name="T11" fmla="*/ 0 h 24"/>
                            <a:gd name="T12" fmla="*/ 14 w 32"/>
                            <a:gd name="T13" fmla="*/ 0 h 24"/>
                            <a:gd name="T14" fmla="*/ 8 w 32"/>
                            <a:gd name="T15" fmla="*/ 0 h 24"/>
                            <a:gd name="T16" fmla="*/ 8 w 32"/>
                            <a:gd name="T17" fmla="*/ 6 h 24"/>
                            <a:gd name="T18" fmla="*/ 0 w 32"/>
                            <a:gd name="T19" fmla="*/ 6 h 24"/>
                            <a:gd name="T20" fmla="*/ 0 w 32"/>
                            <a:gd name="T21" fmla="*/ 18 h 24"/>
                            <a:gd name="T22" fmla="*/ 8 w 32"/>
                            <a:gd name="T23" fmla="*/ 18 h 24"/>
                            <a:gd name="T24" fmla="*/ 8 w 32"/>
                            <a:gd name="T25" fmla="*/ 24 h 24"/>
                            <a:gd name="T26" fmla="*/ 32 w 32"/>
                            <a:gd name="T27" fmla="*/ 24 h 24"/>
                            <a:gd name="T28" fmla="*/ 32 w 32"/>
                            <a:gd name="T29" fmla="*/ 18 h 24"/>
                            <a:gd name="T30" fmla="*/ 32 w 32"/>
                            <a:gd name="T31" fmla="*/ 18 h 24"/>
                            <a:gd name="T32" fmla="*/ 32 w 32"/>
                            <a:gd name="T33" fmla="*/ 18 h 24"/>
                            <a:gd name="T34" fmla="*/ 32 w 32"/>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4"/>
                            <a:gd name="T56" fmla="*/ 32 w 3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4">
                              <a:moveTo>
                                <a:pt x="32" y="12"/>
                              </a:moveTo>
                              <a:lnTo>
                                <a:pt x="32" y="6"/>
                              </a:lnTo>
                              <a:lnTo>
                                <a:pt x="32" y="0"/>
                              </a:lnTo>
                              <a:lnTo>
                                <a:pt x="26" y="0"/>
                              </a:lnTo>
                              <a:lnTo>
                                <a:pt x="14" y="0"/>
                              </a:lnTo>
                              <a:lnTo>
                                <a:pt x="8" y="0"/>
                              </a:lnTo>
                              <a:lnTo>
                                <a:pt x="8" y="6"/>
                              </a:lnTo>
                              <a:lnTo>
                                <a:pt x="0" y="6"/>
                              </a:lnTo>
                              <a:lnTo>
                                <a:pt x="0" y="18"/>
                              </a:lnTo>
                              <a:lnTo>
                                <a:pt x="8" y="18"/>
                              </a:lnTo>
                              <a:lnTo>
                                <a:pt x="8" y="24"/>
                              </a:lnTo>
                              <a:lnTo>
                                <a:pt x="32"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46" name="Freeform 7029"/>
                        <p:cNvSpPr>
                          <a:spLocks/>
                        </p:cNvSpPr>
                        <p:nvPr/>
                      </p:nvSpPr>
                      <p:spPr bwMode="auto">
                        <a:xfrm>
                          <a:off x="7123535" y="3201346"/>
                          <a:ext cx="43846" cy="36647"/>
                        </a:xfrm>
                        <a:custGeom>
                          <a:avLst/>
                          <a:gdLst>
                            <a:gd name="T0" fmla="*/ 30 w 30"/>
                            <a:gd name="T1" fmla="*/ 12 h 24"/>
                            <a:gd name="T2" fmla="*/ 30 w 30"/>
                            <a:gd name="T3" fmla="*/ 6 h 24"/>
                            <a:gd name="T4" fmla="*/ 24 w 30"/>
                            <a:gd name="T5" fmla="*/ 6 h 24"/>
                            <a:gd name="T6" fmla="*/ 24 w 30"/>
                            <a:gd name="T7" fmla="*/ 0 h 24"/>
                            <a:gd name="T8" fmla="*/ 24 w 30"/>
                            <a:gd name="T9" fmla="*/ 0 h 24"/>
                            <a:gd name="T10" fmla="*/ 18 w 30"/>
                            <a:gd name="T11" fmla="*/ 0 h 24"/>
                            <a:gd name="T12" fmla="*/ 6 w 30"/>
                            <a:gd name="T13" fmla="*/ 0 h 24"/>
                            <a:gd name="T14" fmla="*/ 6 w 30"/>
                            <a:gd name="T15" fmla="*/ 0 h 24"/>
                            <a:gd name="T16" fmla="*/ 6 w 30"/>
                            <a:gd name="T17" fmla="*/ 0 h 24"/>
                            <a:gd name="T18" fmla="*/ 0 w 30"/>
                            <a:gd name="T19" fmla="*/ 6 h 24"/>
                            <a:gd name="T20" fmla="*/ 0 w 30"/>
                            <a:gd name="T21" fmla="*/ 18 h 24"/>
                            <a:gd name="T22" fmla="*/ 6 w 30"/>
                            <a:gd name="T23" fmla="*/ 18 h 24"/>
                            <a:gd name="T24" fmla="*/ 6 w 30"/>
                            <a:gd name="T25" fmla="*/ 24 h 24"/>
                            <a:gd name="T26" fmla="*/ 24 w 30"/>
                            <a:gd name="T27" fmla="*/ 24 h 24"/>
                            <a:gd name="T28" fmla="*/ 24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6"/>
                              </a:lnTo>
                              <a:lnTo>
                                <a:pt x="24" y="0"/>
                              </a:lnTo>
                              <a:lnTo>
                                <a:pt x="18" y="0"/>
                              </a:lnTo>
                              <a:lnTo>
                                <a:pt x="6" y="0"/>
                              </a:lnTo>
                              <a:lnTo>
                                <a:pt x="0" y="6"/>
                              </a:lnTo>
                              <a:lnTo>
                                <a:pt x="0" y="18"/>
                              </a:lnTo>
                              <a:lnTo>
                                <a:pt x="6"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47" name="Freeform 7030"/>
                        <p:cNvSpPr>
                          <a:spLocks/>
                        </p:cNvSpPr>
                        <p:nvPr/>
                      </p:nvSpPr>
                      <p:spPr bwMode="auto">
                        <a:xfrm>
                          <a:off x="7123535" y="3201346"/>
                          <a:ext cx="43846" cy="36647"/>
                        </a:xfrm>
                        <a:custGeom>
                          <a:avLst/>
                          <a:gdLst>
                            <a:gd name="T0" fmla="*/ 30 w 30"/>
                            <a:gd name="T1" fmla="*/ 12 h 24"/>
                            <a:gd name="T2" fmla="*/ 30 w 30"/>
                            <a:gd name="T3" fmla="*/ 0 h 24"/>
                            <a:gd name="T4" fmla="*/ 24 w 30"/>
                            <a:gd name="T5" fmla="*/ 0 h 24"/>
                            <a:gd name="T6" fmla="*/ 24 w 30"/>
                            <a:gd name="T7" fmla="*/ 0 h 24"/>
                            <a:gd name="T8" fmla="*/ 12 w 30"/>
                            <a:gd name="T9" fmla="*/ 0 h 24"/>
                            <a:gd name="T10" fmla="*/ 6 w 30"/>
                            <a:gd name="T11" fmla="*/ 0 h 24"/>
                            <a:gd name="T12" fmla="*/ 6 w 30"/>
                            <a:gd name="T13" fmla="*/ 0 h 24"/>
                            <a:gd name="T14" fmla="*/ 6 w 30"/>
                            <a:gd name="T15" fmla="*/ 6 h 24"/>
                            <a:gd name="T16" fmla="*/ 0 w 30"/>
                            <a:gd name="T17" fmla="*/ 6 h 24"/>
                            <a:gd name="T18" fmla="*/ 0 w 30"/>
                            <a:gd name="T19" fmla="*/ 18 h 24"/>
                            <a:gd name="T20" fmla="*/ 6 w 30"/>
                            <a:gd name="T21" fmla="*/ 18 h 24"/>
                            <a:gd name="T22" fmla="*/ 6 w 30"/>
                            <a:gd name="T23" fmla="*/ 24 h 24"/>
                            <a:gd name="T24" fmla="*/ 24 w 30"/>
                            <a:gd name="T25" fmla="*/ 24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0"/>
                              </a:lnTo>
                              <a:lnTo>
                                <a:pt x="24" y="0"/>
                              </a:lnTo>
                              <a:lnTo>
                                <a:pt x="12" y="0"/>
                              </a:lnTo>
                              <a:lnTo>
                                <a:pt x="6" y="0"/>
                              </a:lnTo>
                              <a:lnTo>
                                <a:pt x="6" y="6"/>
                              </a:lnTo>
                              <a:lnTo>
                                <a:pt x="0" y="6"/>
                              </a:lnTo>
                              <a:lnTo>
                                <a:pt x="0" y="18"/>
                              </a:lnTo>
                              <a:lnTo>
                                <a:pt x="6" y="18"/>
                              </a:lnTo>
                              <a:lnTo>
                                <a:pt x="6"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48" name="Freeform 7031"/>
                        <p:cNvSpPr>
                          <a:spLocks/>
                        </p:cNvSpPr>
                        <p:nvPr/>
                      </p:nvSpPr>
                      <p:spPr bwMode="auto">
                        <a:xfrm>
                          <a:off x="7123535" y="3201346"/>
                          <a:ext cx="43846" cy="36647"/>
                        </a:xfrm>
                        <a:custGeom>
                          <a:avLst/>
                          <a:gdLst>
                            <a:gd name="T0" fmla="*/ 30 w 30"/>
                            <a:gd name="T1" fmla="*/ 12 h 24"/>
                            <a:gd name="T2" fmla="*/ 30 w 30"/>
                            <a:gd name="T3" fmla="*/ 0 h 24"/>
                            <a:gd name="T4" fmla="*/ 24 w 30"/>
                            <a:gd name="T5" fmla="*/ 0 h 24"/>
                            <a:gd name="T6" fmla="*/ 24 w 30"/>
                            <a:gd name="T7" fmla="*/ 0 h 24"/>
                            <a:gd name="T8" fmla="*/ 12 w 30"/>
                            <a:gd name="T9" fmla="*/ 0 h 24"/>
                            <a:gd name="T10" fmla="*/ 6 w 30"/>
                            <a:gd name="T11" fmla="*/ 0 h 24"/>
                            <a:gd name="T12" fmla="*/ 6 w 30"/>
                            <a:gd name="T13" fmla="*/ 0 h 24"/>
                            <a:gd name="T14" fmla="*/ 6 w 30"/>
                            <a:gd name="T15" fmla="*/ 6 h 24"/>
                            <a:gd name="T16" fmla="*/ 0 w 30"/>
                            <a:gd name="T17" fmla="*/ 6 h 24"/>
                            <a:gd name="T18" fmla="*/ 0 w 30"/>
                            <a:gd name="T19" fmla="*/ 18 h 24"/>
                            <a:gd name="T20" fmla="*/ 6 w 30"/>
                            <a:gd name="T21" fmla="*/ 18 h 24"/>
                            <a:gd name="T22" fmla="*/ 6 w 30"/>
                            <a:gd name="T23" fmla="*/ 24 h 24"/>
                            <a:gd name="T24" fmla="*/ 24 w 30"/>
                            <a:gd name="T25" fmla="*/ 24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0"/>
                              </a:lnTo>
                              <a:lnTo>
                                <a:pt x="24" y="0"/>
                              </a:lnTo>
                              <a:lnTo>
                                <a:pt x="12" y="0"/>
                              </a:lnTo>
                              <a:lnTo>
                                <a:pt x="6" y="0"/>
                              </a:lnTo>
                              <a:lnTo>
                                <a:pt x="6" y="6"/>
                              </a:lnTo>
                              <a:lnTo>
                                <a:pt x="0" y="6"/>
                              </a:lnTo>
                              <a:lnTo>
                                <a:pt x="0" y="18"/>
                              </a:lnTo>
                              <a:lnTo>
                                <a:pt x="6" y="18"/>
                              </a:lnTo>
                              <a:lnTo>
                                <a:pt x="6"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49" name="Freeform 7032"/>
                        <p:cNvSpPr>
                          <a:spLocks/>
                        </p:cNvSpPr>
                        <p:nvPr/>
                      </p:nvSpPr>
                      <p:spPr bwMode="auto">
                        <a:xfrm>
                          <a:off x="7123535" y="3201346"/>
                          <a:ext cx="43846" cy="36647"/>
                        </a:xfrm>
                        <a:custGeom>
                          <a:avLst/>
                          <a:gdLst>
                            <a:gd name="T0" fmla="*/ 30 w 30"/>
                            <a:gd name="T1" fmla="*/ 12 h 24"/>
                            <a:gd name="T2" fmla="*/ 30 w 30"/>
                            <a:gd name="T3" fmla="*/ 0 h 24"/>
                            <a:gd name="T4" fmla="*/ 24 w 30"/>
                            <a:gd name="T5" fmla="*/ 0 h 24"/>
                            <a:gd name="T6" fmla="*/ 24 w 30"/>
                            <a:gd name="T7" fmla="*/ 0 h 24"/>
                            <a:gd name="T8" fmla="*/ 12 w 30"/>
                            <a:gd name="T9" fmla="*/ 0 h 24"/>
                            <a:gd name="T10" fmla="*/ 6 w 30"/>
                            <a:gd name="T11" fmla="*/ 0 h 24"/>
                            <a:gd name="T12" fmla="*/ 6 w 30"/>
                            <a:gd name="T13" fmla="*/ 0 h 24"/>
                            <a:gd name="T14" fmla="*/ 6 w 30"/>
                            <a:gd name="T15" fmla="*/ 6 h 24"/>
                            <a:gd name="T16" fmla="*/ 0 w 30"/>
                            <a:gd name="T17" fmla="*/ 6 h 24"/>
                            <a:gd name="T18" fmla="*/ 0 w 30"/>
                            <a:gd name="T19" fmla="*/ 18 h 24"/>
                            <a:gd name="T20" fmla="*/ 6 w 30"/>
                            <a:gd name="T21" fmla="*/ 18 h 24"/>
                            <a:gd name="T22" fmla="*/ 6 w 30"/>
                            <a:gd name="T23" fmla="*/ 24 h 24"/>
                            <a:gd name="T24" fmla="*/ 24 w 30"/>
                            <a:gd name="T25" fmla="*/ 24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0"/>
                              </a:lnTo>
                              <a:lnTo>
                                <a:pt x="24" y="0"/>
                              </a:lnTo>
                              <a:lnTo>
                                <a:pt x="12" y="0"/>
                              </a:lnTo>
                              <a:lnTo>
                                <a:pt x="6" y="0"/>
                              </a:lnTo>
                              <a:lnTo>
                                <a:pt x="6" y="6"/>
                              </a:lnTo>
                              <a:lnTo>
                                <a:pt x="0" y="6"/>
                              </a:lnTo>
                              <a:lnTo>
                                <a:pt x="0" y="18"/>
                              </a:lnTo>
                              <a:lnTo>
                                <a:pt x="6" y="18"/>
                              </a:lnTo>
                              <a:lnTo>
                                <a:pt x="6"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50" name="Freeform 7033"/>
                        <p:cNvSpPr>
                          <a:spLocks/>
                        </p:cNvSpPr>
                        <p:nvPr/>
                      </p:nvSpPr>
                      <p:spPr bwMode="auto">
                        <a:xfrm>
                          <a:off x="7132305" y="3201346"/>
                          <a:ext cx="43846" cy="36647"/>
                        </a:xfrm>
                        <a:custGeom>
                          <a:avLst/>
                          <a:gdLst>
                            <a:gd name="T0" fmla="*/ 30 w 30"/>
                            <a:gd name="T1" fmla="*/ 12 h 24"/>
                            <a:gd name="T2" fmla="*/ 30 w 30"/>
                            <a:gd name="T3" fmla="*/ 6 h 24"/>
                            <a:gd name="T4" fmla="*/ 24 w 30"/>
                            <a:gd name="T5" fmla="*/ 0 h 24"/>
                            <a:gd name="T6" fmla="*/ 18 w 30"/>
                            <a:gd name="T7" fmla="*/ 0 h 24"/>
                            <a:gd name="T8" fmla="*/ 18 w 30"/>
                            <a:gd name="T9" fmla="*/ 0 h 24"/>
                            <a:gd name="T10" fmla="*/ 12 w 30"/>
                            <a:gd name="T11" fmla="*/ 0 h 24"/>
                            <a:gd name="T12" fmla="*/ 6 w 30"/>
                            <a:gd name="T13" fmla="*/ 0 h 24"/>
                            <a:gd name="T14" fmla="*/ 0 w 30"/>
                            <a:gd name="T15" fmla="*/ 0 h 24"/>
                            <a:gd name="T16" fmla="*/ 0 w 30"/>
                            <a:gd name="T17" fmla="*/ 6 h 24"/>
                            <a:gd name="T18" fmla="*/ 0 w 30"/>
                            <a:gd name="T19" fmla="*/ 18 h 24"/>
                            <a:gd name="T20" fmla="*/ 0 w 30"/>
                            <a:gd name="T21" fmla="*/ 18 h 24"/>
                            <a:gd name="T22" fmla="*/ 0 w 30"/>
                            <a:gd name="T23" fmla="*/ 24 h 24"/>
                            <a:gd name="T24" fmla="*/ 24 w 30"/>
                            <a:gd name="T25" fmla="*/ 24 h 24"/>
                            <a:gd name="T26" fmla="*/ 24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0"/>
                              </a:lnTo>
                              <a:lnTo>
                                <a:pt x="18" y="0"/>
                              </a:lnTo>
                              <a:lnTo>
                                <a:pt x="12" y="0"/>
                              </a:lnTo>
                              <a:lnTo>
                                <a:pt x="6" y="0"/>
                              </a:lnTo>
                              <a:lnTo>
                                <a:pt x="0" y="0"/>
                              </a:lnTo>
                              <a:lnTo>
                                <a:pt x="0" y="6"/>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51" name="Freeform 7034"/>
                        <p:cNvSpPr>
                          <a:spLocks/>
                        </p:cNvSpPr>
                        <p:nvPr/>
                      </p:nvSpPr>
                      <p:spPr bwMode="auto">
                        <a:xfrm>
                          <a:off x="7132305" y="3201346"/>
                          <a:ext cx="52615" cy="36647"/>
                        </a:xfrm>
                        <a:custGeom>
                          <a:avLst/>
                          <a:gdLst>
                            <a:gd name="T0" fmla="*/ 36 w 36"/>
                            <a:gd name="T1" fmla="*/ 12 h 24"/>
                            <a:gd name="T2" fmla="*/ 36 w 36"/>
                            <a:gd name="T3" fmla="*/ 6 h 24"/>
                            <a:gd name="T4" fmla="*/ 30 w 36"/>
                            <a:gd name="T5" fmla="*/ 0 h 24"/>
                            <a:gd name="T6" fmla="*/ 24 w 36"/>
                            <a:gd name="T7" fmla="*/ 0 h 24"/>
                            <a:gd name="T8" fmla="*/ 18 w 36"/>
                            <a:gd name="T9" fmla="*/ 0 h 24"/>
                            <a:gd name="T10" fmla="*/ 18 w 36"/>
                            <a:gd name="T11" fmla="*/ 0 h 24"/>
                            <a:gd name="T12" fmla="*/ 12 w 36"/>
                            <a:gd name="T13" fmla="*/ 0 h 24"/>
                            <a:gd name="T14" fmla="*/ 6 w 36"/>
                            <a:gd name="T15" fmla="*/ 0 h 24"/>
                            <a:gd name="T16" fmla="*/ 0 w 36"/>
                            <a:gd name="T17" fmla="*/ 6 h 24"/>
                            <a:gd name="T18" fmla="*/ 0 w 36"/>
                            <a:gd name="T19" fmla="*/ 18 h 24"/>
                            <a:gd name="T20" fmla="*/ 6 w 36"/>
                            <a:gd name="T21" fmla="*/ 18 h 24"/>
                            <a:gd name="T22" fmla="*/ 6 w 36"/>
                            <a:gd name="T23" fmla="*/ 24 h 24"/>
                            <a:gd name="T24" fmla="*/ 30 w 36"/>
                            <a:gd name="T25" fmla="*/ 24 h 24"/>
                            <a:gd name="T26" fmla="*/ 30 w 36"/>
                            <a:gd name="T27" fmla="*/ 18 h 24"/>
                            <a:gd name="T28" fmla="*/ 36 w 36"/>
                            <a:gd name="T29" fmla="*/ 18 h 24"/>
                            <a:gd name="T30" fmla="*/ 36 w 36"/>
                            <a:gd name="T31" fmla="*/ 18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6" y="6"/>
                              </a:lnTo>
                              <a:lnTo>
                                <a:pt x="30" y="0"/>
                              </a:lnTo>
                              <a:lnTo>
                                <a:pt x="24" y="0"/>
                              </a:lnTo>
                              <a:lnTo>
                                <a:pt x="18" y="0"/>
                              </a:lnTo>
                              <a:lnTo>
                                <a:pt x="12" y="0"/>
                              </a:lnTo>
                              <a:lnTo>
                                <a:pt x="6" y="0"/>
                              </a:lnTo>
                              <a:lnTo>
                                <a:pt x="0" y="6"/>
                              </a:lnTo>
                              <a:lnTo>
                                <a:pt x="0" y="18"/>
                              </a:lnTo>
                              <a:lnTo>
                                <a:pt x="6" y="18"/>
                              </a:lnTo>
                              <a:lnTo>
                                <a:pt x="6" y="24"/>
                              </a:lnTo>
                              <a:lnTo>
                                <a:pt x="30"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52" name="Freeform 7035"/>
                        <p:cNvSpPr>
                          <a:spLocks/>
                        </p:cNvSpPr>
                        <p:nvPr/>
                      </p:nvSpPr>
                      <p:spPr bwMode="auto">
                        <a:xfrm>
                          <a:off x="7149843" y="3201346"/>
                          <a:ext cx="43846" cy="36647"/>
                        </a:xfrm>
                        <a:custGeom>
                          <a:avLst/>
                          <a:gdLst>
                            <a:gd name="T0" fmla="*/ 30 w 30"/>
                            <a:gd name="T1" fmla="*/ 12 h 24"/>
                            <a:gd name="T2" fmla="*/ 30 w 30"/>
                            <a:gd name="T3" fmla="*/ 6 h 24"/>
                            <a:gd name="T4" fmla="*/ 24 w 30"/>
                            <a:gd name="T5" fmla="*/ 6 h 24"/>
                            <a:gd name="T6" fmla="*/ 24 w 30"/>
                            <a:gd name="T7" fmla="*/ 0 h 24"/>
                            <a:gd name="T8" fmla="*/ 24 w 30"/>
                            <a:gd name="T9" fmla="*/ 0 h 24"/>
                            <a:gd name="T10" fmla="*/ 18 w 30"/>
                            <a:gd name="T11" fmla="*/ 0 h 24"/>
                            <a:gd name="T12" fmla="*/ 6 w 30"/>
                            <a:gd name="T13" fmla="*/ 0 h 24"/>
                            <a:gd name="T14" fmla="*/ 6 w 30"/>
                            <a:gd name="T15" fmla="*/ 0 h 24"/>
                            <a:gd name="T16" fmla="*/ 0 w 30"/>
                            <a:gd name="T17" fmla="*/ 0 h 24"/>
                            <a:gd name="T18" fmla="*/ 0 w 30"/>
                            <a:gd name="T19" fmla="*/ 18 h 24"/>
                            <a:gd name="T20" fmla="*/ 6 w 30"/>
                            <a:gd name="T21" fmla="*/ 24 h 24"/>
                            <a:gd name="T22" fmla="*/ 24 w 30"/>
                            <a:gd name="T23" fmla="*/ 24 h 24"/>
                            <a:gd name="T24" fmla="*/ 24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24" y="6"/>
                              </a:lnTo>
                              <a:lnTo>
                                <a:pt x="24" y="0"/>
                              </a:lnTo>
                              <a:lnTo>
                                <a:pt x="18" y="0"/>
                              </a:lnTo>
                              <a:lnTo>
                                <a:pt x="6" y="0"/>
                              </a:lnTo>
                              <a:lnTo>
                                <a:pt x="0" y="0"/>
                              </a:lnTo>
                              <a:lnTo>
                                <a:pt x="0"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53" name="Freeform 7036"/>
                        <p:cNvSpPr>
                          <a:spLocks/>
                        </p:cNvSpPr>
                        <p:nvPr/>
                      </p:nvSpPr>
                      <p:spPr bwMode="auto">
                        <a:xfrm>
                          <a:off x="7149843" y="3201346"/>
                          <a:ext cx="43846" cy="36647"/>
                        </a:xfrm>
                        <a:custGeom>
                          <a:avLst/>
                          <a:gdLst>
                            <a:gd name="T0" fmla="*/ 30 w 30"/>
                            <a:gd name="T1" fmla="*/ 12 h 24"/>
                            <a:gd name="T2" fmla="*/ 30 w 30"/>
                            <a:gd name="T3" fmla="*/ 6 h 24"/>
                            <a:gd name="T4" fmla="*/ 24 w 30"/>
                            <a:gd name="T5" fmla="*/ 6 h 24"/>
                            <a:gd name="T6" fmla="*/ 24 w 30"/>
                            <a:gd name="T7" fmla="*/ 0 h 24"/>
                            <a:gd name="T8" fmla="*/ 24 w 30"/>
                            <a:gd name="T9" fmla="*/ 0 h 24"/>
                            <a:gd name="T10" fmla="*/ 18 w 30"/>
                            <a:gd name="T11" fmla="*/ 0 h 24"/>
                            <a:gd name="T12" fmla="*/ 6 w 30"/>
                            <a:gd name="T13" fmla="*/ 0 h 24"/>
                            <a:gd name="T14" fmla="*/ 6 w 30"/>
                            <a:gd name="T15" fmla="*/ 0 h 24"/>
                            <a:gd name="T16" fmla="*/ 0 w 30"/>
                            <a:gd name="T17" fmla="*/ 0 h 24"/>
                            <a:gd name="T18" fmla="*/ 0 w 30"/>
                            <a:gd name="T19" fmla="*/ 18 h 24"/>
                            <a:gd name="T20" fmla="*/ 6 w 30"/>
                            <a:gd name="T21" fmla="*/ 24 h 24"/>
                            <a:gd name="T22" fmla="*/ 24 w 30"/>
                            <a:gd name="T23" fmla="*/ 24 h 24"/>
                            <a:gd name="T24" fmla="*/ 24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24" y="6"/>
                              </a:lnTo>
                              <a:lnTo>
                                <a:pt x="24" y="0"/>
                              </a:lnTo>
                              <a:lnTo>
                                <a:pt x="18" y="0"/>
                              </a:lnTo>
                              <a:lnTo>
                                <a:pt x="6" y="0"/>
                              </a:lnTo>
                              <a:lnTo>
                                <a:pt x="0" y="0"/>
                              </a:lnTo>
                              <a:lnTo>
                                <a:pt x="0"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54" name="Freeform 7037"/>
                        <p:cNvSpPr>
                          <a:spLocks/>
                        </p:cNvSpPr>
                        <p:nvPr/>
                      </p:nvSpPr>
                      <p:spPr bwMode="auto">
                        <a:xfrm>
                          <a:off x="7149843" y="3201346"/>
                          <a:ext cx="43846" cy="36647"/>
                        </a:xfrm>
                        <a:custGeom>
                          <a:avLst/>
                          <a:gdLst>
                            <a:gd name="T0" fmla="*/ 30 w 30"/>
                            <a:gd name="T1" fmla="*/ 12 h 24"/>
                            <a:gd name="T2" fmla="*/ 30 w 30"/>
                            <a:gd name="T3" fmla="*/ 0 h 24"/>
                            <a:gd name="T4" fmla="*/ 24 w 30"/>
                            <a:gd name="T5" fmla="*/ 0 h 24"/>
                            <a:gd name="T6" fmla="*/ 24 w 30"/>
                            <a:gd name="T7" fmla="*/ 0 h 24"/>
                            <a:gd name="T8" fmla="*/ 12 w 30"/>
                            <a:gd name="T9" fmla="*/ 0 h 24"/>
                            <a:gd name="T10" fmla="*/ 6 w 30"/>
                            <a:gd name="T11" fmla="*/ 0 h 24"/>
                            <a:gd name="T12" fmla="*/ 6 w 30"/>
                            <a:gd name="T13" fmla="*/ 0 h 24"/>
                            <a:gd name="T14" fmla="*/ 6 w 30"/>
                            <a:gd name="T15" fmla="*/ 6 h 24"/>
                            <a:gd name="T16" fmla="*/ 0 w 30"/>
                            <a:gd name="T17" fmla="*/ 6 h 24"/>
                            <a:gd name="T18" fmla="*/ 0 w 30"/>
                            <a:gd name="T19" fmla="*/ 18 h 24"/>
                            <a:gd name="T20" fmla="*/ 6 w 30"/>
                            <a:gd name="T21" fmla="*/ 18 h 24"/>
                            <a:gd name="T22" fmla="*/ 6 w 30"/>
                            <a:gd name="T23" fmla="*/ 24 h 24"/>
                            <a:gd name="T24" fmla="*/ 24 w 30"/>
                            <a:gd name="T25" fmla="*/ 24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0"/>
                              </a:lnTo>
                              <a:lnTo>
                                <a:pt x="24" y="0"/>
                              </a:lnTo>
                              <a:lnTo>
                                <a:pt x="12" y="0"/>
                              </a:lnTo>
                              <a:lnTo>
                                <a:pt x="6" y="0"/>
                              </a:lnTo>
                              <a:lnTo>
                                <a:pt x="6" y="6"/>
                              </a:lnTo>
                              <a:lnTo>
                                <a:pt x="0" y="6"/>
                              </a:lnTo>
                              <a:lnTo>
                                <a:pt x="0" y="18"/>
                              </a:lnTo>
                              <a:lnTo>
                                <a:pt x="6" y="18"/>
                              </a:lnTo>
                              <a:lnTo>
                                <a:pt x="6"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55" name="Freeform 7038"/>
                        <p:cNvSpPr>
                          <a:spLocks/>
                        </p:cNvSpPr>
                        <p:nvPr/>
                      </p:nvSpPr>
                      <p:spPr bwMode="auto">
                        <a:xfrm>
                          <a:off x="7158612" y="3201346"/>
                          <a:ext cx="52615" cy="36647"/>
                        </a:xfrm>
                        <a:custGeom>
                          <a:avLst/>
                          <a:gdLst>
                            <a:gd name="T0" fmla="*/ 36 w 36"/>
                            <a:gd name="T1" fmla="*/ 12 h 24"/>
                            <a:gd name="T2" fmla="*/ 36 w 36"/>
                            <a:gd name="T3" fmla="*/ 6 h 24"/>
                            <a:gd name="T4" fmla="*/ 36 w 36"/>
                            <a:gd name="T5" fmla="*/ 6 h 24"/>
                            <a:gd name="T6" fmla="*/ 36 w 36"/>
                            <a:gd name="T7" fmla="*/ 0 h 24"/>
                            <a:gd name="T8" fmla="*/ 24 w 36"/>
                            <a:gd name="T9" fmla="*/ 0 h 24"/>
                            <a:gd name="T10" fmla="*/ 24 w 36"/>
                            <a:gd name="T11" fmla="*/ 0 h 24"/>
                            <a:gd name="T12" fmla="*/ 18 w 36"/>
                            <a:gd name="T13" fmla="*/ 0 h 24"/>
                            <a:gd name="T14" fmla="*/ 18 w 36"/>
                            <a:gd name="T15" fmla="*/ 0 h 24"/>
                            <a:gd name="T16" fmla="*/ 6 w 36"/>
                            <a:gd name="T17" fmla="*/ 0 h 24"/>
                            <a:gd name="T18" fmla="*/ 6 w 36"/>
                            <a:gd name="T19" fmla="*/ 6 h 24"/>
                            <a:gd name="T20" fmla="*/ 0 w 36"/>
                            <a:gd name="T21" fmla="*/ 12 h 24"/>
                            <a:gd name="T22" fmla="*/ 6 w 36"/>
                            <a:gd name="T23" fmla="*/ 18 h 24"/>
                            <a:gd name="T24" fmla="*/ 6 w 36"/>
                            <a:gd name="T25" fmla="*/ 18 h 24"/>
                            <a:gd name="T26" fmla="*/ 12 w 36"/>
                            <a:gd name="T27" fmla="*/ 24 h 24"/>
                            <a:gd name="T28" fmla="*/ 30 w 36"/>
                            <a:gd name="T29" fmla="*/ 24 h 24"/>
                            <a:gd name="T30" fmla="*/ 36 w 36"/>
                            <a:gd name="T31" fmla="*/ 18 h 24"/>
                            <a:gd name="T32" fmla="*/ 36 w 36"/>
                            <a:gd name="T33" fmla="*/ 18 h 24"/>
                            <a:gd name="T34" fmla="*/ 36 w 36"/>
                            <a:gd name="T35" fmla="*/ 18 h 24"/>
                            <a:gd name="T36" fmla="*/ 36 w 36"/>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24"/>
                            <a:gd name="T59" fmla="*/ 36 w 36"/>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24">
                              <a:moveTo>
                                <a:pt x="36" y="12"/>
                              </a:moveTo>
                              <a:lnTo>
                                <a:pt x="36" y="6"/>
                              </a:lnTo>
                              <a:lnTo>
                                <a:pt x="36" y="0"/>
                              </a:lnTo>
                              <a:lnTo>
                                <a:pt x="24" y="0"/>
                              </a:lnTo>
                              <a:lnTo>
                                <a:pt x="18" y="0"/>
                              </a:lnTo>
                              <a:lnTo>
                                <a:pt x="6" y="0"/>
                              </a:lnTo>
                              <a:lnTo>
                                <a:pt x="6" y="6"/>
                              </a:lnTo>
                              <a:lnTo>
                                <a:pt x="0" y="12"/>
                              </a:lnTo>
                              <a:lnTo>
                                <a:pt x="6" y="18"/>
                              </a:lnTo>
                              <a:lnTo>
                                <a:pt x="12" y="24"/>
                              </a:lnTo>
                              <a:lnTo>
                                <a:pt x="30" y="24"/>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56" name="Freeform 7039"/>
                        <p:cNvSpPr>
                          <a:spLocks/>
                        </p:cNvSpPr>
                        <p:nvPr/>
                      </p:nvSpPr>
                      <p:spPr bwMode="auto">
                        <a:xfrm>
                          <a:off x="7176151" y="3201346"/>
                          <a:ext cx="43846" cy="36647"/>
                        </a:xfrm>
                        <a:custGeom>
                          <a:avLst/>
                          <a:gdLst>
                            <a:gd name="T0" fmla="*/ 30 w 30"/>
                            <a:gd name="T1" fmla="*/ 12 h 24"/>
                            <a:gd name="T2" fmla="*/ 30 w 30"/>
                            <a:gd name="T3" fmla="*/ 6 h 24"/>
                            <a:gd name="T4" fmla="*/ 24 w 30"/>
                            <a:gd name="T5" fmla="*/ 6 h 24"/>
                            <a:gd name="T6" fmla="*/ 24 w 30"/>
                            <a:gd name="T7" fmla="*/ 0 h 24"/>
                            <a:gd name="T8" fmla="*/ 24 w 30"/>
                            <a:gd name="T9" fmla="*/ 0 h 24"/>
                            <a:gd name="T10" fmla="*/ 18 w 30"/>
                            <a:gd name="T11" fmla="*/ 0 h 24"/>
                            <a:gd name="T12" fmla="*/ 6 w 30"/>
                            <a:gd name="T13" fmla="*/ 0 h 24"/>
                            <a:gd name="T14" fmla="*/ 6 w 30"/>
                            <a:gd name="T15" fmla="*/ 0 h 24"/>
                            <a:gd name="T16" fmla="*/ 0 w 30"/>
                            <a:gd name="T17" fmla="*/ 0 h 24"/>
                            <a:gd name="T18" fmla="*/ 0 w 30"/>
                            <a:gd name="T19" fmla="*/ 18 h 24"/>
                            <a:gd name="T20" fmla="*/ 6 w 30"/>
                            <a:gd name="T21" fmla="*/ 24 h 24"/>
                            <a:gd name="T22" fmla="*/ 24 w 30"/>
                            <a:gd name="T23" fmla="*/ 24 h 24"/>
                            <a:gd name="T24" fmla="*/ 24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24" y="6"/>
                              </a:lnTo>
                              <a:lnTo>
                                <a:pt x="24" y="0"/>
                              </a:lnTo>
                              <a:lnTo>
                                <a:pt x="18" y="0"/>
                              </a:lnTo>
                              <a:lnTo>
                                <a:pt x="6" y="0"/>
                              </a:lnTo>
                              <a:lnTo>
                                <a:pt x="0" y="0"/>
                              </a:lnTo>
                              <a:lnTo>
                                <a:pt x="0"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57" name="Freeform 7040"/>
                        <p:cNvSpPr>
                          <a:spLocks/>
                        </p:cNvSpPr>
                        <p:nvPr/>
                      </p:nvSpPr>
                      <p:spPr bwMode="auto">
                        <a:xfrm>
                          <a:off x="7176151" y="3201346"/>
                          <a:ext cx="43846" cy="36647"/>
                        </a:xfrm>
                        <a:custGeom>
                          <a:avLst/>
                          <a:gdLst>
                            <a:gd name="T0" fmla="*/ 30 w 30"/>
                            <a:gd name="T1" fmla="*/ 12 h 24"/>
                            <a:gd name="T2" fmla="*/ 30 w 30"/>
                            <a:gd name="T3" fmla="*/ 6 h 24"/>
                            <a:gd name="T4" fmla="*/ 24 w 30"/>
                            <a:gd name="T5" fmla="*/ 0 h 24"/>
                            <a:gd name="T6" fmla="*/ 24 w 30"/>
                            <a:gd name="T7" fmla="*/ 0 h 24"/>
                            <a:gd name="T8" fmla="*/ 24 w 30"/>
                            <a:gd name="T9" fmla="*/ 0 h 24"/>
                            <a:gd name="T10" fmla="*/ 12 w 30"/>
                            <a:gd name="T11" fmla="*/ 0 h 24"/>
                            <a:gd name="T12" fmla="*/ 6 w 30"/>
                            <a:gd name="T13" fmla="*/ 0 h 24"/>
                            <a:gd name="T14" fmla="*/ 6 w 30"/>
                            <a:gd name="T15" fmla="*/ 0 h 24"/>
                            <a:gd name="T16" fmla="*/ 6 w 30"/>
                            <a:gd name="T17" fmla="*/ 6 h 24"/>
                            <a:gd name="T18" fmla="*/ 0 w 30"/>
                            <a:gd name="T19" fmla="*/ 6 h 24"/>
                            <a:gd name="T20" fmla="*/ 0 w 30"/>
                            <a:gd name="T21" fmla="*/ 18 h 24"/>
                            <a:gd name="T22" fmla="*/ 6 w 30"/>
                            <a:gd name="T23" fmla="*/ 18 h 24"/>
                            <a:gd name="T24" fmla="*/ 6 w 30"/>
                            <a:gd name="T25" fmla="*/ 24 h 24"/>
                            <a:gd name="T26" fmla="*/ 24 w 30"/>
                            <a:gd name="T27" fmla="*/ 24 h 24"/>
                            <a:gd name="T28" fmla="*/ 24 w 30"/>
                            <a:gd name="T29" fmla="*/ 18 h 24"/>
                            <a:gd name="T30" fmla="*/ 30 w 30"/>
                            <a:gd name="T31" fmla="*/ 18 h 24"/>
                            <a:gd name="T32" fmla="*/ 30 w 30"/>
                            <a:gd name="T33" fmla="*/ 18 h 24"/>
                            <a:gd name="T34" fmla="*/ 30 w 30"/>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30" y="12"/>
                              </a:moveTo>
                              <a:lnTo>
                                <a:pt x="30" y="6"/>
                              </a:lnTo>
                              <a:lnTo>
                                <a:pt x="24" y="0"/>
                              </a:lnTo>
                              <a:lnTo>
                                <a:pt x="12" y="0"/>
                              </a:lnTo>
                              <a:lnTo>
                                <a:pt x="6" y="0"/>
                              </a:lnTo>
                              <a:lnTo>
                                <a:pt x="6" y="6"/>
                              </a:lnTo>
                              <a:lnTo>
                                <a:pt x="0" y="6"/>
                              </a:lnTo>
                              <a:lnTo>
                                <a:pt x="0" y="18"/>
                              </a:lnTo>
                              <a:lnTo>
                                <a:pt x="6"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58" name="Freeform 7041"/>
                        <p:cNvSpPr>
                          <a:spLocks/>
                        </p:cNvSpPr>
                        <p:nvPr/>
                      </p:nvSpPr>
                      <p:spPr bwMode="auto">
                        <a:xfrm>
                          <a:off x="7184920" y="3201346"/>
                          <a:ext cx="43846" cy="36647"/>
                        </a:xfrm>
                        <a:custGeom>
                          <a:avLst/>
                          <a:gdLst>
                            <a:gd name="T0" fmla="*/ 30 w 30"/>
                            <a:gd name="T1" fmla="*/ 12 h 24"/>
                            <a:gd name="T2" fmla="*/ 30 w 30"/>
                            <a:gd name="T3" fmla="*/ 0 h 24"/>
                            <a:gd name="T4" fmla="*/ 18 w 30"/>
                            <a:gd name="T5" fmla="*/ 0 h 24"/>
                            <a:gd name="T6" fmla="*/ 18 w 30"/>
                            <a:gd name="T7" fmla="*/ 0 h 24"/>
                            <a:gd name="T8" fmla="*/ 12 w 30"/>
                            <a:gd name="T9" fmla="*/ 0 h 24"/>
                            <a:gd name="T10" fmla="*/ 6 w 30"/>
                            <a:gd name="T11" fmla="*/ 0 h 24"/>
                            <a:gd name="T12" fmla="*/ 0 w 30"/>
                            <a:gd name="T13" fmla="*/ 0 h 24"/>
                            <a:gd name="T14" fmla="*/ 0 w 30"/>
                            <a:gd name="T15" fmla="*/ 6 h 24"/>
                            <a:gd name="T16" fmla="*/ 0 w 30"/>
                            <a:gd name="T17" fmla="*/ 6 h 24"/>
                            <a:gd name="T18" fmla="*/ 0 w 30"/>
                            <a:gd name="T19" fmla="*/ 18 h 24"/>
                            <a:gd name="T20" fmla="*/ 0 w 30"/>
                            <a:gd name="T21" fmla="*/ 18 h 24"/>
                            <a:gd name="T22" fmla="*/ 0 w 30"/>
                            <a:gd name="T23" fmla="*/ 24 h 24"/>
                            <a:gd name="T24" fmla="*/ 24 w 30"/>
                            <a:gd name="T25" fmla="*/ 24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0"/>
                              </a:lnTo>
                              <a:lnTo>
                                <a:pt x="18" y="0"/>
                              </a:lnTo>
                              <a:lnTo>
                                <a:pt x="12" y="0"/>
                              </a:lnTo>
                              <a:lnTo>
                                <a:pt x="6" y="0"/>
                              </a:lnTo>
                              <a:lnTo>
                                <a:pt x="0" y="0"/>
                              </a:lnTo>
                              <a:lnTo>
                                <a:pt x="0" y="6"/>
                              </a:lnTo>
                              <a:lnTo>
                                <a:pt x="0" y="18"/>
                              </a:lnTo>
                              <a:lnTo>
                                <a:pt x="0"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59" name="Freeform 7042"/>
                        <p:cNvSpPr>
                          <a:spLocks/>
                        </p:cNvSpPr>
                        <p:nvPr/>
                      </p:nvSpPr>
                      <p:spPr bwMode="auto">
                        <a:xfrm>
                          <a:off x="7184920" y="3201346"/>
                          <a:ext cx="52615" cy="36647"/>
                        </a:xfrm>
                        <a:custGeom>
                          <a:avLst/>
                          <a:gdLst>
                            <a:gd name="T0" fmla="*/ 36 w 36"/>
                            <a:gd name="T1" fmla="*/ 12 h 24"/>
                            <a:gd name="T2" fmla="*/ 36 w 36"/>
                            <a:gd name="T3" fmla="*/ 0 h 24"/>
                            <a:gd name="T4" fmla="*/ 24 w 36"/>
                            <a:gd name="T5" fmla="*/ 0 h 24"/>
                            <a:gd name="T6" fmla="*/ 24 w 36"/>
                            <a:gd name="T7" fmla="*/ 0 h 24"/>
                            <a:gd name="T8" fmla="*/ 18 w 36"/>
                            <a:gd name="T9" fmla="*/ 0 h 24"/>
                            <a:gd name="T10" fmla="*/ 18 w 36"/>
                            <a:gd name="T11" fmla="*/ 0 h 24"/>
                            <a:gd name="T12" fmla="*/ 6 w 36"/>
                            <a:gd name="T13" fmla="*/ 0 h 24"/>
                            <a:gd name="T14" fmla="*/ 6 w 36"/>
                            <a:gd name="T15" fmla="*/ 6 h 24"/>
                            <a:gd name="T16" fmla="*/ 0 w 36"/>
                            <a:gd name="T17" fmla="*/ 6 h 24"/>
                            <a:gd name="T18" fmla="*/ 0 w 36"/>
                            <a:gd name="T19" fmla="*/ 18 h 24"/>
                            <a:gd name="T20" fmla="*/ 6 w 36"/>
                            <a:gd name="T21" fmla="*/ 18 h 24"/>
                            <a:gd name="T22" fmla="*/ 6 w 36"/>
                            <a:gd name="T23" fmla="*/ 18 h 24"/>
                            <a:gd name="T24" fmla="*/ 12 w 36"/>
                            <a:gd name="T25" fmla="*/ 24 h 24"/>
                            <a:gd name="T26" fmla="*/ 30 w 36"/>
                            <a:gd name="T27" fmla="*/ 24 h 24"/>
                            <a:gd name="T28" fmla="*/ 36 w 36"/>
                            <a:gd name="T29" fmla="*/ 18 h 24"/>
                            <a:gd name="T30" fmla="*/ 36 w 36"/>
                            <a:gd name="T31" fmla="*/ 18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6" y="0"/>
                              </a:lnTo>
                              <a:lnTo>
                                <a:pt x="24" y="0"/>
                              </a:lnTo>
                              <a:lnTo>
                                <a:pt x="18" y="0"/>
                              </a:lnTo>
                              <a:lnTo>
                                <a:pt x="6" y="0"/>
                              </a:lnTo>
                              <a:lnTo>
                                <a:pt x="6" y="6"/>
                              </a:lnTo>
                              <a:lnTo>
                                <a:pt x="0" y="6"/>
                              </a:lnTo>
                              <a:lnTo>
                                <a:pt x="0" y="18"/>
                              </a:lnTo>
                              <a:lnTo>
                                <a:pt x="6" y="18"/>
                              </a:lnTo>
                              <a:lnTo>
                                <a:pt x="12" y="24"/>
                              </a:lnTo>
                              <a:lnTo>
                                <a:pt x="30" y="24"/>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60" name="Freeform 7043"/>
                        <p:cNvSpPr>
                          <a:spLocks/>
                        </p:cNvSpPr>
                        <p:nvPr/>
                      </p:nvSpPr>
                      <p:spPr bwMode="auto">
                        <a:xfrm>
                          <a:off x="7193689" y="3201346"/>
                          <a:ext cx="43846" cy="36647"/>
                        </a:xfrm>
                        <a:custGeom>
                          <a:avLst/>
                          <a:gdLst>
                            <a:gd name="T0" fmla="*/ 30 w 30"/>
                            <a:gd name="T1" fmla="*/ 12 h 24"/>
                            <a:gd name="T2" fmla="*/ 30 w 30"/>
                            <a:gd name="T3" fmla="*/ 6 h 24"/>
                            <a:gd name="T4" fmla="*/ 30 w 30"/>
                            <a:gd name="T5" fmla="*/ 0 h 24"/>
                            <a:gd name="T6" fmla="*/ 24 w 30"/>
                            <a:gd name="T7" fmla="*/ 0 h 24"/>
                            <a:gd name="T8" fmla="*/ 18 w 30"/>
                            <a:gd name="T9" fmla="*/ 0 h 24"/>
                            <a:gd name="T10" fmla="*/ 12 w 30"/>
                            <a:gd name="T11" fmla="*/ 0 h 24"/>
                            <a:gd name="T12" fmla="*/ 12 w 30"/>
                            <a:gd name="T13" fmla="*/ 0 h 24"/>
                            <a:gd name="T14" fmla="*/ 6 w 30"/>
                            <a:gd name="T15" fmla="*/ 0 h 24"/>
                            <a:gd name="T16" fmla="*/ 0 w 30"/>
                            <a:gd name="T17" fmla="*/ 6 h 24"/>
                            <a:gd name="T18" fmla="*/ 0 w 30"/>
                            <a:gd name="T19" fmla="*/ 18 h 24"/>
                            <a:gd name="T20" fmla="*/ 6 w 30"/>
                            <a:gd name="T21" fmla="*/ 18 h 24"/>
                            <a:gd name="T22" fmla="*/ 6 w 30"/>
                            <a:gd name="T23" fmla="*/ 24 h 24"/>
                            <a:gd name="T24" fmla="*/ 30 w 30"/>
                            <a:gd name="T25" fmla="*/ 24 h 24"/>
                            <a:gd name="T26" fmla="*/ 30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30" y="0"/>
                              </a:lnTo>
                              <a:lnTo>
                                <a:pt x="24" y="0"/>
                              </a:lnTo>
                              <a:lnTo>
                                <a:pt x="18" y="0"/>
                              </a:lnTo>
                              <a:lnTo>
                                <a:pt x="12" y="0"/>
                              </a:lnTo>
                              <a:lnTo>
                                <a:pt x="6" y="0"/>
                              </a:lnTo>
                              <a:lnTo>
                                <a:pt x="0" y="6"/>
                              </a:lnTo>
                              <a:lnTo>
                                <a:pt x="0" y="18"/>
                              </a:lnTo>
                              <a:lnTo>
                                <a:pt x="6"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61" name="Freeform 7044"/>
                        <p:cNvSpPr>
                          <a:spLocks/>
                        </p:cNvSpPr>
                        <p:nvPr/>
                      </p:nvSpPr>
                      <p:spPr bwMode="auto">
                        <a:xfrm>
                          <a:off x="7211227" y="3201346"/>
                          <a:ext cx="46769" cy="36647"/>
                        </a:xfrm>
                        <a:custGeom>
                          <a:avLst/>
                          <a:gdLst>
                            <a:gd name="T0" fmla="*/ 32 w 32"/>
                            <a:gd name="T1" fmla="*/ 12 h 24"/>
                            <a:gd name="T2" fmla="*/ 32 w 32"/>
                            <a:gd name="T3" fmla="*/ 6 h 24"/>
                            <a:gd name="T4" fmla="*/ 26 w 32"/>
                            <a:gd name="T5" fmla="*/ 6 h 24"/>
                            <a:gd name="T6" fmla="*/ 26 w 32"/>
                            <a:gd name="T7" fmla="*/ 0 h 24"/>
                            <a:gd name="T8" fmla="*/ 18 w 32"/>
                            <a:gd name="T9" fmla="*/ 0 h 24"/>
                            <a:gd name="T10" fmla="*/ 18 w 32"/>
                            <a:gd name="T11" fmla="*/ 0 h 24"/>
                            <a:gd name="T12" fmla="*/ 6 w 32"/>
                            <a:gd name="T13" fmla="*/ 0 h 24"/>
                            <a:gd name="T14" fmla="*/ 6 w 32"/>
                            <a:gd name="T15" fmla="*/ 0 h 24"/>
                            <a:gd name="T16" fmla="*/ 0 w 32"/>
                            <a:gd name="T17" fmla="*/ 0 h 24"/>
                            <a:gd name="T18" fmla="*/ 0 w 32"/>
                            <a:gd name="T19" fmla="*/ 18 h 24"/>
                            <a:gd name="T20" fmla="*/ 0 w 32"/>
                            <a:gd name="T21" fmla="*/ 24 h 24"/>
                            <a:gd name="T22" fmla="*/ 26 w 32"/>
                            <a:gd name="T23" fmla="*/ 24 h 24"/>
                            <a:gd name="T24" fmla="*/ 26 w 32"/>
                            <a:gd name="T25" fmla="*/ 18 h 24"/>
                            <a:gd name="T26" fmla="*/ 32 w 32"/>
                            <a:gd name="T27" fmla="*/ 18 h 24"/>
                            <a:gd name="T28" fmla="*/ 32 w 32"/>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4"/>
                            <a:gd name="T47" fmla="*/ 32 w 3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4">
                              <a:moveTo>
                                <a:pt x="32" y="12"/>
                              </a:moveTo>
                              <a:lnTo>
                                <a:pt x="32" y="6"/>
                              </a:lnTo>
                              <a:lnTo>
                                <a:pt x="26" y="6"/>
                              </a:lnTo>
                              <a:lnTo>
                                <a:pt x="26" y="0"/>
                              </a:lnTo>
                              <a:lnTo>
                                <a:pt x="18" y="0"/>
                              </a:lnTo>
                              <a:lnTo>
                                <a:pt x="6" y="0"/>
                              </a:lnTo>
                              <a:lnTo>
                                <a:pt x="0" y="0"/>
                              </a:lnTo>
                              <a:lnTo>
                                <a:pt x="0" y="18"/>
                              </a:lnTo>
                              <a:lnTo>
                                <a:pt x="0"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62" name="Freeform 7045"/>
                        <p:cNvSpPr>
                          <a:spLocks/>
                        </p:cNvSpPr>
                        <p:nvPr/>
                      </p:nvSpPr>
                      <p:spPr bwMode="auto">
                        <a:xfrm>
                          <a:off x="7211227" y="3201346"/>
                          <a:ext cx="55538" cy="36647"/>
                        </a:xfrm>
                        <a:custGeom>
                          <a:avLst/>
                          <a:gdLst>
                            <a:gd name="T0" fmla="*/ 38 w 38"/>
                            <a:gd name="T1" fmla="*/ 12 h 24"/>
                            <a:gd name="T2" fmla="*/ 38 w 38"/>
                            <a:gd name="T3" fmla="*/ 6 h 24"/>
                            <a:gd name="T4" fmla="*/ 32 w 38"/>
                            <a:gd name="T5" fmla="*/ 6 h 24"/>
                            <a:gd name="T6" fmla="*/ 32 w 38"/>
                            <a:gd name="T7" fmla="*/ 0 h 24"/>
                            <a:gd name="T8" fmla="*/ 26 w 38"/>
                            <a:gd name="T9" fmla="*/ 0 h 24"/>
                            <a:gd name="T10" fmla="*/ 18 w 38"/>
                            <a:gd name="T11" fmla="*/ 0 h 24"/>
                            <a:gd name="T12" fmla="*/ 18 w 38"/>
                            <a:gd name="T13" fmla="*/ 0 h 24"/>
                            <a:gd name="T14" fmla="*/ 12 w 38"/>
                            <a:gd name="T15" fmla="*/ 0 h 24"/>
                            <a:gd name="T16" fmla="*/ 6 w 38"/>
                            <a:gd name="T17" fmla="*/ 0 h 24"/>
                            <a:gd name="T18" fmla="*/ 0 w 38"/>
                            <a:gd name="T19" fmla="*/ 6 h 24"/>
                            <a:gd name="T20" fmla="*/ 0 w 38"/>
                            <a:gd name="T21" fmla="*/ 18 h 24"/>
                            <a:gd name="T22" fmla="*/ 6 w 38"/>
                            <a:gd name="T23" fmla="*/ 18 h 24"/>
                            <a:gd name="T24" fmla="*/ 6 w 38"/>
                            <a:gd name="T25" fmla="*/ 24 h 24"/>
                            <a:gd name="T26" fmla="*/ 32 w 38"/>
                            <a:gd name="T27" fmla="*/ 24 h 24"/>
                            <a:gd name="T28" fmla="*/ 32 w 38"/>
                            <a:gd name="T29" fmla="*/ 18 h 24"/>
                            <a:gd name="T30" fmla="*/ 38 w 38"/>
                            <a:gd name="T31" fmla="*/ 18 h 24"/>
                            <a:gd name="T32" fmla="*/ 38 w 3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4"/>
                            <a:gd name="T53" fmla="*/ 38 w 3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4">
                              <a:moveTo>
                                <a:pt x="38" y="12"/>
                              </a:moveTo>
                              <a:lnTo>
                                <a:pt x="38" y="6"/>
                              </a:lnTo>
                              <a:lnTo>
                                <a:pt x="32" y="6"/>
                              </a:lnTo>
                              <a:lnTo>
                                <a:pt x="32" y="0"/>
                              </a:lnTo>
                              <a:lnTo>
                                <a:pt x="26" y="0"/>
                              </a:lnTo>
                              <a:lnTo>
                                <a:pt x="18" y="0"/>
                              </a:lnTo>
                              <a:lnTo>
                                <a:pt x="12" y="0"/>
                              </a:lnTo>
                              <a:lnTo>
                                <a:pt x="6" y="0"/>
                              </a:lnTo>
                              <a:lnTo>
                                <a:pt x="0" y="6"/>
                              </a:lnTo>
                              <a:lnTo>
                                <a:pt x="0" y="18"/>
                              </a:lnTo>
                              <a:lnTo>
                                <a:pt x="6" y="18"/>
                              </a:lnTo>
                              <a:lnTo>
                                <a:pt x="6" y="24"/>
                              </a:lnTo>
                              <a:lnTo>
                                <a:pt x="32" y="24"/>
                              </a:lnTo>
                              <a:lnTo>
                                <a:pt x="32" y="18"/>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63" name="Freeform 7046"/>
                        <p:cNvSpPr>
                          <a:spLocks/>
                        </p:cNvSpPr>
                        <p:nvPr/>
                      </p:nvSpPr>
                      <p:spPr bwMode="auto">
                        <a:xfrm>
                          <a:off x="7228766" y="3201346"/>
                          <a:ext cx="46769" cy="36647"/>
                        </a:xfrm>
                        <a:custGeom>
                          <a:avLst/>
                          <a:gdLst>
                            <a:gd name="T0" fmla="*/ 32 w 32"/>
                            <a:gd name="T1" fmla="*/ 12 h 24"/>
                            <a:gd name="T2" fmla="*/ 32 w 32"/>
                            <a:gd name="T3" fmla="*/ 6 h 24"/>
                            <a:gd name="T4" fmla="*/ 26 w 32"/>
                            <a:gd name="T5" fmla="*/ 0 h 24"/>
                            <a:gd name="T6" fmla="*/ 26 w 32"/>
                            <a:gd name="T7" fmla="*/ 0 h 24"/>
                            <a:gd name="T8" fmla="*/ 20 w 32"/>
                            <a:gd name="T9" fmla="*/ 0 h 24"/>
                            <a:gd name="T10" fmla="*/ 14 w 32"/>
                            <a:gd name="T11" fmla="*/ 0 h 24"/>
                            <a:gd name="T12" fmla="*/ 6 w 32"/>
                            <a:gd name="T13" fmla="*/ 0 h 24"/>
                            <a:gd name="T14" fmla="*/ 6 w 32"/>
                            <a:gd name="T15" fmla="*/ 0 h 24"/>
                            <a:gd name="T16" fmla="*/ 0 w 32"/>
                            <a:gd name="T17" fmla="*/ 6 h 24"/>
                            <a:gd name="T18" fmla="*/ 0 w 32"/>
                            <a:gd name="T19" fmla="*/ 18 h 24"/>
                            <a:gd name="T20" fmla="*/ 6 w 32"/>
                            <a:gd name="T21" fmla="*/ 18 h 24"/>
                            <a:gd name="T22" fmla="*/ 6 w 32"/>
                            <a:gd name="T23" fmla="*/ 24 h 24"/>
                            <a:gd name="T24" fmla="*/ 26 w 32"/>
                            <a:gd name="T25" fmla="*/ 24 h 24"/>
                            <a:gd name="T26" fmla="*/ 26 w 32"/>
                            <a:gd name="T27" fmla="*/ 18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0"/>
                              </a:lnTo>
                              <a:lnTo>
                                <a:pt x="20" y="0"/>
                              </a:lnTo>
                              <a:lnTo>
                                <a:pt x="14" y="0"/>
                              </a:lnTo>
                              <a:lnTo>
                                <a:pt x="6" y="0"/>
                              </a:lnTo>
                              <a:lnTo>
                                <a:pt x="0" y="6"/>
                              </a:lnTo>
                              <a:lnTo>
                                <a:pt x="0" y="18"/>
                              </a:lnTo>
                              <a:lnTo>
                                <a:pt x="6" y="18"/>
                              </a:lnTo>
                              <a:lnTo>
                                <a:pt x="6"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64" name="Freeform 7047"/>
                        <p:cNvSpPr>
                          <a:spLocks/>
                        </p:cNvSpPr>
                        <p:nvPr/>
                      </p:nvSpPr>
                      <p:spPr bwMode="auto">
                        <a:xfrm>
                          <a:off x="7237535" y="3201346"/>
                          <a:ext cx="46769" cy="36647"/>
                        </a:xfrm>
                        <a:custGeom>
                          <a:avLst/>
                          <a:gdLst>
                            <a:gd name="T0" fmla="*/ 32 w 32"/>
                            <a:gd name="T1" fmla="*/ 12 h 24"/>
                            <a:gd name="T2" fmla="*/ 32 w 32"/>
                            <a:gd name="T3" fmla="*/ 6 h 24"/>
                            <a:gd name="T4" fmla="*/ 26 w 32"/>
                            <a:gd name="T5" fmla="*/ 6 h 24"/>
                            <a:gd name="T6" fmla="*/ 26 w 32"/>
                            <a:gd name="T7" fmla="*/ 0 h 24"/>
                            <a:gd name="T8" fmla="*/ 20 w 32"/>
                            <a:gd name="T9" fmla="*/ 0 h 24"/>
                            <a:gd name="T10" fmla="*/ 20 w 32"/>
                            <a:gd name="T11" fmla="*/ 0 h 24"/>
                            <a:gd name="T12" fmla="*/ 8 w 32"/>
                            <a:gd name="T13" fmla="*/ 0 h 24"/>
                            <a:gd name="T14" fmla="*/ 8 w 32"/>
                            <a:gd name="T15" fmla="*/ 0 h 24"/>
                            <a:gd name="T16" fmla="*/ 0 w 32"/>
                            <a:gd name="T17" fmla="*/ 0 h 24"/>
                            <a:gd name="T18" fmla="*/ 0 w 32"/>
                            <a:gd name="T19" fmla="*/ 18 h 24"/>
                            <a:gd name="T20" fmla="*/ 0 w 32"/>
                            <a:gd name="T21" fmla="*/ 24 h 24"/>
                            <a:gd name="T22" fmla="*/ 20 w 32"/>
                            <a:gd name="T23" fmla="*/ 24 h 24"/>
                            <a:gd name="T24" fmla="*/ 26 w 32"/>
                            <a:gd name="T25" fmla="*/ 18 h 24"/>
                            <a:gd name="T26" fmla="*/ 26 w 32"/>
                            <a:gd name="T27" fmla="*/ 18 h 24"/>
                            <a:gd name="T28" fmla="*/ 32 w 32"/>
                            <a:gd name="T29" fmla="*/ 18 h 24"/>
                            <a:gd name="T30" fmla="*/ 32 w 32"/>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4"/>
                            <a:gd name="T50" fmla="*/ 32 w 3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4">
                              <a:moveTo>
                                <a:pt x="32" y="12"/>
                              </a:moveTo>
                              <a:lnTo>
                                <a:pt x="32" y="6"/>
                              </a:lnTo>
                              <a:lnTo>
                                <a:pt x="26" y="6"/>
                              </a:lnTo>
                              <a:lnTo>
                                <a:pt x="26" y="0"/>
                              </a:lnTo>
                              <a:lnTo>
                                <a:pt x="20" y="0"/>
                              </a:lnTo>
                              <a:lnTo>
                                <a:pt x="8" y="0"/>
                              </a:lnTo>
                              <a:lnTo>
                                <a:pt x="0" y="0"/>
                              </a:lnTo>
                              <a:lnTo>
                                <a:pt x="0" y="18"/>
                              </a:lnTo>
                              <a:lnTo>
                                <a:pt x="0" y="24"/>
                              </a:lnTo>
                              <a:lnTo>
                                <a:pt x="20"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65" name="Freeform 7048"/>
                        <p:cNvSpPr>
                          <a:spLocks/>
                        </p:cNvSpPr>
                        <p:nvPr/>
                      </p:nvSpPr>
                      <p:spPr bwMode="auto">
                        <a:xfrm>
                          <a:off x="7237535" y="3201346"/>
                          <a:ext cx="46769" cy="36647"/>
                        </a:xfrm>
                        <a:custGeom>
                          <a:avLst/>
                          <a:gdLst>
                            <a:gd name="T0" fmla="*/ 32 w 32"/>
                            <a:gd name="T1" fmla="*/ 12 h 24"/>
                            <a:gd name="T2" fmla="*/ 32 w 32"/>
                            <a:gd name="T3" fmla="*/ 6 h 24"/>
                            <a:gd name="T4" fmla="*/ 26 w 32"/>
                            <a:gd name="T5" fmla="*/ 6 h 24"/>
                            <a:gd name="T6" fmla="*/ 26 w 32"/>
                            <a:gd name="T7" fmla="*/ 0 h 24"/>
                            <a:gd name="T8" fmla="*/ 20 w 32"/>
                            <a:gd name="T9" fmla="*/ 0 h 24"/>
                            <a:gd name="T10" fmla="*/ 20 w 32"/>
                            <a:gd name="T11" fmla="*/ 0 h 24"/>
                            <a:gd name="T12" fmla="*/ 8 w 32"/>
                            <a:gd name="T13" fmla="*/ 0 h 24"/>
                            <a:gd name="T14" fmla="*/ 8 w 32"/>
                            <a:gd name="T15" fmla="*/ 0 h 24"/>
                            <a:gd name="T16" fmla="*/ 0 w 32"/>
                            <a:gd name="T17" fmla="*/ 0 h 24"/>
                            <a:gd name="T18" fmla="*/ 0 w 32"/>
                            <a:gd name="T19" fmla="*/ 18 h 24"/>
                            <a:gd name="T20" fmla="*/ 0 w 32"/>
                            <a:gd name="T21" fmla="*/ 24 h 24"/>
                            <a:gd name="T22" fmla="*/ 20 w 32"/>
                            <a:gd name="T23" fmla="*/ 24 h 24"/>
                            <a:gd name="T24" fmla="*/ 26 w 32"/>
                            <a:gd name="T25" fmla="*/ 18 h 24"/>
                            <a:gd name="T26" fmla="*/ 26 w 32"/>
                            <a:gd name="T27" fmla="*/ 18 h 24"/>
                            <a:gd name="T28" fmla="*/ 32 w 32"/>
                            <a:gd name="T29" fmla="*/ 18 h 24"/>
                            <a:gd name="T30" fmla="*/ 32 w 32"/>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4"/>
                            <a:gd name="T50" fmla="*/ 32 w 3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4">
                              <a:moveTo>
                                <a:pt x="32" y="12"/>
                              </a:moveTo>
                              <a:lnTo>
                                <a:pt x="32" y="6"/>
                              </a:lnTo>
                              <a:lnTo>
                                <a:pt x="26" y="6"/>
                              </a:lnTo>
                              <a:lnTo>
                                <a:pt x="26" y="0"/>
                              </a:lnTo>
                              <a:lnTo>
                                <a:pt x="20" y="0"/>
                              </a:lnTo>
                              <a:lnTo>
                                <a:pt x="8" y="0"/>
                              </a:lnTo>
                              <a:lnTo>
                                <a:pt x="0" y="0"/>
                              </a:lnTo>
                              <a:lnTo>
                                <a:pt x="0" y="18"/>
                              </a:lnTo>
                              <a:lnTo>
                                <a:pt x="0" y="24"/>
                              </a:lnTo>
                              <a:lnTo>
                                <a:pt x="20"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66" name="Freeform 7049"/>
                        <p:cNvSpPr>
                          <a:spLocks/>
                        </p:cNvSpPr>
                        <p:nvPr/>
                      </p:nvSpPr>
                      <p:spPr bwMode="auto">
                        <a:xfrm>
                          <a:off x="7237535" y="3201346"/>
                          <a:ext cx="46769" cy="36647"/>
                        </a:xfrm>
                        <a:custGeom>
                          <a:avLst/>
                          <a:gdLst>
                            <a:gd name="T0" fmla="*/ 32 w 32"/>
                            <a:gd name="T1" fmla="*/ 12 h 24"/>
                            <a:gd name="T2" fmla="*/ 32 w 32"/>
                            <a:gd name="T3" fmla="*/ 6 h 24"/>
                            <a:gd name="T4" fmla="*/ 26 w 32"/>
                            <a:gd name="T5" fmla="*/ 0 h 24"/>
                            <a:gd name="T6" fmla="*/ 20 w 32"/>
                            <a:gd name="T7" fmla="*/ 0 h 24"/>
                            <a:gd name="T8" fmla="*/ 20 w 32"/>
                            <a:gd name="T9" fmla="*/ 0 h 24"/>
                            <a:gd name="T10" fmla="*/ 14 w 32"/>
                            <a:gd name="T11" fmla="*/ 0 h 24"/>
                            <a:gd name="T12" fmla="*/ 8 w 32"/>
                            <a:gd name="T13" fmla="*/ 0 h 24"/>
                            <a:gd name="T14" fmla="*/ 0 w 32"/>
                            <a:gd name="T15" fmla="*/ 0 h 24"/>
                            <a:gd name="T16" fmla="*/ 0 w 32"/>
                            <a:gd name="T17" fmla="*/ 6 h 24"/>
                            <a:gd name="T18" fmla="*/ 0 w 32"/>
                            <a:gd name="T19" fmla="*/ 6 h 24"/>
                            <a:gd name="T20" fmla="*/ 0 w 32"/>
                            <a:gd name="T21" fmla="*/ 18 h 24"/>
                            <a:gd name="T22" fmla="*/ 0 w 32"/>
                            <a:gd name="T23" fmla="*/ 18 h 24"/>
                            <a:gd name="T24" fmla="*/ 0 w 32"/>
                            <a:gd name="T25" fmla="*/ 24 h 24"/>
                            <a:gd name="T26" fmla="*/ 26 w 32"/>
                            <a:gd name="T27" fmla="*/ 24 h 24"/>
                            <a:gd name="T28" fmla="*/ 26 w 32"/>
                            <a:gd name="T29" fmla="*/ 18 h 24"/>
                            <a:gd name="T30" fmla="*/ 32 w 32"/>
                            <a:gd name="T31" fmla="*/ 18 h 24"/>
                            <a:gd name="T32" fmla="*/ 32 w 32"/>
                            <a:gd name="T33" fmla="*/ 18 h 24"/>
                            <a:gd name="T34" fmla="*/ 32 w 32"/>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4"/>
                            <a:gd name="T56" fmla="*/ 32 w 3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4">
                              <a:moveTo>
                                <a:pt x="32" y="12"/>
                              </a:moveTo>
                              <a:lnTo>
                                <a:pt x="32" y="6"/>
                              </a:lnTo>
                              <a:lnTo>
                                <a:pt x="26" y="0"/>
                              </a:lnTo>
                              <a:lnTo>
                                <a:pt x="20" y="0"/>
                              </a:lnTo>
                              <a:lnTo>
                                <a:pt x="14" y="0"/>
                              </a:lnTo>
                              <a:lnTo>
                                <a:pt x="8" y="0"/>
                              </a:lnTo>
                              <a:lnTo>
                                <a:pt x="0" y="0"/>
                              </a:lnTo>
                              <a:lnTo>
                                <a:pt x="0" y="6"/>
                              </a:lnTo>
                              <a:lnTo>
                                <a:pt x="0" y="18"/>
                              </a:lnTo>
                              <a:lnTo>
                                <a:pt x="0"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67" name="Freeform 7050"/>
                        <p:cNvSpPr>
                          <a:spLocks/>
                        </p:cNvSpPr>
                        <p:nvPr/>
                      </p:nvSpPr>
                      <p:spPr bwMode="auto">
                        <a:xfrm>
                          <a:off x="7275535" y="3201346"/>
                          <a:ext cx="43846" cy="36647"/>
                        </a:xfrm>
                        <a:custGeom>
                          <a:avLst/>
                          <a:gdLst>
                            <a:gd name="T0" fmla="*/ 30 w 30"/>
                            <a:gd name="T1" fmla="*/ 12 h 24"/>
                            <a:gd name="T2" fmla="*/ 30 w 30"/>
                            <a:gd name="T3" fmla="*/ 0 h 24"/>
                            <a:gd name="T4" fmla="*/ 24 w 30"/>
                            <a:gd name="T5" fmla="*/ 0 h 24"/>
                            <a:gd name="T6" fmla="*/ 24 w 30"/>
                            <a:gd name="T7" fmla="*/ 0 h 24"/>
                            <a:gd name="T8" fmla="*/ 12 w 30"/>
                            <a:gd name="T9" fmla="*/ 0 h 24"/>
                            <a:gd name="T10" fmla="*/ 12 w 30"/>
                            <a:gd name="T11" fmla="*/ 0 h 24"/>
                            <a:gd name="T12" fmla="*/ 6 w 30"/>
                            <a:gd name="T13" fmla="*/ 0 h 24"/>
                            <a:gd name="T14" fmla="*/ 6 w 30"/>
                            <a:gd name="T15" fmla="*/ 6 h 24"/>
                            <a:gd name="T16" fmla="*/ 0 w 30"/>
                            <a:gd name="T17" fmla="*/ 6 h 24"/>
                            <a:gd name="T18" fmla="*/ 0 w 30"/>
                            <a:gd name="T19" fmla="*/ 18 h 24"/>
                            <a:gd name="T20" fmla="*/ 6 w 30"/>
                            <a:gd name="T21" fmla="*/ 18 h 24"/>
                            <a:gd name="T22" fmla="*/ 6 w 30"/>
                            <a:gd name="T23" fmla="*/ 18 h 24"/>
                            <a:gd name="T24" fmla="*/ 12 w 30"/>
                            <a:gd name="T25" fmla="*/ 24 h 24"/>
                            <a:gd name="T26" fmla="*/ 30 w 30"/>
                            <a:gd name="T27" fmla="*/ 24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0"/>
                              </a:lnTo>
                              <a:lnTo>
                                <a:pt x="24" y="0"/>
                              </a:lnTo>
                              <a:lnTo>
                                <a:pt x="12" y="0"/>
                              </a:lnTo>
                              <a:lnTo>
                                <a:pt x="6" y="0"/>
                              </a:lnTo>
                              <a:lnTo>
                                <a:pt x="6" y="6"/>
                              </a:lnTo>
                              <a:lnTo>
                                <a:pt x="0" y="6"/>
                              </a:lnTo>
                              <a:lnTo>
                                <a:pt x="0" y="18"/>
                              </a:lnTo>
                              <a:lnTo>
                                <a:pt x="6" y="18"/>
                              </a:lnTo>
                              <a:lnTo>
                                <a:pt x="12"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68" name="Freeform 7051"/>
                        <p:cNvSpPr>
                          <a:spLocks/>
                        </p:cNvSpPr>
                        <p:nvPr/>
                      </p:nvSpPr>
                      <p:spPr bwMode="auto">
                        <a:xfrm>
                          <a:off x="7284304" y="3201346"/>
                          <a:ext cx="52615" cy="36647"/>
                        </a:xfrm>
                        <a:custGeom>
                          <a:avLst/>
                          <a:gdLst>
                            <a:gd name="T0" fmla="*/ 36 w 36"/>
                            <a:gd name="T1" fmla="*/ 12 h 24"/>
                            <a:gd name="T2" fmla="*/ 30 w 36"/>
                            <a:gd name="T3" fmla="*/ 6 h 24"/>
                            <a:gd name="T4" fmla="*/ 30 w 36"/>
                            <a:gd name="T5" fmla="*/ 0 h 24"/>
                            <a:gd name="T6" fmla="*/ 24 w 36"/>
                            <a:gd name="T7" fmla="*/ 0 h 24"/>
                            <a:gd name="T8" fmla="*/ 24 w 36"/>
                            <a:gd name="T9" fmla="*/ 0 h 24"/>
                            <a:gd name="T10" fmla="*/ 12 w 36"/>
                            <a:gd name="T11" fmla="*/ 0 h 24"/>
                            <a:gd name="T12" fmla="*/ 12 w 36"/>
                            <a:gd name="T13" fmla="*/ 0 h 24"/>
                            <a:gd name="T14" fmla="*/ 6 w 36"/>
                            <a:gd name="T15" fmla="*/ 0 h 24"/>
                            <a:gd name="T16" fmla="*/ 6 w 36"/>
                            <a:gd name="T17" fmla="*/ 6 h 24"/>
                            <a:gd name="T18" fmla="*/ 0 w 36"/>
                            <a:gd name="T19" fmla="*/ 12 h 24"/>
                            <a:gd name="T20" fmla="*/ 6 w 36"/>
                            <a:gd name="T21" fmla="*/ 18 h 24"/>
                            <a:gd name="T22" fmla="*/ 6 w 36"/>
                            <a:gd name="T23" fmla="*/ 18 h 24"/>
                            <a:gd name="T24" fmla="*/ 6 w 36"/>
                            <a:gd name="T25" fmla="*/ 24 h 24"/>
                            <a:gd name="T26" fmla="*/ 24 w 36"/>
                            <a:gd name="T27" fmla="*/ 24 h 24"/>
                            <a:gd name="T28" fmla="*/ 30 w 36"/>
                            <a:gd name="T29" fmla="*/ 18 h 24"/>
                            <a:gd name="T30" fmla="*/ 30 w 36"/>
                            <a:gd name="T31" fmla="*/ 18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0" y="6"/>
                              </a:lnTo>
                              <a:lnTo>
                                <a:pt x="30" y="0"/>
                              </a:lnTo>
                              <a:lnTo>
                                <a:pt x="24" y="0"/>
                              </a:lnTo>
                              <a:lnTo>
                                <a:pt x="12" y="0"/>
                              </a:lnTo>
                              <a:lnTo>
                                <a:pt x="6" y="0"/>
                              </a:lnTo>
                              <a:lnTo>
                                <a:pt x="6" y="6"/>
                              </a:lnTo>
                              <a:lnTo>
                                <a:pt x="0" y="12"/>
                              </a:lnTo>
                              <a:lnTo>
                                <a:pt x="6" y="18"/>
                              </a:lnTo>
                              <a:lnTo>
                                <a:pt x="6" y="24"/>
                              </a:lnTo>
                              <a:lnTo>
                                <a:pt x="24" y="24"/>
                              </a:lnTo>
                              <a:lnTo>
                                <a:pt x="30"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69" name="Freeform 7052"/>
                        <p:cNvSpPr>
                          <a:spLocks/>
                        </p:cNvSpPr>
                        <p:nvPr/>
                      </p:nvSpPr>
                      <p:spPr bwMode="auto">
                        <a:xfrm>
                          <a:off x="7284304" y="3201346"/>
                          <a:ext cx="52615" cy="36647"/>
                        </a:xfrm>
                        <a:custGeom>
                          <a:avLst/>
                          <a:gdLst>
                            <a:gd name="T0" fmla="*/ 36 w 36"/>
                            <a:gd name="T1" fmla="*/ 12 h 24"/>
                            <a:gd name="T2" fmla="*/ 30 w 36"/>
                            <a:gd name="T3" fmla="*/ 6 h 24"/>
                            <a:gd name="T4" fmla="*/ 30 w 36"/>
                            <a:gd name="T5" fmla="*/ 0 h 24"/>
                            <a:gd name="T6" fmla="*/ 24 w 36"/>
                            <a:gd name="T7" fmla="*/ 0 h 24"/>
                            <a:gd name="T8" fmla="*/ 24 w 36"/>
                            <a:gd name="T9" fmla="*/ 0 h 24"/>
                            <a:gd name="T10" fmla="*/ 12 w 36"/>
                            <a:gd name="T11" fmla="*/ 0 h 24"/>
                            <a:gd name="T12" fmla="*/ 12 w 36"/>
                            <a:gd name="T13" fmla="*/ 0 h 24"/>
                            <a:gd name="T14" fmla="*/ 6 w 36"/>
                            <a:gd name="T15" fmla="*/ 0 h 24"/>
                            <a:gd name="T16" fmla="*/ 6 w 36"/>
                            <a:gd name="T17" fmla="*/ 6 h 24"/>
                            <a:gd name="T18" fmla="*/ 0 w 36"/>
                            <a:gd name="T19" fmla="*/ 12 h 24"/>
                            <a:gd name="T20" fmla="*/ 6 w 36"/>
                            <a:gd name="T21" fmla="*/ 18 h 24"/>
                            <a:gd name="T22" fmla="*/ 6 w 36"/>
                            <a:gd name="T23" fmla="*/ 18 h 24"/>
                            <a:gd name="T24" fmla="*/ 6 w 36"/>
                            <a:gd name="T25" fmla="*/ 24 h 24"/>
                            <a:gd name="T26" fmla="*/ 24 w 36"/>
                            <a:gd name="T27" fmla="*/ 24 h 24"/>
                            <a:gd name="T28" fmla="*/ 30 w 36"/>
                            <a:gd name="T29" fmla="*/ 18 h 24"/>
                            <a:gd name="T30" fmla="*/ 30 w 36"/>
                            <a:gd name="T31" fmla="*/ 18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0" y="6"/>
                              </a:lnTo>
                              <a:lnTo>
                                <a:pt x="30" y="0"/>
                              </a:lnTo>
                              <a:lnTo>
                                <a:pt x="24" y="0"/>
                              </a:lnTo>
                              <a:lnTo>
                                <a:pt x="12" y="0"/>
                              </a:lnTo>
                              <a:lnTo>
                                <a:pt x="6" y="0"/>
                              </a:lnTo>
                              <a:lnTo>
                                <a:pt x="6" y="6"/>
                              </a:lnTo>
                              <a:lnTo>
                                <a:pt x="0" y="12"/>
                              </a:lnTo>
                              <a:lnTo>
                                <a:pt x="6" y="18"/>
                              </a:lnTo>
                              <a:lnTo>
                                <a:pt x="6" y="24"/>
                              </a:lnTo>
                              <a:lnTo>
                                <a:pt x="24" y="24"/>
                              </a:lnTo>
                              <a:lnTo>
                                <a:pt x="30"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70" name="Freeform 7053"/>
                        <p:cNvSpPr>
                          <a:spLocks/>
                        </p:cNvSpPr>
                        <p:nvPr/>
                      </p:nvSpPr>
                      <p:spPr bwMode="auto">
                        <a:xfrm>
                          <a:off x="7293073" y="3201346"/>
                          <a:ext cx="43846" cy="36647"/>
                        </a:xfrm>
                        <a:custGeom>
                          <a:avLst/>
                          <a:gdLst>
                            <a:gd name="T0" fmla="*/ 30 w 30"/>
                            <a:gd name="T1" fmla="*/ 12 h 24"/>
                            <a:gd name="T2" fmla="*/ 30 w 30"/>
                            <a:gd name="T3" fmla="*/ 6 h 24"/>
                            <a:gd name="T4" fmla="*/ 24 w 30"/>
                            <a:gd name="T5" fmla="*/ 0 h 24"/>
                            <a:gd name="T6" fmla="*/ 18 w 30"/>
                            <a:gd name="T7" fmla="*/ 0 h 24"/>
                            <a:gd name="T8" fmla="*/ 18 w 30"/>
                            <a:gd name="T9" fmla="*/ 0 h 24"/>
                            <a:gd name="T10" fmla="*/ 12 w 30"/>
                            <a:gd name="T11" fmla="*/ 0 h 24"/>
                            <a:gd name="T12" fmla="*/ 6 w 30"/>
                            <a:gd name="T13" fmla="*/ 0 h 24"/>
                            <a:gd name="T14" fmla="*/ 0 w 30"/>
                            <a:gd name="T15" fmla="*/ 0 h 24"/>
                            <a:gd name="T16" fmla="*/ 0 w 30"/>
                            <a:gd name="T17" fmla="*/ 6 h 24"/>
                            <a:gd name="T18" fmla="*/ 0 w 30"/>
                            <a:gd name="T19" fmla="*/ 18 h 24"/>
                            <a:gd name="T20" fmla="*/ 0 w 30"/>
                            <a:gd name="T21" fmla="*/ 18 h 24"/>
                            <a:gd name="T22" fmla="*/ 0 w 30"/>
                            <a:gd name="T23" fmla="*/ 24 h 24"/>
                            <a:gd name="T24" fmla="*/ 24 w 30"/>
                            <a:gd name="T25" fmla="*/ 24 h 24"/>
                            <a:gd name="T26" fmla="*/ 24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0"/>
                              </a:lnTo>
                              <a:lnTo>
                                <a:pt x="18" y="0"/>
                              </a:lnTo>
                              <a:lnTo>
                                <a:pt x="12" y="0"/>
                              </a:lnTo>
                              <a:lnTo>
                                <a:pt x="6" y="0"/>
                              </a:lnTo>
                              <a:lnTo>
                                <a:pt x="0" y="0"/>
                              </a:lnTo>
                              <a:lnTo>
                                <a:pt x="0" y="6"/>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71" name="Freeform 7054"/>
                        <p:cNvSpPr>
                          <a:spLocks/>
                        </p:cNvSpPr>
                        <p:nvPr/>
                      </p:nvSpPr>
                      <p:spPr bwMode="auto">
                        <a:xfrm>
                          <a:off x="7293073" y="3201346"/>
                          <a:ext cx="43846" cy="36647"/>
                        </a:xfrm>
                        <a:custGeom>
                          <a:avLst/>
                          <a:gdLst>
                            <a:gd name="T0" fmla="*/ 30 w 30"/>
                            <a:gd name="T1" fmla="*/ 12 h 24"/>
                            <a:gd name="T2" fmla="*/ 30 w 30"/>
                            <a:gd name="T3" fmla="*/ 6 h 24"/>
                            <a:gd name="T4" fmla="*/ 24 w 30"/>
                            <a:gd name="T5" fmla="*/ 0 h 24"/>
                            <a:gd name="T6" fmla="*/ 18 w 30"/>
                            <a:gd name="T7" fmla="*/ 0 h 24"/>
                            <a:gd name="T8" fmla="*/ 18 w 30"/>
                            <a:gd name="T9" fmla="*/ 0 h 24"/>
                            <a:gd name="T10" fmla="*/ 12 w 30"/>
                            <a:gd name="T11" fmla="*/ 0 h 24"/>
                            <a:gd name="T12" fmla="*/ 6 w 30"/>
                            <a:gd name="T13" fmla="*/ 0 h 24"/>
                            <a:gd name="T14" fmla="*/ 0 w 30"/>
                            <a:gd name="T15" fmla="*/ 0 h 24"/>
                            <a:gd name="T16" fmla="*/ 0 w 30"/>
                            <a:gd name="T17" fmla="*/ 6 h 24"/>
                            <a:gd name="T18" fmla="*/ 0 w 30"/>
                            <a:gd name="T19" fmla="*/ 18 h 24"/>
                            <a:gd name="T20" fmla="*/ 0 w 30"/>
                            <a:gd name="T21" fmla="*/ 18 h 24"/>
                            <a:gd name="T22" fmla="*/ 0 w 30"/>
                            <a:gd name="T23" fmla="*/ 24 h 24"/>
                            <a:gd name="T24" fmla="*/ 24 w 30"/>
                            <a:gd name="T25" fmla="*/ 24 h 24"/>
                            <a:gd name="T26" fmla="*/ 24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0"/>
                              </a:lnTo>
                              <a:lnTo>
                                <a:pt x="18" y="0"/>
                              </a:lnTo>
                              <a:lnTo>
                                <a:pt x="12" y="0"/>
                              </a:lnTo>
                              <a:lnTo>
                                <a:pt x="6" y="0"/>
                              </a:lnTo>
                              <a:lnTo>
                                <a:pt x="0" y="0"/>
                              </a:lnTo>
                              <a:lnTo>
                                <a:pt x="0" y="6"/>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72" name="Freeform 7055"/>
                        <p:cNvSpPr>
                          <a:spLocks/>
                        </p:cNvSpPr>
                        <p:nvPr/>
                      </p:nvSpPr>
                      <p:spPr bwMode="auto">
                        <a:xfrm>
                          <a:off x="7293073" y="3201346"/>
                          <a:ext cx="43846" cy="36647"/>
                        </a:xfrm>
                        <a:custGeom>
                          <a:avLst/>
                          <a:gdLst>
                            <a:gd name="T0" fmla="*/ 30 w 30"/>
                            <a:gd name="T1" fmla="*/ 12 h 24"/>
                            <a:gd name="T2" fmla="*/ 30 w 30"/>
                            <a:gd name="T3" fmla="*/ 6 h 24"/>
                            <a:gd name="T4" fmla="*/ 24 w 30"/>
                            <a:gd name="T5" fmla="*/ 0 h 24"/>
                            <a:gd name="T6" fmla="*/ 18 w 30"/>
                            <a:gd name="T7" fmla="*/ 0 h 24"/>
                            <a:gd name="T8" fmla="*/ 18 w 30"/>
                            <a:gd name="T9" fmla="*/ 0 h 24"/>
                            <a:gd name="T10" fmla="*/ 12 w 30"/>
                            <a:gd name="T11" fmla="*/ 0 h 24"/>
                            <a:gd name="T12" fmla="*/ 6 w 30"/>
                            <a:gd name="T13" fmla="*/ 0 h 24"/>
                            <a:gd name="T14" fmla="*/ 0 w 30"/>
                            <a:gd name="T15" fmla="*/ 0 h 24"/>
                            <a:gd name="T16" fmla="*/ 0 w 30"/>
                            <a:gd name="T17" fmla="*/ 6 h 24"/>
                            <a:gd name="T18" fmla="*/ 0 w 30"/>
                            <a:gd name="T19" fmla="*/ 18 h 24"/>
                            <a:gd name="T20" fmla="*/ 0 w 30"/>
                            <a:gd name="T21" fmla="*/ 18 h 24"/>
                            <a:gd name="T22" fmla="*/ 0 w 30"/>
                            <a:gd name="T23" fmla="*/ 24 h 24"/>
                            <a:gd name="T24" fmla="*/ 24 w 30"/>
                            <a:gd name="T25" fmla="*/ 24 h 24"/>
                            <a:gd name="T26" fmla="*/ 24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0"/>
                              </a:lnTo>
                              <a:lnTo>
                                <a:pt x="18" y="0"/>
                              </a:lnTo>
                              <a:lnTo>
                                <a:pt x="12" y="0"/>
                              </a:lnTo>
                              <a:lnTo>
                                <a:pt x="6" y="0"/>
                              </a:lnTo>
                              <a:lnTo>
                                <a:pt x="0" y="0"/>
                              </a:lnTo>
                              <a:lnTo>
                                <a:pt x="0" y="6"/>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73" name="Freeform 7056"/>
                        <p:cNvSpPr>
                          <a:spLocks/>
                        </p:cNvSpPr>
                        <p:nvPr/>
                      </p:nvSpPr>
                      <p:spPr bwMode="auto">
                        <a:xfrm>
                          <a:off x="7301842" y="3201346"/>
                          <a:ext cx="43846" cy="36647"/>
                        </a:xfrm>
                        <a:custGeom>
                          <a:avLst/>
                          <a:gdLst>
                            <a:gd name="T0" fmla="*/ 30 w 30"/>
                            <a:gd name="T1" fmla="*/ 12 h 24"/>
                            <a:gd name="T2" fmla="*/ 30 w 30"/>
                            <a:gd name="T3" fmla="*/ 6 h 24"/>
                            <a:gd name="T4" fmla="*/ 30 w 30"/>
                            <a:gd name="T5" fmla="*/ 6 h 24"/>
                            <a:gd name="T6" fmla="*/ 30 w 30"/>
                            <a:gd name="T7" fmla="*/ 0 h 24"/>
                            <a:gd name="T8" fmla="*/ 24 w 30"/>
                            <a:gd name="T9" fmla="*/ 0 h 24"/>
                            <a:gd name="T10" fmla="*/ 18 w 30"/>
                            <a:gd name="T11" fmla="*/ 0 h 24"/>
                            <a:gd name="T12" fmla="*/ 12 w 30"/>
                            <a:gd name="T13" fmla="*/ 0 h 24"/>
                            <a:gd name="T14" fmla="*/ 12 w 30"/>
                            <a:gd name="T15" fmla="*/ 0 h 24"/>
                            <a:gd name="T16" fmla="*/ 0 w 30"/>
                            <a:gd name="T17" fmla="*/ 0 h 24"/>
                            <a:gd name="T18" fmla="*/ 0 w 30"/>
                            <a:gd name="T19" fmla="*/ 18 h 24"/>
                            <a:gd name="T20" fmla="*/ 6 w 30"/>
                            <a:gd name="T21" fmla="*/ 24 h 24"/>
                            <a:gd name="T22" fmla="*/ 30 w 30"/>
                            <a:gd name="T23" fmla="*/ 24 h 24"/>
                            <a:gd name="T24" fmla="*/ 30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30" y="0"/>
                              </a:lnTo>
                              <a:lnTo>
                                <a:pt x="24" y="0"/>
                              </a:lnTo>
                              <a:lnTo>
                                <a:pt x="18" y="0"/>
                              </a:lnTo>
                              <a:lnTo>
                                <a:pt x="12" y="0"/>
                              </a:lnTo>
                              <a:lnTo>
                                <a:pt x="0" y="0"/>
                              </a:lnTo>
                              <a:lnTo>
                                <a:pt x="0"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74" name="Freeform 7057"/>
                        <p:cNvSpPr>
                          <a:spLocks/>
                        </p:cNvSpPr>
                        <p:nvPr/>
                      </p:nvSpPr>
                      <p:spPr bwMode="auto">
                        <a:xfrm>
                          <a:off x="7336919" y="3201346"/>
                          <a:ext cx="46769" cy="36647"/>
                        </a:xfrm>
                        <a:custGeom>
                          <a:avLst/>
                          <a:gdLst>
                            <a:gd name="T0" fmla="*/ 32 w 32"/>
                            <a:gd name="T1" fmla="*/ 12 h 24"/>
                            <a:gd name="T2" fmla="*/ 32 w 32"/>
                            <a:gd name="T3" fmla="*/ 6 h 24"/>
                            <a:gd name="T4" fmla="*/ 26 w 32"/>
                            <a:gd name="T5" fmla="*/ 6 h 24"/>
                            <a:gd name="T6" fmla="*/ 26 w 32"/>
                            <a:gd name="T7" fmla="*/ 0 h 24"/>
                            <a:gd name="T8" fmla="*/ 26 w 32"/>
                            <a:gd name="T9" fmla="*/ 0 h 24"/>
                            <a:gd name="T10" fmla="*/ 18 w 32"/>
                            <a:gd name="T11" fmla="*/ 0 h 24"/>
                            <a:gd name="T12" fmla="*/ 6 w 32"/>
                            <a:gd name="T13" fmla="*/ 0 h 24"/>
                            <a:gd name="T14" fmla="*/ 6 w 32"/>
                            <a:gd name="T15" fmla="*/ 0 h 24"/>
                            <a:gd name="T16" fmla="*/ 6 w 32"/>
                            <a:gd name="T17" fmla="*/ 0 h 24"/>
                            <a:gd name="T18" fmla="*/ 0 w 32"/>
                            <a:gd name="T19" fmla="*/ 6 h 24"/>
                            <a:gd name="T20" fmla="*/ 0 w 32"/>
                            <a:gd name="T21" fmla="*/ 18 h 24"/>
                            <a:gd name="T22" fmla="*/ 6 w 32"/>
                            <a:gd name="T23" fmla="*/ 18 h 24"/>
                            <a:gd name="T24" fmla="*/ 6 w 32"/>
                            <a:gd name="T25" fmla="*/ 24 h 24"/>
                            <a:gd name="T26" fmla="*/ 26 w 32"/>
                            <a:gd name="T27" fmla="*/ 24 h 24"/>
                            <a:gd name="T28" fmla="*/ 26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6"/>
                              </a:lnTo>
                              <a:lnTo>
                                <a:pt x="26" y="0"/>
                              </a:lnTo>
                              <a:lnTo>
                                <a:pt x="18" y="0"/>
                              </a:lnTo>
                              <a:lnTo>
                                <a:pt x="6" y="0"/>
                              </a:lnTo>
                              <a:lnTo>
                                <a:pt x="0" y="6"/>
                              </a:lnTo>
                              <a:lnTo>
                                <a:pt x="0" y="18"/>
                              </a:lnTo>
                              <a:lnTo>
                                <a:pt x="6" y="18"/>
                              </a:lnTo>
                              <a:lnTo>
                                <a:pt x="6"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75" name="Freeform 7058"/>
                        <p:cNvSpPr>
                          <a:spLocks/>
                        </p:cNvSpPr>
                        <p:nvPr/>
                      </p:nvSpPr>
                      <p:spPr bwMode="auto">
                        <a:xfrm>
                          <a:off x="7354458" y="3201346"/>
                          <a:ext cx="46769" cy="36647"/>
                        </a:xfrm>
                        <a:custGeom>
                          <a:avLst/>
                          <a:gdLst>
                            <a:gd name="T0" fmla="*/ 32 w 32"/>
                            <a:gd name="T1" fmla="*/ 12 h 24"/>
                            <a:gd name="T2" fmla="*/ 32 w 32"/>
                            <a:gd name="T3" fmla="*/ 6 h 24"/>
                            <a:gd name="T4" fmla="*/ 32 w 32"/>
                            <a:gd name="T5" fmla="*/ 6 h 24"/>
                            <a:gd name="T6" fmla="*/ 32 w 32"/>
                            <a:gd name="T7" fmla="*/ 0 h 24"/>
                            <a:gd name="T8" fmla="*/ 20 w 32"/>
                            <a:gd name="T9" fmla="*/ 0 h 24"/>
                            <a:gd name="T10" fmla="*/ 20 w 32"/>
                            <a:gd name="T11" fmla="*/ 0 h 24"/>
                            <a:gd name="T12" fmla="*/ 14 w 32"/>
                            <a:gd name="T13" fmla="*/ 0 h 24"/>
                            <a:gd name="T14" fmla="*/ 14 w 32"/>
                            <a:gd name="T15" fmla="*/ 0 h 24"/>
                            <a:gd name="T16" fmla="*/ 0 w 32"/>
                            <a:gd name="T17" fmla="*/ 0 h 24"/>
                            <a:gd name="T18" fmla="*/ 0 w 32"/>
                            <a:gd name="T19" fmla="*/ 18 h 24"/>
                            <a:gd name="T20" fmla="*/ 6 w 32"/>
                            <a:gd name="T21" fmla="*/ 24 h 24"/>
                            <a:gd name="T22" fmla="*/ 26 w 32"/>
                            <a:gd name="T23" fmla="*/ 24 h 24"/>
                            <a:gd name="T24" fmla="*/ 32 w 32"/>
                            <a:gd name="T25" fmla="*/ 18 h 24"/>
                            <a:gd name="T26" fmla="*/ 32 w 32"/>
                            <a:gd name="T27" fmla="*/ 18 h 24"/>
                            <a:gd name="T28" fmla="*/ 32 w 32"/>
                            <a:gd name="T29" fmla="*/ 18 h 24"/>
                            <a:gd name="T30" fmla="*/ 32 w 32"/>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4"/>
                            <a:gd name="T50" fmla="*/ 32 w 3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4">
                              <a:moveTo>
                                <a:pt x="32" y="12"/>
                              </a:moveTo>
                              <a:lnTo>
                                <a:pt x="32" y="6"/>
                              </a:lnTo>
                              <a:lnTo>
                                <a:pt x="32" y="0"/>
                              </a:lnTo>
                              <a:lnTo>
                                <a:pt x="20" y="0"/>
                              </a:lnTo>
                              <a:lnTo>
                                <a:pt x="14" y="0"/>
                              </a:lnTo>
                              <a:lnTo>
                                <a:pt x="0" y="0"/>
                              </a:lnTo>
                              <a:lnTo>
                                <a:pt x="0" y="18"/>
                              </a:lnTo>
                              <a:lnTo>
                                <a:pt x="6" y="24"/>
                              </a:lnTo>
                              <a:lnTo>
                                <a:pt x="26"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76" name="Freeform 7059"/>
                        <p:cNvSpPr>
                          <a:spLocks/>
                        </p:cNvSpPr>
                        <p:nvPr/>
                      </p:nvSpPr>
                      <p:spPr bwMode="auto">
                        <a:xfrm>
                          <a:off x="7354458" y="3201346"/>
                          <a:ext cx="46769" cy="36647"/>
                        </a:xfrm>
                        <a:custGeom>
                          <a:avLst/>
                          <a:gdLst>
                            <a:gd name="T0" fmla="*/ 32 w 32"/>
                            <a:gd name="T1" fmla="*/ 12 h 24"/>
                            <a:gd name="T2" fmla="*/ 32 w 32"/>
                            <a:gd name="T3" fmla="*/ 6 h 24"/>
                            <a:gd name="T4" fmla="*/ 32 w 32"/>
                            <a:gd name="T5" fmla="*/ 6 h 24"/>
                            <a:gd name="T6" fmla="*/ 32 w 32"/>
                            <a:gd name="T7" fmla="*/ 0 h 24"/>
                            <a:gd name="T8" fmla="*/ 20 w 32"/>
                            <a:gd name="T9" fmla="*/ 0 h 24"/>
                            <a:gd name="T10" fmla="*/ 20 w 32"/>
                            <a:gd name="T11" fmla="*/ 0 h 24"/>
                            <a:gd name="T12" fmla="*/ 14 w 32"/>
                            <a:gd name="T13" fmla="*/ 0 h 24"/>
                            <a:gd name="T14" fmla="*/ 14 w 32"/>
                            <a:gd name="T15" fmla="*/ 0 h 24"/>
                            <a:gd name="T16" fmla="*/ 0 w 32"/>
                            <a:gd name="T17" fmla="*/ 0 h 24"/>
                            <a:gd name="T18" fmla="*/ 0 w 32"/>
                            <a:gd name="T19" fmla="*/ 18 h 24"/>
                            <a:gd name="T20" fmla="*/ 6 w 32"/>
                            <a:gd name="T21" fmla="*/ 24 h 24"/>
                            <a:gd name="T22" fmla="*/ 26 w 32"/>
                            <a:gd name="T23" fmla="*/ 24 h 24"/>
                            <a:gd name="T24" fmla="*/ 32 w 32"/>
                            <a:gd name="T25" fmla="*/ 18 h 24"/>
                            <a:gd name="T26" fmla="*/ 32 w 32"/>
                            <a:gd name="T27" fmla="*/ 18 h 24"/>
                            <a:gd name="T28" fmla="*/ 32 w 32"/>
                            <a:gd name="T29" fmla="*/ 18 h 24"/>
                            <a:gd name="T30" fmla="*/ 32 w 32"/>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4"/>
                            <a:gd name="T50" fmla="*/ 32 w 3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4">
                              <a:moveTo>
                                <a:pt x="32" y="12"/>
                              </a:moveTo>
                              <a:lnTo>
                                <a:pt x="32" y="6"/>
                              </a:lnTo>
                              <a:lnTo>
                                <a:pt x="32" y="0"/>
                              </a:lnTo>
                              <a:lnTo>
                                <a:pt x="20" y="0"/>
                              </a:lnTo>
                              <a:lnTo>
                                <a:pt x="14" y="0"/>
                              </a:lnTo>
                              <a:lnTo>
                                <a:pt x="0" y="0"/>
                              </a:lnTo>
                              <a:lnTo>
                                <a:pt x="0" y="18"/>
                              </a:lnTo>
                              <a:lnTo>
                                <a:pt x="6" y="24"/>
                              </a:lnTo>
                              <a:lnTo>
                                <a:pt x="26"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77" name="Freeform 7060"/>
                        <p:cNvSpPr>
                          <a:spLocks/>
                        </p:cNvSpPr>
                        <p:nvPr/>
                      </p:nvSpPr>
                      <p:spPr bwMode="auto">
                        <a:xfrm>
                          <a:off x="7401227" y="3201346"/>
                          <a:ext cx="43846" cy="36647"/>
                        </a:xfrm>
                        <a:custGeom>
                          <a:avLst/>
                          <a:gdLst>
                            <a:gd name="T0" fmla="*/ 30 w 30"/>
                            <a:gd name="T1" fmla="*/ 12 h 24"/>
                            <a:gd name="T2" fmla="*/ 30 w 30"/>
                            <a:gd name="T3" fmla="*/ 6 h 24"/>
                            <a:gd name="T4" fmla="*/ 24 w 30"/>
                            <a:gd name="T5" fmla="*/ 6 h 24"/>
                            <a:gd name="T6" fmla="*/ 24 w 30"/>
                            <a:gd name="T7" fmla="*/ 0 h 24"/>
                            <a:gd name="T8" fmla="*/ 18 w 30"/>
                            <a:gd name="T9" fmla="*/ 0 h 24"/>
                            <a:gd name="T10" fmla="*/ 18 w 30"/>
                            <a:gd name="T11" fmla="*/ 0 h 24"/>
                            <a:gd name="T12" fmla="*/ 6 w 30"/>
                            <a:gd name="T13" fmla="*/ 0 h 24"/>
                            <a:gd name="T14" fmla="*/ 6 w 30"/>
                            <a:gd name="T15" fmla="*/ 0 h 24"/>
                            <a:gd name="T16" fmla="*/ 0 w 30"/>
                            <a:gd name="T17" fmla="*/ 0 h 24"/>
                            <a:gd name="T18" fmla="*/ 0 w 30"/>
                            <a:gd name="T19" fmla="*/ 6 h 24"/>
                            <a:gd name="T20" fmla="*/ 0 w 30"/>
                            <a:gd name="T21" fmla="*/ 18 h 24"/>
                            <a:gd name="T22" fmla="*/ 0 w 30"/>
                            <a:gd name="T23" fmla="*/ 18 h 24"/>
                            <a:gd name="T24" fmla="*/ 0 w 30"/>
                            <a:gd name="T25" fmla="*/ 24 h 24"/>
                            <a:gd name="T26" fmla="*/ 24 w 30"/>
                            <a:gd name="T27" fmla="*/ 24 h 24"/>
                            <a:gd name="T28" fmla="*/ 24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6"/>
                              </a:lnTo>
                              <a:lnTo>
                                <a:pt x="24" y="0"/>
                              </a:lnTo>
                              <a:lnTo>
                                <a:pt x="18" y="0"/>
                              </a:lnTo>
                              <a:lnTo>
                                <a:pt x="6" y="0"/>
                              </a:lnTo>
                              <a:lnTo>
                                <a:pt x="0" y="0"/>
                              </a:lnTo>
                              <a:lnTo>
                                <a:pt x="0" y="6"/>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78" name="Freeform 7061"/>
                        <p:cNvSpPr>
                          <a:spLocks/>
                        </p:cNvSpPr>
                        <p:nvPr/>
                      </p:nvSpPr>
                      <p:spPr bwMode="auto">
                        <a:xfrm>
                          <a:off x="7418765" y="3201346"/>
                          <a:ext cx="43846" cy="36647"/>
                        </a:xfrm>
                        <a:custGeom>
                          <a:avLst/>
                          <a:gdLst>
                            <a:gd name="T0" fmla="*/ 30 w 30"/>
                            <a:gd name="T1" fmla="*/ 12 h 24"/>
                            <a:gd name="T2" fmla="*/ 30 w 30"/>
                            <a:gd name="T3" fmla="*/ 6 h 24"/>
                            <a:gd name="T4" fmla="*/ 24 w 30"/>
                            <a:gd name="T5" fmla="*/ 6 h 24"/>
                            <a:gd name="T6" fmla="*/ 24 w 30"/>
                            <a:gd name="T7" fmla="*/ 0 h 24"/>
                            <a:gd name="T8" fmla="*/ 18 w 30"/>
                            <a:gd name="T9" fmla="*/ 0 h 24"/>
                            <a:gd name="T10" fmla="*/ 18 w 30"/>
                            <a:gd name="T11" fmla="*/ 0 h 24"/>
                            <a:gd name="T12" fmla="*/ 6 w 30"/>
                            <a:gd name="T13" fmla="*/ 0 h 24"/>
                            <a:gd name="T14" fmla="*/ 6 w 30"/>
                            <a:gd name="T15" fmla="*/ 0 h 24"/>
                            <a:gd name="T16" fmla="*/ 0 w 30"/>
                            <a:gd name="T17" fmla="*/ 0 h 24"/>
                            <a:gd name="T18" fmla="*/ 0 w 30"/>
                            <a:gd name="T19" fmla="*/ 18 h 24"/>
                            <a:gd name="T20" fmla="*/ 6 w 30"/>
                            <a:gd name="T21" fmla="*/ 24 h 24"/>
                            <a:gd name="T22" fmla="*/ 24 w 30"/>
                            <a:gd name="T23" fmla="*/ 24 h 24"/>
                            <a:gd name="T24" fmla="*/ 24 w 30"/>
                            <a:gd name="T25" fmla="*/ 18 h 24"/>
                            <a:gd name="T26" fmla="*/ 24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6"/>
                              </a:lnTo>
                              <a:lnTo>
                                <a:pt x="24" y="6"/>
                              </a:lnTo>
                              <a:lnTo>
                                <a:pt x="24" y="0"/>
                              </a:lnTo>
                              <a:lnTo>
                                <a:pt x="18" y="0"/>
                              </a:lnTo>
                              <a:lnTo>
                                <a:pt x="6" y="0"/>
                              </a:lnTo>
                              <a:lnTo>
                                <a:pt x="0" y="0"/>
                              </a:lnTo>
                              <a:lnTo>
                                <a:pt x="0"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79" name="Freeform 7062"/>
                        <p:cNvSpPr>
                          <a:spLocks/>
                        </p:cNvSpPr>
                        <p:nvPr/>
                      </p:nvSpPr>
                      <p:spPr bwMode="auto">
                        <a:xfrm>
                          <a:off x="7418765" y="3201346"/>
                          <a:ext cx="43846" cy="36647"/>
                        </a:xfrm>
                        <a:custGeom>
                          <a:avLst/>
                          <a:gdLst>
                            <a:gd name="T0" fmla="*/ 30 w 30"/>
                            <a:gd name="T1" fmla="*/ 12 h 24"/>
                            <a:gd name="T2" fmla="*/ 30 w 30"/>
                            <a:gd name="T3" fmla="*/ 6 h 24"/>
                            <a:gd name="T4" fmla="*/ 24 w 30"/>
                            <a:gd name="T5" fmla="*/ 0 h 24"/>
                            <a:gd name="T6" fmla="*/ 24 w 30"/>
                            <a:gd name="T7" fmla="*/ 0 h 24"/>
                            <a:gd name="T8" fmla="*/ 18 w 30"/>
                            <a:gd name="T9" fmla="*/ 0 h 24"/>
                            <a:gd name="T10" fmla="*/ 12 w 30"/>
                            <a:gd name="T11" fmla="*/ 0 h 24"/>
                            <a:gd name="T12" fmla="*/ 6 w 30"/>
                            <a:gd name="T13" fmla="*/ 0 h 24"/>
                            <a:gd name="T14" fmla="*/ 6 w 30"/>
                            <a:gd name="T15" fmla="*/ 0 h 24"/>
                            <a:gd name="T16" fmla="*/ 6 w 30"/>
                            <a:gd name="T17" fmla="*/ 6 h 24"/>
                            <a:gd name="T18" fmla="*/ 0 w 30"/>
                            <a:gd name="T19" fmla="*/ 6 h 24"/>
                            <a:gd name="T20" fmla="*/ 0 w 30"/>
                            <a:gd name="T21" fmla="*/ 18 h 24"/>
                            <a:gd name="T22" fmla="*/ 6 w 30"/>
                            <a:gd name="T23" fmla="*/ 18 h 24"/>
                            <a:gd name="T24" fmla="*/ 6 w 30"/>
                            <a:gd name="T25" fmla="*/ 24 h 24"/>
                            <a:gd name="T26" fmla="*/ 24 w 30"/>
                            <a:gd name="T27" fmla="*/ 24 h 24"/>
                            <a:gd name="T28" fmla="*/ 24 w 30"/>
                            <a:gd name="T29" fmla="*/ 18 h 24"/>
                            <a:gd name="T30" fmla="*/ 30 w 30"/>
                            <a:gd name="T31" fmla="*/ 18 h 24"/>
                            <a:gd name="T32" fmla="*/ 30 w 30"/>
                            <a:gd name="T33" fmla="*/ 18 h 24"/>
                            <a:gd name="T34" fmla="*/ 30 w 30"/>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30" y="12"/>
                              </a:moveTo>
                              <a:lnTo>
                                <a:pt x="30" y="6"/>
                              </a:lnTo>
                              <a:lnTo>
                                <a:pt x="24" y="0"/>
                              </a:lnTo>
                              <a:lnTo>
                                <a:pt x="18" y="0"/>
                              </a:lnTo>
                              <a:lnTo>
                                <a:pt x="12" y="0"/>
                              </a:lnTo>
                              <a:lnTo>
                                <a:pt x="6" y="0"/>
                              </a:lnTo>
                              <a:lnTo>
                                <a:pt x="6" y="6"/>
                              </a:lnTo>
                              <a:lnTo>
                                <a:pt x="0" y="6"/>
                              </a:lnTo>
                              <a:lnTo>
                                <a:pt x="0" y="18"/>
                              </a:lnTo>
                              <a:lnTo>
                                <a:pt x="6"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80" name="Freeform 7063"/>
                        <p:cNvSpPr>
                          <a:spLocks/>
                        </p:cNvSpPr>
                        <p:nvPr/>
                      </p:nvSpPr>
                      <p:spPr bwMode="auto">
                        <a:xfrm>
                          <a:off x="7436304" y="3201346"/>
                          <a:ext cx="43846" cy="36647"/>
                        </a:xfrm>
                        <a:custGeom>
                          <a:avLst/>
                          <a:gdLst>
                            <a:gd name="T0" fmla="*/ 30 w 30"/>
                            <a:gd name="T1" fmla="*/ 12 h 24"/>
                            <a:gd name="T2" fmla="*/ 30 w 30"/>
                            <a:gd name="T3" fmla="*/ 6 h 24"/>
                            <a:gd name="T4" fmla="*/ 30 w 30"/>
                            <a:gd name="T5" fmla="*/ 0 h 24"/>
                            <a:gd name="T6" fmla="*/ 24 w 30"/>
                            <a:gd name="T7" fmla="*/ 0 h 24"/>
                            <a:gd name="T8" fmla="*/ 18 w 30"/>
                            <a:gd name="T9" fmla="*/ 0 h 24"/>
                            <a:gd name="T10" fmla="*/ 12 w 30"/>
                            <a:gd name="T11" fmla="*/ 0 h 24"/>
                            <a:gd name="T12" fmla="*/ 12 w 30"/>
                            <a:gd name="T13" fmla="*/ 0 h 24"/>
                            <a:gd name="T14" fmla="*/ 6 w 30"/>
                            <a:gd name="T15" fmla="*/ 0 h 24"/>
                            <a:gd name="T16" fmla="*/ 0 w 30"/>
                            <a:gd name="T17" fmla="*/ 6 h 24"/>
                            <a:gd name="T18" fmla="*/ 0 w 30"/>
                            <a:gd name="T19" fmla="*/ 18 h 24"/>
                            <a:gd name="T20" fmla="*/ 6 w 30"/>
                            <a:gd name="T21" fmla="*/ 18 h 24"/>
                            <a:gd name="T22" fmla="*/ 6 w 30"/>
                            <a:gd name="T23" fmla="*/ 24 h 24"/>
                            <a:gd name="T24" fmla="*/ 30 w 30"/>
                            <a:gd name="T25" fmla="*/ 24 h 24"/>
                            <a:gd name="T26" fmla="*/ 30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30" y="0"/>
                              </a:lnTo>
                              <a:lnTo>
                                <a:pt x="24" y="0"/>
                              </a:lnTo>
                              <a:lnTo>
                                <a:pt x="18" y="0"/>
                              </a:lnTo>
                              <a:lnTo>
                                <a:pt x="12" y="0"/>
                              </a:lnTo>
                              <a:lnTo>
                                <a:pt x="6" y="0"/>
                              </a:lnTo>
                              <a:lnTo>
                                <a:pt x="0" y="6"/>
                              </a:lnTo>
                              <a:lnTo>
                                <a:pt x="0" y="18"/>
                              </a:lnTo>
                              <a:lnTo>
                                <a:pt x="6"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81" name="Freeform 7064"/>
                        <p:cNvSpPr>
                          <a:spLocks/>
                        </p:cNvSpPr>
                        <p:nvPr/>
                      </p:nvSpPr>
                      <p:spPr bwMode="auto">
                        <a:xfrm>
                          <a:off x="7436304" y="3201346"/>
                          <a:ext cx="52615" cy="36647"/>
                        </a:xfrm>
                        <a:custGeom>
                          <a:avLst/>
                          <a:gdLst>
                            <a:gd name="T0" fmla="*/ 36 w 36"/>
                            <a:gd name="T1" fmla="*/ 12 h 24"/>
                            <a:gd name="T2" fmla="*/ 36 w 36"/>
                            <a:gd name="T3" fmla="*/ 6 h 24"/>
                            <a:gd name="T4" fmla="*/ 30 w 36"/>
                            <a:gd name="T5" fmla="*/ 6 h 24"/>
                            <a:gd name="T6" fmla="*/ 30 w 36"/>
                            <a:gd name="T7" fmla="*/ 0 h 24"/>
                            <a:gd name="T8" fmla="*/ 24 w 36"/>
                            <a:gd name="T9" fmla="*/ 0 h 24"/>
                            <a:gd name="T10" fmla="*/ 24 w 36"/>
                            <a:gd name="T11" fmla="*/ 0 h 24"/>
                            <a:gd name="T12" fmla="*/ 12 w 36"/>
                            <a:gd name="T13" fmla="*/ 0 h 24"/>
                            <a:gd name="T14" fmla="*/ 12 w 36"/>
                            <a:gd name="T15" fmla="*/ 0 h 24"/>
                            <a:gd name="T16" fmla="*/ 6 w 36"/>
                            <a:gd name="T17" fmla="*/ 0 h 24"/>
                            <a:gd name="T18" fmla="*/ 6 w 36"/>
                            <a:gd name="T19" fmla="*/ 6 h 24"/>
                            <a:gd name="T20" fmla="*/ 0 w 36"/>
                            <a:gd name="T21" fmla="*/ 12 h 24"/>
                            <a:gd name="T22" fmla="*/ 6 w 36"/>
                            <a:gd name="T23" fmla="*/ 18 h 24"/>
                            <a:gd name="T24" fmla="*/ 6 w 36"/>
                            <a:gd name="T25" fmla="*/ 18 h 24"/>
                            <a:gd name="T26" fmla="*/ 12 w 36"/>
                            <a:gd name="T27" fmla="*/ 24 h 24"/>
                            <a:gd name="T28" fmla="*/ 30 w 36"/>
                            <a:gd name="T29" fmla="*/ 24 h 24"/>
                            <a:gd name="T30" fmla="*/ 30 w 36"/>
                            <a:gd name="T31" fmla="*/ 18 h 24"/>
                            <a:gd name="T32" fmla="*/ 30 w 36"/>
                            <a:gd name="T33" fmla="*/ 18 h 24"/>
                            <a:gd name="T34" fmla="*/ 36 w 36"/>
                            <a:gd name="T35" fmla="*/ 18 h 24"/>
                            <a:gd name="T36" fmla="*/ 36 w 36"/>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24"/>
                            <a:gd name="T59" fmla="*/ 36 w 36"/>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24">
                              <a:moveTo>
                                <a:pt x="36" y="12"/>
                              </a:moveTo>
                              <a:lnTo>
                                <a:pt x="36" y="6"/>
                              </a:lnTo>
                              <a:lnTo>
                                <a:pt x="30" y="6"/>
                              </a:lnTo>
                              <a:lnTo>
                                <a:pt x="30" y="0"/>
                              </a:lnTo>
                              <a:lnTo>
                                <a:pt x="24" y="0"/>
                              </a:lnTo>
                              <a:lnTo>
                                <a:pt x="12" y="0"/>
                              </a:lnTo>
                              <a:lnTo>
                                <a:pt x="6" y="0"/>
                              </a:lnTo>
                              <a:lnTo>
                                <a:pt x="6" y="6"/>
                              </a:lnTo>
                              <a:lnTo>
                                <a:pt x="0" y="12"/>
                              </a:lnTo>
                              <a:lnTo>
                                <a:pt x="6" y="18"/>
                              </a:lnTo>
                              <a:lnTo>
                                <a:pt x="12" y="24"/>
                              </a:lnTo>
                              <a:lnTo>
                                <a:pt x="30"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82" name="Freeform 7065"/>
                        <p:cNvSpPr>
                          <a:spLocks/>
                        </p:cNvSpPr>
                        <p:nvPr/>
                      </p:nvSpPr>
                      <p:spPr bwMode="auto">
                        <a:xfrm>
                          <a:off x="7453842" y="3201346"/>
                          <a:ext cx="43846" cy="36647"/>
                        </a:xfrm>
                        <a:custGeom>
                          <a:avLst/>
                          <a:gdLst>
                            <a:gd name="T0" fmla="*/ 30 w 30"/>
                            <a:gd name="T1" fmla="*/ 12 h 24"/>
                            <a:gd name="T2" fmla="*/ 30 w 30"/>
                            <a:gd name="T3" fmla="*/ 6 h 24"/>
                            <a:gd name="T4" fmla="*/ 24 w 30"/>
                            <a:gd name="T5" fmla="*/ 6 h 24"/>
                            <a:gd name="T6" fmla="*/ 24 w 30"/>
                            <a:gd name="T7" fmla="*/ 0 h 24"/>
                            <a:gd name="T8" fmla="*/ 18 w 30"/>
                            <a:gd name="T9" fmla="*/ 0 h 24"/>
                            <a:gd name="T10" fmla="*/ 18 w 30"/>
                            <a:gd name="T11" fmla="*/ 0 h 24"/>
                            <a:gd name="T12" fmla="*/ 6 w 30"/>
                            <a:gd name="T13" fmla="*/ 0 h 24"/>
                            <a:gd name="T14" fmla="*/ 6 w 30"/>
                            <a:gd name="T15" fmla="*/ 0 h 24"/>
                            <a:gd name="T16" fmla="*/ 0 w 30"/>
                            <a:gd name="T17" fmla="*/ 0 h 24"/>
                            <a:gd name="T18" fmla="*/ 0 w 30"/>
                            <a:gd name="T19" fmla="*/ 18 h 24"/>
                            <a:gd name="T20" fmla="*/ 0 w 30"/>
                            <a:gd name="T21" fmla="*/ 24 h 24"/>
                            <a:gd name="T22" fmla="*/ 24 w 30"/>
                            <a:gd name="T23" fmla="*/ 24 h 24"/>
                            <a:gd name="T24" fmla="*/ 24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24" y="6"/>
                              </a:lnTo>
                              <a:lnTo>
                                <a:pt x="24" y="0"/>
                              </a:lnTo>
                              <a:lnTo>
                                <a:pt x="18" y="0"/>
                              </a:lnTo>
                              <a:lnTo>
                                <a:pt x="6" y="0"/>
                              </a:lnTo>
                              <a:lnTo>
                                <a:pt x="0" y="0"/>
                              </a:lnTo>
                              <a:lnTo>
                                <a:pt x="0" y="18"/>
                              </a:lnTo>
                              <a:lnTo>
                                <a:pt x="0"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83" name="Freeform 7066"/>
                        <p:cNvSpPr>
                          <a:spLocks/>
                        </p:cNvSpPr>
                        <p:nvPr/>
                      </p:nvSpPr>
                      <p:spPr bwMode="auto">
                        <a:xfrm>
                          <a:off x="7462611" y="3201346"/>
                          <a:ext cx="46769" cy="36647"/>
                        </a:xfrm>
                        <a:custGeom>
                          <a:avLst/>
                          <a:gdLst>
                            <a:gd name="T0" fmla="*/ 32 w 32"/>
                            <a:gd name="T1" fmla="*/ 12 h 24"/>
                            <a:gd name="T2" fmla="*/ 32 w 32"/>
                            <a:gd name="T3" fmla="*/ 0 h 24"/>
                            <a:gd name="T4" fmla="*/ 24 w 32"/>
                            <a:gd name="T5" fmla="*/ 0 h 24"/>
                            <a:gd name="T6" fmla="*/ 24 w 32"/>
                            <a:gd name="T7" fmla="*/ 0 h 24"/>
                            <a:gd name="T8" fmla="*/ 12 w 32"/>
                            <a:gd name="T9" fmla="*/ 0 h 24"/>
                            <a:gd name="T10" fmla="*/ 12 w 32"/>
                            <a:gd name="T11" fmla="*/ 0 h 24"/>
                            <a:gd name="T12" fmla="*/ 6 w 32"/>
                            <a:gd name="T13" fmla="*/ 0 h 24"/>
                            <a:gd name="T14" fmla="*/ 6 w 32"/>
                            <a:gd name="T15" fmla="*/ 6 h 24"/>
                            <a:gd name="T16" fmla="*/ 0 w 32"/>
                            <a:gd name="T17" fmla="*/ 6 h 24"/>
                            <a:gd name="T18" fmla="*/ 0 w 32"/>
                            <a:gd name="T19" fmla="*/ 18 h 24"/>
                            <a:gd name="T20" fmla="*/ 6 w 32"/>
                            <a:gd name="T21" fmla="*/ 18 h 24"/>
                            <a:gd name="T22" fmla="*/ 6 w 32"/>
                            <a:gd name="T23" fmla="*/ 18 h 24"/>
                            <a:gd name="T24" fmla="*/ 12 w 32"/>
                            <a:gd name="T25" fmla="*/ 24 h 24"/>
                            <a:gd name="T26" fmla="*/ 32 w 32"/>
                            <a:gd name="T27" fmla="*/ 24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0"/>
                              </a:lnTo>
                              <a:lnTo>
                                <a:pt x="24" y="0"/>
                              </a:lnTo>
                              <a:lnTo>
                                <a:pt x="12" y="0"/>
                              </a:lnTo>
                              <a:lnTo>
                                <a:pt x="6" y="0"/>
                              </a:lnTo>
                              <a:lnTo>
                                <a:pt x="6" y="6"/>
                              </a:lnTo>
                              <a:lnTo>
                                <a:pt x="0" y="6"/>
                              </a:lnTo>
                              <a:lnTo>
                                <a:pt x="0" y="18"/>
                              </a:lnTo>
                              <a:lnTo>
                                <a:pt x="6" y="18"/>
                              </a:lnTo>
                              <a:lnTo>
                                <a:pt x="12" y="24"/>
                              </a:lnTo>
                              <a:lnTo>
                                <a:pt x="32"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84" name="Freeform 7067"/>
                        <p:cNvSpPr>
                          <a:spLocks/>
                        </p:cNvSpPr>
                        <p:nvPr/>
                      </p:nvSpPr>
                      <p:spPr bwMode="auto">
                        <a:xfrm>
                          <a:off x="7462611" y="3201346"/>
                          <a:ext cx="46769" cy="36647"/>
                        </a:xfrm>
                        <a:custGeom>
                          <a:avLst/>
                          <a:gdLst>
                            <a:gd name="T0" fmla="*/ 32 w 32"/>
                            <a:gd name="T1" fmla="*/ 12 h 24"/>
                            <a:gd name="T2" fmla="*/ 32 w 32"/>
                            <a:gd name="T3" fmla="*/ 0 h 24"/>
                            <a:gd name="T4" fmla="*/ 24 w 32"/>
                            <a:gd name="T5" fmla="*/ 0 h 24"/>
                            <a:gd name="T6" fmla="*/ 24 w 32"/>
                            <a:gd name="T7" fmla="*/ 0 h 24"/>
                            <a:gd name="T8" fmla="*/ 12 w 32"/>
                            <a:gd name="T9" fmla="*/ 0 h 24"/>
                            <a:gd name="T10" fmla="*/ 12 w 32"/>
                            <a:gd name="T11" fmla="*/ 0 h 24"/>
                            <a:gd name="T12" fmla="*/ 6 w 32"/>
                            <a:gd name="T13" fmla="*/ 0 h 24"/>
                            <a:gd name="T14" fmla="*/ 6 w 32"/>
                            <a:gd name="T15" fmla="*/ 6 h 24"/>
                            <a:gd name="T16" fmla="*/ 0 w 32"/>
                            <a:gd name="T17" fmla="*/ 6 h 24"/>
                            <a:gd name="T18" fmla="*/ 0 w 32"/>
                            <a:gd name="T19" fmla="*/ 18 h 24"/>
                            <a:gd name="T20" fmla="*/ 6 w 32"/>
                            <a:gd name="T21" fmla="*/ 18 h 24"/>
                            <a:gd name="T22" fmla="*/ 6 w 32"/>
                            <a:gd name="T23" fmla="*/ 18 h 24"/>
                            <a:gd name="T24" fmla="*/ 12 w 32"/>
                            <a:gd name="T25" fmla="*/ 24 h 24"/>
                            <a:gd name="T26" fmla="*/ 32 w 32"/>
                            <a:gd name="T27" fmla="*/ 24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0"/>
                              </a:lnTo>
                              <a:lnTo>
                                <a:pt x="24" y="0"/>
                              </a:lnTo>
                              <a:lnTo>
                                <a:pt x="12" y="0"/>
                              </a:lnTo>
                              <a:lnTo>
                                <a:pt x="6" y="0"/>
                              </a:lnTo>
                              <a:lnTo>
                                <a:pt x="6" y="6"/>
                              </a:lnTo>
                              <a:lnTo>
                                <a:pt x="0" y="6"/>
                              </a:lnTo>
                              <a:lnTo>
                                <a:pt x="0" y="18"/>
                              </a:lnTo>
                              <a:lnTo>
                                <a:pt x="6" y="18"/>
                              </a:lnTo>
                              <a:lnTo>
                                <a:pt x="12" y="24"/>
                              </a:lnTo>
                              <a:lnTo>
                                <a:pt x="32"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85" name="Freeform 7068"/>
                        <p:cNvSpPr>
                          <a:spLocks/>
                        </p:cNvSpPr>
                        <p:nvPr/>
                      </p:nvSpPr>
                      <p:spPr bwMode="auto">
                        <a:xfrm>
                          <a:off x="7480150" y="3201346"/>
                          <a:ext cx="46769" cy="36647"/>
                        </a:xfrm>
                        <a:custGeom>
                          <a:avLst/>
                          <a:gdLst>
                            <a:gd name="T0" fmla="*/ 32 w 32"/>
                            <a:gd name="T1" fmla="*/ 12 h 24"/>
                            <a:gd name="T2" fmla="*/ 32 w 32"/>
                            <a:gd name="T3" fmla="*/ 6 h 24"/>
                            <a:gd name="T4" fmla="*/ 26 w 32"/>
                            <a:gd name="T5" fmla="*/ 6 h 24"/>
                            <a:gd name="T6" fmla="*/ 26 w 32"/>
                            <a:gd name="T7" fmla="*/ 0 h 24"/>
                            <a:gd name="T8" fmla="*/ 20 w 32"/>
                            <a:gd name="T9" fmla="*/ 0 h 24"/>
                            <a:gd name="T10" fmla="*/ 20 w 32"/>
                            <a:gd name="T11" fmla="*/ 0 h 24"/>
                            <a:gd name="T12" fmla="*/ 6 w 32"/>
                            <a:gd name="T13" fmla="*/ 0 h 24"/>
                            <a:gd name="T14" fmla="*/ 6 w 32"/>
                            <a:gd name="T15" fmla="*/ 0 h 24"/>
                            <a:gd name="T16" fmla="*/ 0 w 32"/>
                            <a:gd name="T17" fmla="*/ 0 h 24"/>
                            <a:gd name="T18" fmla="*/ 0 w 32"/>
                            <a:gd name="T19" fmla="*/ 18 h 24"/>
                            <a:gd name="T20" fmla="*/ 0 w 32"/>
                            <a:gd name="T21" fmla="*/ 24 h 24"/>
                            <a:gd name="T22" fmla="*/ 20 w 32"/>
                            <a:gd name="T23" fmla="*/ 24 h 24"/>
                            <a:gd name="T24" fmla="*/ 26 w 32"/>
                            <a:gd name="T25" fmla="*/ 18 h 24"/>
                            <a:gd name="T26" fmla="*/ 26 w 32"/>
                            <a:gd name="T27" fmla="*/ 18 h 24"/>
                            <a:gd name="T28" fmla="*/ 32 w 32"/>
                            <a:gd name="T29" fmla="*/ 18 h 24"/>
                            <a:gd name="T30" fmla="*/ 32 w 32"/>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4"/>
                            <a:gd name="T50" fmla="*/ 32 w 3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4">
                              <a:moveTo>
                                <a:pt x="32" y="12"/>
                              </a:moveTo>
                              <a:lnTo>
                                <a:pt x="32" y="6"/>
                              </a:lnTo>
                              <a:lnTo>
                                <a:pt x="26" y="6"/>
                              </a:lnTo>
                              <a:lnTo>
                                <a:pt x="26" y="0"/>
                              </a:lnTo>
                              <a:lnTo>
                                <a:pt x="20" y="0"/>
                              </a:lnTo>
                              <a:lnTo>
                                <a:pt x="6" y="0"/>
                              </a:lnTo>
                              <a:lnTo>
                                <a:pt x="0" y="0"/>
                              </a:lnTo>
                              <a:lnTo>
                                <a:pt x="0" y="18"/>
                              </a:lnTo>
                              <a:lnTo>
                                <a:pt x="0" y="24"/>
                              </a:lnTo>
                              <a:lnTo>
                                <a:pt x="20"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86" name="Freeform 7069"/>
                        <p:cNvSpPr>
                          <a:spLocks/>
                        </p:cNvSpPr>
                        <p:nvPr/>
                      </p:nvSpPr>
                      <p:spPr bwMode="auto">
                        <a:xfrm>
                          <a:off x="7480150" y="3201346"/>
                          <a:ext cx="46769" cy="36647"/>
                        </a:xfrm>
                        <a:custGeom>
                          <a:avLst/>
                          <a:gdLst>
                            <a:gd name="T0" fmla="*/ 32 w 32"/>
                            <a:gd name="T1" fmla="*/ 12 h 24"/>
                            <a:gd name="T2" fmla="*/ 32 w 32"/>
                            <a:gd name="T3" fmla="*/ 6 h 24"/>
                            <a:gd name="T4" fmla="*/ 26 w 32"/>
                            <a:gd name="T5" fmla="*/ 0 h 24"/>
                            <a:gd name="T6" fmla="*/ 20 w 32"/>
                            <a:gd name="T7" fmla="*/ 0 h 24"/>
                            <a:gd name="T8" fmla="*/ 20 w 32"/>
                            <a:gd name="T9" fmla="*/ 0 h 24"/>
                            <a:gd name="T10" fmla="*/ 12 w 32"/>
                            <a:gd name="T11" fmla="*/ 0 h 24"/>
                            <a:gd name="T12" fmla="*/ 6 w 32"/>
                            <a:gd name="T13" fmla="*/ 0 h 24"/>
                            <a:gd name="T14" fmla="*/ 0 w 32"/>
                            <a:gd name="T15" fmla="*/ 0 h 24"/>
                            <a:gd name="T16" fmla="*/ 0 w 32"/>
                            <a:gd name="T17" fmla="*/ 6 h 24"/>
                            <a:gd name="T18" fmla="*/ 0 w 32"/>
                            <a:gd name="T19" fmla="*/ 6 h 24"/>
                            <a:gd name="T20" fmla="*/ 0 w 32"/>
                            <a:gd name="T21" fmla="*/ 18 h 24"/>
                            <a:gd name="T22" fmla="*/ 0 w 32"/>
                            <a:gd name="T23" fmla="*/ 18 h 24"/>
                            <a:gd name="T24" fmla="*/ 0 w 32"/>
                            <a:gd name="T25" fmla="*/ 24 h 24"/>
                            <a:gd name="T26" fmla="*/ 26 w 32"/>
                            <a:gd name="T27" fmla="*/ 24 h 24"/>
                            <a:gd name="T28" fmla="*/ 26 w 32"/>
                            <a:gd name="T29" fmla="*/ 18 h 24"/>
                            <a:gd name="T30" fmla="*/ 32 w 32"/>
                            <a:gd name="T31" fmla="*/ 18 h 24"/>
                            <a:gd name="T32" fmla="*/ 32 w 32"/>
                            <a:gd name="T33" fmla="*/ 18 h 24"/>
                            <a:gd name="T34" fmla="*/ 32 w 32"/>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24"/>
                            <a:gd name="T56" fmla="*/ 32 w 32"/>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24">
                              <a:moveTo>
                                <a:pt x="32" y="12"/>
                              </a:moveTo>
                              <a:lnTo>
                                <a:pt x="32" y="6"/>
                              </a:lnTo>
                              <a:lnTo>
                                <a:pt x="26" y="0"/>
                              </a:lnTo>
                              <a:lnTo>
                                <a:pt x="20" y="0"/>
                              </a:lnTo>
                              <a:lnTo>
                                <a:pt x="12" y="0"/>
                              </a:lnTo>
                              <a:lnTo>
                                <a:pt x="6" y="0"/>
                              </a:lnTo>
                              <a:lnTo>
                                <a:pt x="0" y="0"/>
                              </a:lnTo>
                              <a:lnTo>
                                <a:pt x="0" y="6"/>
                              </a:lnTo>
                              <a:lnTo>
                                <a:pt x="0" y="18"/>
                              </a:lnTo>
                              <a:lnTo>
                                <a:pt x="0"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87" name="Freeform 7070"/>
                        <p:cNvSpPr>
                          <a:spLocks/>
                        </p:cNvSpPr>
                        <p:nvPr/>
                      </p:nvSpPr>
                      <p:spPr bwMode="auto">
                        <a:xfrm>
                          <a:off x="7488919" y="3201346"/>
                          <a:ext cx="46769" cy="36647"/>
                        </a:xfrm>
                        <a:custGeom>
                          <a:avLst/>
                          <a:gdLst>
                            <a:gd name="T0" fmla="*/ 32 w 32"/>
                            <a:gd name="T1" fmla="*/ 12 h 24"/>
                            <a:gd name="T2" fmla="*/ 32 w 32"/>
                            <a:gd name="T3" fmla="*/ 6 h 24"/>
                            <a:gd name="T4" fmla="*/ 32 w 32"/>
                            <a:gd name="T5" fmla="*/ 6 h 24"/>
                            <a:gd name="T6" fmla="*/ 32 w 32"/>
                            <a:gd name="T7" fmla="*/ 0 h 24"/>
                            <a:gd name="T8" fmla="*/ 26 w 32"/>
                            <a:gd name="T9" fmla="*/ 0 h 24"/>
                            <a:gd name="T10" fmla="*/ 20 w 32"/>
                            <a:gd name="T11" fmla="*/ 0 h 24"/>
                            <a:gd name="T12" fmla="*/ 14 w 32"/>
                            <a:gd name="T13" fmla="*/ 0 h 24"/>
                            <a:gd name="T14" fmla="*/ 14 w 32"/>
                            <a:gd name="T15" fmla="*/ 0 h 24"/>
                            <a:gd name="T16" fmla="*/ 6 w 32"/>
                            <a:gd name="T17" fmla="*/ 0 h 24"/>
                            <a:gd name="T18" fmla="*/ 0 w 32"/>
                            <a:gd name="T19" fmla="*/ 6 h 24"/>
                            <a:gd name="T20" fmla="*/ 0 w 32"/>
                            <a:gd name="T21" fmla="*/ 18 h 24"/>
                            <a:gd name="T22" fmla="*/ 6 w 32"/>
                            <a:gd name="T23" fmla="*/ 18 h 24"/>
                            <a:gd name="T24" fmla="*/ 6 w 32"/>
                            <a:gd name="T25" fmla="*/ 24 h 24"/>
                            <a:gd name="T26" fmla="*/ 32 w 32"/>
                            <a:gd name="T27" fmla="*/ 24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32" y="0"/>
                              </a:lnTo>
                              <a:lnTo>
                                <a:pt x="26" y="0"/>
                              </a:lnTo>
                              <a:lnTo>
                                <a:pt x="20" y="0"/>
                              </a:lnTo>
                              <a:lnTo>
                                <a:pt x="14" y="0"/>
                              </a:lnTo>
                              <a:lnTo>
                                <a:pt x="6" y="0"/>
                              </a:lnTo>
                              <a:lnTo>
                                <a:pt x="0" y="6"/>
                              </a:lnTo>
                              <a:lnTo>
                                <a:pt x="0" y="18"/>
                              </a:lnTo>
                              <a:lnTo>
                                <a:pt x="6" y="18"/>
                              </a:lnTo>
                              <a:lnTo>
                                <a:pt x="6" y="24"/>
                              </a:lnTo>
                              <a:lnTo>
                                <a:pt x="32"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88" name="Freeform 7071"/>
                        <p:cNvSpPr>
                          <a:spLocks/>
                        </p:cNvSpPr>
                        <p:nvPr/>
                      </p:nvSpPr>
                      <p:spPr bwMode="auto">
                        <a:xfrm>
                          <a:off x="7497688" y="3201346"/>
                          <a:ext cx="46769" cy="36647"/>
                        </a:xfrm>
                        <a:custGeom>
                          <a:avLst/>
                          <a:gdLst>
                            <a:gd name="T0" fmla="*/ 32 w 32"/>
                            <a:gd name="T1" fmla="*/ 12 h 24"/>
                            <a:gd name="T2" fmla="*/ 32 w 32"/>
                            <a:gd name="T3" fmla="*/ 6 h 24"/>
                            <a:gd name="T4" fmla="*/ 26 w 32"/>
                            <a:gd name="T5" fmla="*/ 0 h 24"/>
                            <a:gd name="T6" fmla="*/ 26 w 32"/>
                            <a:gd name="T7" fmla="*/ 0 h 24"/>
                            <a:gd name="T8" fmla="*/ 20 w 32"/>
                            <a:gd name="T9" fmla="*/ 0 h 24"/>
                            <a:gd name="T10" fmla="*/ 14 w 32"/>
                            <a:gd name="T11" fmla="*/ 0 h 24"/>
                            <a:gd name="T12" fmla="*/ 8 w 32"/>
                            <a:gd name="T13" fmla="*/ 0 h 24"/>
                            <a:gd name="T14" fmla="*/ 8 w 32"/>
                            <a:gd name="T15" fmla="*/ 0 h 24"/>
                            <a:gd name="T16" fmla="*/ 0 w 32"/>
                            <a:gd name="T17" fmla="*/ 6 h 24"/>
                            <a:gd name="T18" fmla="*/ 0 w 32"/>
                            <a:gd name="T19" fmla="*/ 18 h 24"/>
                            <a:gd name="T20" fmla="*/ 8 w 32"/>
                            <a:gd name="T21" fmla="*/ 18 h 24"/>
                            <a:gd name="T22" fmla="*/ 8 w 32"/>
                            <a:gd name="T23" fmla="*/ 24 h 24"/>
                            <a:gd name="T24" fmla="*/ 26 w 32"/>
                            <a:gd name="T25" fmla="*/ 24 h 24"/>
                            <a:gd name="T26" fmla="*/ 26 w 32"/>
                            <a:gd name="T27" fmla="*/ 18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0"/>
                              </a:lnTo>
                              <a:lnTo>
                                <a:pt x="20" y="0"/>
                              </a:lnTo>
                              <a:lnTo>
                                <a:pt x="14" y="0"/>
                              </a:lnTo>
                              <a:lnTo>
                                <a:pt x="8" y="0"/>
                              </a:lnTo>
                              <a:lnTo>
                                <a:pt x="0" y="6"/>
                              </a:lnTo>
                              <a:lnTo>
                                <a:pt x="0" y="18"/>
                              </a:lnTo>
                              <a:lnTo>
                                <a:pt x="8" y="18"/>
                              </a:lnTo>
                              <a:lnTo>
                                <a:pt x="8"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89" name="Freeform 7072"/>
                        <p:cNvSpPr>
                          <a:spLocks/>
                        </p:cNvSpPr>
                        <p:nvPr/>
                      </p:nvSpPr>
                      <p:spPr bwMode="auto">
                        <a:xfrm>
                          <a:off x="7497688" y="3201346"/>
                          <a:ext cx="46769" cy="36647"/>
                        </a:xfrm>
                        <a:custGeom>
                          <a:avLst/>
                          <a:gdLst>
                            <a:gd name="T0" fmla="*/ 32 w 32"/>
                            <a:gd name="T1" fmla="*/ 12 h 24"/>
                            <a:gd name="T2" fmla="*/ 32 w 32"/>
                            <a:gd name="T3" fmla="*/ 6 h 24"/>
                            <a:gd name="T4" fmla="*/ 26 w 32"/>
                            <a:gd name="T5" fmla="*/ 0 h 24"/>
                            <a:gd name="T6" fmla="*/ 26 w 32"/>
                            <a:gd name="T7" fmla="*/ 0 h 24"/>
                            <a:gd name="T8" fmla="*/ 20 w 32"/>
                            <a:gd name="T9" fmla="*/ 0 h 24"/>
                            <a:gd name="T10" fmla="*/ 14 w 32"/>
                            <a:gd name="T11" fmla="*/ 0 h 24"/>
                            <a:gd name="T12" fmla="*/ 8 w 32"/>
                            <a:gd name="T13" fmla="*/ 0 h 24"/>
                            <a:gd name="T14" fmla="*/ 8 w 32"/>
                            <a:gd name="T15" fmla="*/ 0 h 24"/>
                            <a:gd name="T16" fmla="*/ 0 w 32"/>
                            <a:gd name="T17" fmla="*/ 6 h 24"/>
                            <a:gd name="T18" fmla="*/ 0 w 32"/>
                            <a:gd name="T19" fmla="*/ 18 h 24"/>
                            <a:gd name="T20" fmla="*/ 8 w 32"/>
                            <a:gd name="T21" fmla="*/ 18 h 24"/>
                            <a:gd name="T22" fmla="*/ 8 w 32"/>
                            <a:gd name="T23" fmla="*/ 24 h 24"/>
                            <a:gd name="T24" fmla="*/ 26 w 32"/>
                            <a:gd name="T25" fmla="*/ 24 h 24"/>
                            <a:gd name="T26" fmla="*/ 26 w 32"/>
                            <a:gd name="T27" fmla="*/ 18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0"/>
                              </a:lnTo>
                              <a:lnTo>
                                <a:pt x="20" y="0"/>
                              </a:lnTo>
                              <a:lnTo>
                                <a:pt x="14" y="0"/>
                              </a:lnTo>
                              <a:lnTo>
                                <a:pt x="8" y="0"/>
                              </a:lnTo>
                              <a:lnTo>
                                <a:pt x="0" y="6"/>
                              </a:lnTo>
                              <a:lnTo>
                                <a:pt x="0" y="18"/>
                              </a:lnTo>
                              <a:lnTo>
                                <a:pt x="8" y="18"/>
                              </a:lnTo>
                              <a:lnTo>
                                <a:pt x="8"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90" name="Freeform 7073"/>
                        <p:cNvSpPr>
                          <a:spLocks/>
                        </p:cNvSpPr>
                        <p:nvPr/>
                      </p:nvSpPr>
                      <p:spPr bwMode="auto">
                        <a:xfrm>
                          <a:off x="7497688" y="3201346"/>
                          <a:ext cx="55538" cy="36647"/>
                        </a:xfrm>
                        <a:custGeom>
                          <a:avLst/>
                          <a:gdLst>
                            <a:gd name="T0" fmla="*/ 38 w 38"/>
                            <a:gd name="T1" fmla="*/ 12 h 24"/>
                            <a:gd name="T2" fmla="*/ 32 w 38"/>
                            <a:gd name="T3" fmla="*/ 6 h 24"/>
                            <a:gd name="T4" fmla="*/ 32 w 38"/>
                            <a:gd name="T5" fmla="*/ 0 h 24"/>
                            <a:gd name="T6" fmla="*/ 26 w 38"/>
                            <a:gd name="T7" fmla="*/ 0 h 24"/>
                            <a:gd name="T8" fmla="*/ 26 w 38"/>
                            <a:gd name="T9" fmla="*/ 0 h 24"/>
                            <a:gd name="T10" fmla="*/ 14 w 38"/>
                            <a:gd name="T11" fmla="*/ 0 h 24"/>
                            <a:gd name="T12" fmla="*/ 14 w 38"/>
                            <a:gd name="T13" fmla="*/ 0 h 24"/>
                            <a:gd name="T14" fmla="*/ 8 w 38"/>
                            <a:gd name="T15" fmla="*/ 0 h 24"/>
                            <a:gd name="T16" fmla="*/ 8 w 38"/>
                            <a:gd name="T17" fmla="*/ 6 h 24"/>
                            <a:gd name="T18" fmla="*/ 0 w 38"/>
                            <a:gd name="T19" fmla="*/ 12 h 24"/>
                            <a:gd name="T20" fmla="*/ 8 w 38"/>
                            <a:gd name="T21" fmla="*/ 18 h 24"/>
                            <a:gd name="T22" fmla="*/ 8 w 38"/>
                            <a:gd name="T23" fmla="*/ 18 h 24"/>
                            <a:gd name="T24" fmla="*/ 8 w 38"/>
                            <a:gd name="T25" fmla="*/ 24 h 24"/>
                            <a:gd name="T26" fmla="*/ 26 w 38"/>
                            <a:gd name="T27" fmla="*/ 24 h 24"/>
                            <a:gd name="T28" fmla="*/ 32 w 38"/>
                            <a:gd name="T29" fmla="*/ 18 h 24"/>
                            <a:gd name="T30" fmla="*/ 32 w 38"/>
                            <a:gd name="T31" fmla="*/ 18 h 24"/>
                            <a:gd name="T32" fmla="*/ 38 w 3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4"/>
                            <a:gd name="T53" fmla="*/ 38 w 3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4">
                              <a:moveTo>
                                <a:pt x="38" y="12"/>
                              </a:moveTo>
                              <a:lnTo>
                                <a:pt x="32" y="6"/>
                              </a:lnTo>
                              <a:lnTo>
                                <a:pt x="32" y="0"/>
                              </a:lnTo>
                              <a:lnTo>
                                <a:pt x="26" y="0"/>
                              </a:lnTo>
                              <a:lnTo>
                                <a:pt x="14" y="0"/>
                              </a:lnTo>
                              <a:lnTo>
                                <a:pt x="8" y="0"/>
                              </a:lnTo>
                              <a:lnTo>
                                <a:pt x="8" y="6"/>
                              </a:lnTo>
                              <a:lnTo>
                                <a:pt x="0" y="12"/>
                              </a:lnTo>
                              <a:lnTo>
                                <a:pt x="8" y="18"/>
                              </a:lnTo>
                              <a:lnTo>
                                <a:pt x="8" y="24"/>
                              </a:lnTo>
                              <a:lnTo>
                                <a:pt x="26" y="24"/>
                              </a:lnTo>
                              <a:lnTo>
                                <a:pt x="32"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91" name="Freeform 7074"/>
                        <p:cNvSpPr>
                          <a:spLocks/>
                        </p:cNvSpPr>
                        <p:nvPr/>
                      </p:nvSpPr>
                      <p:spPr bwMode="auto">
                        <a:xfrm>
                          <a:off x="7509380" y="3201346"/>
                          <a:ext cx="52615" cy="36647"/>
                        </a:xfrm>
                        <a:custGeom>
                          <a:avLst/>
                          <a:gdLst>
                            <a:gd name="T0" fmla="*/ 36 w 36"/>
                            <a:gd name="T1" fmla="*/ 12 h 24"/>
                            <a:gd name="T2" fmla="*/ 36 w 36"/>
                            <a:gd name="T3" fmla="*/ 6 h 24"/>
                            <a:gd name="T4" fmla="*/ 30 w 36"/>
                            <a:gd name="T5" fmla="*/ 0 h 24"/>
                            <a:gd name="T6" fmla="*/ 24 w 36"/>
                            <a:gd name="T7" fmla="*/ 0 h 24"/>
                            <a:gd name="T8" fmla="*/ 24 w 36"/>
                            <a:gd name="T9" fmla="*/ 0 h 24"/>
                            <a:gd name="T10" fmla="*/ 18 w 36"/>
                            <a:gd name="T11" fmla="*/ 0 h 24"/>
                            <a:gd name="T12" fmla="*/ 12 w 36"/>
                            <a:gd name="T13" fmla="*/ 0 h 24"/>
                            <a:gd name="T14" fmla="*/ 6 w 36"/>
                            <a:gd name="T15" fmla="*/ 0 h 24"/>
                            <a:gd name="T16" fmla="*/ 6 w 36"/>
                            <a:gd name="T17" fmla="*/ 6 h 24"/>
                            <a:gd name="T18" fmla="*/ 0 w 36"/>
                            <a:gd name="T19" fmla="*/ 6 h 24"/>
                            <a:gd name="T20" fmla="*/ 0 w 36"/>
                            <a:gd name="T21" fmla="*/ 18 h 24"/>
                            <a:gd name="T22" fmla="*/ 6 w 36"/>
                            <a:gd name="T23" fmla="*/ 18 h 24"/>
                            <a:gd name="T24" fmla="*/ 6 w 36"/>
                            <a:gd name="T25" fmla="*/ 24 h 24"/>
                            <a:gd name="T26" fmla="*/ 30 w 36"/>
                            <a:gd name="T27" fmla="*/ 24 h 24"/>
                            <a:gd name="T28" fmla="*/ 30 w 36"/>
                            <a:gd name="T29" fmla="*/ 18 h 24"/>
                            <a:gd name="T30" fmla="*/ 36 w 36"/>
                            <a:gd name="T31" fmla="*/ 18 h 24"/>
                            <a:gd name="T32" fmla="*/ 36 w 36"/>
                            <a:gd name="T33" fmla="*/ 18 h 24"/>
                            <a:gd name="T34" fmla="*/ 36 w 36"/>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4"/>
                            <a:gd name="T56" fmla="*/ 36 w 3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4">
                              <a:moveTo>
                                <a:pt x="36" y="12"/>
                              </a:moveTo>
                              <a:lnTo>
                                <a:pt x="36" y="6"/>
                              </a:lnTo>
                              <a:lnTo>
                                <a:pt x="30" y="0"/>
                              </a:lnTo>
                              <a:lnTo>
                                <a:pt x="24" y="0"/>
                              </a:lnTo>
                              <a:lnTo>
                                <a:pt x="18" y="0"/>
                              </a:lnTo>
                              <a:lnTo>
                                <a:pt x="12" y="0"/>
                              </a:lnTo>
                              <a:lnTo>
                                <a:pt x="6" y="0"/>
                              </a:lnTo>
                              <a:lnTo>
                                <a:pt x="6" y="6"/>
                              </a:lnTo>
                              <a:lnTo>
                                <a:pt x="0" y="6"/>
                              </a:lnTo>
                              <a:lnTo>
                                <a:pt x="0" y="18"/>
                              </a:lnTo>
                              <a:lnTo>
                                <a:pt x="6" y="18"/>
                              </a:lnTo>
                              <a:lnTo>
                                <a:pt x="6" y="24"/>
                              </a:lnTo>
                              <a:lnTo>
                                <a:pt x="30" y="24"/>
                              </a:lnTo>
                              <a:lnTo>
                                <a:pt x="30" y="18"/>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92" name="Freeform 7075"/>
                        <p:cNvSpPr>
                          <a:spLocks/>
                        </p:cNvSpPr>
                        <p:nvPr/>
                      </p:nvSpPr>
                      <p:spPr bwMode="auto">
                        <a:xfrm>
                          <a:off x="7518149" y="3201346"/>
                          <a:ext cx="43846" cy="36647"/>
                        </a:xfrm>
                        <a:custGeom>
                          <a:avLst/>
                          <a:gdLst>
                            <a:gd name="T0" fmla="*/ 30 w 30"/>
                            <a:gd name="T1" fmla="*/ 12 h 24"/>
                            <a:gd name="T2" fmla="*/ 30 w 30"/>
                            <a:gd name="T3" fmla="*/ 6 h 24"/>
                            <a:gd name="T4" fmla="*/ 30 w 30"/>
                            <a:gd name="T5" fmla="*/ 6 h 24"/>
                            <a:gd name="T6" fmla="*/ 30 w 30"/>
                            <a:gd name="T7" fmla="*/ 0 h 24"/>
                            <a:gd name="T8" fmla="*/ 24 w 30"/>
                            <a:gd name="T9" fmla="*/ 0 h 24"/>
                            <a:gd name="T10" fmla="*/ 18 w 30"/>
                            <a:gd name="T11" fmla="*/ 0 h 24"/>
                            <a:gd name="T12" fmla="*/ 12 w 30"/>
                            <a:gd name="T13" fmla="*/ 0 h 24"/>
                            <a:gd name="T14" fmla="*/ 12 w 30"/>
                            <a:gd name="T15" fmla="*/ 0 h 24"/>
                            <a:gd name="T16" fmla="*/ 0 w 30"/>
                            <a:gd name="T17" fmla="*/ 0 h 24"/>
                            <a:gd name="T18" fmla="*/ 0 w 30"/>
                            <a:gd name="T19" fmla="*/ 18 h 24"/>
                            <a:gd name="T20" fmla="*/ 6 w 30"/>
                            <a:gd name="T21" fmla="*/ 24 h 24"/>
                            <a:gd name="T22" fmla="*/ 30 w 30"/>
                            <a:gd name="T23" fmla="*/ 24 h 24"/>
                            <a:gd name="T24" fmla="*/ 30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30" y="0"/>
                              </a:lnTo>
                              <a:lnTo>
                                <a:pt x="24" y="0"/>
                              </a:lnTo>
                              <a:lnTo>
                                <a:pt x="18" y="0"/>
                              </a:lnTo>
                              <a:lnTo>
                                <a:pt x="12" y="0"/>
                              </a:lnTo>
                              <a:lnTo>
                                <a:pt x="0" y="0"/>
                              </a:lnTo>
                              <a:lnTo>
                                <a:pt x="0"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93" name="Freeform 7076"/>
                        <p:cNvSpPr>
                          <a:spLocks/>
                        </p:cNvSpPr>
                        <p:nvPr/>
                      </p:nvSpPr>
                      <p:spPr bwMode="auto">
                        <a:xfrm>
                          <a:off x="7518149" y="3201346"/>
                          <a:ext cx="43846" cy="36647"/>
                        </a:xfrm>
                        <a:custGeom>
                          <a:avLst/>
                          <a:gdLst>
                            <a:gd name="T0" fmla="*/ 30 w 30"/>
                            <a:gd name="T1" fmla="*/ 12 h 24"/>
                            <a:gd name="T2" fmla="*/ 30 w 30"/>
                            <a:gd name="T3" fmla="*/ 6 h 24"/>
                            <a:gd name="T4" fmla="*/ 30 w 30"/>
                            <a:gd name="T5" fmla="*/ 6 h 24"/>
                            <a:gd name="T6" fmla="*/ 30 w 30"/>
                            <a:gd name="T7" fmla="*/ 0 h 24"/>
                            <a:gd name="T8" fmla="*/ 24 w 30"/>
                            <a:gd name="T9" fmla="*/ 0 h 24"/>
                            <a:gd name="T10" fmla="*/ 18 w 30"/>
                            <a:gd name="T11" fmla="*/ 0 h 24"/>
                            <a:gd name="T12" fmla="*/ 12 w 30"/>
                            <a:gd name="T13" fmla="*/ 0 h 24"/>
                            <a:gd name="T14" fmla="*/ 12 w 30"/>
                            <a:gd name="T15" fmla="*/ 0 h 24"/>
                            <a:gd name="T16" fmla="*/ 0 w 30"/>
                            <a:gd name="T17" fmla="*/ 0 h 24"/>
                            <a:gd name="T18" fmla="*/ 0 w 30"/>
                            <a:gd name="T19" fmla="*/ 18 h 24"/>
                            <a:gd name="T20" fmla="*/ 6 w 30"/>
                            <a:gd name="T21" fmla="*/ 24 h 24"/>
                            <a:gd name="T22" fmla="*/ 30 w 30"/>
                            <a:gd name="T23" fmla="*/ 24 h 24"/>
                            <a:gd name="T24" fmla="*/ 30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30" y="0"/>
                              </a:lnTo>
                              <a:lnTo>
                                <a:pt x="24" y="0"/>
                              </a:lnTo>
                              <a:lnTo>
                                <a:pt x="18" y="0"/>
                              </a:lnTo>
                              <a:lnTo>
                                <a:pt x="12" y="0"/>
                              </a:lnTo>
                              <a:lnTo>
                                <a:pt x="0" y="0"/>
                              </a:lnTo>
                              <a:lnTo>
                                <a:pt x="0"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94" name="Freeform 7077"/>
                        <p:cNvSpPr>
                          <a:spLocks/>
                        </p:cNvSpPr>
                        <p:nvPr/>
                      </p:nvSpPr>
                      <p:spPr bwMode="auto">
                        <a:xfrm>
                          <a:off x="7544457" y="3201346"/>
                          <a:ext cx="43846" cy="36647"/>
                        </a:xfrm>
                        <a:custGeom>
                          <a:avLst/>
                          <a:gdLst>
                            <a:gd name="T0" fmla="*/ 30 w 30"/>
                            <a:gd name="T1" fmla="*/ 12 h 24"/>
                            <a:gd name="T2" fmla="*/ 30 w 30"/>
                            <a:gd name="T3" fmla="*/ 6 h 24"/>
                            <a:gd name="T4" fmla="*/ 30 w 30"/>
                            <a:gd name="T5" fmla="*/ 6 h 24"/>
                            <a:gd name="T6" fmla="*/ 30 w 30"/>
                            <a:gd name="T7" fmla="*/ 0 h 24"/>
                            <a:gd name="T8" fmla="*/ 24 w 30"/>
                            <a:gd name="T9" fmla="*/ 0 h 24"/>
                            <a:gd name="T10" fmla="*/ 18 w 30"/>
                            <a:gd name="T11" fmla="*/ 0 h 24"/>
                            <a:gd name="T12" fmla="*/ 12 w 30"/>
                            <a:gd name="T13" fmla="*/ 0 h 24"/>
                            <a:gd name="T14" fmla="*/ 12 w 30"/>
                            <a:gd name="T15" fmla="*/ 0 h 24"/>
                            <a:gd name="T16" fmla="*/ 0 w 30"/>
                            <a:gd name="T17" fmla="*/ 0 h 24"/>
                            <a:gd name="T18" fmla="*/ 0 w 30"/>
                            <a:gd name="T19" fmla="*/ 18 h 24"/>
                            <a:gd name="T20" fmla="*/ 6 w 30"/>
                            <a:gd name="T21" fmla="*/ 24 h 24"/>
                            <a:gd name="T22" fmla="*/ 30 w 30"/>
                            <a:gd name="T23" fmla="*/ 24 h 24"/>
                            <a:gd name="T24" fmla="*/ 30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30" y="0"/>
                              </a:lnTo>
                              <a:lnTo>
                                <a:pt x="24" y="0"/>
                              </a:lnTo>
                              <a:lnTo>
                                <a:pt x="18" y="0"/>
                              </a:lnTo>
                              <a:lnTo>
                                <a:pt x="12" y="0"/>
                              </a:lnTo>
                              <a:lnTo>
                                <a:pt x="0" y="0"/>
                              </a:lnTo>
                              <a:lnTo>
                                <a:pt x="0"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95" name="Freeform 7078"/>
                        <p:cNvSpPr>
                          <a:spLocks/>
                        </p:cNvSpPr>
                        <p:nvPr/>
                      </p:nvSpPr>
                      <p:spPr bwMode="auto">
                        <a:xfrm>
                          <a:off x="7570765" y="3201346"/>
                          <a:ext cx="43846" cy="36647"/>
                        </a:xfrm>
                        <a:custGeom>
                          <a:avLst/>
                          <a:gdLst>
                            <a:gd name="T0" fmla="*/ 30 w 30"/>
                            <a:gd name="T1" fmla="*/ 12 h 24"/>
                            <a:gd name="T2" fmla="*/ 30 w 30"/>
                            <a:gd name="T3" fmla="*/ 6 h 24"/>
                            <a:gd name="T4" fmla="*/ 30 w 30"/>
                            <a:gd name="T5" fmla="*/ 0 h 24"/>
                            <a:gd name="T6" fmla="*/ 24 w 30"/>
                            <a:gd name="T7" fmla="*/ 0 h 24"/>
                            <a:gd name="T8" fmla="*/ 18 w 30"/>
                            <a:gd name="T9" fmla="*/ 0 h 24"/>
                            <a:gd name="T10" fmla="*/ 12 w 30"/>
                            <a:gd name="T11" fmla="*/ 0 h 24"/>
                            <a:gd name="T12" fmla="*/ 12 w 30"/>
                            <a:gd name="T13" fmla="*/ 0 h 24"/>
                            <a:gd name="T14" fmla="*/ 6 w 30"/>
                            <a:gd name="T15" fmla="*/ 0 h 24"/>
                            <a:gd name="T16" fmla="*/ 6 w 30"/>
                            <a:gd name="T17" fmla="*/ 6 h 24"/>
                            <a:gd name="T18" fmla="*/ 0 w 30"/>
                            <a:gd name="T19" fmla="*/ 6 h 24"/>
                            <a:gd name="T20" fmla="*/ 0 w 30"/>
                            <a:gd name="T21" fmla="*/ 18 h 24"/>
                            <a:gd name="T22" fmla="*/ 6 w 30"/>
                            <a:gd name="T23" fmla="*/ 18 h 24"/>
                            <a:gd name="T24" fmla="*/ 6 w 30"/>
                            <a:gd name="T25" fmla="*/ 24 h 24"/>
                            <a:gd name="T26" fmla="*/ 30 w 30"/>
                            <a:gd name="T27" fmla="*/ 24 h 24"/>
                            <a:gd name="T28" fmla="*/ 30 w 30"/>
                            <a:gd name="T29" fmla="*/ 18 h 24"/>
                            <a:gd name="T30" fmla="*/ 30 w 30"/>
                            <a:gd name="T31" fmla="*/ 18 h 24"/>
                            <a:gd name="T32" fmla="*/ 30 w 30"/>
                            <a:gd name="T33" fmla="*/ 18 h 24"/>
                            <a:gd name="T34" fmla="*/ 30 w 30"/>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30" y="12"/>
                              </a:moveTo>
                              <a:lnTo>
                                <a:pt x="30" y="6"/>
                              </a:lnTo>
                              <a:lnTo>
                                <a:pt x="30" y="0"/>
                              </a:lnTo>
                              <a:lnTo>
                                <a:pt x="24" y="0"/>
                              </a:lnTo>
                              <a:lnTo>
                                <a:pt x="18" y="0"/>
                              </a:lnTo>
                              <a:lnTo>
                                <a:pt x="12" y="0"/>
                              </a:lnTo>
                              <a:lnTo>
                                <a:pt x="6" y="0"/>
                              </a:lnTo>
                              <a:lnTo>
                                <a:pt x="6" y="6"/>
                              </a:lnTo>
                              <a:lnTo>
                                <a:pt x="0" y="6"/>
                              </a:lnTo>
                              <a:lnTo>
                                <a:pt x="0" y="18"/>
                              </a:lnTo>
                              <a:lnTo>
                                <a:pt x="6"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96" name="Freeform 7079"/>
                        <p:cNvSpPr>
                          <a:spLocks/>
                        </p:cNvSpPr>
                        <p:nvPr/>
                      </p:nvSpPr>
                      <p:spPr bwMode="auto">
                        <a:xfrm>
                          <a:off x="7605841" y="3201346"/>
                          <a:ext cx="46769" cy="36647"/>
                        </a:xfrm>
                        <a:custGeom>
                          <a:avLst/>
                          <a:gdLst>
                            <a:gd name="T0" fmla="*/ 32 w 32"/>
                            <a:gd name="T1" fmla="*/ 12 h 24"/>
                            <a:gd name="T2" fmla="*/ 32 w 32"/>
                            <a:gd name="T3" fmla="*/ 6 h 24"/>
                            <a:gd name="T4" fmla="*/ 26 w 32"/>
                            <a:gd name="T5" fmla="*/ 6 h 24"/>
                            <a:gd name="T6" fmla="*/ 26 w 32"/>
                            <a:gd name="T7" fmla="*/ 0 h 24"/>
                            <a:gd name="T8" fmla="*/ 26 w 32"/>
                            <a:gd name="T9" fmla="*/ 0 h 24"/>
                            <a:gd name="T10" fmla="*/ 20 w 32"/>
                            <a:gd name="T11" fmla="*/ 0 h 24"/>
                            <a:gd name="T12" fmla="*/ 6 w 32"/>
                            <a:gd name="T13" fmla="*/ 0 h 24"/>
                            <a:gd name="T14" fmla="*/ 6 w 32"/>
                            <a:gd name="T15" fmla="*/ 0 h 24"/>
                            <a:gd name="T16" fmla="*/ 0 w 32"/>
                            <a:gd name="T17" fmla="*/ 0 h 24"/>
                            <a:gd name="T18" fmla="*/ 0 w 32"/>
                            <a:gd name="T19" fmla="*/ 18 h 24"/>
                            <a:gd name="T20" fmla="*/ 6 w 32"/>
                            <a:gd name="T21" fmla="*/ 24 h 24"/>
                            <a:gd name="T22" fmla="*/ 26 w 32"/>
                            <a:gd name="T23" fmla="*/ 24 h 24"/>
                            <a:gd name="T24" fmla="*/ 26 w 32"/>
                            <a:gd name="T25" fmla="*/ 18 h 24"/>
                            <a:gd name="T26" fmla="*/ 32 w 32"/>
                            <a:gd name="T27" fmla="*/ 18 h 24"/>
                            <a:gd name="T28" fmla="*/ 32 w 32"/>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4"/>
                            <a:gd name="T47" fmla="*/ 32 w 3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4">
                              <a:moveTo>
                                <a:pt x="32" y="12"/>
                              </a:moveTo>
                              <a:lnTo>
                                <a:pt x="32" y="6"/>
                              </a:lnTo>
                              <a:lnTo>
                                <a:pt x="26" y="6"/>
                              </a:lnTo>
                              <a:lnTo>
                                <a:pt x="26" y="0"/>
                              </a:lnTo>
                              <a:lnTo>
                                <a:pt x="20" y="0"/>
                              </a:lnTo>
                              <a:lnTo>
                                <a:pt x="6" y="0"/>
                              </a:lnTo>
                              <a:lnTo>
                                <a:pt x="0" y="0"/>
                              </a:lnTo>
                              <a:lnTo>
                                <a:pt x="0" y="18"/>
                              </a:lnTo>
                              <a:lnTo>
                                <a:pt x="6"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97" name="Freeform 7080"/>
                        <p:cNvSpPr>
                          <a:spLocks/>
                        </p:cNvSpPr>
                        <p:nvPr/>
                      </p:nvSpPr>
                      <p:spPr bwMode="auto">
                        <a:xfrm>
                          <a:off x="7652610" y="3201346"/>
                          <a:ext cx="43846" cy="36647"/>
                        </a:xfrm>
                        <a:custGeom>
                          <a:avLst/>
                          <a:gdLst>
                            <a:gd name="T0" fmla="*/ 30 w 30"/>
                            <a:gd name="T1" fmla="*/ 12 h 24"/>
                            <a:gd name="T2" fmla="*/ 30 w 30"/>
                            <a:gd name="T3" fmla="*/ 6 h 24"/>
                            <a:gd name="T4" fmla="*/ 30 w 30"/>
                            <a:gd name="T5" fmla="*/ 0 h 24"/>
                            <a:gd name="T6" fmla="*/ 24 w 30"/>
                            <a:gd name="T7" fmla="*/ 0 h 24"/>
                            <a:gd name="T8" fmla="*/ 18 w 30"/>
                            <a:gd name="T9" fmla="*/ 0 h 24"/>
                            <a:gd name="T10" fmla="*/ 12 w 30"/>
                            <a:gd name="T11" fmla="*/ 0 h 24"/>
                            <a:gd name="T12" fmla="*/ 12 w 30"/>
                            <a:gd name="T13" fmla="*/ 0 h 24"/>
                            <a:gd name="T14" fmla="*/ 6 w 30"/>
                            <a:gd name="T15" fmla="*/ 0 h 24"/>
                            <a:gd name="T16" fmla="*/ 0 w 30"/>
                            <a:gd name="T17" fmla="*/ 6 h 24"/>
                            <a:gd name="T18" fmla="*/ 0 w 30"/>
                            <a:gd name="T19" fmla="*/ 18 h 24"/>
                            <a:gd name="T20" fmla="*/ 6 w 30"/>
                            <a:gd name="T21" fmla="*/ 18 h 24"/>
                            <a:gd name="T22" fmla="*/ 6 w 30"/>
                            <a:gd name="T23" fmla="*/ 24 h 24"/>
                            <a:gd name="T24" fmla="*/ 30 w 30"/>
                            <a:gd name="T25" fmla="*/ 24 h 24"/>
                            <a:gd name="T26" fmla="*/ 30 w 30"/>
                            <a:gd name="T27" fmla="*/ 18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30" y="0"/>
                              </a:lnTo>
                              <a:lnTo>
                                <a:pt x="24" y="0"/>
                              </a:lnTo>
                              <a:lnTo>
                                <a:pt x="18" y="0"/>
                              </a:lnTo>
                              <a:lnTo>
                                <a:pt x="12" y="0"/>
                              </a:lnTo>
                              <a:lnTo>
                                <a:pt x="6" y="0"/>
                              </a:lnTo>
                              <a:lnTo>
                                <a:pt x="0" y="6"/>
                              </a:lnTo>
                              <a:lnTo>
                                <a:pt x="0" y="18"/>
                              </a:lnTo>
                              <a:lnTo>
                                <a:pt x="6"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98" name="Freeform 7081"/>
                        <p:cNvSpPr>
                          <a:spLocks/>
                        </p:cNvSpPr>
                        <p:nvPr/>
                      </p:nvSpPr>
                      <p:spPr bwMode="auto">
                        <a:xfrm>
                          <a:off x="7670149" y="3201346"/>
                          <a:ext cx="52615" cy="36647"/>
                        </a:xfrm>
                        <a:custGeom>
                          <a:avLst/>
                          <a:gdLst>
                            <a:gd name="T0" fmla="*/ 36 w 36"/>
                            <a:gd name="T1" fmla="*/ 12 h 24"/>
                            <a:gd name="T2" fmla="*/ 36 w 36"/>
                            <a:gd name="T3" fmla="*/ 0 h 24"/>
                            <a:gd name="T4" fmla="*/ 24 w 36"/>
                            <a:gd name="T5" fmla="*/ 0 h 24"/>
                            <a:gd name="T6" fmla="*/ 24 w 36"/>
                            <a:gd name="T7" fmla="*/ 0 h 24"/>
                            <a:gd name="T8" fmla="*/ 18 w 36"/>
                            <a:gd name="T9" fmla="*/ 0 h 24"/>
                            <a:gd name="T10" fmla="*/ 12 w 36"/>
                            <a:gd name="T11" fmla="*/ 0 h 24"/>
                            <a:gd name="T12" fmla="*/ 6 w 36"/>
                            <a:gd name="T13" fmla="*/ 0 h 24"/>
                            <a:gd name="T14" fmla="*/ 6 w 36"/>
                            <a:gd name="T15" fmla="*/ 6 h 24"/>
                            <a:gd name="T16" fmla="*/ 0 w 36"/>
                            <a:gd name="T17" fmla="*/ 6 h 24"/>
                            <a:gd name="T18" fmla="*/ 0 w 36"/>
                            <a:gd name="T19" fmla="*/ 18 h 24"/>
                            <a:gd name="T20" fmla="*/ 6 w 36"/>
                            <a:gd name="T21" fmla="*/ 18 h 24"/>
                            <a:gd name="T22" fmla="*/ 6 w 36"/>
                            <a:gd name="T23" fmla="*/ 24 h 24"/>
                            <a:gd name="T24" fmla="*/ 30 w 36"/>
                            <a:gd name="T25" fmla="*/ 24 h 24"/>
                            <a:gd name="T26" fmla="*/ 36 w 36"/>
                            <a:gd name="T27" fmla="*/ 18 h 24"/>
                            <a:gd name="T28" fmla="*/ 36 w 36"/>
                            <a:gd name="T29" fmla="*/ 18 h 24"/>
                            <a:gd name="T30" fmla="*/ 36 w 36"/>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4"/>
                            <a:gd name="T50" fmla="*/ 36 w 3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4">
                              <a:moveTo>
                                <a:pt x="36" y="12"/>
                              </a:moveTo>
                              <a:lnTo>
                                <a:pt x="36" y="0"/>
                              </a:lnTo>
                              <a:lnTo>
                                <a:pt x="24" y="0"/>
                              </a:lnTo>
                              <a:lnTo>
                                <a:pt x="18" y="0"/>
                              </a:lnTo>
                              <a:lnTo>
                                <a:pt x="12" y="0"/>
                              </a:lnTo>
                              <a:lnTo>
                                <a:pt x="6" y="0"/>
                              </a:lnTo>
                              <a:lnTo>
                                <a:pt x="6" y="6"/>
                              </a:lnTo>
                              <a:lnTo>
                                <a:pt x="0" y="6"/>
                              </a:lnTo>
                              <a:lnTo>
                                <a:pt x="0" y="18"/>
                              </a:lnTo>
                              <a:lnTo>
                                <a:pt x="6" y="18"/>
                              </a:lnTo>
                              <a:lnTo>
                                <a:pt x="6" y="24"/>
                              </a:lnTo>
                              <a:lnTo>
                                <a:pt x="30" y="24"/>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99" name="Freeform 7082"/>
                        <p:cNvSpPr>
                          <a:spLocks/>
                        </p:cNvSpPr>
                        <p:nvPr/>
                      </p:nvSpPr>
                      <p:spPr bwMode="auto">
                        <a:xfrm>
                          <a:off x="7705226" y="3201346"/>
                          <a:ext cx="43846" cy="36647"/>
                        </a:xfrm>
                        <a:custGeom>
                          <a:avLst/>
                          <a:gdLst>
                            <a:gd name="T0" fmla="*/ 30 w 30"/>
                            <a:gd name="T1" fmla="*/ 12 h 24"/>
                            <a:gd name="T2" fmla="*/ 30 w 30"/>
                            <a:gd name="T3" fmla="*/ 6 h 24"/>
                            <a:gd name="T4" fmla="*/ 30 w 30"/>
                            <a:gd name="T5" fmla="*/ 6 h 24"/>
                            <a:gd name="T6" fmla="*/ 30 w 30"/>
                            <a:gd name="T7" fmla="*/ 0 h 24"/>
                            <a:gd name="T8" fmla="*/ 24 w 30"/>
                            <a:gd name="T9" fmla="*/ 0 h 24"/>
                            <a:gd name="T10" fmla="*/ 18 w 30"/>
                            <a:gd name="T11" fmla="*/ 0 h 24"/>
                            <a:gd name="T12" fmla="*/ 12 w 30"/>
                            <a:gd name="T13" fmla="*/ 0 h 24"/>
                            <a:gd name="T14" fmla="*/ 12 w 30"/>
                            <a:gd name="T15" fmla="*/ 0 h 24"/>
                            <a:gd name="T16" fmla="*/ 6 w 30"/>
                            <a:gd name="T17" fmla="*/ 0 h 24"/>
                            <a:gd name="T18" fmla="*/ 0 w 30"/>
                            <a:gd name="T19" fmla="*/ 6 h 24"/>
                            <a:gd name="T20" fmla="*/ 0 w 30"/>
                            <a:gd name="T21" fmla="*/ 18 h 24"/>
                            <a:gd name="T22" fmla="*/ 6 w 30"/>
                            <a:gd name="T23" fmla="*/ 18 h 24"/>
                            <a:gd name="T24" fmla="*/ 6 w 30"/>
                            <a:gd name="T25" fmla="*/ 24 h 24"/>
                            <a:gd name="T26" fmla="*/ 30 w 30"/>
                            <a:gd name="T27" fmla="*/ 24 h 24"/>
                            <a:gd name="T28" fmla="*/ 30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30" y="0"/>
                              </a:lnTo>
                              <a:lnTo>
                                <a:pt x="24" y="0"/>
                              </a:lnTo>
                              <a:lnTo>
                                <a:pt x="18" y="0"/>
                              </a:lnTo>
                              <a:lnTo>
                                <a:pt x="12" y="0"/>
                              </a:lnTo>
                              <a:lnTo>
                                <a:pt x="6" y="0"/>
                              </a:lnTo>
                              <a:lnTo>
                                <a:pt x="0" y="6"/>
                              </a:lnTo>
                              <a:lnTo>
                                <a:pt x="0" y="18"/>
                              </a:lnTo>
                              <a:lnTo>
                                <a:pt x="6"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00" name="Freeform 7083"/>
                        <p:cNvSpPr>
                          <a:spLocks/>
                        </p:cNvSpPr>
                        <p:nvPr/>
                      </p:nvSpPr>
                      <p:spPr bwMode="auto">
                        <a:xfrm>
                          <a:off x="7722764" y="3201346"/>
                          <a:ext cx="55538" cy="36647"/>
                        </a:xfrm>
                        <a:custGeom>
                          <a:avLst/>
                          <a:gdLst>
                            <a:gd name="T0" fmla="*/ 38 w 38"/>
                            <a:gd name="T1" fmla="*/ 12 h 24"/>
                            <a:gd name="T2" fmla="*/ 38 w 38"/>
                            <a:gd name="T3" fmla="*/ 6 h 24"/>
                            <a:gd name="T4" fmla="*/ 32 w 38"/>
                            <a:gd name="T5" fmla="*/ 0 h 24"/>
                            <a:gd name="T6" fmla="*/ 26 w 38"/>
                            <a:gd name="T7" fmla="*/ 0 h 24"/>
                            <a:gd name="T8" fmla="*/ 26 w 38"/>
                            <a:gd name="T9" fmla="*/ 0 h 24"/>
                            <a:gd name="T10" fmla="*/ 18 w 38"/>
                            <a:gd name="T11" fmla="*/ 0 h 24"/>
                            <a:gd name="T12" fmla="*/ 12 w 38"/>
                            <a:gd name="T13" fmla="*/ 0 h 24"/>
                            <a:gd name="T14" fmla="*/ 6 w 38"/>
                            <a:gd name="T15" fmla="*/ 0 h 24"/>
                            <a:gd name="T16" fmla="*/ 6 w 38"/>
                            <a:gd name="T17" fmla="*/ 6 h 24"/>
                            <a:gd name="T18" fmla="*/ 0 w 38"/>
                            <a:gd name="T19" fmla="*/ 6 h 24"/>
                            <a:gd name="T20" fmla="*/ 0 w 38"/>
                            <a:gd name="T21" fmla="*/ 18 h 24"/>
                            <a:gd name="T22" fmla="*/ 6 w 38"/>
                            <a:gd name="T23" fmla="*/ 18 h 24"/>
                            <a:gd name="T24" fmla="*/ 6 w 38"/>
                            <a:gd name="T25" fmla="*/ 24 h 24"/>
                            <a:gd name="T26" fmla="*/ 32 w 38"/>
                            <a:gd name="T27" fmla="*/ 24 h 24"/>
                            <a:gd name="T28" fmla="*/ 32 w 38"/>
                            <a:gd name="T29" fmla="*/ 18 h 24"/>
                            <a:gd name="T30" fmla="*/ 38 w 38"/>
                            <a:gd name="T31" fmla="*/ 18 h 24"/>
                            <a:gd name="T32" fmla="*/ 38 w 38"/>
                            <a:gd name="T33" fmla="*/ 18 h 24"/>
                            <a:gd name="T34" fmla="*/ 38 w 3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24"/>
                            <a:gd name="T56" fmla="*/ 38 w 3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24">
                              <a:moveTo>
                                <a:pt x="38" y="12"/>
                              </a:moveTo>
                              <a:lnTo>
                                <a:pt x="38" y="6"/>
                              </a:lnTo>
                              <a:lnTo>
                                <a:pt x="32" y="0"/>
                              </a:lnTo>
                              <a:lnTo>
                                <a:pt x="26" y="0"/>
                              </a:lnTo>
                              <a:lnTo>
                                <a:pt x="18" y="0"/>
                              </a:lnTo>
                              <a:lnTo>
                                <a:pt x="12" y="0"/>
                              </a:lnTo>
                              <a:lnTo>
                                <a:pt x="6" y="0"/>
                              </a:lnTo>
                              <a:lnTo>
                                <a:pt x="6" y="6"/>
                              </a:lnTo>
                              <a:lnTo>
                                <a:pt x="0" y="6"/>
                              </a:lnTo>
                              <a:lnTo>
                                <a:pt x="0" y="18"/>
                              </a:lnTo>
                              <a:lnTo>
                                <a:pt x="6" y="18"/>
                              </a:lnTo>
                              <a:lnTo>
                                <a:pt x="6" y="24"/>
                              </a:lnTo>
                              <a:lnTo>
                                <a:pt x="32" y="24"/>
                              </a:lnTo>
                              <a:lnTo>
                                <a:pt x="32" y="18"/>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01" name="Freeform 7084"/>
                        <p:cNvSpPr>
                          <a:spLocks/>
                        </p:cNvSpPr>
                        <p:nvPr/>
                      </p:nvSpPr>
                      <p:spPr bwMode="auto">
                        <a:xfrm>
                          <a:off x="7731533" y="3201346"/>
                          <a:ext cx="46769" cy="36647"/>
                        </a:xfrm>
                        <a:custGeom>
                          <a:avLst/>
                          <a:gdLst>
                            <a:gd name="T0" fmla="*/ 32 w 32"/>
                            <a:gd name="T1" fmla="*/ 12 h 24"/>
                            <a:gd name="T2" fmla="*/ 32 w 32"/>
                            <a:gd name="T3" fmla="*/ 0 h 24"/>
                            <a:gd name="T4" fmla="*/ 26 w 32"/>
                            <a:gd name="T5" fmla="*/ 0 h 24"/>
                            <a:gd name="T6" fmla="*/ 26 w 32"/>
                            <a:gd name="T7" fmla="*/ 0 h 24"/>
                            <a:gd name="T8" fmla="*/ 12 w 32"/>
                            <a:gd name="T9" fmla="*/ 0 h 24"/>
                            <a:gd name="T10" fmla="*/ 12 w 32"/>
                            <a:gd name="T11" fmla="*/ 0 h 24"/>
                            <a:gd name="T12" fmla="*/ 6 w 32"/>
                            <a:gd name="T13" fmla="*/ 0 h 24"/>
                            <a:gd name="T14" fmla="*/ 6 w 32"/>
                            <a:gd name="T15" fmla="*/ 6 h 24"/>
                            <a:gd name="T16" fmla="*/ 0 w 32"/>
                            <a:gd name="T17" fmla="*/ 6 h 24"/>
                            <a:gd name="T18" fmla="*/ 0 w 32"/>
                            <a:gd name="T19" fmla="*/ 18 h 24"/>
                            <a:gd name="T20" fmla="*/ 6 w 32"/>
                            <a:gd name="T21" fmla="*/ 18 h 24"/>
                            <a:gd name="T22" fmla="*/ 6 w 32"/>
                            <a:gd name="T23" fmla="*/ 24 h 24"/>
                            <a:gd name="T24" fmla="*/ 32 w 32"/>
                            <a:gd name="T25" fmla="*/ 24 h 24"/>
                            <a:gd name="T26" fmla="*/ 32 w 32"/>
                            <a:gd name="T27" fmla="*/ 18 h 24"/>
                            <a:gd name="T28" fmla="*/ 32 w 32"/>
                            <a:gd name="T29" fmla="*/ 18 h 24"/>
                            <a:gd name="T30" fmla="*/ 32 w 32"/>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4"/>
                            <a:gd name="T50" fmla="*/ 32 w 3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4">
                              <a:moveTo>
                                <a:pt x="32" y="12"/>
                              </a:moveTo>
                              <a:lnTo>
                                <a:pt x="32" y="0"/>
                              </a:lnTo>
                              <a:lnTo>
                                <a:pt x="26" y="0"/>
                              </a:lnTo>
                              <a:lnTo>
                                <a:pt x="12" y="0"/>
                              </a:lnTo>
                              <a:lnTo>
                                <a:pt x="6" y="0"/>
                              </a:lnTo>
                              <a:lnTo>
                                <a:pt x="6" y="6"/>
                              </a:lnTo>
                              <a:lnTo>
                                <a:pt x="0" y="6"/>
                              </a:lnTo>
                              <a:lnTo>
                                <a:pt x="0" y="18"/>
                              </a:lnTo>
                              <a:lnTo>
                                <a:pt x="6" y="18"/>
                              </a:lnTo>
                              <a:lnTo>
                                <a:pt x="6" y="24"/>
                              </a:lnTo>
                              <a:lnTo>
                                <a:pt x="32"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02" name="Freeform 7085"/>
                        <p:cNvSpPr>
                          <a:spLocks/>
                        </p:cNvSpPr>
                        <p:nvPr/>
                      </p:nvSpPr>
                      <p:spPr bwMode="auto">
                        <a:xfrm>
                          <a:off x="7731533" y="3201346"/>
                          <a:ext cx="46769" cy="36647"/>
                        </a:xfrm>
                        <a:custGeom>
                          <a:avLst/>
                          <a:gdLst>
                            <a:gd name="T0" fmla="*/ 32 w 32"/>
                            <a:gd name="T1" fmla="*/ 12 h 24"/>
                            <a:gd name="T2" fmla="*/ 32 w 32"/>
                            <a:gd name="T3" fmla="*/ 0 h 24"/>
                            <a:gd name="T4" fmla="*/ 26 w 32"/>
                            <a:gd name="T5" fmla="*/ 0 h 24"/>
                            <a:gd name="T6" fmla="*/ 26 w 32"/>
                            <a:gd name="T7" fmla="*/ 0 h 24"/>
                            <a:gd name="T8" fmla="*/ 12 w 32"/>
                            <a:gd name="T9" fmla="*/ 0 h 24"/>
                            <a:gd name="T10" fmla="*/ 12 w 32"/>
                            <a:gd name="T11" fmla="*/ 0 h 24"/>
                            <a:gd name="T12" fmla="*/ 6 w 32"/>
                            <a:gd name="T13" fmla="*/ 0 h 24"/>
                            <a:gd name="T14" fmla="*/ 6 w 32"/>
                            <a:gd name="T15" fmla="*/ 6 h 24"/>
                            <a:gd name="T16" fmla="*/ 0 w 32"/>
                            <a:gd name="T17" fmla="*/ 6 h 24"/>
                            <a:gd name="T18" fmla="*/ 0 w 32"/>
                            <a:gd name="T19" fmla="*/ 18 h 24"/>
                            <a:gd name="T20" fmla="*/ 6 w 32"/>
                            <a:gd name="T21" fmla="*/ 18 h 24"/>
                            <a:gd name="T22" fmla="*/ 6 w 32"/>
                            <a:gd name="T23" fmla="*/ 24 h 24"/>
                            <a:gd name="T24" fmla="*/ 32 w 32"/>
                            <a:gd name="T25" fmla="*/ 24 h 24"/>
                            <a:gd name="T26" fmla="*/ 32 w 32"/>
                            <a:gd name="T27" fmla="*/ 18 h 24"/>
                            <a:gd name="T28" fmla="*/ 32 w 32"/>
                            <a:gd name="T29" fmla="*/ 18 h 24"/>
                            <a:gd name="T30" fmla="*/ 32 w 32"/>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4"/>
                            <a:gd name="T50" fmla="*/ 32 w 3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4">
                              <a:moveTo>
                                <a:pt x="32" y="12"/>
                              </a:moveTo>
                              <a:lnTo>
                                <a:pt x="32" y="0"/>
                              </a:lnTo>
                              <a:lnTo>
                                <a:pt x="26" y="0"/>
                              </a:lnTo>
                              <a:lnTo>
                                <a:pt x="12" y="0"/>
                              </a:lnTo>
                              <a:lnTo>
                                <a:pt x="6" y="0"/>
                              </a:lnTo>
                              <a:lnTo>
                                <a:pt x="6" y="6"/>
                              </a:lnTo>
                              <a:lnTo>
                                <a:pt x="0" y="6"/>
                              </a:lnTo>
                              <a:lnTo>
                                <a:pt x="0" y="18"/>
                              </a:lnTo>
                              <a:lnTo>
                                <a:pt x="6" y="18"/>
                              </a:lnTo>
                              <a:lnTo>
                                <a:pt x="6" y="24"/>
                              </a:lnTo>
                              <a:lnTo>
                                <a:pt x="32"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03" name="Freeform 7086"/>
                        <p:cNvSpPr>
                          <a:spLocks/>
                        </p:cNvSpPr>
                        <p:nvPr/>
                      </p:nvSpPr>
                      <p:spPr bwMode="auto">
                        <a:xfrm>
                          <a:off x="7769533" y="3201346"/>
                          <a:ext cx="43846" cy="36647"/>
                        </a:xfrm>
                        <a:custGeom>
                          <a:avLst/>
                          <a:gdLst>
                            <a:gd name="T0" fmla="*/ 30 w 30"/>
                            <a:gd name="T1" fmla="*/ 12 h 24"/>
                            <a:gd name="T2" fmla="*/ 30 w 30"/>
                            <a:gd name="T3" fmla="*/ 6 h 24"/>
                            <a:gd name="T4" fmla="*/ 24 w 30"/>
                            <a:gd name="T5" fmla="*/ 6 h 24"/>
                            <a:gd name="T6" fmla="*/ 24 w 30"/>
                            <a:gd name="T7" fmla="*/ 0 h 24"/>
                            <a:gd name="T8" fmla="*/ 24 w 30"/>
                            <a:gd name="T9" fmla="*/ 0 h 24"/>
                            <a:gd name="T10" fmla="*/ 18 w 30"/>
                            <a:gd name="T11" fmla="*/ 0 h 24"/>
                            <a:gd name="T12" fmla="*/ 6 w 30"/>
                            <a:gd name="T13" fmla="*/ 0 h 24"/>
                            <a:gd name="T14" fmla="*/ 6 w 30"/>
                            <a:gd name="T15" fmla="*/ 0 h 24"/>
                            <a:gd name="T16" fmla="*/ 6 w 30"/>
                            <a:gd name="T17" fmla="*/ 0 h 24"/>
                            <a:gd name="T18" fmla="*/ 0 w 30"/>
                            <a:gd name="T19" fmla="*/ 6 h 24"/>
                            <a:gd name="T20" fmla="*/ 0 w 30"/>
                            <a:gd name="T21" fmla="*/ 18 h 24"/>
                            <a:gd name="T22" fmla="*/ 6 w 30"/>
                            <a:gd name="T23" fmla="*/ 18 h 24"/>
                            <a:gd name="T24" fmla="*/ 6 w 30"/>
                            <a:gd name="T25" fmla="*/ 24 h 24"/>
                            <a:gd name="T26" fmla="*/ 24 w 30"/>
                            <a:gd name="T27" fmla="*/ 24 h 24"/>
                            <a:gd name="T28" fmla="*/ 24 w 30"/>
                            <a:gd name="T29" fmla="*/ 18 h 24"/>
                            <a:gd name="T30" fmla="*/ 30 w 30"/>
                            <a:gd name="T31" fmla="*/ 18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6"/>
                              </a:lnTo>
                              <a:lnTo>
                                <a:pt x="24" y="0"/>
                              </a:lnTo>
                              <a:lnTo>
                                <a:pt x="18" y="0"/>
                              </a:lnTo>
                              <a:lnTo>
                                <a:pt x="6" y="0"/>
                              </a:lnTo>
                              <a:lnTo>
                                <a:pt x="0" y="6"/>
                              </a:lnTo>
                              <a:lnTo>
                                <a:pt x="0" y="18"/>
                              </a:lnTo>
                              <a:lnTo>
                                <a:pt x="6"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04" name="Freeform 7087"/>
                        <p:cNvSpPr>
                          <a:spLocks/>
                        </p:cNvSpPr>
                        <p:nvPr/>
                      </p:nvSpPr>
                      <p:spPr bwMode="auto">
                        <a:xfrm>
                          <a:off x="7778302" y="3201346"/>
                          <a:ext cx="52615" cy="36647"/>
                        </a:xfrm>
                        <a:custGeom>
                          <a:avLst/>
                          <a:gdLst>
                            <a:gd name="T0" fmla="*/ 36 w 36"/>
                            <a:gd name="T1" fmla="*/ 12 h 24"/>
                            <a:gd name="T2" fmla="*/ 30 w 36"/>
                            <a:gd name="T3" fmla="*/ 6 h 24"/>
                            <a:gd name="T4" fmla="*/ 30 w 36"/>
                            <a:gd name="T5" fmla="*/ 0 h 24"/>
                            <a:gd name="T6" fmla="*/ 18 w 36"/>
                            <a:gd name="T7" fmla="*/ 0 h 24"/>
                            <a:gd name="T8" fmla="*/ 18 w 36"/>
                            <a:gd name="T9" fmla="*/ 0 h 24"/>
                            <a:gd name="T10" fmla="*/ 12 w 36"/>
                            <a:gd name="T11" fmla="*/ 0 h 24"/>
                            <a:gd name="T12" fmla="*/ 12 w 36"/>
                            <a:gd name="T13" fmla="*/ 0 h 24"/>
                            <a:gd name="T14" fmla="*/ 0 w 36"/>
                            <a:gd name="T15" fmla="*/ 0 h 24"/>
                            <a:gd name="T16" fmla="*/ 0 w 36"/>
                            <a:gd name="T17" fmla="*/ 6 h 24"/>
                            <a:gd name="T18" fmla="*/ 0 w 36"/>
                            <a:gd name="T19" fmla="*/ 6 h 24"/>
                            <a:gd name="T20" fmla="*/ 0 w 36"/>
                            <a:gd name="T21" fmla="*/ 18 h 24"/>
                            <a:gd name="T22" fmla="*/ 0 w 36"/>
                            <a:gd name="T23" fmla="*/ 18 h 24"/>
                            <a:gd name="T24" fmla="*/ 0 w 36"/>
                            <a:gd name="T25" fmla="*/ 18 h 24"/>
                            <a:gd name="T26" fmla="*/ 6 w 36"/>
                            <a:gd name="T27" fmla="*/ 24 h 24"/>
                            <a:gd name="T28" fmla="*/ 24 w 36"/>
                            <a:gd name="T29" fmla="*/ 24 h 24"/>
                            <a:gd name="T30" fmla="*/ 30 w 36"/>
                            <a:gd name="T31" fmla="*/ 18 h 24"/>
                            <a:gd name="T32" fmla="*/ 30 w 36"/>
                            <a:gd name="T33" fmla="*/ 18 h 24"/>
                            <a:gd name="T34" fmla="*/ 36 w 36"/>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4"/>
                            <a:gd name="T56" fmla="*/ 36 w 3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4">
                              <a:moveTo>
                                <a:pt x="36" y="12"/>
                              </a:moveTo>
                              <a:lnTo>
                                <a:pt x="30" y="6"/>
                              </a:lnTo>
                              <a:lnTo>
                                <a:pt x="30" y="0"/>
                              </a:lnTo>
                              <a:lnTo>
                                <a:pt x="18" y="0"/>
                              </a:lnTo>
                              <a:lnTo>
                                <a:pt x="12" y="0"/>
                              </a:lnTo>
                              <a:lnTo>
                                <a:pt x="0" y="0"/>
                              </a:lnTo>
                              <a:lnTo>
                                <a:pt x="0" y="6"/>
                              </a:lnTo>
                              <a:lnTo>
                                <a:pt x="0" y="18"/>
                              </a:lnTo>
                              <a:lnTo>
                                <a:pt x="6" y="24"/>
                              </a:lnTo>
                              <a:lnTo>
                                <a:pt x="24" y="24"/>
                              </a:lnTo>
                              <a:lnTo>
                                <a:pt x="30"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05" name="Freeform 7088"/>
                        <p:cNvSpPr>
                          <a:spLocks/>
                        </p:cNvSpPr>
                        <p:nvPr/>
                      </p:nvSpPr>
                      <p:spPr bwMode="auto">
                        <a:xfrm>
                          <a:off x="7795841" y="3201346"/>
                          <a:ext cx="43846" cy="36647"/>
                        </a:xfrm>
                        <a:custGeom>
                          <a:avLst/>
                          <a:gdLst>
                            <a:gd name="T0" fmla="*/ 30 w 30"/>
                            <a:gd name="T1" fmla="*/ 12 h 24"/>
                            <a:gd name="T2" fmla="*/ 30 w 30"/>
                            <a:gd name="T3" fmla="*/ 6 h 24"/>
                            <a:gd name="T4" fmla="*/ 24 w 30"/>
                            <a:gd name="T5" fmla="*/ 6 h 24"/>
                            <a:gd name="T6" fmla="*/ 24 w 30"/>
                            <a:gd name="T7" fmla="*/ 0 h 24"/>
                            <a:gd name="T8" fmla="*/ 24 w 30"/>
                            <a:gd name="T9" fmla="*/ 0 h 24"/>
                            <a:gd name="T10" fmla="*/ 18 w 30"/>
                            <a:gd name="T11" fmla="*/ 0 h 24"/>
                            <a:gd name="T12" fmla="*/ 6 w 30"/>
                            <a:gd name="T13" fmla="*/ 0 h 24"/>
                            <a:gd name="T14" fmla="*/ 6 w 30"/>
                            <a:gd name="T15" fmla="*/ 0 h 24"/>
                            <a:gd name="T16" fmla="*/ 0 w 30"/>
                            <a:gd name="T17" fmla="*/ 0 h 24"/>
                            <a:gd name="T18" fmla="*/ 0 w 30"/>
                            <a:gd name="T19" fmla="*/ 18 h 24"/>
                            <a:gd name="T20" fmla="*/ 6 w 30"/>
                            <a:gd name="T21" fmla="*/ 24 h 24"/>
                            <a:gd name="T22" fmla="*/ 24 w 30"/>
                            <a:gd name="T23" fmla="*/ 24 h 24"/>
                            <a:gd name="T24" fmla="*/ 24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24" y="6"/>
                              </a:lnTo>
                              <a:lnTo>
                                <a:pt x="24" y="0"/>
                              </a:lnTo>
                              <a:lnTo>
                                <a:pt x="18" y="0"/>
                              </a:lnTo>
                              <a:lnTo>
                                <a:pt x="6" y="0"/>
                              </a:lnTo>
                              <a:lnTo>
                                <a:pt x="0" y="0"/>
                              </a:lnTo>
                              <a:lnTo>
                                <a:pt x="0"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06" name="Freeform 7089"/>
                        <p:cNvSpPr>
                          <a:spLocks/>
                        </p:cNvSpPr>
                        <p:nvPr/>
                      </p:nvSpPr>
                      <p:spPr bwMode="auto">
                        <a:xfrm>
                          <a:off x="7795841" y="3201346"/>
                          <a:ext cx="43846" cy="36647"/>
                        </a:xfrm>
                        <a:custGeom>
                          <a:avLst/>
                          <a:gdLst>
                            <a:gd name="T0" fmla="*/ 30 w 30"/>
                            <a:gd name="T1" fmla="*/ 12 h 24"/>
                            <a:gd name="T2" fmla="*/ 30 w 30"/>
                            <a:gd name="T3" fmla="*/ 0 h 24"/>
                            <a:gd name="T4" fmla="*/ 24 w 30"/>
                            <a:gd name="T5" fmla="*/ 0 h 24"/>
                            <a:gd name="T6" fmla="*/ 24 w 30"/>
                            <a:gd name="T7" fmla="*/ 0 h 24"/>
                            <a:gd name="T8" fmla="*/ 12 w 30"/>
                            <a:gd name="T9" fmla="*/ 0 h 24"/>
                            <a:gd name="T10" fmla="*/ 6 w 30"/>
                            <a:gd name="T11" fmla="*/ 0 h 24"/>
                            <a:gd name="T12" fmla="*/ 6 w 30"/>
                            <a:gd name="T13" fmla="*/ 0 h 24"/>
                            <a:gd name="T14" fmla="*/ 6 w 30"/>
                            <a:gd name="T15" fmla="*/ 6 h 24"/>
                            <a:gd name="T16" fmla="*/ 0 w 30"/>
                            <a:gd name="T17" fmla="*/ 6 h 24"/>
                            <a:gd name="T18" fmla="*/ 0 w 30"/>
                            <a:gd name="T19" fmla="*/ 18 h 24"/>
                            <a:gd name="T20" fmla="*/ 6 w 30"/>
                            <a:gd name="T21" fmla="*/ 18 h 24"/>
                            <a:gd name="T22" fmla="*/ 6 w 30"/>
                            <a:gd name="T23" fmla="*/ 24 h 24"/>
                            <a:gd name="T24" fmla="*/ 24 w 30"/>
                            <a:gd name="T25" fmla="*/ 24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0"/>
                              </a:lnTo>
                              <a:lnTo>
                                <a:pt x="24" y="0"/>
                              </a:lnTo>
                              <a:lnTo>
                                <a:pt x="12" y="0"/>
                              </a:lnTo>
                              <a:lnTo>
                                <a:pt x="6" y="0"/>
                              </a:lnTo>
                              <a:lnTo>
                                <a:pt x="6" y="6"/>
                              </a:lnTo>
                              <a:lnTo>
                                <a:pt x="0" y="6"/>
                              </a:lnTo>
                              <a:lnTo>
                                <a:pt x="0" y="18"/>
                              </a:lnTo>
                              <a:lnTo>
                                <a:pt x="6" y="18"/>
                              </a:lnTo>
                              <a:lnTo>
                                <a:pt x="6"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07" name="Freeform 7090"/>
                        <p:cNvSpPr>
                          <a:spLocks/>
                        </p:cNvSpPr>
                        <p:nvPr/>
                      </p:nvSpPr>
                      <p:spPr bwMode="auto">
                        <a:xfrm>
                          <a:off x="7795841" y="3201346"/>
                          <a:ext cx="43846" cy="36647"/>
                        </a:xfrm>
                        <a:custGeom>
                          <a:avLst/>
                          <a:gdLst>
                            <a:gd name="T0" fmla="*/ 30 w 30"/>
                            <a:gd name="T1" fmla="*/ 12 h 24"/>
                            <a:gd name="T2" fmla="*/ 30 w 30"/>
                            <a:gd name="T3" fmla="*/ 0 h 24"/>
                            <a:gd name="T4" fmla="*/ 24 w 30"/>
                            <a:gd name="T5" fmla="*/ 0 h 24"/>
                            <a:gd name="T6" fmla="*/ 24 w 30"/>
                            <a:gd name="T7" fmla="*/ 0 h 24"/>
                            <a:gd name="T8" fmla="*/ 12 w 30"/>
                            <a:gd name="T9" fmla="*/ 0 h 24"/>
                            <a:gd name="T10" fmla="*/ 6 w 30"/>
                            <a:gd name="T11" fmla="*/ 0 h 24"/>
                            <a:gd name="T12" fmla="*/ 6 w 30"/>
                            <a:gd name="T13" fmla="*/ 0 h 24"/>
                            <a:gd name="T14" fmla="*/ 6 w 30"/>
                            <a:gd name="T15" fmla="*/ 6 h 24"/>
                            <a:gd name="T16" fmla="*/ 0 w 30"/>
                            <a:gd name="T17" fmla="*/ 6 h 24"/>
                            <a:gd name="T18" fmla="*/ 0 w 30"/>
                            <a:gd name="T19" fmla="*/ 18 h 24"/>
                            <a:gd name="T20" fmla="*/ 6 w 30"/>
                            <a:gd name="T21" fmla="*/ 18 h 24"/>
                            <a:gd name="T22" fmla="*/ 6 w 30"/>
                            <a:gd name="T23" fmla="*/ 24 h 24"/>
                            <a:gd name="T24" fmla="*/ 24 w 30"/>
                            <a:gd name="T25" fmla="*/ 24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0"/>
                              </a:lnTo>
                              <a:lnTo>
                                <a:pt x="24" y="0"/>
                              </a:lnTo>
                              <a:lnTo>
                                <a:pt x="12" y="0"/>
                              </a:lnTo>
                              <a:lnTo>
                                <a:pt x="6" y="0"/>
                              </a:lnTo>
                              <a:lnTo>
                                <a:pt x="6" y="6"/>
                              </a:lnTo>
                              <a:lnTo>
                                <a:pt x="0" y="6"/>
                              </a:lnTo>
                              <a:lnTo>
                                <a:pt x="0" y="18"/>
                              </a:lnTo>
                              <a:lnTo>
                                <a:pt x="6" y="18"/>
                              </a:lnTo>
                              <a:lnTo>
                                <a:pt x="6"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08" name="Freeform 7091"/>
                        <p:cNvSpPr>
                          <a:spLocks/>
                        </p:cNvSpPr>
                        <p:nvPr/>
                      </p:nvSpPr>
                      <p:spPr bwMode="auto">
                        <a:xfrm>
                          <a:off x="7813379" y="3201346"/>
                          <a:ext cx="43846" cy="36647"/>
                        </a:xfrm>
                        <a:custGeom>
                          <a:avLst/>
                          <a:gdLst>
                            <a:gd name="T0" fmla="*/ 30 w 30"/>
                            <a:gd name="T1" fmla="*/ 12 h 24"/>
                            <a:gd name="T2" fmla="*/ 30 w 30"/>
                            <a:gd name="T3" fmla="*/ 6 h 24"/>
                            <a:gd name="T4" fmla="*/ 30 w 30"/>
                            <a:gd name="T5" fmla="*/ 6 h 24"/>
                            <a:gd name="T6" fmla="*/ 30 w 30"/>
                            <a:gd name="T7" fmla="*/ 0 h 24"/>
                            <a:gd name="T8" fmla="*/ 18 w 30"/>
                            <a:gd name="T9" fmla="*/ 0 h 24"/>
                            <a:gd name="T10" fmla="*/ 18 w 30"/>
                            <a:gd name="T11" fmla="*/ 0 h 24"/>
                            <a:gd name="T12" fmla="*/ 12 w 30"/>
                            <a:gd name="T13" fmla="*/ 0 h 24"/>
                            <a:gd name="T14" fmla="*/ 12 w 30"/>
                            <a:gd name="T15" fmla="*/ 0 h 24"/>
                            <a:gd name="T16" fmla="*/ 0 w 30"/>
                            <a:gd name="T17" fmla="*/ 0 h 24"/>
                            <a:gd name="T18" fmla="*/ 0 w 30"/>
                            <a:gd name="T19" fmla="*/ 18 h 24"/>
                            <a:gd name="T20" fmla="*/ 6 w 30"/>
                            <a:gd name="T21" fmla="*/ 24 h 24"/>
                            <a:gd name="T22" fmla="*/ 24 w 30"/>
                            <a:gd name="T23" fmla="*/ 24 h 24"/>
                            <a:gd name="T24" fmla="*/ 30 w 30"/>
                            <a:gd name="T25" fmla="*/ 18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6"/>
                              </a:lnTo>
                              <a:lnTo>
                                <a:pt x="30" y="0"/>
                              </a:lnTo>
                              <a:lnTo>
                                <a:pt x="18" y="0"/>
                              </a:lnTo>
                              <a:lnTo>
                                <a:pt x="12" y="0"/>
                              </a:lnTo>
                              <a:lnTo>
                                <a:pt x="0" y="0"/>
                              </a:lnTo>
                              <a:lnTo>
                                <a:pt x="0" y="18"/>
                              </a:lnTo>
                              <a:lnTo>
                                <a:pt x="6" y="24"/>
                              </a:lnTo>
                              <a:lnTo>
                                <a:pt x="24"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09" name="Freeform 7092"/>
                        <p:cNvSpPr>
                          <a:spLocks/>
                        </p:cNvSpPr>
                        <p:nvPr/>
                      </p:nvSpPr>
                      <p:spPr bwMode="auto">
                        <a:xfrm>
                          <a:off x="7822148" y="3201346"/>
                          <a:ext cx="43846" cy="36647"/>
                        </a:xfrm>
                        <a:custGeom>
                          <a:avLst/>
                          <a:gdLst>
                            <a:gd name="T0" fmla="*/ 30 w 30"/>
                            <a:gd name="T1" fmla="*/ 12 h 24"/>
                            <a:gd name="T2" fmla="*/ 30 w 30"/>
                            <a:gd name="T3" fmla="*/ 6 h 24"/>
                            <a:gd name="T4" fmla="*/ 24 w 30"/>
                            <a:gd name="T5" fmla="*/ 6 h 24"/>
                            <a:gd name="T6" fmla="*/ 24 w 30"/>
                            <a:gd name="T7" fmla="*/ 0 h 24"/>
                            <a:gd name="T8" fmla="*/ 24 w 30"/>
                            <a:gd name="T9" fmla="*/ 0 h 24"/>
                            <a:gd name="T10" fmla="*/ 18 w 30"/>
                            <a:gd name="T11" fmla="*/ 0 h 24"/>
                            <a:gd name="T12" fmla="*/ 6 w 30"/>
                            <a:gd name="T13" fmla="*/ 0 h 24"/>
                            <a:gd name="T14" fmla="*/ 6 w 30"/>
                            <a:gd name="T15" fmla="*/ 0 h 24"/>
                            <a:gd name="T16" fmla="*/ 0 w 30"/>
                            <a:gd name="T17" fmla="*/ 0 h 24"/>
                            <a:gd name="T18" fmla="*/ 0 w 30"/>
                            <a:gd name="T19" fmla="*/ 18 h 24"/>
                            <a:gd name="T20" fmla="*/ 6 w 30"/>
                            <a:gd name="T21" fmla="*/ 24 h 24"/>
                            <a:gd name="T22" fmla="*/ 24 w 30"/>
                            <a:gd name="T23" fmla="*/ 24 h 24"/>
                            <a:gd name="T24" fmla="*/ 24 w 30"/>
                            <a:gd name="T25" fmla="*/ 18 h 24"/>
                            <a:gd name="T26" fmla="*/ 30 w 30"/>
                            <a:gd name="T27" fmla="*/ 18 h 24"/>
                            <a:gd name="T28" fmla="*/ 30 w 30"/>
                            <a:gd name="T29" fmla="*/ 1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24"/>
                            <a:gd name="T47" fmla="*/ 30 w 30"/>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24">
                              <a:moveTo>
                                <a:pt x="30" y="12"/>
                              </a:moveTo>
                              <a:lnTo>
                                <a:pt x="30" y="6"/>
                              </a:lnTo>
                              <a:lnTo>
                                <a:pt x="24" y="6"/>
                              </a:lnTo>
                              <a:lnTo>
                                <a:pt x="24" y="0"/>
                              </a:lnTo>
                              <a:lnTo>
                                <a:pt x="18" y="0"/>
                              </a:lnTo>
                              <a:lnTo>
                                <a:pt x="6" y="0"/>
                              </a:lnTo>
                              <a:lnTo>
                                <a:pt x="0" y="0"/>
                              </a:lnTo>
                              <a:lnTo>
                                <a:pt x="0" y="18"/>
                              </a:lnTo>
                              <a:lnTo>
                                <a:pt x="6" y="24"/>
                              </a:lnTo>
                              <a:lnTo>
                                <a:pt x="24"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10" name="Freeform 7093"/>
                        <p:cNvSpPr>
                          <a:spLocks/>
                        </p:cNvSpPr>
                        <p:nvPr/>
                      </p:nvSpPr>
                      <p:spPr bwMode="auto">
                        <a:xfrm>
                          <a:off x="7830918" y="3201346"/>
                          <a:ext cx="52615" cy="36647"/>
                        </a:xfrm>
                        <a:custGeom>
                          <a:avLst/>
                          <a:gdLst>
                            <a:gd name="T0" fmla="*/ 36 w 36"/>
                            <a:gd name="T1" fmla="*/ 12 h 24"/>
                            <a:gd name="T2" fmla="*/ 36 w 36"/>
                            <a:gd name="T3" fmla="*/ 6 h 24"/>
                            <a:gd name="T4" fmla="*/ 36 w 36"/>
                            <a:gd name="T5" fmla="*/ 0 h 24"/>
                            <a:gd name="T6" fmla="*/ 24 w 36"/>
                            <a:gd name="T7" fmla="*/ 0 h 24"/>
                            <a:gd name="T8" fmla="*/ 24 w 36"/>
                            <a:gd name="T9" fmla="*/ 0 h 24"/>
                            <a:gd name="T10" fmla="*/ 18 w 36"/>
                            <a:gd name="T11" fmla="*/ 0 h 24"/>
                            <a:gd name="T12" fmla="*/ 18 w 36"/>
                            <a:gd name="T13" fmla="*/ 0 h 24"/>
                            <a:gd name="T14" fmla="*/ 6 w 36"/>
                            <a:gd name="T15" fmla="*/ 0 h 24"/>
                            <a:gd name="T16" fmla="*/ 6 w 36"/>
                            <a:gd name="T17" fmla="*/ 6 h 24"/>
                            <a:gd name="T18" fmla="*/ 0 w 36"/>
                            <a:gd name="T19" fmla="*/ 6 h 24"/>
                            <a:gd name="T20" fmla="*/ 0 w 36"/>
                            <a:gd name="T21" fmla="*/ 18 h 24"/>
                            <a:gd name="T22" fmla="*/ 6 w 36"/>
                            <a:gd name="T23" fmla="*/ 18 h 24"/>
                            <a:gd name="T24" fmla="*/ 6 w 36"/>
                            <a:gd name="T25" fmla="*/ 18 h 24"/>
                            <a:gd name="T26" fmla="*/ 12 w 36"/>
                            <a:gd name="T27" fmla="*/ 24 h 24"/>
                            <a:gd name="T28" fmla="*/ 30 w 36"/>
                            <a:gd name="T29" fmla="*/ 24 h 24"/>
                            <a:gd name="T30" fmla="*/ 36 w 36"/>
                            <a:gd name="T31" fmla="*/ 18 h 24"/>
                            <a:gd name="T32" fmla="*/ 36 w 36"/>
                            <a:gd name="T33" fmla="*/ 18 h 24"/>
                            <a:gd name="T34" fmla="*/ 36 w 36"/>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4"/>
                            <a:gd name="T56" fmla="*/ 36 w 3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4">
                              <a:moveTo>
                                <a:pt x="36" y="12"/>
                              </a:moveTo>
                              <a:lnTo>
                                <a:pt x="36" y="6"/>
                              </a:lnTo>
                              <a:lnTo>
                                <a:pt x="36" y="0"/>
                              </a:lnTo>
                              <a:lnTo>
                                <a:pt x="24" y="0"/>
                              </a:lnTo>
                              <a:lnTo>
                                <a:pt x="18" y="0"/>
                              </a:lnTo>
                              <a:lnTo>
                                <a:pt x="6" y="0"/>
                              </a:lnTo>
                              <a:lnTo>
                                <a:pt x="6" y="6"/>
                              </a:lnTo>
                              <a:lnTo>
                                <a:pt x="0" y="6"/>
                              </a:lnTo>
                              <a:lnTo>
                                <a:pt x="0" y="18"/>
                              </a:lnTo>
                              <a:lnTo>
                                <a:pt x="6" y="18"/>
                              </a:lnTo>
                              <a:lnTo>
                                <a:pt x="12" y="24"/>
                              </a:lnTo>
                              <a:lnTo>
                                <a:pt x="30" y="24"/>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11" name="Freeform 7094"/>
                        <p:cNvSpPr>
                          <a:spLocks/>
                        </p:cNvSpPr>
                        <p:nvPr/>
                      </p:nvSpPr>
                      <p:spPr bwMode="auto">
                        <a:xfrm>
                          <a:off x="7857225" y="3201346"/>
                          <a:ext cx="55538" cy="36647"/>
                        </a:xfrm>
                        <a:custGeom>
                          <a:avLst/>
                          <a:gdLst>
                            <a:gd name="T0" fmla="*/ 38 w 38"/>
                            <a:gd name="T1" fmla="*/ 12 h 24"/>
                            <a:gd name="T2" fmla="*/ 38 w 38"/>
                            <a:gd name="T3" fmla="*/ 6 h 24"/>
                            <a:gd name="T4" fmla="*/ 32 w 38"/>
                            <a:gd name="T5" fmla="*/ 6 h 24"/>
                            <a:gd name="T6" fmla="*/ 32 w 38"/>
                            <a:gd name="T7" fmla="*/ 0 h 24"/>
                            <a:gd name="T8" fmla="*/ 26 w 38"/>
                            <a:gd name="T9" fmla="*/ 0 h 24"/>
                            <a:gd name="T10" fmla="*/ 18 w 38"/>
                            <a:gd name="T11" fmla="*/ 0 h 24"/>
                            <a:gd name="T12" fmla="*/ 18 w 38"/>
                            <a:gd name="T13" fmla="*/ 0 h 24"/>
                            <a:gd name="T14" fmla="*/ 12 w 38"/>
                            <a:gd name="T15" fmla="*/ 0 h 24"/>
                            <a:gd name="T16" fmla="*/ 6 w 38"/>
                            <a:gd name="T17" fmla="*/ 0 h 24"/>
                            <a:gd name="T18" fmla="*/ 0 w 38"/>
                            <a:gd name="T19" fmla="*/ 6 h 24"/>
                            <a:gd name="T20" fmla="*/ 0 w 38"/>
                            <a:gd name="T21" fmla="*/ 18 h 24"/>
                            <a:gd name="T22" fmla="*/ 6 w 38"/>
                            <a:gd name="T23" fmla="*/ 18 h 24"/>
                            <a:gd name="T24" fmla="*/ 6 w 38"/>
                            <a:gd name="T25" fmla="*/ 24 h 24"/>
                            <a:gd name="T26" fmla="*/ 32 w 38"/>
                            <a:gd name="T27" fmla="*/ 24 h 24"/>
                            <a:gd name="T28" fmla="*/ 32 w 38"/>
                            <a:gd name="T29" fmla="*/ 18 h 24"/>
                            <a:gd name="T30" fmla="*/ 38 w 38"/>
                            <a:gd name="T31" fmla="*/ 18 h 24"/>
                            <a:gd name="T32" fmla="*/ 38 w 3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4"/>
                            <a:gd name="T53" fmla="*/ 38 w 3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4">
                              <a:moveTo>
                                <a:pt x="38" y="12"/>
                              </a:moveTo>
                              <a:lnTo>
                                <a:pt x="38" y="6"/>
                              </a:lnTo>
                              <a:lnTo>
                                <a:pt x="32" y="6"/>
                              </a:lnTo>
                              <a:lnTo>
                                <a:pt x="32" y="0"/>
                              </a:lnTo>
                              <a:lnTo>
                                <a:pt x="26" y="0"/>
                              </a:lnTo>
                              <a:lnTo>
                                <a:pt x="18" y="0"/>
                              </a:lnTo>
                              <a:lnTo>
                                <a:pt x="12" y="0"/>
                              </a:lnTo>
                              <a:lnTo>
                                <a:pt x="6" y="0"/>
                              </a:lnTo>
                              <a:lnTo>
                                <a:pt x="0" y="6"/>
                              </a:lnTo>
                              <a:lnTo>
                                <a:pt x="0" y="18"/>
                              </a:lnTo>
                              <a:lnTo>
                                <a:pt x="6" y="18"/>
                              </a:lnTo>
                              <a:lnTo>
                                <a:pt x="6" y="24"/>
                              </a:lnTo>
                              <a:lnTo>
                                <a:pt x="32" y="24"/>
                              </a:lnTo>
                              <a:lnTo>
                                <a:pt x="32" y="18"/>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12" name="Freeform 7095"/>
                        <p:cNvSpPr>
                          <a:spLocks/>
                        </p:cNvSpPr>
                        <p:nvPr/>
                      </p:nvSpPr>
                      <p:spPr bwMode="auto">
                        <a:xfrm>
                          <a:off x="7857225" y="3201346"/>
                          <a:ext cx="55538" cy="36647"/>
                        </a:xfrm>
                        <a:custGeom>
                          <a:avLst/>
                          <a:gdLst>
                            <a:gd name="T0" fmla="*/ 38 w 38"/>
                            <a:gd name="T1" fmla="*/ 12 h 24"/>
                            <a:gd name="T2" fmla="*/ 38 w 38"/>
                            <a:gd name="T3" fmla="*/ 0 h 24"/>
                            <a:gd name="T4" fmla="*/ 26 w 38"/>
                            <a:gd name="T5" fmla="*/ 0 h 24"/>
                            <a:gd name="T6" fmla="*/ 26 w 38"/>
                            <a:gd name="T7" fmla="*/ 0 h 24"/>
                            <a:gd name="T8" fmla="*/ 18 w 38"/>
                            <a:gd name="T9" fmla="*/ 0 h 24"/>
                            <a:gd name="T10" fmla="*/ 18 w 38"/>
                            <a:gd name="T11" fmla="*/ 0 h 24"/>
                            <a:gd name="T12" fmla="*/ 6 w 38"/>
                            <a:gd name="T13" fmla="*/ 0 h 24"/>
                            <a:gd name="T14" fmla="*/ 6 w 38"/>
                            <a:gd name="T15" fmla="*/ 6 h 24"/>
                            <a:gd name="T16" fmla="*/ 0 w 38"/>
                            <a:gd name="T17" fmla="*/ 6 h 24"/>
                            <a:gd name="T18" fmla="*/ 0 w 38"/>
                            <a:gd name="T19" fmla="*/ 18 h 24"/>
                            <a:gd name="T20" fmla="*/ 6 w 38"/>
                            <a:gd name="T21" fmla="*/ 18 h 24"/>
                            <a:gd name="T22" fmla="*/ 6 w 38"/>
                            <a:gd name="T23" fmla="*/ 18 h 24"/>
                            <a:gd name="T24" fmla="*/ 12 w 38"/>
                            <a:gd name="T25" fmla="*/ 24 h 24"/>
                            <a:gd name="T26" fmla="*/ 32 w 38"/>
                            <a:gd name="T27" fmla="*/ 24 h 24"/>
                            <a:gd name="T28" fmla="*/ 38 w 38"/>
                            <a:gd name="T29" fmla="*/ 18 h 24"/>
                            <a:gd name="T30" fmla="*/ 38 w 38"/>
                            <a:gd name="T31" fmla="*/ 18 h 24"/>
                            <a:gd name="T32" fmla="*/ 38 w 3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4"/>
                            <a:gd name="T53" fmla="*/ 38 w 3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4">
                              <a:moveTo>
                                <a:pt x="38" y="12"/>
                              </a:moveTo>
                              <a:lnTo>
                                <a:pt x="38" y="0"/>
                              </a:lnTo>
                              <a:lnTo>
                                <a:pt x="26" y="0"/>
                              </a:lnTo>
                              <a:lnTo>
                                <a:pt x="18" y="0"/>
                              </a:lnTo>
                              <a:lnTo>
                                <a:pt x="6" y="0"/>
                              </a:lnTo>
                              <a:lnTo>
                                <a:pt x="6" y="6"/>
                              </a:lnTo>
                              <a:lnTo>
                                <a:pt x="0" y="6"/>
                              </a:lnTo>
                              <a:lnTo>
                                <a:pt x="0" y="18"/>
                              </a:lnTo>
                              <a:lnTo>
                                <a:pt x="6" y="18"/>
                              </a:lnTo>
                              <a:lnTo>
                                <a:pt x="12" y="24"/>
                              </a:lnTo>
                              <a:lnTo>
                                <a:pt x="32" y="24"/>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13" name="Freeform 7096"/>
                        <p:cNvSpPr>
                          <a:spLocks/>
                        </p:cNvSpPr>
                        <p:nvPr/>
                      </p:nvSpPr>
                      <p:spPr bwMode="auto">
                        <a:xfrm>
                          <a:off x="7874764" y="3201346"/>
                          <a:ext cx="46769" cy="36647"/>
                        </a:xfrm>
                        <a:custGeom>
                          <a:avLst/>
                          <a:gdLst>
                            <a:gd name="T0" fmla="*/ 32 w 32"/>
                            <a:gd name="T1" fmla="*/ 12 h 24"/>
                            <a:gd name="T2" fmla="*/ 32 w 32"/>
                            <a:gd name="T3" fmla="*/ 6 h 24"/>
                            <a:gd name="T4" fmla="*/ 26 w 32"/>
                            <a:gd name="T5" fmla="*/ 0 h 24"/>
                            <a:gd name="T6" fmla="*/ 26 w 32"/>
                            <a:gd name="T7" fmla="*/ 0 h 24"/>
                            <a:gd name="T8" fmla="*/ 20 w 32"/>
                            <a:gd name="T9" fmla="*/ 0 h 24"/>
                            <a:gd name="T10" fmla="*/ 14 w 32"/>
                            <a:gd name="T11" fmla="*/ 0 h 24"/>
                            <a:gd name="T12" fmla="*/ 6 w 32"/>
                            <a:gd name="T13" fmla="*/ 0 h 24"/>
                            <a:gd name="T14" fmla="*/ 6 w 32"/>
                            <a:gd name="T15" fmla="*/ 0 h 24"/>
                            <a:gd name="T16" fmla="*/ 0 w 32"/>
                            <a:gd name="T17" fmla="*/ 6 h 24"/>
                            <a:gd name="T18" fmla="*/ 0 w 32"/>
                            <a:gd name="T19" fmla="*/ 18 h 24"/>
                            <a:gd name="T20" fmla="*/ 6 w 32"/>
                            <a:gd name="T21" fmla="*/ 18 h 24"/>
                            <a:gd name="T22" fmla="*/ 6 w 32"/>
                            <a:gd name="T23" fmla="*/ 24 h 24"/>
                            <a:gd name="T24" fmla="*/ 26 w 32"/>
                            <a:gd name="T25" fmla="*/ 24 h 24"/>
                            <a:gd name="T26" fmla="*/ 26 w 32"/>
                            <a:gd name="T27" fmla="*/ 18 h 24"/>
                            <a:gd name="T28" fmla="*/ 32 w 32"/>
                            <a:gd name="T29" fmla="*/ 18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0"/>
                              </a:lnTo>
                              <a:lnTo>
                                <a:pt x="20" y="0"/>
                              </a:lnTo>
                              <a:lnTo>
                                <a:pt x="14" y="0"/>
                              </a:lnTo>
                              <a:lnTo>
                                <a:pt x="6" y="0"/>
                              </a:lnTo>
                              <a:lnTo>
                                <a:pt x="0" y="6"/>
                              </a:lnTo>
                              <a:lnTo>
                                <a:pt x="0" y="18"/>
                              </a:lnTo>
                              <a:lnTo>
                                <a:pt x="6" y="18"/>
                              </a:lnTo>
                              <a:lnTo>
                                <a:pt x="6"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14" name="Freeform 7097"/>
                        <p:cNvSpPr>
                          <a:spLocks/>
                        </p:cNvSpPr>
                        <p:nvPr/>
                      </p:nvSpPr>
                      <p:spPr bwMode="auto">
                        <a:xfrm>
                          <a:off x="7883533" y="3201346"/>
                          <a:ext cx="55538" cy="36647"/>
                        </a:xfrm>
                        <a:custGeom>
                          <a:avLst/>
                          <a:gdLst>
                            <a:gd name="T0" fmla="*/ 38 w 38"/>
                            <a:gd name="T1" fmla="*/ 12 h 24"/>
                            <a:gd name="T2" fmla="*/ 38 w 38"/>
                            <a:gd name="T3" fmla="*/ 0 h 24"/>
                            <a:gd name="T4" fmla="*/ 26 w 38"/>
                            <a:gd name="T5" fmla="*/ 0 h 24"/>
                            <a:gd name="T6" fmla="*/ 26 w 38"/>
                            <a:gd name="T7" fmla="*/ 0 h 24"/>
                            <a:gd name="T8" fmla="*/ 20 w 38"/>
                            <a:gd name="T9" fmla="*/ 0 h 24"/>
                            <a:gd name="T10" fmla="*/ 14 w 38"/>
                            <a:gd name="T11" fmla="*/ 0 h 24"/>
                            <a:gd name="T12" fmla="*/ 8 w 38"/>
                            <a:gd name="T13" fmla="*/ 0 h 24"/>
                            <a:gd name="T14" fmla="*/ 8 w 38"/>
                            <a:gd name="T15" fmla="*/ 6 h 24"/>
                            <a:gd name="T16" fmla="*/ 0 w 38"/>
                            <a:gd name="T17" fmla="*/ 6 h 24"/>
                            <a:gd name="T18" fmla="*/ 0 w 38"/>
                            <a:gd name="T19" fmla="*/ 18 h 24"/>
                            <a:gd name="T20" fmla="*/ 8 w 38"/>
                            <a:gd name="T21" fmla="*/ 18 h 24"/>
                            <a:gd name="T22" fmla="*/ 8 w 38"/>
                            <a:gd name="T23" fmla="*/ 24 h 24"/>
                            <a:gd name="T24" fmla="*/ 32 w 38"/>
                            <a:gd name="T25" fmla="*/ 24 h 24"/>
                            <a:gd name="T26" fmla="*/ 38 w 38"/>
                            <a:gd name="T27" fmla="*/ 18 h 24"/>
                            <a:gd name="T28" fmla="*/ 38 w 38"/>
                            <a:gd name="T29" fmla="*/ 18 h 24"/>
                            <a:gd name="T30" fmla="*/ 38 w 38"/>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24"/>
                            <a:gd name="T50" fmla="*/ 38 w 38"/>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24">
                              <a:moveTo>
                                <a:pt x="38" y="12"/>
                              </a:moveTo>
                              <a:lnTo>
                                <a:pt x="38" y="0"/>
                              </a:lnTo>
                              <a:lnTo>
                                <a:pt x="26" y="0"/>
                              </a:lnTo>
                              <a:lnTo>
                                <a:pt x="20" y="0"/>
                              </a:lnTo>
                              <a:lnTo>
                                <a:pt x="14" y="0"/>
                              </a:lnTo>
                              <a:lnTo>
                                <a:pt x="8" y="0"/>
                              </a:lnTo>
                              <a:lnTo>
                                <a:pt x="8" y="6"/>
                              </a:lnTo>
                              <a:lnTo>
                                <a:pt x="0" y="6"/>
                              </a:lnTo>
                              <a:lnTo>
                                <a:pt x="0" y="18"/>
                              </a:lnTo>
                              <a:lnTo>
                                <a:pt x="8" y="18"/>
                              </a:lnTo>
                              <a:lnTo>
                                <a:pt x="8" y="24"/>
                              </a:lnTo>
                              <a:lnTo>
                                <a:pt x="32" y="24"/>
                              </a:lnTo>
                              <a:lnTo>
                                <a:pt x="38" y="18"/>
                              </a:lnTo>
                              <a:lnTo>
                                <a:pt x="38"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15" name="Freeform 7098"/>
                        <p:cNvSpPr>
                          <a:spLocks/>
                        </p:cNvSpPr>
                        <p:nvPr/>
                      </p:nvSpPr>
                      <p:spPr bwMode="auto">
                        <a:xfrm>
                          <a:off x="7912763" y="3201346"/>
                          <a:ext cx="52615" cy="36647"/>
                        </a:xfrm>
                        <a:custGeom>
                          <a:avLst/>
                          <a:gdLst>
                            <a:gd name="T0" fmla="*/ 36 w 36"/>
                            <a:gd name="T1" fmla="*/ 12 h 24"/>
                            <a:gd name="T2" fmla="*/ 36 w 36"/>
                            <a:gd name="T3" fmla="*/ 0 h 24"/>
                            <a:gd name="T4" fmla="*/ 24 w 36"/>
                            <a:gd name="T5" fmla="*/ 0 h 24"/>
                            <a:gd name="T6" fmla="*/ 24 w 36"/>
                            <a:gd name="T7" fmla="*/ 0 h 24"/>
                            <a:gd name="T8" fmla="*/ 18 w 36"/>
                            <a:gd name="T9" fmla="*/ 0 h 24"/>
                            <a:gd name="T10" fmla="*/ 12 w 36"/>
                            <a:gd name="T11" fmla="*/ 0 h 24"/>
                            <a:gd name="T12" fmla="*/ 6 w 36"/>
                            <a:gd name="T13" fmla="*/ 0 h 24"/>
                            <a:gd name="T14" fmla="*/ 6 w 36"/>
                            <a:gd name="T15" fmla="*/ 6 h 24"/>
                            <a:gd name="T16" fmla="*/ 0 w 36"/>
                            <a:gd name="T17" fmla="*/ 6 h 24"/>
                            <a:gd name="T18" fmla="*/ 0 w 36"/>
                            <a:gd name="T19" fmla="*/ 18 h 24"/>
                            <a:gd name="T20" fmla="*/ 6 w 36"/>
                            <a:gd name="T21" fmla="*/ 18 h 24"/>
                            <a:gd name="T22" fmla="*/ 6 w 36"/>
                            <a:gd name="T23" fmla="*/ 24 h 24"/>
                            <a:gd name="T24" fmla="*/ 30 w 36"/>
                            <a:gd name="T25" fmla="*/ 24 h 24"/>
                            <a:gd name="T26" fmla="*/ 36 w 36"/>
                            <a:gd name="T27" fmla="*/ 18 h 24"/>
                            <a:gd name="T28" fmla="*/ 36 w 36"/>
                            <a:gd name="T29" fmla="*/ 18 h 24"/>
                            <a:gd name="T30" fmla="*/ 36 w 36"/>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4"/>
                            <a:gd name="T50" fmla="*/ 36 w 3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4">
                              <a:moveTo>
                                <a:pt x="36" y="12"/>
                              </a:moveTo>
                              <a:lnTo>
                                <a:pt x="36" y="0"/>
                              </a:lnTo>
                              <a:lnTo>
                                <a:pt x="24" y="0"/>
                              </a:lnTo>
                              <a:lnTo>
                                <a:pt x="18" y="0"/>
                              </a:lnTo>
                              <a:lnTo>
                                <a:pt x="12" y="0"/>
                              </a:lnTo>
                              <a:lnTo>
                                <a:pt x="6" y="0"/>
                              </a:lnTo>
                              <a:lnTo>
                                <a:pt x="6" y="6"/>
                              </a:lnTo>
                              <a:lnTo>
                                <a:pt x="0" y="6"/>
                              </a:lnTo>
                              <a:lnTo>
                                <a:pt x="0" y="18"/>
                              </a:lnTo>
                              <a:lnTo>
                                <a:pt x="6" y="18"/>
                              </a:lnTo>
                              <a:lnTo>
                                <a:pt x="6" y="24"/>
                              </a:lnTo>
                              <a:lnTo>
                                <a:pt x="30" y="24"/>
                              </a:lnTo>
                              <a:lnTo>
                                <a:pt x="36"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16" name="Freeform 7099"/>
                        <p:cNvSpPr>
                          <a:spLocks/>
                        </p:cNvSpPr>
                        <p:nvPr/>
                      </p:nvSpPr>
                      <p:spPr bwMode="auto">
                        <a:xfrm>
                          <a:off x="7947840" y="3201346"/>
                          <a:ext cx="43846" cy="36647"/>
                        </a:xfrm>
                        <a:custGeom>
                          <a:avLst/>
                          <a:gdLst>
                            <a:gd name="T0" fmla="*/ 30 w 30"/>
                            <a:gd name="T1" fmla="*/ 12 h 24"/>
                            <a:gd name="T2" fmla="*/ 30 w 30"/>
                            <a:gd name="T3" fmla="*/ 0 h 24"/>
                            <a:gd name="T4" fmla="*/ 24 w 30"/>
                            <a:gd name="T5" fmla="*/ 0 h 24"/>
                            <a:gd name="T6" fmla="*/ 24 w 30"/>
                            <a:gd name="T7" fmla="*/ 0 h 24"/>
                            <a:gd name="T8" fmla="*/ 12 w 30"/>
                            <a:gd name="T9" fmla="*/ 0 h 24"/>
                            <a:gd name="T10" fmla="*/ 12 w 30"/>
                            <a:gd name="T11" fmla="*/ 0 h 24"/>
                            <a:gd name="T12" fmla="*/ 6 w 30"/>
                            <a:gd name="T13" fmla="*/ 0 h 24"/>
                            <a:gd name="T14" fmla="*/ 6 w 30"/>
                            <a:gd name="T15" fmla="*/ 6 h 24"/>
                            <a:gd name="T16" fmla="*/ 0 w 30"/>
                            <a:gd name="T17" fmla="*/ 6 h 24"/>
                            <a:gd name="T18" fmla="*/ 0 w 30"/>
                            <a:gd name="T19" fmla="*/ 18 h 24"/>
                            <a:gd name="T20" fmla="*/ 6 w 30"/>
                            <a:gd name="T21" fmla="*/ 18 h 24"/>
                            <a:gd name="T22" fmla="*/ 6 w 30"/>
                            <a:gd name="T23" fmla="*/ 24 h 24"/>
                            <a:gd name="T24" fmla="*/ 30 w 30"/>
                            <a:gd name="T25" fmla="*/ 24 h 24"/>
                            <a:gd name="T26" fmla="*/ 30 w 30"/>
                            <a:gd name="T27" fmla="*/ 18 h 24"/>
                            <a:gd name="T28" fmla="*/ 30 w 30"/>
                            <a:gd name="T29" fmla="*/ 18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0"/>
                              </a:lnTo>
                              <a:lnTo>
                                <a:pt x="24" y="0"/>
                              </a:lnTo>
                              <a:lnTo>
                                <a:pt x="12" y="0"/>
                              </a:lnTo>
                              <a:lnTo>
                                <a:pt x="6" y="0"/>
                              </a:lnTo>
                              <a:lnTo>
                                <a:pt x="6" y="6"/>
                              </a:lnTo>
                              <a:lnTo>
                                <a:pt x="0" y="6"/>
                              </a:lnTo>
                              <a:lnTo>
                                <a:pt x="0" y="18"/>
                              </a:lnTo>
                              <a:lnTo>
                                <a:pt x="6"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617" name="Freeform 7100"/>
                        <p:cNvSpPr>
                          <a:spLocks/>
                        </p:cNvSpPr>
                        <p:nvPr/>
                      </p:nvSpPr>
                      <p:spPr bwMode="auto">
                        <a:xfrm>
                          <a:off x="8146609" y="3201346"/>
                          <a:ext cx="52615" cy="36647"/>
                        </a:xfrm>
                        <a:custGeom>
                          <a:avLst/>
                          <a:gdLst>
                            <a:gd name="T0" fmla="*/ 36 w 36"/>
                            <a:gd name="T1" fmla="*/ 12 h 24"/>
                            <a:gd name="T2" fmla="*/ 30 w 36"/>
                            <a:gd name="T3" fmla="*/ 6 h 24"/>
                            <a:gd name="T4" fmla="*/ 30 w 36"/>
                            <a:gd name="T5" fmla="*/ 0 h 24"/>
                            <a:gd name="T6" fmla="*/ 24 w 36"/>
                            <a:gd name="T7" fmla="*/ 0 h 24"/>
                            <a:gd name="T8" fmla="*/ 24 w 36"/>
                            <a:gd name="T9" fmla="*/ 0 h 24"/>
                            <a:gd name="T10" fmla="*/ 12 w 36"/>
                            <a:gd name="T11" fmla="*/ 0 h 24"/>
                            <a:gd name="T12" fmla="*/ 12 w 36"/>
                            <a:gd name="T13" fmla="*/ 0 h 24"/>
                            <a:gd name="T14" fmla="*/ 6 w 36"/>
                            <a:gd name="T15" fmla="*/ 0 h 24"/>
                            <a:gd name="T16" fmla="*/ 6 w 36"/>
                            <a:gd name="T17" fmla="*/ 6 h 24"/>
                            <a:gd name="T18" fmla="*/ 0 w 36"/>
                            <a:gd name="T19" fmla="*/ 12 h 24"/>
                            <a:gd name="T20" fmla="*/ 6 w 36"/>
                            <a:gd name="T21" fmla="*/ 18 h 24"/>
                            <a:gd name="T22" fmla="*/ 6 w 36"/>
                            <a:gd name="T23" fmla="*/ 18 h 24"/>
                            <a:gd name="T24" fmla="*/ 6 w 36"/>
                            <a:gd name="T25" fmla="*/ 24 h 24"/>
                            <a:gd name="T26" fmla="*/ 24 w 36"/>
                            <a:gd name="T27" fmla="*/ 24 h 24"/>
                            <a:gd name="T28" fmla="*/ 30 w 36"/>
                            <a:gd name="T29" fmla="*/ 18 h 24"/>
                            <a:gd name="T30" fmla="*/ 30 w 36"/>
                            <a:gd name="T31" fmla="*/ 18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0" y="6"/>
                              </a:lnTo>
                              <a:lnTo>
                                <a:pt x="30" y="0"/>
                              </a:lnTo>
                              <a:lnTo>
                                <a:pt x="24" y="0"/>
                              </a:lnTo>
                              <a:lnTo>
                                <a:pt x="12" y="0"/>
                              </a:lnTo>
                              <a:lnTo>
                                <a:pt x="6" y="0"/>
                              </a:lnTo>
                              <a:lnTo>
                                <a:pt x="6" y="6"/>
                              </a:lnTo>
                              <a:lnTo>
                                <a:pt x="0" y="12"/>
                              </a:lnTo>
                              <a:lnTo>
                                <a:pt x="6" y="18"/>
                              </a:lnTo>
                              <a:lnTo>
                                <a:pt x="6" y="24"/>
                              </a:lnTo>
                              <a:lnTo>
                                <a:pt x="24" y="24"/>
                              </a:lnTo>
                              <a:lnTo>
                                <a:pt x="30"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grpSp>
                </p:grpSp>
              </p:grpSp>
            </p:grpSp>
            <p:grpSp>
              <p:nvGrpSpPr>
                <p:cNvPr id="508" name="Group 507"/>
                <p:cNvGrpSpPr/>
                <p:nvPr/>
              </p:nvGrpSpPr>
              <p:grpSpPr>
                <a:xfrm>
                  <a:off x="1344632" y="1549191"/>
                  <a:ext cx="771689" cy="525270"/>
                  <a:chOff x="1344632" y="1549191"/>
                  <a:chExt cx="771689" cy="525270"/>
                </a:xfrm>
              </p:grpSpPr>
              <p:sp>
                <p:nvSpPr>
                  <p:cNvPr id="509" name="Line 5466"/>
                  <p:cNvSpPr>
                    <a:spLocks noChangeShapeType="1"/>
                  </p:cNvSpPr>
                  <p:nvPr/>
                </p:nvSpPr>
                <p:spPr bwMode="auto">
                  <a:xfrm>
                    <a:off x="1558016" y="1594999"/>
                    <a:ext cx="0" cy="39701"/>
                  </a:xfrm>
                  <a:prstGeom prst="line">
                    <a:avLst/>
                  </a:prstGeom>
                  <a:noFill/>
                  <a:ln w="19050">
                    <a:solidFill>
                      <a:schemeClr val="accent1"/>
                    </a:solidFill>
                    <a:round/>
                    <a:headEnd/>
                    <a:tailEnd/>
                  </a:ln>
                </p:spPr>
                <p:txBody>
                  <a:bodyPr/>
                  <a:lstStyle/>
                  <a:p>
                    <a:endParaRPr lang="en-US" sz="1100" b="1" dirty="0">
                      <a:solidFill>
                        <a:srgbClr val="000000"/>
                      </a:solidFill>
                      <a:latin typeface="Arial" pitchFamily="34" charset="0"/>
                      <a:cs typeface="Arial" charset="0"/>
                    </a:endParaRPr>
                  </a:p>
                </p:txBody>
              </p:sp>
              <p:sp>
                <p:nvSpPr>
                  <p:cNvPr id="510" name="Line 5529"/>
                  <p:cNvSpPr>
                    <a:spLocks noChangeShapeType="1"/>
                  </p:cNvSpPr>
                  <p:nvPr/>
                </p:nvSpPr>
                <p:spPr bwMode="auto">
                  <a:xfrm>
                    <a:off x="2069552" y="2074461"/>
                    <a:ext cx="46769" cy="0"/>
                  </a:xfrm>
                  <a:prstGeom prst="line">
                    <a:avLst/>
                  </a:prstGeom>
                  <a:noFill/>
                  <a:ln w="19050">
                    <a:solidFill>
                      <a:schemeClr val="accent1"/>
                    </a:solidFill>
                    <a:round/>
                    <a:headEnd/>
                    <a:tailEnd/>
                  </a:ln>
                </p:spPr>
                <p:txBody>
                  <a:bodyPr/>
                  <a:lstStyle/>
                  <a:p>
                    <a:endParaRPr lang="en-US" sz="1100" b="1" dirty="0">
                      <a:solidFill>
                        <a:srgbClr val="000000"/>
                      </a:solidFill>
                      <a:latin typeface="Arial" pitchFamily="34" charset="0"/>
                      <a:cs typeface="Arial" charset="0"/>
                    </a:endParaRPr>
                  </a:p>
                </p:txBody>
              </p:sp>
              <p:sp>
                <p:nvSpPr>
                  <p:cNvPr id="511" name="Freeform 6775"/>
                  <p:cNvSpPr>
                    <a:spLocks/>
                  </p:cNvSpPr>
                  <p:nvPr/>
                </p:nvSpPr>
                <p:spPr bwMode="auto">
                  <a:xfrm>
                    <a:off x="1449862" y="1576676"/>
                    <a:ext cx="46769" cy="36647"/>
                  </a:xfrm>
                  <a:custGeom>
                    <a:avLst/>
                    <a:gdLst>
                      <a:gd name="T0" fmla="*/ 32 w 32"/>
                      <a:gd name="T1" fmla="*/ 12 h 24"/>
                      <a:gd name="T2" fmla="*/ 32 w 32"/>
                      <a:gd name="T3" fmla="*/ 6 h 24"/>
                      <a:gd name="T4" fmla="*/ 26 w 32"/>
                      <a:gd name="T5" fmla="*/ 6 h 24"/>
                      <a:gd name="T6" fmla="*/ 26 w 32"/>
                      <a:gd name="T7" fmla="*/ 6 h 24"/>
                      <a:gd name="T8" fmla="*/ 20 w 32"/>
                      <a:gd name="T9" fmla="*/ 6 h 24"/>
                      <a:gd name="T10" fmla="*/ 20 w 32"/>
                      <a:gd name="T11" fmla="*/ 0 h 24"/>
                      <a:gd name="T12" fmla="*/ 14 w 32"/>
                      <a:gd name="T13" fmla="*/ 0 h 24"/>
                      <a:gd name="T14" fmla="*/ 6 w 32"/>
                      <a:gd name="T15" fmla="*/ 6 h 24"/>
                      <a:gd name="T16" fmla="*/ 0 w 32"/>
                      <a:gd name="T17" fmla="*/ 6 h 24"/>
                      <a:gd name="T18" fmla="*/ 0 w 32"/>
                      <a:gd name="T19" fmla="*/ 6 h 24"/>
                      <a:gd name="T20" fmla="*/ 0 w 32"/>
                      <a:gd name="T21" fmla="*/ 24 h 24"/>
                      <a:gd name="T22" fmla="*/ 0 w 32"/>
                      <a:gd name="T23" fmla="*/ 24 h 24"/>
                      <a:gd name="T24" fmla="*/ 0 w 32"/>
                      <a:gd name="T25" fmla="*/ 24 h 24"/>
                      <a:gd name="T26" fmla="*/ 26 w 32"/>
                      <a:gd name="T27" fmla="*/ 24 h 24"/>
                      <a:gd name="T28" fmla="*/ 26 w 32"/>
                      <a:gd name="T29" fmla="*/ 24 h 24"/>
                      <a:gd name="T30" fmla="*/ 32 w 32"/>
                      <a:gd name="T31" fmla="*/ 18 h 24"/>
                      <a:gd name="T32" fmla="*/ 32 w 32"/>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4"/>
                      <a:gd name="T53" fmla="*/ 32 w 3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4">
                        <a:moveTo>
                          <a:pt x="32" y="12"/>
                        </a:moveTo>
                        <a:lnTo>
                          <a:pt x="32" y="6"/>
                        </a:lnTo>
                        <a:lnTo>
                          <a:pt x="26" y="6"/>
                        </a:lnTo>
                        <a:lnTo>
                          <a:pt x="20" y="6"/>
                        </a:lnTo>
                        <a:lnTo>
                          <a:pt x="20" y="0"/>
                        </a:lnTo>
                        <a:lnTo>
                          <a:pt x="14" y="0"/>
                        </a:lnTo>
                        <a:lnTo>
                          <a:pt x="6" y="6"/>
                        </a:lnTo>
                        <a:lnTo>
                          <a:pt x="0" y="6"/>
                        </a:lnTo>
                        <a:lnTo>
                          <a:pt x="0" y="24"/>
                        </a:lnTo>
                        <a:lnTo>
                          <a:pt x="26" y="24"/>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12" name="Freeform 6777"/>
                  <p:cNvSpPr>
                    <a:spLocks/>
                  </p:cNvSpPr>
                  <p:nvPr/>
                </p:nvSpPr>
                <p:spPr bwMode="auto">
                  <a:xfrm>
                    <a:off x="1558016" y="1594999"/>
                    <a:ext cx="46769" cy="39701"/>
                  </a:xfrm>
                  <a:custGeom>
                    <a:avLst/>
                    <a:gdLst>
                      <a:gd name="T0" fmla="*/ 32 w 32"/>
                      <a:gd name="T1" fmla="*/ 12 h 26"/>
                      <a:gd name="T2" fmla="*/ 32 w 32"/>
                      <a:gd name="T3" fmla="*/ 12 h 26"/>
                      <a:gd name="T4" fmla="*/ 26 w 32"/>
                      <a:gd name="T5" fmla="*/ 6 h 26"/>
                      <a:gd name="T6" fmla="*/ 26 w 32"/>
                      <a:gd name="T7" fmla="*/ 0 h 26"/>
                      <a:gd name="T8" fmla="*/ 18 w 32"/>
                      <a:gd name="T9" fmla="*/ 0 h 26"/>
                      <a:gd name="T10" fmla="*/ 18 w 32"/>
                      <a:gd name="T11" fmla="*/ 0 h 26"/>
                      <a:gd name="T12" fmla="*/ 6 w 32"/>
                      <a:gd name="T13" fmla="*/ 0 h 26"/>
                      <a:gd name="T14" fmla="*/ 0 w 32"/>
                      <a:gd name="T15" fmla="*/ 0 h 26"/>
                      <a:gd name="T16" fmla="*/ 0 w 32"/>
                      <a:gd name="T17" fmla="*/ 0 h 26"/>
                      <a:gd name="T18" fmla="*/ 0 w 32"/>
                      <a:gd name="T19" fmla="*/ 18 h 26"/>
                      <a:gd name="T20" fmla="*/ 0 w 32"/>
                      <a:gd name="T21" fmla="*/ 26 h 26"/>
                      <a:gd name="T22" fmla="*/ 18 w 32"/>
                      <a:gd name="T23" fmla="*/ 26 h 26"/>
                      <a:gd name="T24" fmla="*/ 26 w 32"/>
                      <a:gd name="T25" fmla="*/ 18 h 26"/>
                      <a:gd name="T26" fmla="*/ 26 w 32"/>
                      <a:gd name="T27" fmla="*/ 18 h 26"/>
                      <a:gd name="T28" fmla="*/ 32 w 32"/>
                      <a:gd name="T29" fmla="*/ 18 h 26"/>
                      <a:gd name="T30" fmla="*/ 32 w 32"/>
                      <a:gd name="T31" fmla="*/ 12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6"/>
                      <a:gd name="T50" fmla="*/ 32 w 32"/>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6">
                        <a:moveTo>
                          <a:pt x="32" y="12"/>
                        </a:moveTo>
                        <a:lnTo>
                          <a:pt x="32" y="12"/>
                        </a:lnTo>
                        <a:lnTo>
                          <a:pt x="26" y="6"/>
                        </a:lnTo>
                        <a:lnTo>
                          <a:pt x="26" y="0"/>
                        </a:lnTo>
                        <a:lnTo>
                          <a:pt x="18" y="0"/>
                        </a:lnTo>
                        <a:lnTo>
                          <a:pt x="6" y="0"/>
                        </a:lnTo>
                        <a:lnTo>
                          <a:pt x="0" y="0"/>
                        </a:lnTo>
                        <a:lnTo>
                          <a:pt x="0" y="18"/>
                        </a:lnTo>
                        <a:lnTo>
                          <a:pt x="0" y="26"/>
                        </a:lnTo>
                        <a:lnTo>
                          <a:pt x="18" y="26"/>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13" name="Freeform 6778"/>
                  <p:cNvSpPr>
                    <a:spLocks/>
                  </p:cNvSpPr>
                  <p:nvPr/>
                </p:nvSpPr>
                <p:spPr bwMode="auto">
                  <a:xfrm>
                    <a:off x="1558016" y="1594999"/>
                    <a:ext cx="46769" cy="39701"/>
                  </a:xfrm>
                  <a:custGeom>
                    <a:avLst/>
                    <a:gdLst>
                      <a:gd name="T0" fmla="*/ 32 w 32"/>
                      <a:gd name="T1" fmla="*/ 12 h 26"/>
                      <a:gd name="T2" fmla="*/ 32 w 32"/>
                      <a:gd name="T3" fmla="*/ 12 h 26"/>
                      <a:gd name="T4" fmla="*/ 26 w 32"/>
                      <a:gd name="T5" fmla="*/ 6 h 26"/>
                      <a:gd name="T6" fmla="*/ 26 w 32"/>
                      <a:gd name="T7" fmla="*/ 0 h 26"/>
                      <a:gd name="T8" fmla="*/ 18 w 32"/>
                      <a:gd name="T9" fmla="*/ 0 h 26"/>
                      <a:gd name="T10" fmla="*/ 18 w 32"/>
                      <a:gd name="T11" fmla="*/ 0 h 26"/>
                      <a:gd name="T12" fmla="*/ 6 w 32"/>
                      <a:gd name="T13" fmla="*/ 0 h 26"/>
                      <a:gd name="T14" fmla="*/ 0 w 32"/>
                      <a:gd name="T15" fmla="*/ 0 h 26"/>
                      <a:gd name="T16" fmla="*/ 0 w 32"/>
                      <a:gd name="T17" fmla="*/ 0 h 26"/>
                      <a:gd name="T18" fmla="*/ 0 w 32"/>
                      <a:gd name="T19" fmla="*/ 18 h 26"/>
                      <a:gd name="T20" fmla="*/ 0 w 32"/>
                      <a:gd name="T21" fmla="*/ 26 h 26"/>
                      <a:gd name="T22" fmla="*/ 18 w 32"/>
                      <a:gd name="T23" fmla="*/ 26 h 26"/>
                      <a:gd name="T24" fmla="*/ 26 w 32"/>
                      <a:gd name="T25" fmla="*/ 18 h 26"/>
                      <a:gd name="T26" fmla="*/ 26 w 32"/>
                      <a:gd name="T27" fmla="*/ 18 h 26"/>
                      <a:gd name="T28" fmla="*/ 32 w 32"/>
                      <a:gd name="T29" fmla="*/ 18 h 26"/>
                      <a:gd name="T30" fmla="*/ 32 w 32"/>
                      <a:gd name="T31" fmla="*/ 12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6"/>
                      <a:gd name="T50" fmla="*/ 32 w 32"/>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6">
                        <a:moveTo>
                          <a:pt x="32" y="12"/>
                        </a:moveTo>
                        <a:lnTo>
                          <a:pt x="32" y="12"/>
                        </a:lnTo>
                        <a:lnTo>
                          <a:pt x="26" y="6"/>
                        </a:lnTo>
                        <a:lnTo>
                          <a:pt x="26" y="0"/>
                        </a:lnTo>
                        <a:lnTo>
                          <a:pt x="18" y="0"/>
                        </a:lnTo>
                        <a:lnTo>
                          <a:pt x="6" y="0"/>
                        </a:lnTo>
                        <a:lnTo>
                          <a:pt x="0" y="0"/>
                        </a:lnTo>
                        <a:lnTo>
                          <a:pt x="0" y="18"/>
                        </a:lnTo>
                        <a:lnTo>
                          <a:pt x="0" y="26"/>
                        </a:lnTo>
                        <a:lnTo>
                          <a:pt x="18" y="26"/>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14" name="Freeform 6779"/>
                  <p:cNvSpPr>
                    <a:spLocks/>
                  </p:cNvSpPr>
                  <p:nvPr/>
                </p:nvSpPr>
                <p:spPr bwMode="auto">
                  <a:xfrm>
                    <a:off x="1710015" y="1775179"/>
                    <a:ext cx="46769" cy="36647"/>
                  </a:xfrm>
                  <a:custGeom>
                    <a:avLst/>
                    <a:gdLst>
                      <a:gd name="T0" fmla="*/ 32 w 32"/>
                      <a:gd name="T1" fmla="*/ 12 h 24"/>
                      <a:gd name="T2" fmla="*/ 32 w 32"/>
                      <a:gd name="T3" fmla="*/ 12 h 24"/>
                      <a:gd name="T4" fmla="*/ 26 w 32"/>
                      <a:gd name="T5" fmla="*/ 12 h 24"/>
                      <a:gd name="T6" fmla="*/ 26 w 32"/>
                      <a:gd name="T7" fmla="*/ 6 h 24"/>
                      <a:gd name="T8" fmla="*/ 26 w 32"/>
                      <a:gd name="T9" fmla="*/ 0 h 24"/>
                      <a:gd name="T10" fmla="*/ 6 w 32"/>
                      <a:gd name="T11" fmla="*/ 0 h 24"/>
                      <a:gd name="T12" fmla="*/ 0 w 32"/>
                      <a:gd name="T13" fmla="*/ 6 h 24"/>
                      <a:gd name="T14" fmla="*/ 0 w 32"/>
                      <a:gd name="T15" fmla="*/ 24 h 24"/>
                      <a:gd name="T16" fmla="*/ 6 w 32"/>
                      <a:gd name="T17" fmla="*/ 24 h 24"/>
                      <a:gd name="T18" fmla="*/ 6 w 32"/>
                      <a:gd name="T19" fmla="*/ 24 h 24"/>
                      <a:gd name="T20" fmla="*/ 20 w 32"/>
                      <a:gd name="T21" fmla="*/ 24 h 24"/>
                      <a:gd name="T22" fmla="*/ 20 w 32"/>
                      <a:gd name="T23" fmla="*/ 24 h 24"/>
                      <a:gd name="T24" fmla="*/ 26 w 32"/>
                      <a:gd name="T25" fmla="*/ 24 h 24"/>
                      <a:gd name="T26" fmla="*/ 26 w 32"/>
                      <a:gd name="T27" fmla="*/ 18 h 24"/>
                      <a:gd name="T28" fmla="*/ 32 w 32"/>
                      <a:gd name="T29" fmla="*/ 18 h 24"/>
                      <a:gd name="T30" fmla="*/ 32 w 32"/>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24"/>
                      <a:gd name="T50" fmla="*/ 32 w 3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24">
                        <a:moveTo>
                          <a:pt x="32" y="12"/>
                        </a:moveTo>
                        <a:lnTo>
                          <a:pt x="32" y="12"/>
                        </a:lnTo>
                        <a:lnTo>
                          <a:pt x="26" y="12"/>
                        </a:lnTo>
                        <a:lnTo>
                          <a:pt x="26" y="6"/>
                        </a:lnTo>
                        <a:lnTo>
                          <a:pt x="26" y="0"/>
                        </a:lnTo>
                        <a:lnTo>
                          <a:pt x="6" y="0"/>
                        </a:lnTo>
                        <a:lnTo>
                          <a:pt x="0" y="6"/>
                        </a:lnTo>
                        <a:lnTo>
                          <a:pt x="0" y="24"/>
                        </a:lnTo>
                        <a:lnTo>
                          <a:pt x="6" y="24"/>
                        </a:lnTo>
                        <a:lnTo>
                          <a:pt x="20" y="24"/>
                        </a:lnTo>
                        <a:lnTo>
                          <a:pt x="26" y="24"/>
                        </a:lnTo>
                        <a:lnTo>
                          <a:pt x="26" y="18"/>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15" name="Freeform 6780"/>
                  <p:cNvSpPr>
                    <a:spLocks/>
                  </p:cNvSpPr>
                  <p:nvPr/>
                </p:nvSpPr>
                <p:spPr bwMode="auto">
                  <a:xfrm>
                    <a:off x="1730477" y="1793502"/>
                    <a:ext cx="43846" cy="36647"/>
                  </a:xfrm>
                  <a:custGeom>
                    <a:avLst/>
                    <a:gdLst>
                      <a:gd name="T0" fmla="*/ 30 w 30"/>
                      <a:gd name="T1" fmla="*/ 12 h 24"/>
                      <a:gd name="T2" fmla="*/ 30 w 30"/>
                      <a:gd name="T3" fmla="*/ 6 h 24"/>
                      <a:gd name="T4" fmla="*/ 30 w 30"/>
                      <a:gd name="T5" fmla="*/ 6 h 24"/>
                      <a:gd name="T6" fmla="*/ 30 w 30"/>
                      <a:gd name="T7" fmla="*/ 0 h 24"/>
                      <a:gd name="T8" fmla="*/ 6 w 30"/>
                      <a:gd name="T9" fmla="*/ 0 h 24"/>
                      <a:gd name="T10" fmla="*/ 6 w 30"/>
                      <a:gd name="T11" fmla="*/ 6 h 24"/>
                      <a:gd name="T12" fmla="*/ 0 w 30"/>
                      <a:gd name="T13" fmla="*/ 6 h 24"/>
                      <a:gd name="T14" fmla="*/ 0 w 30"/>
                      <a:gd name="T15" fmla="*/ 18 h 24"/>
                      <a:gd name="T16" fmla="*/ 6 w 30"/>
                      <a:gd name="T17" fmla="*/ 18 h 24"/>
                      <a:gd name="T18" fmla="*/ 6 w 30"/>
                      <a:gd name="T19" fmla="*/ 18 h 24"/>
                      <a:gd name="T20" fmla="*/ 12 w 30"/>
                      <a:gd name="T21" fmla="*/ 18 h 24"/>
                      <a:gd name="T22" fmla="*/ 12 w 30"/>
                      <a:gd name="T23" fmla="*/ 24 h 24"/>
                      <a:gd name="T24" fmla="*/ 18 w 30"/>
                      <a:gd name="T25" fmla="*/ 24 h 24"/>
                      <a:gd name="T26" fmla="*/ 24 w 30"/>
                      <a:gd name="T27" fmla="*/ 18 h 24"/>
                      <a:gd name="T28" fmla="*/ 30 w 30"/>
                      <a:gd name="T29" fmla="*/ 18 h 24"/>
                      <a:gd name="T30" fmla="*/ 30 w 30"/>
                      <a:gd name="T31" fmla="*/ 18 h 24"/>
                      <a:gd name="T32" fmla="*/ 30 w 30"/>
                      <a:gd name="T33" fmla="*/ 18 h 24"/>
                      <a:gd name="T34" fmla="*/ 30 w 30"/>
                      <a:gd name="T35" fmla="*/ 12 h 24"/>
                      <a:gd name="T36" fmla="*/ 30 w 30"/>
                      <a:gd name="T37" fmla="*/ 12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4"/>
                      <a:gd name="T59" fmla="*/ 30 w 30"/>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4">
                        <a:moveTo>
                          <a:pt x="30" y="12"/>
                        </a:moveTo>
                        <a:lnTo>
                          <a:pt x="30" y="6"/>
                        </a:lnTo>
                        <a:lnTo>
                          <a:pt x="30" y="0"/>
                        </a:lnTo>
                        <a:lnTo>
                          <a:pt x="6" y="0"/>
                        </a:lnTo>
                        <a:lnTo>
                          <a:pt x="6" y="6"/>
                        </a:lnTo>
                        <a:lnTo>
                          <a:pt x="0" y="6"/>
                        </a:lnTo>
                        <a:lnTo>
                          <a:pt x="0" y="18"/>
                        </a:lnTo>
                        <a:lnTo>
                          <a:pt x="6" y="18"/>
                        </a:lnTo>
                        <a:lnTo>
                          <a:pt x="12" y="18"/>
                        </a:lnTo>
                        <a:lnTo>
                          <a:pt x="12" y="24"/>
                        </a:lnTo>
                        <a:lnTo>
                          <a:pt x="18"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16" name="Freeform 6781"/>
                  <p:cNvSpPr>
                    <a:spLocks/>
                  </p:cNvSpPr>
                  <p:nvPr/>
                </p:nvSpPr>
                <p:spPr bwMode="auto">
                  <a:xfrm>
                    <a:off x="1891245" y="1830149"/>
                    <a:ext cx="43846" cy="45808"/>
                  </a:xfrm>
                  <a:custGeom>
                    <a:avLst/>
                    <a:gdLst>
                      <a:gd name="T0" fmla="*/ 30 w 30"/>
                      <a:gd name="T1" fmla="*/ 18 h 30"/>
                      <a:gd name="T2" fmla="*/ 30 w 30"/>
                      <a:gd name="T3" fmla="*/ 12 h 30"/>
                      <a:gd name="T4" fmla="*/ 30 w 30"/>
                      <a:gd name="T5" fmla="*/ 12 h 30"/>
                      <a:gd name="T6" fmla="*/ 30 w 30"/>
                      <a:gd name="T7" fmla="*/ 12 h 30"/>
                      <a:gd name="T8" fmla="*/ 24 w 30"/>
                      <a:gd name="T9" fmla="*/ 6 h 30"/>
                      <a:gd name="T10" fmla="*/ 18 w 30"/>
                      <a:gd name="T11" fmla="*/ 6 h 30"/>
                      <a:gd name="T12" fmla="*/ 18 w 30"/>
                      <a:gd name="T13" fmla="*/ 0 h 30"/>
                      <a:gd name="T14" fmla="*/ 12 w 30"/>
                      <a:gd name="T15" fmla="*/ 0 h 30"/>
                      <a:gd name="T16" fmla="*/ 12 w 30"/>
                      <a:gd name="T17" fmla="*/ 6 h 30"/>
                      <a:gd name="T18" fmla="*/ 6 w 30"/>
                      <a:gd name="T19" fmla="*/ 6 h 30"/>
                      <a:gd name="T20" fmla="*/ 0 w 30"/>
                      <a:gd name="T21" fmla="*/ 12 h 30"/>
                      <a:gd name="T22" fmla="*/ 0 w 30"/>
                      <a:gd name="T23" fmla="*/ 24 h 30"/>
                      <a:gd name="T24" fmla="*/ 6 w 30"/>
                      <a:gd name="T25" fmla="*/ 24 h 30"/>
                      <a:gd name="T26" fmla="*/ 12 w 30"/>
                      <a:gd name="T27" fmla="*/ 24 h 30"/>
                      <a:gd name="T28" fmla="*/ 12 w 30"/>
                      <a:gd name="T29" fmla="*/ 30 h 30"/>
                      <a:gd name="T30" fmla="*/ 18 w 30"/>
                      <a:gd name="T31" fmla="*/ 24 h 30"/>
                      <a:gd name="T32" fmla="*/ 24 w 30"/>
                      <a:gd name="T33" fmla="*/ 24 h 30"/>
                      <a:gd name="T34" fmla="*/ 30 w 30"/>
                      <a:gd name="T35" fmla="*/ 24 h 30"/>
                      <a:gd name="T36" fmla="*/ 30 w 30"/>
                      <a:gd name="T37" fmla="*/ 18 h 30"/>
                      <a:gd name="T38" fmla="*/ 30 w 30"/>
                      <a:gd name="T39" fmla="*/ 18 h 30"/>
                      <a:gd name="T40" fmla="*/ 30 w 30"/>
                      <a:gd name="T41" fmla="*/ 18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30"/>
                      <a:gd name="T65" fmla="*/ 30 w 3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30">
                        <a:moveTo>
                          <a:pt x="30" y="18"/>
                        </a:moveTo>
                        <a:lnTo>
                          <a:pt x="30" y="12"/>
                        </a:lnTo>
                        <a:lnTo>
                          <a:pt x="24" y="6"/>
                        </a:lnTo>
                        <a:lnTo>
                          <a:pt x="18" y="6"/>
                        </a:lnTo>
                        <a:lnTo>
                          <a:pt x="18" y="0"/>
                        </a:lnTo>
                        <a:lnTo>
                          <a:pt x="12" y="0"/>
                        </a:lnTo>
                        <a:lnTo>
                          <a:pt x="12" y="6"/>
                        </a:lnTo>
                        <a:lnTo>
                          <a:pt x="6" y="6"/>
                        </a:lnTo>
                        <a:lnTo>
                          <a:pt x="0" y="12"/>
                        </a:lnTo>
                        <a:lnTo>
                          <a:pt x="0" y="24"/>
                        </a:lnTo>
                        <a:lnTo>
                          <a:pt x="6" y="24"/>
                        </a:lnTo>
                        <a:lnTo>
                          <a:pt x="12" y="24"/>
                        </a:lnTo>
                        <a:lnTo>
                          <a:pt x="12" y="30"/>
                        </a:lnTo>
                        <a:lnTo>
                          <a:pt x="18" y="24"/>
                        </a:lnTo>
                        <a:lnTo>
                          <a:pt x="24" y="24"/>
                        </a:lnTo>
                        <a:lnTo>
                          <a:pt x="30" y="24"/>
                        </a:lnTo>
                        <a:lnTo>
                          <a:pt x="30" y="18"/>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17" name="Freeform 6782"/>
                  <p:cNvSpPr>
                    <a:spLocks/>
                  </p:cNvSpPr>
                  <p:nvPr/>
                </p:nvSpPr>
                <p:spPr bwMode="auto">
                  <a:xfrm>
                    <a:off x="1935091" y="1830149"/>
                    <a:ext cx="46769" cy="45808"/>
                  </a:xfrm>
                  <a:custGeom>
                    <a:avLst/>
                    <a:gdLst>
                      <a:gd name="T0" fmla="*/ 32 w 32"/>
                      <a:gd name="T1" fmla="*/ 18 h 30"/>
                      <a:gd name="T2" fmla="*/ 32 w 32"/>
                      <a:gd name="T3" fmla="*/ 12 h 30"/>
                      <a:gd name="T4" fmla="*/ 24 w 32"/>
                      <a:gd name="T5" fmla="*/ 6 h 30"/>
                      <a:gd name="T6" fmla="*/ 18 w 32"/>
                      <a:gd name="T7" fmla="*/ 6 h 30"/>
                      <a:gd name="T8" fmla="*/ 18 w 32"/>
                      <a:gd name="T9" fmla="*/ 0 h 30"/>
                      <a:gd name="T10" fmla="*/ 12 w 32"/>
                      <a:gd name="T11" fmla="*/ 0 h 30"/>
                      <a:gd name="T12" fmla="*/ 6 w 32"/>
                      <a:gd name="T13" fmla="*/ 6 h 30"/>
                      <a:gd name="T14" fmla="*/ 0 w 32"/>
                      <a:gd name="T15" fmla="*/ 6 h 30"/>
                      <a:gd name="T16" fmla="*/ 0 w 32"/>
                      <a:gd name="T17" fmla="*/ 12 h 30"/>
                      <a:gd name="T18" fmla="*/ 0 w 32"/>
                      <a:gd name="T19" fmla="*/ 12 h 30"/>
                      <a:gd name="T20" fmla="*/ 0 w 32"/>
                      <a:gd name="T21" fmla="*/ 18 h 30"/>
                      <a:gd name="T22" fmla="*/ 0 w 32"/>
                      <a:gd name="T23" fmla="*/ 24 h 30"/>
                      <a:gd name="T24" fmla="*/ 0 w 32"/>
                      <a:gd name="T25" fmla="*/ 24 h 30"/>
                      <a:gd name="T26" fmla="*/ 12 w 32"/>
                      <a:gd name="T27" fmla="*/ 24 h 30"/>
                      <a:gd name="T28" fmla="*/ 18 w 32"/>
                      <a:gd name="T29" fmla="*/ 30 h 30"/>
                      <a:gd name="T30" fmla="*/ 18 w 32"/>
                      <a:gd name="T31" fmla="*/ 24 h 30"/>
                      <a:gd name="T32" fmla="*/ 24 w 32"/>
                      <a:gd name="T33" fmla="*/ 24 h 30"/>
                      <a:gd name="T34" fmla="*/ 32 w 32"/>
                      <a:gd name="T35" fmla="*/ 24 h 30"/>
                      <a:gd name="T36" fmla="*/ 32 w 32"/>
                      <a:gd name="T37" fmla="*/ 18 h 30"/>
                      <a:gd name="T38" fmla="*/ 32 w 32"/>
                      <a:gd name="T39" fmla="*/ 18 h 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30"/>
                      <a:gd name="T62" fmla="*/ 32 w 32"/>
                      <a:gd name="T63" fmla="*/ 30 h 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30">
                        <a:moveTo>
                          <a:pt x="32" y="18"/>
                        </a:moveTo>
                        <a:lnTo>
                          <a:pt x="32" y="12"/>
                        </a:lnTo>
                        <a:lnTo>
                          <a:pt x="24" y="6"/>
                        </a:lnTo>
                        <a:lnTo>
                          <a:pt x="18" y="6"/>
                        </a:lnTo>
                        <a:lnTo>
                          <a:pt x="18" y="0"/>
                        </a:lnTo>
                        <a:lnTo>
                          <a:pt x="12" y="0"/>
                        </a:lnTo>
                        <a:lnTo>
                          <a:pt x="6" y="6"/>
                        </a:lnTo>
                        <a:lnTo>
                          <a:pt x="0" y="6"/>
                        </a:lnTo>
                        <a:lnTo>
                          <a:pt x="0" y="12"/>
                        </a:lnTo>
                        <a:lnTo>
                          <a:pt x="0" y="18"/>
                        </a:lnTo>
                        <a:lnTo>
                          <a:pt x="0" y="24"/>
                        </a:lnTo>
                        <a:lnTo>
                          <a:pt x="12" y="24"/>
                        </a:lnTo>
                        <a:lnTo>
                          <a:pt x="18" y="30"/>
                        </a:lnTo>
                        <a:lnTo>
                          <a:pt x="18" y="24"/>
                        </a:lnTo>
                        <a:lnTo>
                          <a:pt x="24" y="24"/>
                        </a:lnTo>
                        <a:lnTo>
                          <a:pt x="32" y="24"/>
                        </a:lnTo>
                        <a:lnTo>
                          <a:pt x="32" y="18"/>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18" name="Freeform 6783"/>
                  <p:cNvSpPr>
                    <a:spLocks/>
                  </p:cNvSpPr>
                  <p:nvPr/>
                </p:nvSpPr>
                <p:spPr bwMode="auto">
                  <a:xfrm>
                    <a:off x="1961399" y="1848472"/>
                    <a:ext cx="46769" cy="39701"/>
                  </a:xfrm>
                  <a:custGeom>
                    <a:avLst/>
                    <a:gdLst>
                      <a:gd name="T0" fmla="*/ 32 w 32"/>
                      <a:gd name="T1" fmla="*/ 12 h 26"/>
                      <a:gd name="T2" fmla="*/ 32 w 32"/>
                      <a:gd name="T3" fmla="*/ 6 h 26"/>
                      <a:gd name="T4" fmla="*/ 26 w 32"/>
                      <a:gd name="T5" fmla="*/ 6 h 26"/>
                      <a:gd name="T6" fmla="*/ 20 w 32"/>
                      <a:gd name="T7" fmla="*/ 6 h 26"/>
                      <a:gd name="T8" fmla="*/ 20 w 32"/>
                      <a:gd name="T9" fmla="*/ 0 h 26"/>
                      <a:gd name="T10" fmla="*/ 14 w 32"/>
                      <a:gd name="T11" fmla="*/ 0 h 26"/>
                      <a:gd name="T12" fmla="*/ 6 w 32"/>
                      <a:gd name="T13" fmla="*/ 6 h 26"/>
                      <a:gd name="T14" fmla="*/ 0 w 32"/>
                      <a:gd name="T15" fmla="*/ 6 h 26"/>
                      <a:gd name="T16" fmla="*/ 0 w 32"/>
                      <a:gd name="T17" fmla="*/ 6 h 26"/>
                      <a:gd name="T18" fmla="*/ 0 w 32"/>
                      <a:gd name="T19" fmla="*/ 12 h 26"/>
                      <a:gd name="T20" fmla="*/ 0 w 32"/>
                      <a:gd name="T21" fmla="*/ 18 h 26"/>
                      <a:gd name="T22" fmla="*/ 0 w 32"/>
                      <a:gd name="T23" fmla="*/ 18 h 26"/>
                      <a:gd name="T24" fmla="*/ 0 w 32"/>
                      <a:gd name="T25" fmla="*/ 26 h 26"/>
                      <a:gd name="T26" fmla="*/ 26 w 32"/>
                      <a:gd name="T27" fmla="*/ 26 h 26"/>
                      <a:gd name="T28" fmla="*/ 32 w 32"/>
                      <a:gd name="T29" fmla="*/ 18 h 26"/>
                      <a:gd name="T30" fmla="*/ 32 w 32"/>
                      <a:gd name="T31" fmla="*/ 18 h 26"/>
                      <a:gd name="T32" fmla="*/ 32 w 3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26"/>
                      <a:gd name="T53" fmla="*/ 32 w 3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26">
                        <a:moveTo>
                          <a:pt x="32" y="12"/>
                        </a:moveTo>
                        <a:lnTo>
                          <a:pt x="32" y="6"/>
                        </a:lnTo>
                        <a:lnTo>
                          <a:pt x="26" y="6"/>
                        </a:lnTo>
                        <a:lnTo>
                          <a:pt x="20" y="6"/>
                        </a:lnTo>
                        <a:lnTo>
                          <a:pt x="20" y="0"/>
                        </a:lnTo>
                        <a:lnTo>
                          <a:pt x="14" y="0"/>
                        </a:lnTo>
                        <a:lnTo>
                          <a:pt x="6" y="6"/>
                        </a:lnTo>
                        <a:lnTo>
                          <a:pt x="0" y="6"/>
                        </a:lnTo>
                        <a:lnTo>
                          <a:pt x="0" y="12"/>
                        </a:lnTo>
                        <a:lnTo>
                          <a:pt x="0" y="18"/>
                        </a:lnTo>
                        <a:lnTo>
                          <a:pt x="0" y="26"/>
                        </a:lnTo>
                        <a:lnTo>
                          <a:pt x="26" y="26"/>
                        </a:lnTo>
                        <a:lnTo>
                          <a:pt x="32" y="18"/>
                        </a:lnTo>
                        <a:lnTo>
                          <a:pt x="32"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19" name="Freeform 6784"/>
                  <p:cNvSpPr>
                    <a:spLocks/>
                  </p:cNvSpPr>
                  <p:nvPr/>
                </p:nvSpPr>
                <p:spPr bwMode="auto">
                  <a:xfrm>
                    <a:off x="2016937" y="1961466"/>
                    <a:ext cx="52615" cy="27485"/>
                  </a:xfrm>
                  <a:custGeom>
                    <a:avLst/>
                    <a:gdLst>
                      <a:gd name="T0" fmla="*/ 36 w 36"/>
                      <a:gd name="T1" fmla="*/ 12 h 18"/>
                      <a:gd name="T2" fmla="*/ 36 w 36"/>
                      <a:gd name="T3" fmla="*/ 6 h 18"/>
                      <a:gd name="T4" fmla="*/ 30 w 36"/>
                      <a:gd name="T5" fmla="*/ 6 h 18"/>
                      <a:gd name="T6" fmla="*/ 30 w 36"/>
                      <a:gd name="T7" fmla="*/ 0 h 18"/>
                      <a:gd name="T8" fmla="*/ 24 w 36"/>
                      <a:gd name="T9" fmla="*/ 0 h 18"/>
                      <a:gd name="T10" fmla="*/ 24 w 36"/>
                      <a:gd name="T11" fmla="*/ 0 h 18"/>
                      <a:gd name="T12" fmla="*/ 12 w 36"/>
                      <a:gd name="T13" fmla="*/ 0 h 18"/>
                      <a:gd name="T14" fmla="*/ 6 w 36"/>
                      <a:gd name="T15" fmla="*/ 0 h 18"/>
                      <a:gd name="T16" fmla="*/ 0 w 36"/>
                      <a:gd name="T17" fmla="*/ 0 h 18"/>
                      <a:gd name="T18" fmla="*/ 0 w 36"/>
                      <a:gd name="T19" fmla="*/ 18 h 18"/>
                      <a:gd name="T20" fmla="*/ 6 w 36"/>
                      <a:gd name="T21" fmla="*/ 18 h 18"/>
                      <a:gd name="T22" fmla="*/ 30 w 36"/>
                      <a:gd name="T23" fmla="*/ 18 h 18"/>
                      <a:gd name="T24" fmla="*/ 30 w 36"/>
                      <a:gd name="T25" fmla="*/ 18 h 18"/>
                      <a:gd name="T26" fmla="*/ 36 w 36"/>
                      <a:gd name="T27" fmla="*/ 12 h 18"/>
                      <a:gd name="T28" fmla="*/ 36 w 36"/>
                      <a:gd name="T29" fmla="*/ 12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8"/>
                      <a:gd name="T47" fmla="*/ 36 w 36"/>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8">
                        <a:moveTo>
                          <a:pt x="36" y="12"/>
                        </a:moveTo>
                        <a:lnTo>
                          <a:pt x="36" y="6"/>
                        </a:lnTo>
                        <a:lnTo>
                          <a:pt x="30" y="6"/>
                        </a:lnTo>
                        <a:lnTo>
                          <a:pt x="30" y="0"/>
                        </a:lnTo>
                        <a:lnTo>
                          <a:pt x="24" y="0"/>
                        </a:lnTo>
                        <a:lnTo>
                          <a:pt x="12" y="0"/>
                        </a:lnTo>
                        <a:lnTo>
                          <a:pt x="6" y="0"/>
                        </a:lnTo>
                        <a:lnTo>
                          <a:pt x="0" y="0"/>
                        </a:lnTo>
                        <a:lnTo>
                          <a:pt x="0" y="18"/>
                        </a:lnTo>
                        <a:lnTo>
                          <a:pt x="6" y="18"/>
                        </a:lnTo>
                        <a:lnTo>
                          <a:pt x="30" y="18"/>
                        </a:lnTo>
                        <a:lnTo>
                          <a:pt x="36"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20" name="Freeform 6785"/>
                  <p:cNvSpPr>
                    <a:spLocks/>
                  </p:cNvSpPr>
                  <p:nvPr/>
                </p:nvSpPr>
                <p:spPr bwMode="auto">
                  <a:xfrm>
                    <a:off x="2025707" y="1998113"/>
                    <a:ext cx="43846" cy="39701"/>
                  </a:xfrm>
                  <a:custGeom>
                    <a:avLst/>
                    <a:gdLst>
                      <a:gd name="T0" fmla="*/ 30 w 30"/>
                      <a:gd name="T1" fmla="*/ 20 h 26"/>
                      <a:gd name="T2" fmla="*/ 30 w 30"/>
                      <a:gd name="T3" fmla="*/ 8 h 26"/>
                      <a:gd name="T4" fmla="*/ 30 w 30"/>
                      <a:gd name="T5" fmla="*/ 8 h 26"/>
                      <a:gd name="T6" fmla="*/ 24 w 30"/>
                      <a:gd name="T7" fmla="*/ 0 h 26"/>
                      <a:gd name="T8" fmla="*/ 12 w 30"/>
                      <a:gd name="T9" fmla="*/ 0 h 26"/>
                      <a:gd name="T10" fmla="*/ 12 w 30"/>
                      <a:gd name="T11" fmla="*/ 8 h 26"/>
                      <a:gd name="T12" fmla="*/ 6 w 30"/>
                      <a:gd name="T13" fmla="*/ 8 h 26"/>
                      <a:gd name="T14" fmla="*/ 6 w 30"/>
                      <a:gd name="T15" fmla="*/ 14 h 26"/>
                      <a:gd name="T16" fmla="*/ 0 w 30"/>
                      <a:gd name="T17" fmla="*/ 14 h 26"/>
                      <a:gd name="T18" fmla="*/ 0 w 30"/>
                      <a:gd name="T19" fmla="*/ 20 h 26"/>
                      <a:gd name="T20" fmla="*/ 6 w 30"/>
                      <a:gd name="T21" fmla="*/ 20 h 26"/>
                      <a:gd name="T22" fmla="*/ 6 w 30"/>
                      <a:gd name="T23" fmla="*/ 26 h 26"/>
                      <a:gd name="T24" fmla="*/ 30 w 30"/>
                      <a:gd name="T25" fmla="*/ 26 h 26"/>
                      <a:gd name="T26" fmla="*/ 30 w 30"/>
                      <a:gd name="T27" fmla="*/ 26 h 26"/>
                      <a:gd name="T28" fmla="*/ 30 w 30"/>
                      <a:gd name="T29" fmla="*/ 20 h 26"/>
                      <a:gd name="T30" fmla="*/ 30 w 30"/>
                      <a:gd name="T31" fmla="*/ 20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6"/>
                      <a:gd name="T50" fmla="*/ 30 w 30"/>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6">
                        <a:moveTo>
                          <a:pt x="30" y="20"/>
                        </a:moveTo>
                        <a:lnTo>
                          <a:pt x="30" y="8"/>
                        </a:lnTo>
                        <a:lnTo>
                          <a:pt x="24" y="0"/>
                        </a:lnTo>
                        <a:lnTo>
                          <a:pt x="12" y="0"/>
                        </a:lnTo>
                        <a:lnTo>
                          <a:pt x="12" y="8"/>
                        </a:lnTo>
                        <a:lnTo>
                          <a:pt x="6" y="8"/>
                        </a:lnTo>
                        <a:lnTo>
                          <a:pt x="6" y="14"/>
                        </a:lnTo>
                        <a:lnTo>
                          <a:pt x="0" y="14"/>
                        </a:lnTo>
                        <a:lnTo>
                          <a:pt x="0" y="20"/>
                        </a:lnTo>
                        <a:lnTo>
                          <a:pt x="6" y="20"/>
                        </a:lnTo>
                        <a:lnTo>
                          <a:pt x="6" y="26"/>
                        </a:lnTo>
                        <a:lnTo>
                          <a:pt x="30" y="26"/>
                        </a:lnTo>
                        <a:lnTo>
                          <a:pt x="30" y="20"/>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21" name="Freeform 6786"/>
                  <p:cNvSpPr>
                    <a:spLocks/>
                  </p:cNvSpPr>
                  <p:nvPr/>
                </p:nvSpPr>
                <p:spPr bwMode="auto">
                  <a:xfrm>
                    <a:off x="2052014" y="2037814"/>
                    <a:ext cx="43846" cy="36647"/>
                  </a:xfrm>
                  <a:custGeom>
                    <a:avLst/>
                    <a:gdLst>
                      <a:gd name="T0" fmla="*/ 30 w 30"/>
                      <a:gd name="T1" fmla="*/ 12 h 24"/>
                      <a:gd name="T2" fmla="*/ 30 w 30"/>
                      <a:gd name="T3" fmla="*/ 0 h 24"/>
                      <a:gd name="T4" fmla="*/ 30 w 30"/>
                      <a:gd name="T5" fmla="*/ 0 h 24"/>
                      <a:gd name="T6" fmla="*/ 24 w 30"/>
                      <a:gd name="T7" fmla="*/ 0 h 24"/>
                      <a:gd name="T8" fmla="*/ 12 w 30"/>
                      <a:gd name="T9" fmla="*/ 0 h 24"/>
                      <a:gd name="T10" fmla="*/ 12 w 30"/>
                      <a:gd name="T11" fmla="*/ 0 h 24"/>
                      <a:gd name="T12" fmla="*/ 6 w 30"/>
                      <a:gd name="T13" fmla="*/ 0 h 24"/>
                      <a:gd name="T14" fmla="*/ 6 w 30"/>
                      <a:gd name="T15" fmla="*/ 6 h 24"/>
                      <a:gd name="T16" fmla="*/ 0 w 30"/>
                      <a:gd name="T17" fmla="*/ 6 h 24"/>
                      <a:gd name="T18" fmla="*/ 0 w 30"/>
                      <a:gd name="T19" fmla="*/ 12 h 24"/>
                      <a:gd name="T20" fmla="*/ 6 w 30"/>
                      <a:gd name="T21" fmla="*/ 18 h 24"/>
                      <a:gd name="T22" fmla="*/ 6 w 30"/>
                      <a:gd name="T23" fmla="*/ 24 h 24"/>
                      <a:gd name="T24" fmla="*/ 30 w 30"/>
                      <a:gd name="T25" fmla="*/ 24 h 24"/>
                      <a:gd name="T26" fmla="*/ 30 w 30"/>
                      <a:gd name="T27" fmla="*/ 18 h 24"/>
                      <a:gd name="T28" fmla="*/ 30 w 30"/>
                      <a:gd name="T29" fmla="*/ 12 h 24"/>
                      <a:gd name="T30" fmla="*/ 30 w 30"/>
                      <a:gd name="T31" fmla="*/ 1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4"/>
                      <a:gd name="T50" fmla="*/ 30 w 30"/>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4">
                        <a:moveTo>
                          <a:pt x="30" y="12"/>
                        </a:moveTo>
                        <a:lnTo>
                          <a:pt x="30" y="0"/>
                        </a:lnTo>
                        <a:lnTo>
                          <a:pt x="24" y="0"/>
                        </a:lnTo>
                        <a:lnTo>
                          <a:pt x="12" y="0"/>
                        </a:lnTo>
                        <a:lnTo>
                          <a:pt x="6" y="0"/>
                        </a:lnTo>
                        <a:lnTo>
                          <a:pt x="6" y="6"/>
                        </a:lnTo>
                        <a:lnTo>
                          <a:pt x="0" y="6"/>
                        </a:lnTo>
                        <a:lnTo>
                          <a:pt x="0" y="12"/>
                        </a:lnTo>
                        <a:lnTo>
                          <a:pt x="6" y="18"/>
                        </a:lnTo>
                        <a:lnTo>
                          <a:pt x="6" y="24"/>
                        </a:lnTo>
                        <a:lnTo>
                          <a:pt x="30" y="24"/>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sp>
                <p:nvSpPr>
                  <p:cNvPr id="522" name="Freeform 55"/>
                  <p:cNvSpPr>
                    <a:spLocks/>
                  </p:cNvSpPr>
                  <p:nvPr/>
                </p:nvSpPr>
                <p:spPr bwMode="auto">
                  <a:xfrm>
                    <a:off x="2051050" y="202882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solidFill>
                    <a:srgbClr val="FF00FF"/>
                  </a:solidFill>
                  <a:ln w="190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523" name="Freeform 6774"/>
                  <p:cNvSpPr>
                    <a:spLocks/>
                  </p:cNvSpPr>
                  <p:nvPr/>
                </p:nvSpPr>
                <p:spPr bwMode="auto">
                  <a:xfrm>
                    <a:off x="1344632" y="1549191"/>
                    <a:ext cx="43846" cy="36647"/>
                  </a:xfrm>
                  <a:custGeom>
                    <a:avLst/>
                    <a:gdLst>
                      <a:gd name="T0" fmla="*/ 30 w 30"/>
                      <a:gd name="T1" fmla="*/ 12 h 24"/>
                      <a:gd name="T2" fmla="*/ 30 w 30"/>
                      <a:gd name="T3" fmla="*/ 12 h 24"/>
                      <a:gd name="T4" fmla="*/ 24 w 30"/>
                      <a:gd name="T5" fmla="*/ 12 h 24"/>
                      <a:gd name="T6" fmla="*/ 24 w 30"/>
                      <a:gd name="T7" fmla="*/ 6 h 24"/>
                      <a:gd name="T8" fmla="*/ 18 w 30"/>
                      <a:gd name="T9" fmla="*/ 6 h 24"/>
                      <a:gd name="T10" fmla="*/ 18 w 30"/>
                      <a:gd name="T11" fmla="*/ 6 h 24"/>
                      <a:gd name="T12" fmla="*/ 12 w 30"/>
                      <a:gd name="T13" fmla="*/ 0 h 24"/>
                      <a:gd name="T14" fmla="*/ 6 w 30"/>
                      <a:gd name="T15" fmla="*/ 6 h 24"/>
                      <a:gd name="T16" fmla="*/ 0 w 30"/>
                      <a:gd name="T17" fmla="*/ 6 h 24"/>
                      <a:gd name="T18" fmla="*/ 0 w 30"/>
                      <a:gd name="T19" fmla="*/ 6 h 24"/>
                      <a:gd name="T20" fmla="*/ 0 w 30"/>
                      <a:gd name="T21" fmla="*/ 18 h 24"/>
                      <a:gd name="T22" fmla="*/ 0 w 30"/>
                      <a:gd name="T23" fmla="*/ 24 h 24"/>
                      <a:gd name="T24" fmla="*/ 6 w 30"/>
                      <a:gd name="T25" fmla="*/ 24 h 24"/>
                      <a:gd name="T26" fmla="*/ 6 w 30"/>
                      <a:gd name="T27" fmla="*/ 24 h 24"/>
                      <a:gd name="T28" fmla="*/ 18 w 30"/>
                      <a:gd name="T29" fmla="*/ 24 h 24"/>
                      <a:gd name="T30" fmla="*/ 18 w 30"/>
                      <a:gd name="T31" fmla="*/ 24 h 24"/>
                      <a:gd name="T32" fmla="*/ 18 w 30"/>
                      <a:gd name="T33" fmla="*/ 24 h 24"/>
                      <a:gd name="T34" fmla="*/ 24 w 30"/>
                      <a:gd name="T35" fmla="*/ 18 h 24"/>
                      <a:gd name="T36" fmla="*/ 24 w 30"/>
                      <a:gd name="T37" fmla="*/ 18 h 24"/>
                      <a:gd name="T38" fmla="*/ 30 w 30"/>
                      <a:gd name="T39" fmla="*/ 18 h 24"/>
                      <a:gd name="T40" fmla="*/ 30 w 30"/>
                      <a:gd name="T41" fmla="*/ 12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24"/>
                      <a:gd name="T65" fmla="*/ 30 w 30"/>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24">
                        <a:moveTo>
                          <a:pt x="30" y="12"/>
                        </a:moveTo>
                        <a:lnTo>
                          <a:pt x="30" y="12"/>
                        </a:lnTo>
                        <a:lnTo>
                          <a:pt x="24" y="12"/>
                        </a:lnTo>
                        <a:lnTo>
                          <a:pt x="24" y="6"/>
                        </a:lnTo>
                        <a:lnTo>
                          <a:pt x="18" y="6"/>
                        </a:lnTo>
                        <a:lnTo>
                          <a:pt x="12" y="0"/>
                        </a:lnTo>
                        <a:lnTo>
                          <a:pt x="6" y="6"/>
                        </a:lnTo>
                        <a:lnTo>
                          <a:pt x="0" y="6"/>
                        </a:lnTo>
                        <a:lnTo>
                          <a:pt x="0" y="18"/>
                        </a:lnTo>
                        <a:lnTo>
                          <a:pt x="0" y="24"/>
                        </a:lnTo>
                        <a:lnTo>
                          <a:pt x="6" y="24"/>
                        </a:lnTo>
                        <a:lnTo>
                          <a:pt x="18" y="24"/>
                        </a:lnTo>
                        <a:lnTo>
                          <a:pt x="24" y="18"/>
                        </a:lnTo>
                        <a:lnTo>
                          <a:pt x="30" y="18"/>
                        </a:lnTo>
                        <a:lnTo>
                          <a:pt x="30" y="12"/>
                        </a:lnTo>
                      </a:path>
                    </a:pathLst>
                  </a:custGeom>
                  <a:noFill/>
                  <a:ln w="19050">
                    <a:solidFill>
                      <a:schemeClr val="accent1"/>
                    </a:solidFill>
                    <a:prstDash val="solid"/>
                    <a:round/>
                    <a:headEnd/>
                    <a:tailEnd/>
                  </a:ln>
                </p:spPr>
                <p:txBody>
                  <a:bodyPr/>
                  <a:lstStyle/>
                  <a:p>
                    <a:endParaRPr lang="en-US" sz="1100" b="1" dirty="0">
                      <a:solidFill>
                        <a:srgbClr val="000000"/>
                      </a:solidFill>
                      <a:latin typeface="Arial" pitchFamily="34" charset="0"/>
                      <a:cs typeface="Arial" charset="0"/>
                    </a:endParaRPr>
                  </a:p>
                </p:txBody>
              </p:sp>
            </p:grpSp>
          </p:grpSp>
        </p:grpSp>
        <p:grpSp>
          <p:nvGrpSpPr>
            <p:cNvPr id="253" name="Group 252"/>
            <p:cNvGrpSpPr/>
            <p:nvPr/>
          </p:nvGrpSpPr>
          <p:grpSpPr>
            <a:xfrm>
              <a:off x="1595623" y="1735731"/>
              <a:ext cx="2162628" cy="2210271"/>
              <a:chOff x="1844887" y="2049598"/>
              <a:chExt cx="2482077" cy="1321878"/>
            </a:xfrm>
          </p:grpSpPr>
          <p:grpSp>
            <p:nvGrpSpPr>
              <p:cNvPr id="304" name="Group 303"/>
              <p:cNvGrpSpPr/>
              <p:nvPr/>
            </p:nvGrpSpPr>
            <p:grpSpPr>
              <a:xfrm>
                <a:off x="1844887" y="2049598"/>
                <a:ext cx="2478916" cy="1321878"/>
                <a:chOff x="1377950" y="1524000"/>
                <a:chExt cx="2759075" cy="1641475"/>
              </a:xfrm>
            </p:grpSpPr>
            <p:sp>
              <p:nvSpPr>
                <p:cNvPr id="327" name="Rectangle 7"/>
                <p:cNvSpPr>
                  <a:spLocks noChangeArrowheads="1"/>
                </p:cNvSpPr>
                <p:nvPr/>
              </p:nvSpPr>
              <p:spPr bwMode="auto">
                <a:xfrm>
                  <a:off x="1393825" y="1524000"/>
                  <a:ext cx="1588"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28" name="Rectangle 8"/>
                <p:cNvSpPr>
                  <a:spLocks noChangeArrowheads="1"/>
                </p:cNvSpPr>
                <p:nvPr/>
              </p:nvSpPr>
              <p:spPr bwMode="auto">
                <a:xfrm>
                  <a:off x="1393825" y="1524000"/>
                  <a:ext cx="1588"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29" name="Freeform 9"/>
                <p:cNvSpPr>
                  <a:spLocks/>
                </p:cNvSpPr>
                <p:nvPr/>
              </p:nvSpPr>
              <p:spPr bwMode="auto">
                <a:xfrm>
                  <a:off x="1377950" y="153352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30" name="Freeform 10"/>
                <p:cNvSpPr>
                  <a:spLocks/>
                </p:cNvSpPr>
                <p:nvPr/>
              </p:nvSpPr>
              <p:spPr bwMode="auto">
                <a:xfrm>
                  <a:off x="1377950" y="153352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31" name="Rectangle 11"/>
                <p:cNvSpPr>
                  <a:spLocks noChangeArrowheads="1"/>
                </p:cNvSpPr>
                <p:nvPr/>
              </p:nvSpPr>
              <p:spPr bwMode="auto">
                <a:xfrm>
                  <a:off x="1393825" y="1524000"/>
                  <a:ext cx="1588"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32" name="Freeform 12"/>
                <p:cNvSpPr>
                  <a:spLocks/>
                </p:cNvSpPr>
                <p:nvPr/>
              </p:nvSpPr>
              <p:spPr bwMode="auto">
                <a:xfrm>
                  <a:off x="1377950" y="153352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33" name="Freeform 13"/>
                <p:cNvSpPr>
                  <a:spLocks/>
                </p:cNvSpPr>
                <p:nvPr/>
              </p:nvSpPr>
              <p:spPr bwMode="auto">
                <a:xfrm>
                  <a:off x="1377950" y="153352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34" name="Rectangle 14"/>
                <p:cNvSpPr>
                  <a:spLocks noChangeArrowheads="1"/>
                </p:cNvSpPr>
                <p:nvPr/>
              </p:nvSpPr>
              <p:spPr bwMode="auto">
                <a:xfrm>
                  <a:off x="1393825" y="1524000"/>
                  <a:ext cx="1588"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35" name="Freeform 15"/>
                <p:cNvSpPr>
                  <a:spLocks/>
                </p:cNvSpPr>
                <p:nvPr/>
              </p:nvSpPr>
              <p:spPr bwMode="auto">
                <a:xfrm>
                  <a:off x="1377950" y="153352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36" name="Rectangle 16"/>
                <p:cNvSpPr>
                  <a:spLocks noChangeArrowheads="1"/>
                </p:cNvSpPr>
                <p:nvPr/>
              </p:nvSpPr>
              <p:spPr bwMode="auto">
                <a:xfrm>
                  <a:off x="1393825" y="1524000"/>
                  <a:ext cx="1588"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37" name="Freeform 17"/>
                <p:cNvSpPr>
                  <a:spLocks/>
                </p:cNvSpPr>
                <p:nvPr/>
              </p:nvSpPr>
              <p:spPr bwMode="auto">
                <a:xfrm>
                  <a:off x="1377950" y="153352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38" name="Rectangle 18"/>
                <p:cNvSpPr>
                  <a:spLocks noChangeArrowheads="1"/>
                </p:cNvSpPr>
                <p:nvPr/>
              </p:nvSpPr>
              <p:spPr bwMode="auto">
                <a:xfrm>
                  <a:off x="1393825" y="1524000"/>
                  <a:ext cx="1588"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39" name="Freeform 19"/>
                <p:cNvSpPr>
                  <a:spLocks/>
                </p:cNvSpPr>
                <p:nvPr/>
              </p:nvSpPr>
              <p:spPr bwMode="auto">
                <a:xfrm>
                  <a:off x="1377950" y="153352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40" name="Rectangle 20"/>
                <p:cNvSpPr>
                  <a:spLocks noChangeArrowheads="1"/>
                </p:cNvSpPr>
                <p:nvPr/>
              </p:nvSpPr>
              <p:spPr bwMode="auto">
                <a:xfrm>
                  <a:off x="1520825" y="1587500"/>
                  <a:ext cx="1588"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41" name="Freeform 21"/>
                <p:cNvSpPr>
                  <a:spLocks/>
                </p:cNvSpPr>
                <p:nvPr/>
              </p:nvSpPr>
              <p:spPr bwMode="auto">
                <a:xfrm>
                  <a:off x="1495425" y="1597025"/>
                  <a:ext cx="44450" cy="15875"/>
                </a:xfrm>
                <a:custGeom>
                  <a:avLst/>
                  <a:gdLst>
                    <a:gd name="T0" fmla="*/ 0 w 28"/>
                    <a:gd name="T1" fmla="*/ 10 h 10"/>
                    <a:gd name="T2" fmla="*/ 28 w 28"/>
                    <a:gd name="T3" fmla="*/ 0 h 10"/>
                    <a:gd name="T4" fmla="*/ 28 w 28"/>
                    <a:gd name="T5" fmla="*/ 0 h 10"/>
                    <a:gd name="T6" fmla="*/ 0 w 28"/>
                    <a:gd name="T7" fmla="*/ 10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0"/>
                      </a:lnTo>
                      <a:lnTo>
                        <a:pt x="28" y="0"/>
                      </a:lnTo>
                      <a:lnTo>
                        <a:pt x="0" y="10"/>
                      </a:lnTo>
                      <a:lnTo>
                        <a:pt x="0" y="10"/>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42" name="Freeform 22"/>
                <p:cNvSpPr>
                  <a:spLocks/>
                </p:cNvSpPr>
                <p:nvPr/>
              </p:nvSpPr>
              <p:spPr bwMode="auto">
                <a:xfrm>
                  <a:off x="1495425" y="1597025"/>
                  <a:ext cx="44450" cy="15875"/>
                </a:xfrm>
                <a:custGeom>
                  <a:avLst/>
                  <a:gdLst>
                    <a:gd name="T0" fmla="*/ 28 w 28"/>
                    <a:gd name="T1" fmla="*/ 10 h 10"/>
                    <a:gd name="T2" fmla="*/ 0 w 28"/>
                    <a:gd name="T3" fmla="*/ 0 h 10"/>
                    <a:gd name="T4" fmla="*/ 0 w 28"/>
                    <a:gd name="T5" fmla="*/ 0 h 10"/>
                    <a:gd name="T6" fmla="*/ 28 w 28"/>
                    <a:gd name="T7" fmla="*/ 10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0"/>
                      </a:lnTo>
                      <a:lnTo>
                        <a:pt x="0" y="0"/>
                      </a:lnTo>
                      <a:lnTo>
                        <a:pt x="28" y="10"/>
                      </a:lnTo>
                      <a:lnTo>
                        <a:pt x="28" y="10"/>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43" name="Rectangle 23"/>
                <p:cNvSpPr>
                  <a:spLocks noChangeArrowheads="1"/>
                </p:cNvSpPr>
                <p:nvPr/>
              </p:nvSpPr>
              <p:spPr bwMode="auto">
                <a:xfrm>
                  <a:off x="1609725" y="1670050"/>
                  <a:ext cx="1588" cy="4445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44" name="Freeform 24"/>
                <p:cNvSpPr>
                  <a:spLocks/>
                </p:cNvSpPr>
                <p:nvPr/>
              </p:nvSpPr>
              <p:spPr bwMode="auto">
                <a:xfrm>
                  <a:off x="1584325" y="1676400"/>
                  <a:ext cx="44450" cy="28575"/>
                </a:xfrm>
                <a:custGeom>
                  <a:avLst/>
                  <a:gdLst>
                    <a:gd name="T0" fmla="*/ 0 w 28"/>
                    <a:gd name="T1" fmla="*/ 18 h 18"/>
                    <a:gd name="T2" fmla="*/ 28 w 28"/>
                    <a:gd name="T3" fmla="*/ 0 h 18"/>
                    <a:gd name="T4" fmla="*/ 28 w 28"/>
                    <a:gd name="T5" fmla="*/ 0 h 18"/>
                    <a:gd name="T6" fmla="*/ 0 w 28"/>
                    <a:gd name="T7" fmla="*/ 18 h 18"/>
                    <a:gd name="T8" fmla="*/ 0 w 28"/>
                    <a:gd name="T9" fmla="*/ 18 h 18"/>
                  </a:gdLst>
                  <a:ahLst/>
                  <a:cxnLst>
                    <a:cxn ang="0">
                      <a:pos x="T0" y="T1"/>
                    </a:cxn>
                    <a:cxn ang="0">
                      <a:pos x="T2" y="T3"/>
                    </a:cxn>
                    <a:cxn ang="0">
                      <a:pos x="T4" y="T5"/>
                    </a:cxn>
                    <a:cxn ang="0">
                      <a:pos x="T6" y="T7"/>
                    </a:cxn>
                    <a:cxn ang="0">
                      <a:pos x="T8" y="T9"/>
                    </a:cxn>
                  </a:cxnLst>
                  <a:rect l="0" t="0" r="r" b="b"/>
                  <a:pathLst>
                    <a:path w="28" h="18">
                      <a:moveTo>
                        <a:pt x="0" y="18"/>
                      </a:moveTo>
                      <a:lnTo>
                        <a:pt x="28" y="0"/>
                      </a:lnTo>
                      <a:lnTo>
                        <a:pt x="28" y="0"/>
                      </a:lnTo>
                      <a:lnTo>
                        <a:pt x="0" y="18"/>
                      </a:lnTo>
                      <a:lnTo>
                        <a:pt x="0"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45" name="Freeform 25"/>
                <p:cNvSpPr>
                  <a:spLocks/>
                </p:cNvSpPr>
                <p:nvPr/>
              </p:nvSpPr>
              <p:spPr bwMode="auto">
                <a:xfrm>
                  <a:off x="1584325" y="1676400"/>
                  <a:ext cx="44450" cy="28575"/>
                </a:xfrm>
                <a:custGeom>
                  <a:avLst/>
                  <a:gdLst>
                    <a:gd name="T0" fmla="*/ 28 w 28"/>
                    <a:gd name="T1" fmla="*/ 18 h 18"/>
                    <a:gd name="T2" fmla="*/ 0 w 28"/>
                    <a:gd name="T3" fmla="*/ 0 h 18"/>
                    <a:gd name="T4" fmla="*/ 0 w 28"/>
                    <a:gd name="T5" fmla="*/ 0 h 18"/>
                    <a:gd name="T6" fmla="*/ 28 w 28"/>
                    <a:gd name="T7" fmla="*/ 18 h 18"/>
                    <a:gd name="T8" fmla="*/ 28 w 28"/>
                    <a:gd name="T9" fmla="*/ 18 h 18"/>
                  </a:gdLst>
                  <a:ahLst/>
                  <a:cxnLst>
                    <a:cxn ang="0">
                      <a:pos x="T0" y="T1"/>
                    </a:cxn>
                    <a:cxn ang="0">
                      <a:pos x="T2" y="T3"/>
                    </a:cxn>
                    <a:cxn ang="0">
                      <a:pos x="T4" y="T5"/>
                    </a:cxn>
                    <a:cxn ang="0">
                      <a:pos x="T6" y="T7"/>
                    </a:cxn>
                    <a:cxn ang="0">
                      <a:pos x="T8" y="T9"/>
                    </a:cxn>
                  </a:cxnLst>
                  <a:rect l="0" t="0" r="r" b="b"/>
                  <a:pathLst>
                    <a:path w="28" h="18">
                      <a:moveTo>
                        <a:pt x="28" y="18"/>
                      </a:moveTo>
                      <a:lnTo>
                        <a:pt x="0" y="0"/>
                      </a:lnTo>
                      <a:lnTo>
                        <a:pt x="0" y="0"/>
                      </a:lnTo>
                      <a:lnTo>
                        <a:pt x="28" y="18"/>
                      </a:lnTo>
                      <a:lnTo>
                        <a:pt x="28"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46" name="Rectangle 26"/>
                <p:cNvSpPr>
                  <a:spLocks noChangeArrowheads="1"/>
                </p:cNvSpPr>
                <p:nvPr/>
              </p:nvSpPr>
              <p:spPr bwMode="auto">
                <a:xfrm>
                  <a:off x="1619250" y="1670050"/>
                  <a:ext cx="1588" cy="4445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47" name="Freeform 27"/>
                <p:cNvSpPr>
                  <a:spLocks/>
                </p:cNvSpPr>
                <p:nvPr/>
              </p:nvSpPr>
              <p:spPr bwMode="auto">
                <a:xfrm>
                  <a:off x="1593850" y="1676400"/>
                  <a:ext cx="53975" cy="28575"/>
                </a:xfrm>
                <a:custGeom>
                  <a:avLst/>
                  <a:gdLst>
                    <a:gd name="T0" fmla="*/ 0 w 34"/>
                    <a:gd name="T1" fmla="*/ 18 h 18"/>
                    <a:gd name="T2" fmla="*/ 34 w 34"/>
                    <a:gd name="T3" fmla="*/ 0 h 18"/>
                    <a:gd name="T4" fmla="*/ 34 w 34"/>
                    <a:gd name="T5" fmla="*/ 0 h 18"/>
                    <a:gd name="T6" fmla="*/ 0 w 34"/>
                    <a:gd name="T7" fmla="*/ 18 h 18"/>
                    <a:gd name="T8" fmla="*/ 0 w 34"/>
                    <a:gd name="T9" fmla="*/ 18 h 18"/>
                  </a:gdLst>
                  <a:ahLst/>
                  <a:cxnLst>
                    <a:cxn ang="0">
                      <a:pos x="T0" y="T1"/>
                    </a:cxn>
                    <a:cxn ang="0">
                      <a:pos x="T2" y="T3"/>
                    </a:cxn>
                    <a:cxn ang="0">
                      <a:pos x="T4" y="T5"/>
                    </a:cxn>
                    <a:cxn ang="0">
                      <a:pos x="T6" y="T7"/>
                    </a:cxn>
                    <a:cxn ang="0">
                      <a:pos x="T8" y="T9"/>
                    </a:cxn>
                  </a:cxnLst>
                  <a:rect l="0" t="0" r="r" b="b"/>
                  <a:pathLst>
                    <a:path w="34" h="18">
                      <a:moveTo>
                        <a:pt x="0" y="18"/>
                      </a:moveTo>
                      <a:lnTo>
                        <a:pt x="34" y="0"/>
                      </a:lnTo>
                      <a:lnTo>
                        <a:pt x="34" y="0"/>
                      </a:lnTo>
                      <a:lnTo>
                        <a:pt x="0" y="18"/>
                      </a:lnTo>
                      <a:lnTo>
                        <a:pt x="0"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48" name="Freeform 28"/>
                <p:cNvSpPr>
                  <a:spLocks/>
                </p:cNvSpPr>
                <p:nvPr/>
              </p:nvSpPr>
              <p:spPr bwMode="auto">
                <a:xfrm>
                  <a:off x="1593850" y="1676400"/>
                  <a:ext cx="53975" cy="28575"/>
                </a:xfrm>
                <a:custGeom>
                  <a:avLst/>
                  <a:gdLst>
                    <a:gd name="T0" fmla="*/ 34 w 34"/>
                    <a:gd name="T1" fmla="*/ 18 h 18"/>
                    <a:gd name="T2" fmla="*/ 0 w 34"/>
                    <a:gd name="T3" fmla="*/ 0 h 18"/>
                    <a:gd name="T4" fmla="*/ 0 w 34"/>
                    <a:gd name="T5" fmla="*/ 0 h 18"/>
                    <a:gd name="T6" fmla="*/ 34 w 34"/>
                    <a:gd name="T7" fmla="*/ 18 h 18"/>
                    <a:gd name="T8" fmla="*/ 34 w 34"/>
                    <a:gd name="T9" fmla="*/ 18 h 18"/>
                  </a:gdLst>
                  <a:ahLst/>
                  <a:cxnLst>
                    <a:cxn ang="0">
                      <a:pos x="T0" y="T1"/>
                    </a:cxn>
                    <a:cxn ang="0">
                      <a:pos x="T2" y="T3"/>
                    </a:cxn>
                    <a:cxn ang="0">
                      <a:pos x="T4" y="T5"/>
                    </a:cxn>
                    <a:cxn ang="0">
                      <a:pos x="T6" y="T7"/>
                    </a:cxn>
                    <a:cxn ang="0">
                      <a:pos x="T8" y="T9"/>
                    </a:cxn>
                  </a:cxnLst>
                  <a:rect l="0" t="0" r="r" b="b"/>
                  <a:pathLst>
                    <a:path w="34" h="18">
                      <a:moveTo>
                        <a:pt x="34" y="18"/>
                      </a:moveTo>
                      <a:lnTo>
                        <a:pt x="0" y="0"/>
                      </a:lnTo>
                      <a:lnTo>
                        <a:pt x="0" y="0"/>
                      </a:lnTo>
                      <a:lnTo>
                        <a:pt x="34" y="18"/>
                      </a:lnTo>
                      <a:lnTo>
                        <a:pt x="34"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49" name="Rectangle 29"/>
                <p:cNvSpPr>
                  <a:spLocks noChangeArrowheads="1"/>
                </p:cNvSpPr>
                <p:nvPr/>
              </p:nvSpPr>
              <p:spPr bwMode="auto">
                <a:xfrm>
                  <a:off x="1663700" y="1695450"/>
                  <a:ext cx="1588" cy="2857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50" name="Freeform 30"/>
                <p:cNvSpPr>
                  <a:spLocks/>
                </p:cNvSpPr>
                <p:nvPr/>
              </p:nvSpPr>
              <p:spPr bwMode="auto">
                <a:xfrm>
                  <a:off x="1638300" y="1695450"/>
                  <a:ext cx="44450" cy="28575"/>
                </a:xfrm>
                <a:custGeom>
                  <a:avLst/>
                  <a:gdLst>
                    <a:gd name="T0" fmla="*/ 0 w 28"/>
                    <a:gd name="T1" fmla="*/ 18 h 18"/>
                    <a:gd name="T2" fmla="*/ 28 w 28"/>
                    <a:gd name="T3" fmla="*/ 0 h 18"/>
                    <a:gd name="T4" fmla="*/ 28 w 28"/>
                    <a:gd name="T5" fmla="*/ 0 h 18"/>
                    <a:gd name="T6" fmla="*/ 0 w 28"/>
                    <a:gd name="T7" fmla="*/ 12 h 18"/>
                    <a:gd name="T8" fmla="*/ 0 w 28"/>
                    <a:gd name="T9" fmla="*/ 18 h 18"/>
                  </a:gdLst>
                  <a:ahLst/>
                  <a:cxnLst>
                    <a:cxn ang="0">
                      <a:pos x="T0" y="T1"/>
                    </a:cxn>
                    <a:cxn ang="0">
                      <a:pos x="T2" y="T3"/>
                    </a:cxn>
                    <a:cxn ang="0">
                      <a:pos x="T4" y="T5"/>
                    </a:cxn>
                    <a:cxn ang="0">
                      <a:pos x="T6" y="T7"/>
                    </a:cxn>
                    <a:cxn ang="0">
                      <a:pos x="T8" y="T9"/>
                    </a:cxn>
                  </a:cxnLst>
                  <a:rect l="0" t="0" r="r" b="b"/>
                  <a:pathLst>
                    <a:path w="28" h="18">
                      <a:moveTo>
                        <a:pt x="0" y="18"/>
                      </a:moveTo>
                      <a:lnTo>
                        <a:pt x="28" y="0"/>
                      </a:lnTo>
                      <a:lnTo>
                        <a:pt x="28" y="0"/>
                      </a:lnTo>
                      <a:lnTo>
                        <a:pt x="0" y="12"/>
                      </a:lnTo>
                      <a:lnTo>
                        <a:pt x="0"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51" name="Freeform 31"/>
                <p:cNvSpPr>
                  <a:spLocks/>
                </p:cNvSpPr>
                <p:nvPr/>
              </p:nvSpPr>
              <p:spPr bwMode="auto">
                <a:xfrm>
                  <a:off x="1638300" y="1695450"/>
                  <a:ext cx="44450" cy="28575"/>
                </a:xfrm>
                <a:custGeom>
                  <a:avLst/>
                  <a:gdLst>
                    <a:gd name="T0" fmla="*/ 28 w 28"/>
                    <a:gd name="T1" fmla="*/ 18 h 18"/>
                    <a:gd name="T2" fmla="*/ 0 w 28"/>
                    <a:gd name="T3" fmla="*/ 0 h 18"/>
                    <a:gd name="T4" fmla="*/ 0 w 28"/>
                    <a:gd name="T5" fmla="*/ 0 h 18"/>
                    <a:gd name="T6" fmla="*/ 28 w 28"/>
                    <a:gd name="T7" fmla="*/ 12 h 18"/>
                    <a:gd name="T8" fmla="*/ 28 w 28"/>
                    <a:gd name="T9" fmla="*/ 18 h 18"/>
                  </a:gdLst>
                  <a:ahLst/>
                  <a:cxnLst>
                    <a:cxn ang="0">
                      <a:pos x="T0" y="T1"/>
                    </a:cxn>
                    <a:cxn ang="0">
                      <a:pos x="T2" y="T3"/>
                    </a:cxn>
                    <a:cxn ang="0">
                      <a:pos x="T4" y="T5"/>
                    </a:cxn>
                    <a:cxn ang="0">
                      <a:pos x="T6" y="T7"/>
                    </a:cxn>
                    <a:cxn ang="0">
                      <a:pos x="T8" y="T9"/>
                    </a:cxn>
                  </a:cxnLst>
                  <a:rect l="0" t="0" r="r" b="b"/>
                  <a:pathLst>
                    <a:path w="28" h="18">
                      <a:moveTo>
                        <a:pt x="28" y="18"/>
                      </a:moveTo>
                      <a:lnTo>
                        <a:pt x="0" y="0"/>
                      </a:lnTo>
                      <a:lnTo>
                        <a:pt x="0" y="0"/>
                      </a:lnTo>
                      <a:lnTo>
                        <a:pt x="28" y="12"/>
                      </a:lnTo>
                      <a:lnTo>
                        <a:pt x="28"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52" name="Freeform 33"/>
                <p:cNvSpPr>
                  <a:spLocks/>
                </p:cNvSpPr>
                <p:nvPr/>
              </p:nvSpPr>
              <p:spPr bwMode="auto">
                <a:xfrm>
                  <a:off x="1692275" y="174942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53" name="Freeform 34"/>
                <p:cNvSpPr>
                  <a:spLocks/>
                </p:cNvSpPr>
                <p:nvPr/>
              </p:nvSpPr>
              <p:spPr bwMode="auto">
                <a:xfrm>
                  <a:off x="1692275" y="174942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54" name="Rectangle 35"/>
                <p:cNvSpPr>
                  <a:spLocks noChangeArrowheads="1"/>
                </p:cNvSpPr>
                <p:nvPr/>
              </p:nvSpPr>
              <p:spPr bwMode="auto">
                <a:xfrm>
                  <a:off x="1736725" y="1857375"/>
                  <a:ext cx="1588"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55" name="Freeform 36"/>
                <p:cNvSpPr>
                  <a:spLocks/>
                </p:cNvSpPr>
                <p:nvPr/>
              </p:nvSpPr>
              <p:spPr bwMode="auto">
                <a:xfrm>
                  <a:off x="1717675" y="1866900"/>
                  <a:ext cx="47625" cy="19050"/>
                </a:xfrm>
                <a:custGeom>
                  <a:avLst/>
                  <a:gdLst>
                    <a:gd name="T0" fmla="*/ 0 w 30"/>
                    <a:gd name="T1" fmla="*/ 12 h 12"/>
                    <a:gd name="T2" fmla="*/ 30 w 30"/>
                    <a:gd name="T3" fmla="*/ 0 h 12"/>
                    <a:gd name="T4" fmla="*/ 30 w 30"/>
                    <a:gd name="T5" fmla="*/ 0 h 12"/>
                    <a:gd name="T6" fmla="*/ 0 w 30"/>
                    <a:gd name="T7" fmla="*/ 12 h 12"/>
                    <a:gd name="T8" fmla="*/ 0 w 30"/>
                    <a:gd name="T9" fmla="*/ 12 h 12"/>
                  </a:gdLst>
                  <a:ahLst/>
                  <a:cxnLst>
                    <a:cxn ang="0">
                      <a:pos x="T0" y="T1"/>
                    </a:cxn>
                    <a:cxn ang="0">
                      <a:pos x="T2" y="T3"/>
                    </a:cxn>
                    <a:cxn ang="0">
                      <a:pos x="T4" y="T5"/>
                    </a:cxn>
                    <a:cxn ang="0">
                      <a:pos x="T6" y="T7"/>
                    </a:cxn>
                    <a:cxn ang="0">
                      <a:pos x="T8" y="T9"/>
                    </a:cxn>
                  </a:cxnLst>
                  <a:rect l="0" t="0" r="r" b="b"/>
                  <a:pathLst>
                    <a:path w="30" h="12">
                      <a:moveTo>
                        <a:pt x="0" y="12"/>
                      </a:moveTo>
                      <a:lnTo>
                        <a:pt x="30" y="0"/>
                      </a:lnTo>
                      <a:lnTo>
                        <a:pt x="30"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56" name="Freeform 37"/>
                <p:cNvSpPr>
                  <a:spLocks/>
                </p:cNvSpPr>
                <p:nvPr/>
              </p:nvSpPr>
              <p:spPr bwMode="auto">
                <a:xfrm>
                  <a:off x="1717675" y="1866900"/>
                  <a:ext cx="47625" cy="19050"/>
                </a:xfrm>
                <a:custGeom>
                  <a:avLst/>
                  <a:gdLst>
                    <a:gd name="T0" fmla="*/ 30 w 30"/>
                    <a:gd name="T1" fmla="*/ 12 h 12"/>
                    <a:gd name="T2" fmla="*/ 0 w 30"/>
                    <a:gd name="T3" fmla="*/ 0 h 12"/>
                    <a:gd name="T4" fmla="*/ 0 w 30"/>
                    <a:gd name="T5" fmla="*/ 0 h 12"/>
                    <a:gd name="T6" fmla="*/ 30 w 30"/>
                    <a:gd name="T7" fmla="*/ 12 h 12"/>
                    <a:gd name="T8" fmla="*/ 30 w 30"/>
                    <a:gd name="T9" fmla="*/ 12 h 12"/>
                  </a:gdLst>
                  <a:ahLst/>
                  <a:cxnLst>
                    <a:cxn ang="0">
                      <a:pos x="T0" y="T1"/>
                    </a:cxn>
                    <a:cxn ang="0">
                      <a:pos x="T2" y="T3"/>
                    </a:cxn>
                    <a:cxn ang="0">
                      <a:pos x="T4" y="T5"/>
                    </a:cxn>
                    <a:cxn ang="0">
                      <a:pos x="T6" y="T7"/>
                    </a:cxn>
                    <a:cxn ang="0">
                      <a:pos x="T8" y="T9"/>
                    </a:cxn>
                  </a:cxnLst>
                  <a:rect l="0" t="0" r="r" b="b"/>
                  <a:pathLst>
                    <a:path w="30" h="12">
                      <a:moveTo>
                        <a:pt x="30" y="12"/>
                      </a:moveTo>
                      <a:lnTo>
                        <a:pt x="0" y="0"/>
                      </a:lnTo>
                      <a:lnTo>
                        <a:pt x="0" y="0"/>
                      </a:lnTo>
                      <a:lnTo>
                        <a:pt x="30" y="12"/>
                      </a:lnTo>
                      <a:lnTo>
                        <a:pt x="3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57" name="Rectangle 38"/>
                <p:cNvSpPr>
                  <a:spLocks noChangeArrowheads="1"/>
                </p:cNvSpPr>
                <p:nvPr/>
              </p:nvSpPr>
              <p:spPr bwMode="auto">
                <a:xfrm>
                  <a:off x="1755775" y="1876425"/>
                  <a:ext cx="1588"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58" name="Freeform 39"/>
                <p:cNvSpPr>
                  <a:spLocks/>
                </p:cNvSpPr>
                <p:nvPr/>
              </p:nvSpPr>
              <p:spPr bwMode="auto">
                <a:xfrm>
                  <a:off x="1727200" y="1885950"/>
                  <a:ext cx="44450" cy="25400"/>
                </a:xfrm>
                <a:custGeom>
                  <a:avLst/>
                  <a:gdLst>
                    <a:gd name="T0" fmla="*/ 0 w 28"/>
                    <a:gd name="T1" fmla="*/ 16 h 16"/>
                    <a:gd name="T2" fmla="*/ 28 w 28"/>
                    <a:gd name="T3" fmla="*/ 0 h 16"/>
                    <a:gd name="T4" fmla="*/ 28 w 28"/>
                    <a:gd name="T5" fmla="*/ 0 h 16"/>
                    <a:gd name="T6" fmla="*/ 0 w 28"/>
                    <a:gd name="T7" fmla="*/ 10 h 16"/>
                    <a:gd name="T8" fmla="*/ 0 w 28"/>
                    <a:gd name="T9" fmla="*/ 16 h 16"/>
                  </a:gdLst>
                  <a:ahLst/>
                  <a:cxnLst>
                    <a:cxn ang="0">
                      <a:pos x="T0" y="T1"/>
                    </a:cxn>
                    <a:cxn ang="0">
                      <a:pos x="T2" y="T3"/>
                    </a:cxn>
                    <a:cxn ang="0">
                      <a:pos x="T4" y="T5"/>
                    </a:cxn>
                    <a:cxn ang="0">
                      <a:pos x="T6" y="T7"/>
                    </a:cxn>
                    <a:cxn ang="0">
                      <a:pos x="T8" y="T9"/>
                    </a:cxn>
                  </a:cxnLst>
                  <a:rect l="0" t="0" r="r" b="b"/>
                  <a:pathLst>
                    <a:path w="28" h="16">
                      <a:moveTo>
                        <a:pt x="0" y="16"/>
                      </a:moveTo>
                      <a:lnTo>
                        <a:pt x="28" y="0"/>
                      </a:lnTo>
                      <a:lnTo>
                        <a:pt x="28" y="0"/>
                      </a:lnTo>
                      <a:lnTo>
                        <a:pt x="0" y="10"/>
                      </a:lnTo>
                      <a:lnTo>
                        <a:pt x="0" y="16"/>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59" name="Freeform 40"/>
                <p:cNvSpPr>
                  <a:spLocks/>
                </p:cNvSpPr>
                <p:nvPr/>
              </p:nvSpPr>
              <p:spPr bwMode="auto">
                <a:xfrm>
                  <a:off x="1727200" y="1885950"/>
                  <a:ext cx="44450" cy="25400"/>
                </a:xfrm>
                <a:custGeom>
                  <a:avLst/>
                  <a:gdLst>
                    <a:gd name="T0" fmla="*/ 28 w 28"/>
                    <a:gd name="T1" fmla="*/ 16 h 16"/>
                    <a:gd name="T2" fmla="*/ 0 w 28"/>
                    <a:gd name="T3" fmla="*/ 0 h 16"/>
                    <a:gd name="T4" fmla="*/ 0 w 28"/>
                    <a:gd name="T5" fmla="*/ 0 h 16"/>
                    <a:gd name="T6" fmla="*/ 28 w 28"/>
                    <a:gd name="T7" fmla="*/ 10 h 16"/>
                    <a:gd name="T8" fmla="*/ 28 w 28"/>
                    <a:gd name="T9" fmla="*/ 16 h 16"/>
                  </a:gdLst>
                  <a:ahLst/>
                  <a:cxnLst>
                    <a:cxn ang="0">
                      <a:pos x="T0" y="T1"/>
                    </a:cxn>
                    <a:cxn ang="0">
                      <a:pos x="T2" y="T3"/>
                    </a:cxn>
                    <a:cxn ang="0">
                      <a:pos x="T4" y="T5"/>
                    </a:cxn>
                    <a:cxn ang="0">
                      <a:pos x="T6" y="T7"/>
                    </a:cxn>
                    <a:cxn ang="0">
                      <a:pos x="T8" y="T9"/>
                    </a:cxn>
                  </a:cxnLst>
                  <a:rect l="0" t="0" r="r" b="b"/>
                  <a:pathLst>
                    <a:path w="28" h="16">
                      <a:moveTo>
                        <a:pt x="28" y="16"/>
                      </a:moveTo>
                      <a:lnTo>
                        <a:pt x="0" y="0"/>
                      </a:lnTo>
                      <a:lnTo>
                        <a:pt x="0" y="0"/>
                      </a:lnTo>
                      <a:lnTo>
                        <a:pt x="28" y="10"/>
                      </a:lnTo>
                      <a:lnTo>
                        <a:pt x="28" y="16"/>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60" name="Rectangle 41"/>
                <p:cNvSpPr>
                  <a:spLocks noChangeArrowheads="1"/>
                </p:cNvSpPr>
                <p:nvPr/>
              </p:nvSpPr>
              <p:spPr bwMode="auto">
                <a:xfrm>
                  <a:off x="1781175" y="1946275"/>
                  <a:ext cx="1588" cy="2857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61" name="Freeform 42"/>
                <p:cNvSpPr>
                  <a:spLocks/>
                </p:cNvSpPr>
                <p:nvPr/>
              </p:nvSpPr>
              <p:spPr bwMode="auto">
                <a:xfrm>
                  <a:off x="1755775" y="1946275"/>
                  <a:ext cx="53975" cy="28575"/>
                </a:xfrm>
                <a:custGeom>
                  <a:avLst/>
                  <a:gdLst>
                    <a:gd name="T0" fmla="*/ 0 w 34"/>
                    <a:gd name="T1" fmla="*/ 18 h 18"/>
                    <a:gd name="T2" fmla="*/ 34 w 34"/>
                    <a:gd name="T3" fmla="*/ 6 h 18"/>
                    <a:gd name="T4" fmla="*/ 34 w 34"/>
                    <a:gd name="T5" fmla="*/ 0 h 18"/>
                    <a:gd name="T6" fmla="*/ 0 w 34"/>
                    <a:gd name="T7" fmla="*/ 12 h 18"/>
                    <a:gd name="T8" fmla="*/ 0 w 34"/>
                    <a:gd name="T9" fmla="*/ 18 h 18"/>
                  </a:gdLst>
                  <a:ahLst/>
                  <a:cxnLst>
                    <a:cxn ang="0">
                      <a:pos x="T0" y="T1"/>
                    </a:cxn>
                    <a:cxn ang="0">
                      <a:pos x="T2" y="T3"/>
                    </a:cxn>
                    <a:cxn ang="0">
                      <a:pos x="T4" y="T5"/>
                    </a:cxn>
                    <a:cxn ang="0">
                      <a:pos x="T6" y="T7"/>
                    </a:cxn>
                    <a:cxn ang="0">
                      <a:pos x="T8" y="T9"/>
                    </a:cxn>
                  </a:cxnLst>
                  <a:rect l="0" t="0" r="r" b="b"/>
                  <a:pathLst>
                    <a:path w="34" h="18">
                      <a:moveTo>
                        <a:pt x="0" y="18"/>
                      </a:moveTo>
                      <a:lnTo>
                        <a:pt x="34" y="6"/>
                      </a:lnTo>
                      <a:lnTo>
                        <a:pt x="34" y="0"/>
                      </a:lnTo>
                      <a:lnTo>
                        <a:pt x="0" y="12"/>
                      </a:lnTo>
                      <a:lnTo>
                        <a:pt x="0"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62" name="Freeform 43"/>
                <p:cNvSpPr>
                  <a:spLocks/>
                </p:cNvSpPr>
                <p:nvPr/>
              </p:nvSpPr>
              <p:spPr bwMode="auto">
                <a:xfrm>
                  <a:off x="1755775" y="1946275"/>
                  <a:ext cx="53975" cy="28575"/>
                </a:xfrm>
                <a:custGeom>
                  <a:avLst/>
                  <a:gdLst>
                    <a:gd name="T0" fmla="*/ 34 w 34"/>
                    <a:gd name="T1" fmla="*/ 18 h 18"/>
                    <a:gd name="T2" fmla="*/ 0 w 34"/>
                    <a:gd name="T3" fmla="*/ 6 h 18"/>
                    <a:gd name="T4" fmla="*/ 0 w 34"/>
                    <a:gd name="T5" fmla="*/ 0 h 18"/>
                    <a:gd name="T6" fmla="*/ 34 w 34"/>
                    <a:gd name="T7" fmla="*/ 12 h 18"/>
                    <a:gd name="T8" fmla="*/ 34 w 34"/>
                    <a:gd name="T9" fmla="*/ 18 h 18"/>
                  </a:gdLst>
                  <a:ahLst/>
                  <a:cxnLst>
                    <a:cxn ang="0">
                      <a:pos x="T0" y="T1"/>
                    </a:cxn>
                    <a:cxn ang="0">
                      <a:pos x="T2" y="T3"/>
                    </a:cxn>
                    <a:cxn ang="0">
                      <a:pos x="T4" y="T5"/>
                    </a:cxn>
                    <a:cxn ang="0">
                      <a:pos x="T6" y="T7"/>
                    </a:cxn>
                    <a:cxn ang="0">
                      <a:pos x="T8" y="T9"/>
                    </a:cxn>
                  </a:cxnLst>
                  <a:rect l="0" t="0" r="r" b="b"/>
                  <a:pathLst>
                    <a:path w="34" h="18">
                      <a:moveTo>
                        <a:pt x="34" y="18"/>
                      </a:moveTo>
                      <a:lnTo>
                        <a:pt x="0" y="6"/>
                      </a:lnTo>
                      <a:lnTo>
                        <a:pt x="0" y="0"/>
                      </a:lnTo>
                      <a:lnTo>
                        <a:pt x="34" y="12"/>
                      </a:lnTo>
                      <a:lnTo>
                        <a:pt x="34"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63" name="Rectangle 44"/>
                <p:cNvSpPr>
                  <a:spLocks noChangeArrowheads="1"/>
                </p:cNvSpPr>
                <p:nvPr/>
              </p:nvSpPr>
              <p:spPr bwMode="auto">
                <a:xfrm>
                  <a:off x="1790700" y="1946275"/>
                  <a:ext cx="1588" cy="2857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64" name="Freeform 45"/>
                <p:cNvSpPr>
                  <a:spLocks/>
                </p:cNvSpPr>
                <p:nvPr/>
              </p:nvSpPr>
              <p:spPr bwMode="auto">
                <a:xfrm>
                  <a:off x="1765300" y="1946275"/>
                  <a:ext cx="44450" cy="28575"/>
                </a:xfrm>
                <a:custGeom>
                  <a:avLst/>
                  <a:gdLst>
                    <a:gd name="T0" fmla="*/ 0 w 28"/>
                    <a:gd name="T1" fmla="*/ 18 h 18"/>
                    <a:gd name="T2" fmla="*/ 28 w 28"/>
                    <a:gd name="T3" fmla="*/ 6 h 18"/>
                    <a:gd name="T4" fmla="*/ 28 w 28"/>
                    <a:gd name="T5" fmla="*/ 0 h 18"/>
                    <a:gd name="T6" fmla="*/ 0 w 28"/>
                    <a:gd name="T7" fmla="*/ 12 h 18"/>
                    <a:gd name="T8" fmla="*/ 0 w 28"/>
                    <a:gd name="T9" fmla="*/ 18 h 18"/>
                  </a:gdLst>
                  <a:ahLst/>
                  <a:cxnLst>
                    <a:cxn ang="0">
                      <a:pos x="T0" y="T1"/>
                    </a:cxn>
                    <a:cxn ang="0">
                      <a:pos x="T2" y="T3"/>
                    </a:cxn>
                    <a:cxn ang="0">
                      <a:pos x="T4" y="T5"/>
                    </a:cxn>
                    <a:cxn ang="0">
                      <a:pos x="T6" y="T7"/>
                    </a:cxn>
                    <a:cxn ang="0">
                      <a:pos x="T8" y="T9"/>
                    </a:cxn>
                  </a:cxnLst>
                  <a:rect l="0" t="0" r="r" b="b"/>
                  <a:pathLst>
                    <a:path w="28" h="18">
                      <a:moveTo>
                        <a:pt x="0" y="18"/>
                      </a:moveTo>
                      <a:lnTo>
                        <a:pt x="28" y="6"/>
                      </a:lnTo>
                      <a:lnTo>
                        <a:pt x="28" y="0"/>
                      </a:lnTo>
                      <a:lnTo>
                        <a:pt x="0" y="12"/>
                      </a:lnTo>
                      <a:lnTo>
                        <a:pt x="0"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65" name="Freeform 46"/>
                <p:cNvSpPr>
                  <a:spLocks/>
                </p:cNvSpPr>
                <p:nvPr/>
              </p:nvSpPr>
              <p:spPr bwMode="auto">
                <a:xfrm>
                  <a:off x="1765300" y="1946275"/>
                  <a:ext cx="44450" cy="28575"/>
                </a:xfrm>
                <a:custGeom>
                  <a:avLst/>
                  <a:gdLst>
                    <a:gd name="T0" fmla="*/ 28 w 28"/>
                    <a:gd name="T1" fmla="*/ 18 h 18"/>
                    <a:gd name="T2" fmla="*/ 0 w 28"/>
                    <a:gd name="T3" fmla="*/ 6 h 18"/>
                    <a:gd name="T4" fmla="*/ 0 w 28"/>
                    <a:gd name="T5" fmla="*/ 0 h 18"/>
                    <a:gd name="T6" fmla="*/ 28 w 28"/>
                    <a:gd name="T7" fmla="*/ 12 h 18"/>
                    <a:gd name="T8" fmla="*/ 28 w 28"/>
                    <a:gd name="T9" fmla="*/ 18 h 18"/>
                  </a:gdLst>
                  <a:ahLst/>
                  <a:cxnLst>
                    <a:cxn ang="0">
                      <a:pos x="T0" y="T1"/>
                    </a:cxn>
                    <a:cxn ang="0">
                      <a:pos x="T2" y="T3"/>
                    </a:cxn>
                    <a:cxn ang="0">
                      <a:pos x="T4" y="T5"/>
                    </a:cxn>
                    <a:cxn ang="0">
                      <a:pos x="T6" y="T7"/>
                    </a:cxn>
                    <a:cxn ang="0">
                      <a:pos x="T8" y="T9"/>
                    </a:cxn>
                  </a:cxnLst>
                  <a:rect l="0" t="0" r="r" b="b"/>
                  <a:pathLst>
                    <a:path w="28" h="18">
                      <a:moveTo>
                        <a:pt x="28" y="18"/>
                      </a:moveTo>
                      <a:lnTo>
                        <a:pt x="0" y="6"/>
                      </a:lnTo>
                      <a:lnTo>
                        <a:pt x="0" y="0"/>
                      </a:lnTo>
                      <a:lnTo>
                        <a:pt x="28" y="12"/>
                      </a:lnTo>
                      <a:lnTo>
                        <a:pt x="28"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66" name="Rectangle 47"/>
                <p:cNvSpPr>
                  <a:spLocks noChangeArrowheads="1"/>
                </p:cNvSpPr>
                <p:nvPr/>
              </p:nvSpPr>
              <p:spPr bwMode="auto">
                <a:xfrm>
                  <a:off x="1889125" y="1946275"/>
                  <a:ext cx="1588" cy="2857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67" name="Freeform 48"/>
                <p:cNvSpPr>
                  <a:spLocks/>
                </p:cNvSpPr>
                <p:nvPr/>
              </p:nvSpPr>
              <p:spPr bwMode="auto">
                <a:xfrm>
                  <a:off x="1863725" y="1946275"/>
                  <a:ext cx="53975" cy="28575"/>
                </a:xfrm>
                <a:custGeom>
                  <a:avLst/>
                  <a:gdLst>
                    <a:gd name="T0" fmla="*/ 0 w 34"/>
                    <a:gd name="T1" fmla="*/ 18 h 18"/>
                    <a:gd name="T2" fmla="*/ 34 w 34"/>
                    <a:gd name="T3" fmla="*/ 6 h 18"/>
                    <a:gd name="T4" fmla="*/ 34 w 34"/>
                    <a:gd name="T5" fmla="*/ 0 h 18"/>
                    <a:gd name="T6" fmla="*/ 0 w 34"/>
                    <a:gd name="T7" fmla="*/ 12 h 18"/>
                    <a:gd name="T8" fmla="*/ 0 w 34"/>
                    <a:gd name="T9" fmla="*/ 18 h 18"/>
                  </a:gdLst>
                  <a:ahLst/>
                  <a:cxnLst>
                    <a:cxn ang="0">
                      <a:pos x="T0" y="T1"/>
                    </a:cxn>
                    <a:cxn ang="0">
                      <a:pos x="T2" y="T3"/>
                    </a:cxn>
                    <a:cxn ang="0">
                      <a:pos x="T4" y="T5"/>
                    </a:cxn>
                    <a:cxn ang="0">
                      <a:pos x="T6" y="T7"/>
                    </a:cxn>
                    <a:cxn ang="0">
                      <a:pos x="T8" y="T9"/>
                    </a:cxn>
                  </a:cxnLst>
                  <a:rect l="0" t="0" r="r" b="b"/>
                  <a:pathLst>
                    <a:path w="34" h="18">
                      <a:moveTo>
                        <a:pt x="0" y="18"/>
                      </a:moveTo>
                      <a:lnTo>
                        <a:pt x="34" y="6"/>
                      </a:lnTo>
                      <a:lnTo>
                        <a:pt x="34" y="0"/>
                      </a:lnTo>
                      <a:lnTo>
                        <a:pt x="0" y="12"/>
                      </a:lnTo>
                      <a:lnTo>
                        <a:pt x="0"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68" name="Freeform 49"/>
                <p:cNvSpPr>
                  <a:spLocks/>
                </p:cNvSpPr>
                <p:nvPr/>
              </p:nvSpPr>
              <p:spPr bwMode="auto">
                <a:xfrm>
                  <a:off x="1863725" y="1946275"/>
                  <a:ext cx="53975" cy="28575"/>
                </a:xfrm>
                <a:custGeom>
                  <a:avLst/>
                  <a:gdLst>
                    <a:gd name="T0" fmla="*/ 34 w 34"/>
                    <a:gd name="T1" fmla="*/ 18 h 18"/>
                    <a:gd name="T2" fmla="*/ 0 w 34"/>
                    <a:gd name="T3" fmla="*/ 6 h 18"/>
                    <a:gd name="T4" fmla="*/ 0 w 34"/>
                    <a:gd name="T5" fmla="*/ 0 h 18"/>
                    <a:gd name="T6" fmla="*/ 34 w 34"/>
                    <a:gd name="T7" fmla="*/ 12 h 18"/>
                    <a:gd name="T8" fmla="*/ 34 w 34"/>
                    <a:gd name="T9" fmla="*/ 18 h 18"/>
                  </a:gdLst>
                  <a:ahLst/>
                  <a:cxnLst>
                    <a:cxn ang="0">
                      <a:pos x="T0" y="T1"/>
                    </a:cxn>
                    <a:cxn ang="0">
                      <a:pos x="T2" y="T3"/>
                    </a:cxn>
                    <a:cxn ang="0">
                      <a:pos x="T4" y="T5"/>
                    </a:cxn>
                    <a:cxn ang="0">
                      <a:pos x="T6" y="T7"/>
                    </a:cxn>
                    <a:cxn ang="0">
                      <a:pos x="T8" y="T9"/>
                    </a:cxn>
                  </a:cxnLst>
                  <a:rect l="0" t="0" r="r" b="b"/>
                  <a:pathLst>
                    <a:path w="34" h="18">
                      <a:moveTo>
                        <a:pt x="34" y="18"/>
                      </a:moveTo>
                      <a:lnTo>
                        <a:pt x="0" y="6"/>
                      </a:lnTo>
                      <a:lnTo>
                        <a:pt x="0" y="0"/>
                      </a:lnTo>
                      <a:lnTo>
                        <a:pt x="34" y="12"/>
                      </a:lnTo>
                      <a:lnTo>
                        <a:pt x="34"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69" name="Rectangle 62"/>
                <p:cNvSpPr>
                  <a:spLocks noChangeArrowheads="1"/>
                </p:cNvSpPr>
                <p:nvPr/>
              </p:nvSpPr>
              <p:spPr bwMode="auto">
                <a:xfrm>
                  <a:off x="2114550" y="2101850"/>
                  <a:ext cx="1588"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70" name="Freeform 63"/>
                <p:cNvSpPr>
                  <a:spLocks/>
                </p:cNvSpPr>
                <p:nvPr/>
              </p:nvSpPr>
              <p:spPr bwMode="auto">
                <a:xfrm>
                  <a:off x="2089150" y="2111375"/>
                  <a:ext cx="44450" cy="15875"/>
                </a:xfrm>
                <a:custGeom>
                  <a:avLst/>
                  <a:gdLst>
                    <a:gd name="T0" fmla="*/ 0 w 28"/>
                    <a:gd name="T1" fmla="*/ 10 h 10"/>
                    <a:gd name="T2" fmla="*/ 28 w 28"/>
                    <a:gd name="T3" fmla="*/ 4 h 10"/>
                    <a:gd name="T4" fmla="*/ 28 w 28"/>
                    <a:gd name="T5" fmla="*/ 0 h 10"/>
                    <a:gd name="T6" fmla="*/ 0 w 28"/>
                    <a:gd name="T7" fmla="*/ 4 h 10"/>
                    <a:gd name="T8" fmla="*/ 0 w 28"/>
                    <a:gd name="T9" fmla="*/ 10 h 10"/>
                  </a:gdLst>
                  <a:ahLst/>
                  <a:cxnLst>
                    <a:cxn ang="0">
                      <a:pos x="T0" y="T1"/>
                    </a:cxn>
                    <a:cxn ang="0">
                      <a:pos x="T2" y="T3"/>
                    </a:cxn>
                    <a:cxn ang="0">
                      <a:pos x="T4" y="T5"/>
                    </a:cxn>
                    <a:cxn ang="0">
                      <a:pos x="T6" y="T7"/>
                    </a:cxn>
                    <a:cxn ang="0">
                      <a:pos x="T8" y="T9"/>
                    </a:cxn>
                  </a:cxnLst>
                  <a:rect l="0" t="0" r="r" b="b"/>
                  <a:pathLst>
                    <a:path w="28" h="10">
                      <a:moveTo>
                        <a:pt x="0" y="10"/>
                      </a:moveTo>
                      <a:lnTo>
                        <a:pt x="28" y="4"/>
                      </a:lnTo>
                      <a:lnTo>
                        <a:pt x="28" y="0"/>
                      </a:lnTo>
                      <a:lnTo>
                        <a:pt x="0" y="4"/>
                      </a:lnTo>
                      <a:lnTo>
                        <a:pt x="0" y="10"/>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71" name="Freeform 64"/>
                <p:cNvSpPr>
                  <a:spLocks/>
                </p:cNvSpPr>
                <p:nvPr/>
              </p:nvSpPr>
              <p:spPr bwMode="auto">
                <a:xfrm>
                  <a:off x="2089150" y="2111375"/>
                  <a:ext cx="44450" cy="15875"/>
                </a:xfrm>
                <a:custGeom>
                  <a:avLst/>
                  <a:gdLst>
                    <a:gd name="T0" fmla="*/ 28 w 28"/>
                    <a:gd name="T1" fmla="*/ 10 h 10"/>
                    <a:gd name="T2" fmla="*/ 0 w 28"/>
                    <a:gd name="T3" fmla="*/ 4 h 10"/>
                    <a:gd name="T4" fmla="*/ 0 w 28"/>
                    <a:gd name="T5" fmla="*/ 0 h 10"/>
                    <a:gd name="T6" fmla="*/ 28 w 28"/>
                    <a:gd name="T7" fmla="*/ 4 h 10"/>
                    <a:gd name="T8" fmla="*/ 28 w 28"/>
                    <a:gd name="T9" fmla="*/ 10 h 10"/>
                  </a:gdLst>
                  <a:ahLst/>
                  <a:cxnLst>
                    <a:cxn ang="0">
                      <a:pos x="T0" y="T1"/>
                    </a:cxn>
                    <a:cxn ang="0">
                      <a:pos x="T2" y="T3"/>
                    </a:cxn>
                    <a:cxn ang="0">
                      <a:pos x="T4" y="T5"/>
                    </a:cxn>
                    <a:cxn ang="0">
                      <a:pos x="T6" y="T7"/>
                    </a:cxn>
                    <a:cxn ang="0">
                      <a:pos x="T8" y="T9"/>
                    </a:cxn>
                  </a:cxnLst>
                  <a:rect l="0" t="0" r="r" b="b"/>
                  <a:pathLst>
                    <a:path w="28" h="10">
                      <a:moveTo>
                        <a:pt x="28" y="10"/>
                      </a:moveTo>
                      <a:lnTo>
                        <a:pt x="0" y="4"/>
                      </a:lnTo>
                      <a:lnTo>
                        <a:pt x="0" y="0"/>
                      </a:lnTo>
                      <a:lnTo>
                        <a:pt x="28" y="4"/>
                      </a:lnTo>
                      <a:lnTo>
                        <a:pt x="28" y="10"/>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72" name="Rectangle 65"/>
                <p:cNvSpPr>
                  <a:spLocks noChangeArrowheads="1"/>
                </p:cNvSpPr>
                <p:nvPr/>
              </p:nvSpPr>
              <p:spPr bwMode="auto">
                <a:xfrm>
                  <a:off x="2124075" y="2101850"/>
                  <a:ext cx="1588"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73" name="Freeform 66"/>
                <p:cNvSpPr>
                  <a:spLocks/>
                </p:cNvSpPr>
                <p:nvPr/>
              </p:nvSpPr>
              <p:spPr bwMode="auto">
                <a:xfrm>
                  <a:off x="2095500" y="2111375"/>
                  <a:ext cx="47625" cy="15875"/>
                </a:xfrm>
                <a:custGeom>
                  <a:avLst/>
                  <a:gdLst>
                    <a:gd name="T0" fmla="*/ 0 w 30"/>
                    <a:gd name="T1" fmla="*/ 10 h 10"/>
                    <a:gd name="T2" fmla="*/ 30 w 30"/>
                    <a:gd name="T3" fmla="*/ 4 h 10"/>
                    <a:gd name="T4" fmla="*/ 30 w 30"/>
                    <a:gd name="T5" fmla="*/ 0 h 10"/>
                    <a:gd name="T6" fmla="*/ 0 w 30"/>
                    <a:gd name="T7" fmla="*/ 4 h 10"/>
                    <a:gd name="T8" fmla="*/ 0 w 30"/>
                    <a:gd name="T9" fmla="*/ 10 h 10"/>
                  </a:gdLst>
                  <a:ahLst/>
                  <a:cxnLst>
                    <a:cxn ang="0">
                      <a:pos x="T0" y="T1"/>
                    </a:cxn>
                    <a:cxn ang="0">
                      <a:pos x="T2" y="T3"/>
                    </a:cxn>
                    <a:cxn ang="0">
                      <a:pos x="T4" y="T5"/>
                    </a:cxn>
                    <a:cxn ang="0">
                      <a:pos x="T6" y="T7"/>
                    </a:cxn>
                    <a:cxn ang="0">
                      <a:pos x="T8" y="T9"/>
                    </a:cxn>
                  </a:cxnLst>
                  <a:rect l="0" t="0" r="r" b="b"/>
                  <a:pathLst>
                    <a:path w="30" h="10">
                      <a:moveTo>
                        <a:pt x="0" y="10"/>
                      </a:moveTo>
                      <a:lnTo>
                        <a:pt x="30" y="4"/>
                      </a:lnTo>
                      <a:lnTo>
                        <a:pt x="30" y="0"/>
                      </a:lnTo>
                      <a:lnTo>
                        <a:pt x="0" y="4"/>
                      </a:lnTo>
                      <a:lnTo>
                        <a:pt x="0" y="10"/>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74" name="Freeform 67"/>
                <p:cNvSpPr>
                  <a:spLocks/>
                </p:cNvSpPr>
                <p:nvPr/>
              </p:nvSpPr>
              <p:spPr bwMode="auto">
                <a:xfrm>
                  <a:off x="2095500" y="2111375"/>
                  <a:ext cx="47625" cy="15875"/>
                </a:xfrm>
                <a:custGeom>
                  <a:avLst/>
                  <a:gdLst>
                    <a:gd name="T0" fmla="*/ 30 w 30"/>
                    <a:gd name="T1" fmla="*/ 10 h 10"/>
                    <a:gd name="T2" fmla="*/ 0 w 30"/>
                    <a:gd name="T3" fmla="*/ 4 h 10"/>
                    <a:gd name="T4" fmla="*/ 0 w 30"/>
                    <a:gd name="T5" fmla="*/ 0 h 10"/>
                    <a:gd name="T6" fmla="*/ 30 w 30"/>
                    <a:gd name="T7" fmla="*/ 4 h 10"/>
                    <a:gd name="T8" fmla="*/ 30 w 30"/>
                    <a:gd name="T9" fmla="*/ 10 h 10"/>
                  </a:gdLst>
                  <a:ahLst/>
                  <a:cxnLst>
                    <a:cxn ang="0">
                      <a:pos x="T0" y="T1"/>
                    </a:cxn>
                    <a:cxn ang="0">
                      <a:pos x="T2" y="T3"/>
                    </a:cxn>
                    <a:cxn ang="0">
                      <a:pos x="T4" y="T5"/>
                    </a:cxn>
                    <a:cxn ang="0">
                      <a:pos x="T6" y="T7"/>
                    </a:cxn>
                    <a:cxn ang="0">
                      <a:pos x="T8" y="T9"/>
                    </a:cxn>
                  </a:cxnLst>
                  <a:rect l="0" t="0" r="r" b="b"/>
                  <a:pathLst>
                    <a:path w="30" h="10">
                      <a:moveTo>
                        <a:pt x="30" y="10"/>
                      </a:moveTo>
                      <a:lnTo>
                        <a:pt x="0" y="4"/>
                      </a:lnTo>
                      <a:lnTo>
                        <a:pt x="0" y="0"/>
                      </a:lnTo>
                      <a:lnTo>
                        <a:pt x="30" y="4"/>
                      </a:lnTo>
                      <a:lnTo>
                        <a:pt x="30" y="10"/>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75" name="Rectangle 68"/>
                <p:cNvSpPr>
                  <a:spLocks noChangeArrowheads="1"/>
                </p:cNvSpPr>
                <p:nvPr/>
              </p:nvSpPr>
              <p:spPr bwMode="auto">
                <a:xfrm>
                  <a:off x="2149475" y="2136775"/>
                  <a:ext cx="1588"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76" name="Freeform 69"/>
                <p:cNvSpPr>
                  <a:spLocks/>
                </p:cNvSpPr>
                <p:nvPr/>
              </p:nvSpPr>
              <p:spPr bwMode="auto">
                <a:xfrm>
                  <a:off x="2124075" y="2136775"/>
                  <a:ext cx="44450" cy="28575"/>
                </a:xfrm>
                <a:custGeom>
                  <a:avLst/>
                  <a:gdLst>
                    <a:gd name="T0" fmla="*/ 0 w 28"/>
                    <a:gd name="T1" fmla="*/ 18 h 18"/>
                    <a:gd name="T2" fmla="*/ 28 w 28"/>
                    <a:gd name="T3" fmla="*/ 6 h 18"/>
                    <a:gd name="T4" fmla="*/ 28 w 28"/>
                    <a:gd name="T5" fmla="*/ 0 h 18"/>
                    <a:gd name="T6" fmla="*/ 0 w 28"/>
                    <a:gd name="T7" fmla="*/ 12 h 18"/>
                    <a:gd name="T8" fmla="*/ 0 w 28"/>
                    <a:gd name="T9" fmla="*/ 18 h 18"/>
                  </a:gdLst>
                  <a:ahLst/>
                  <a:cxnLst>
                    <a:cxn ang="0">
                      <a:pos x="T0" y="T1"/>
                    </a:cxn>
                    <a:cxn ang="0">
                      <a:pos x="T2" y="T3"/>
                    </a:cxn>
                    <a:cxn ang="0">
                      <a:pos x="T4" y="T5"/>
                    </a:cxn>
                    <a:cxn ang="0">
                      <a:pos x="T6" y="T7"/>
                    </a:cxn>
                    <a:cxn ang="0">
                      <a:pos x="T8" y="T9"/>
                    </a:cxn>
                  </a:cxnLst>
                  <a:rect l="0" t="0" r="r" b="b"/>
                  <a:pathLst>
                    <a:path w="28" h="18">
                      <a:moveTo>
                        <a:pt x="0" y="18"/>
                      </a:moveTo>
                      <a:lnTo>
                        <a:pt x="28" y="6"/>
                      </a:lnTo>
                      <a:lnTo>
                        <a:pt x="28" y="0"/>
                      </a:lnTo>
                      <a:lnTo>
                        <a:pt x="0" y="12"/>
                      </a:lnTo>
                      <a:lnTo>
                        <a:pt x="0"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77" name="Freeform 70"/>
                <p:cNvSpPr>
                  <a:spLocks/>
                </p:cNvSpPr>
                <p:nvPr/>
              </p:nvSpPr>
              <p:spPr bwMode="auto">
                <a:xfrm>
                  <a:off x="2124075" y="2136775"/>
                  <a:ext cx="44450" cy="28575"/>
                </a:xfrm>
                <a:custGeom>
                  <a:avLst/>
                  <a:gdLst>
                    <a:gd name="T0" fmla="*/ 28 w 28"/>
                    <a:gd name="T1" fmla="*/ 18 h 18"/>
                    <a:gd name="T2" fmla="*/ 0 w 28"/>
                    <a:gd name="T3" fmla="*/ 6 h 18"/>
                    <a:gd name="T4" fmla="*/ 0 w 28"/>
                    <a:gd name="T5" fmla="*/ 0 h 18"/>
                    <a:gd name="T6" fmla="*/ 28 w 28"/>
                    <a:gd name="T7" fmla="*/ 12 h 18"/>
                    <a:gd name="T8" fmla="*/ 28 w 28"/>
                    <a:gd name="T9" fmla="*/ 18 h 18"/>
                  </a:gdLst>
                  <a:ahLst/>
                  <a:cxnLst>
                    <a:cxn ang="0">
                      <a:pos x="T0" y="T1"/>
                    </a:cxn>
                    <a:cxn ang="0">
                      <a:pos x="T2" y="T3"/>
                    </a:cxn>
                    <a:cxn ang="0">
                      <a:pos x="T4" y="T5"/>
                    </a:cxn>
                    <a:cxn ang="0">
                      <a:pos x="T6" y="T7"/>
                    </a:cxn>
                    <a:cxn ang="0">
                      <a:pos x="T8" y="T9"/>
                    </a:cxn>
                  </a:cxnLst>
                  <a:rect l="0" t="0" r="r" b="b"/>
                  <a:pathLst>
                    <a:path w="28" h="18">
                      <a:moveTo>
                        <a:pt x="28" y="18"/>
                      </a:moveTo>
                      <a:lnTo>
                        <a:pt x="0" y="6"/>
                      </a:lnTo>
                      <a:lnTo>
                        <a:pt x="0" y="0"/>
                      </a:lnTo>
                      <a:lnTo>
                        <a:pt x="28" y="12"/>
                      </a:lnTo>
                      <a:lnTo>
                        <a:pt x="28"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78" name="Rectangle 71"/>
                <p:cNvSpPr>
                  <a:spLocks noChangeArrowheads="1"/>
                </p:cNvSpPr>
                <p:nvPr/>
              </p:nvSpPr>
              <p:spPr bwMode="auto">
                <a:xfrm>
                  <a:off x="2320925" y="2200275"/>
                  <a:ext cx="1588"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79" name="Freeform 72"/>
                <p:cNvSpPr>
                  <a:spLocks/>
                </p:cNvSpPr>
                <p:nvPr/>
              </p:nvSpPr>
              <p:spPr bwMode="auto">
                <a:xfrm>
                  <a:off x="2295525" y="2200275"/>
                  <a:ext cx="44450" cy="25400"/>
                </a:xfrm>
                <a:custGeom>
                  <a:avLst/>
                  <a:gdLst>
                    <a:gd name="T0" fmla="*/ 0 w 28"/>
                    <a:gd name="T1" fmla="*/ 16 h 16"/>
                    <a:gd name="T2" fmla="*/ 28 w 28"/>
                    <a:gd name="T3" fmla="*/ 0 h 16"/>
                    <a:gd name="T4" fmla="*/ 28 w 28"/>
                    <a:gd name="T5" fmla="*/ 0 h 16"/>
                    <a:gd name="T6" fmla="*/ 0 w 28"/>
                    <a:gd name="T7" fmla="*/ 16 h 16"/>
                    <a:gd name="T8" fmla="*/ 0 w 28"/>
                    <a:gd name="T9" fmla="*/ 16 h 16"/>
                  </a:gdLst>
                  <a:ahLst/>
                  <a:cxnLst>
                    <a:cxn ang="0">
                      <a:pos x="T0" y="T1"/>
                    </a:cxn>
                    <a:cxn ang="0">
                      <a:pos x="T2" y="T3"/>
                    </a:cxn>
                    <a:cxn ang="0">
                      <a:pos x="T4" y="T5"/>
                    </a:cxn>
                    <a:cxn ang="0">
                      <a:pos x="T6" y="T7"/>
                    </a:cxn>
                    <a:cxn ang="0">
                      <a:pos x="T8" y="T9"/>
                    </a:cxn>
                  </a:cxnLst>
                  <a:rect l="0" t="0" r="r" b="b"/>
                  <a:pathLst>
                    <a:path w="28" h="16">
                      <a:moveTo>
                        <a:pt x="0" y="16"/>
                      </a:moveTo>
                      <a:lnTo>
                        <a:pt x="28" y="0"/>
                      </a:lnTo>
                      <a:lnTo>
                        <a:pt x="28" y="0"/>
                      </a:lnTo>
                      <a:lnTo>
                        <a:pt x="0" y="16"/>
                      </a:lnTo>
                      <a:lnTo>
                        <a:pt x="0" y="16"/>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80" name="Freeform 73"/>
                <p:cNvSpPr>
                  <a:spLocks/>
                </p:cNvSpPr>
                <p:nvPr/>
              </p:nvSpPr>
              <p:spPr bwMode="auto">
                <a:xfrm>
                  <a:off x="2295525" y="2200275"/>
                  <a:ext cx="44450" cy="25400"/>
                </a:xfrm>
                <a:custGeom>
                  <a:avLst/>
                  <a:gdLst>
                    <a:gd name="T0" fmla="*/ 28 w 28"/>
                    <a:gd name="T1" fmla="*/ 16 h 16"/>
                    <a:gd name="T2" fmla="*/ 0 w 28"/>
                    <a:gd name="T3" fmla="*/ 0 h 16"/>
                    <a:gd name="T4" fmla="*/ 0 w 28"/>
                    <a:gd name="T5" fmla="*/ 0 h 16"/>
                    <a:gd name="T6" fmla="*/ 28 w 28"/>
                    <a:gd name="T7" fmla="*/ 16 h 16"/>
                    <a:gd name="T8" fmla="*/ 28 w 28"/>
                    <a:gd name="T9" fmla="*/ 16 h 16"/>
                  </a:gdLst>
                  <a:ahLst/>
                  <a:cxnLst>
                    <a:cxn ang="0">
                      <a:pos x="T0" y="T1"/>
                    </a:cxn>
                    <a:cxn ang="0">
                      <a:pos x="T2" y="T3"/>
                    </a:cxn>
                    <a:cxn ang="0">
                      <a:pos x="T4" y="T5"/>
                    </a:cxn>
                    <a:cxn ang="0">
                      <a:pos x="T6" y="T7"/>
                    </a:cxn>
                    <a:cxn ang="0">
                      <a:pos x="T8" y="T9"/>
                    </a:cxn>
                  </a:cxnLst>
                  <a:rect l="0" t="0" r="r" b="b"/>
                  <a:pathLst>
                    <a:path w="28" h="16">
                      <a:moveTo>
                        <a:pt x="28" y="16"/>
                      </a:moveTo>
                      <a:lnTo>
                        <a:pt x="0" y="0"/>
                      </a:lnTo>
                      <a:lnTo>
                        <a:pt x="0" y="0"/>
                      </a:lnTo>
                      <a:lnTo>
                        <a:pt x="28" y="16"/>
                      </a:lnTo>
                      <a:lnTo>
                        <a:pt x="28" y="16"/>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81" name="Rectangle 74"/>
                <p:cNvSpPr>
                  <a:spLocks noChangeArrowheads="1"/>
                </p:cNvSpPr>
                <p:nvPr/>
              </p:nvSpPr>
              <p:spPr bwMode="auto">
                <a:xfrm>
                  <a:off x="2320925" y="2209800"/>
                  <a:ext cx="1588"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82" name="Freeform 75"/>
                <p:cNvSpPr>
                  <a:spLocks/>
                </p:cNvSpPr>
                <p:nvPr/>
              </p:nvSpPr>
              <p:spPr bwMode="auto">
                <a:xfrm>
                  <a:off x="2295525" y="2225675"/>
                  <a:ext cx="53975" cy="9525"/>
                </a:xfrm>
                <a:custGeom>
                  <a:avLst/>
                  <a:gdLst>
                    <a:gd name="T0" fmla="*/ 0 w 34"/>
                    <a:gd name="T1" fmla="*/ 6 h 6"/>
                    <a:gd name="T2" fmla="*/ 34 w 34"/>
                    <a:gd name="T3" fmla="*/ 0 h 6"/>
                    <a:gd name="T4" fmla="*/ 34 w 34"/>
                    <a:gd name="T5" fmla="*/ 0 h 6"/>
                    <a:gd name="T6" fmla="*/ 0 w 34"/>
                    <a:gd name="T7" fmla="*/ 6 h 6"/>
                    <a:gd name="T8" fmla="*/ 0 w 34"/>
                    <a:gd name="T9" fmla="*/ 6 h 6"/>
                  </a:gdLst>
                  <a:ahLst/>
                  <a:cxnLst>
                    <a:cxn ang="0">
                      <a:pos x="T0" y="T1"/>
                    </a:cxn>
                    <a:cxn ang="0">
                      <a:pos x="T2" y="T3"/>
                    </a:cxn>
                    <a:cxn ang="0">
                      <a:pos x="T4" y="T5"/>
                    </a:cxn>
                    <a:cxn ang="0">
                      <a:pos x="T6" y="T7"/>
                    </a:cxn>
                    <a:cxn ang="0">
                      <a:pos x="T8" y="T9"/>
                    </a:cxn>
                  </a:cxnLst>
                  <a:rect l="0" t="0" r="r" b="b"/>
                  <a:pathLst>
                    <a:path w="34" h="6">
                      <a:moveTo>
                        <a:pt x="0" y="6"/>
                      </a:moveTo>
                      <a:lnTo>
                        <a:pt x="34" y="0"/>
                      </a:lnTo>
                      <a:lnTo>
                        <a:pt x="34" y="0"/>
                      </a:lnTo>
                      <a:lnTo>
                        <a:pt x="0" y="6"/>
                      </a:lnTo>
                      <a:lnTo>
                        <a:pt x="0" y="6"/>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83" name="Freeform 76"/>
                <p:cNvSpPr>
                  <a:spLocks/>
                </p:cNvSpPr>
                <p:nvPr/>
              </p:nvSpPr>
              <p:spPr bwMode="auto">
                <a:xfrm>
                  <a:off x="2295525" y="2225675"/>
                  <a:ext cx="53975" cy="9525"/>
                </a:xfrm>
                <a:custGeom>
                  <a:avLst/>
                  <a:gdLst>
                    <a:gd name="T0" fmla="*/ 34 w 34"/>
                    <a:gd name="T1" fmla="*/ 6 h 6"/>
                    <a:gd name="T2" fmla="*/ 0 w 34"/>
                    <a:gd name="T3" fmla="*/ 0 h 6"/>
                    <a:gd name="T4" fmla="*/ 0 w 34"/>
                    <a:gd name="T5" fmla="*/ 0 h 6"/>
                    <a:gd name="T6" fmla="*/ 34 w 34"/>
                    <a:gd name="T7" fmla="*/ 6 h 6"/>
                    <a:gd name="T8" fmla="*/ 34 w 34"/>
                    <a:gd name="T9" fmla="*/ 6 h 6"/>
                  </a:gdLst>
                  <a:ahLst/>
                  <a:cxnLst>
                    <a:cxn ang="0">
                      <a:pos x="T0" y="T1"/>
                    </a:cxn>
                    <a:cxn ang="0">
                      <a:pos x="T2" y="T3"/>
                    </a:cxn>
                    <a:cxn ang="0">
                      <a:pos x="T4" y="T5"/>
                    </a:cxn>
                    <a:cxn ang="0">
                      <a:pos x="T6" y="T7"/>
                    </a:cxn>
                    <a:cxn ang="0">
                      <a:pos x="T8" y="T9"/>
                    </a:cxn>
                  </a:cxnLst>
                  <a:rect l="0" t="0" r="r" b="b"/>
                  <a:pathLst>
                    <a:path w="34" h="6">
                      <a:moveTo>
                        <a:pt x="34" y="6"/>
                      </a:moveTo>
                      <a:lnTo>
                        <a:pt x="0" y="0"/>
                      </a:lnTo>
                      <a:lnTo>
                        <a:pt x="0" y="0"/>
                      </a:lnTo>
                      <a:lnTo>
                        <a:pt x="34" y="6"/>
                      </a:lnTo>
                      <a:lnTo>
                        <a:pt x="34" y="6"/>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84" name="Rectangle 77"/>
                <p:cNvSpPr>
                  <a:spLocks noChangeArrowheads="1"/>
                </p:cNvSpPr>
                <p:nvPr/>
              </p:nvSpPr>
              <p:spPr bwMode="auto">
                <a:xfrm>
                  <a:off x="2374900" y="2273300"/>
                  <a:ext cx="1588"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85" name="Freeform 78"/>
                <p:cNvSpPr>
                  <a:spLocks/>
                </p:cNvSpPr>
                <p:nvPr/>
              </p:nvSpPr>
              <p:spPr bwMode="auto">
                <a:xfrm>
                  <a:off x="2355850" y="2279650"/>
                  <a:ext cx="47625" cy="19050"/>
                </a:xfrm>
                <a:custGeom>
                  <a:avLst/>
                  <a:gdLst>
                    <a:gd name="T0" fmla="*/ 0 w 30"/>
                    <a:gd name="T1" fmla="*/ 12 h 12"/>
                    <a:gd name="T2" fmla="*/ 30 w 30"/>
                    <a:gd name="T3" fmla="*/ 0 h 12"/>
                    <a:gd name="T4" fmla="*/ 30 w 30"/>
                    <a:gd name="T5" fmla="*/ 0 h 12"/>
                    <a:gd name="T6" fmla="*/ 0 w 30"/>
                    <a:gd name="T7" fmla="*/ 12 h 12"/>
                    <a:gd name="T8" fmla="*/ 0 w 30"/>
                    <a:gd name="T9" fmla="*/ 12 h 12"/>
                  </a:gdLst>
                  <a:ahLst/>
                  <a:cxnLst>
                    <a:cxn ang="0">
                      <a:pos x="T0" y="T1"/>
                    </a:cxn>
                    <a:cxn ang="0">
                      <a:pos x="T2" y="T3"/>
                    </a:cxn>
                    <a:cxn ang="0">
                      <a:pos x="T4" y="T5"/>
                    </a:cxn>
                    <a:cxn ang="0">
                      <a:pos x="T6" y="T7"/>
                    </a:cxn>
                    <a:cxn ang="0">
                      <a:pos x="T8" y="T9"/>
                    </a:cxn>
                  </a:cxnLst>
                  <a:rect l="0" t="0" r="r" b="b"/>
                  <a:pathLst>
                    <a:path w="30" h="12">
                      <a:moveTo>
                        <a:pt x="0" y="12"/>
                      </a:moveTo>
                      <a:lnTo>
                        <a:pt x="30" y="0"/>
                      </a:lnTo>
                      <a:lnTo>
                        <a:pt x="30"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86" name="Freeform 79"/>
                <p:cNvSpPr>
                  <a:spLocks/>
                </p:cNvSpPr>
                <p:nvPr/>
              </p:nvSpPr>
              <p:spPr bwMode="auto">
                <a:xfrm>
                  <a:off x="2355850" y="2279650"/>
                  <a:ext cx="47625" cy="19050"/>
                </a:xfrm>
                <a:custGeom>
                  <a:avLst/>
                  <a:gdLst>
                    <a:gd name="T0" fmla="*/ 30 w 30"/>
                    <a:gd name="T1" fmla="*/ 12 h 12"/>
                    <a:gd name="T2" fmla="*/ 0 w 30"/>
                    <a:gd name="T3" fmla="*/ 0 h 12"/>
                    <a:gd name="T4" fmla="*/ 0 w 30"/>
                    <a:gd name="T5" fmla="*/ 0 h 12"/>
                    <a:gd name="T6" fmla="*/ 30 w 30"/>
                    <a:gd name="T7" fmla="*/ 12 h 12"/>
                    <a:gd name="T8" fmla="*/ 30 w 30"/>
                    <a:gd name="T9" fmla="*/ 12 h 12"/>
                  </a:gdLst>
                  <a:ahLst/>
                  <a:cxnLst>
                    <a:cxn ang="0">
                      <a:pos x="T0" y="T1"/>
                    </a:cxn>
                    <a:cxn ang="0">
                      <a:pos x="T2" y="T3"/>
                    </a:cxn>
                    <a:cxn ang="0">
                      <a:pos x="T4" y="T5"/>
                    </a:cxn>
                    <a:cxn ang="0">
                      <a:pos x="T6" y="T7"/>
                    </a:cxn>
                    <a:cxn ang="0">
                      <a:pos x="T8" y="T9"/>
                    </a:cxn>
                  </a:cxnLst>
                  <a:rect l="0" t="0" r="r" b="b"/>
                  <a:pathLst>
                    <a:path w="30" h="12">
                      <a:moveTo>
                        <a:pt x="30" y="12"/>
                      </a:moveTo>
                      <a:lnTo>
                        <a:pt x="0" y="0"/>
                      </a:lnTo>
                      <a:lnTo>
                        <a:pt x="0" y="0"/>
                      </a:lnTo>
                      <a:lnTo>
                        <a:pt x="30" y="12"/>
                      </a:lnTo>
                      <a:lnTo>
                        <a:pt x="3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87" name="Rectangle 80"/>
                <p:cNvSpPr>
                  <a:spLocks noChangeArrowheads="1"/>
                </p:cNvSpPr>
                <p:nvPr/>
              </p:nvSpPr>
              <p:spPr bwMode="auto">
                <a:xfrm>
                  <a:off x="2428875" y="2397125"/>
                  <a:ext cx="1588" cy="2857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88" name="Freeform 81"/>
                <p:cNvSpPr>
                  <a:spLocks/>
                </p:cNvSpPr>
                <p:nvPr/>
              </p:nvSpPr>
              <p:spPr bwMode="auto">
                <a:xfrm>
                  <a:off x="2403475" y="239712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89" name="Freeform 82"/>
                <p:cNvSpPr>
                  <a:spLocks/>
                </p:cNvSpPr>
                <p:nvPr/>
              </p:nvSpPr>
              <p:spPr bwMode="auto">
                <a:xfrm>
                  <a:off x="2403475" y="239712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90" name="Rectangle 83"/>
                <p:cNvSpPr>
                  <a:spLocks noChangeArrowheads="1"/>
                </p:cNvSpPr>
                <p:nvPr/>
              </p:nvSpPr>
              <p:spPr bwMode="auto">
                <a:xfrm>
                  <a:off x="2463800" y="2451100"/>
                  <a:ext cx="1588" cy="381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91" name="Freeform 84"/>
                <p:cNvSpPr>
                  <a:spLocks/>
                </p:cNvSpPr>
                <p:nvPr/>
              </p:nvSpPr>
              <p:spPr bwMode="auto">
                <a:xfrm>
                  <a:off x="2438400" y="246062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92" name="Freeform 85"/>
                <p:cNvSpPr>
                  <a:spLocks/>
                </p:cNvSpPr>
                <p:nvPr/>
              </p:nvSpPr>
              <p:spPr bwMode="auto">
                <a:xfrm>
                  <a:off x="2438400" y="246062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93" name="Rectangle 86"/>
                <p:cNvSpPr>
                  <a:spLocks noChangeArrowheads="1"/>
                </p:cNvSpPr>
                <p:nvPr/>
              </p:nvSpPr>
              <p:spPr bwMode="auto">
                <a:xfrm>
                  <a:off x="2463800" y="2451100"/>
                  <a:ext cx="1588" cy="381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94" name="Freeform 87"/>
                <p:cNvSpPr>
                  <a:spLocks/>
                </p:cNvSpPr>
                <p:nvPr/>
              </p:nvSpPr>
              <p:spPr bwMode="auto">
                <a:xfrm>
                  <a:off x="2438400" y="246062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95" name="Freeform 88"/>
                <p:cNvSpPr>
                  <a:spLocks/>
                </p:cNvSpPr>
                <p:nvPr/>
              </p:nvSpPr>
              <p:spPr bwMode="auto">
                <a:xfrm>
                  <a:off x="2438400" y="246062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96" name="Rectangle 89"/>
                <p:cNvSpPr>
                  <a:spLocks noChangeArrowheads="1"/>
                </p:cNvSpPr>
                <p:nvPr/>
              </p:nvSpPr>
              <p:spPr bwMode="auto">
                <a:xfrm>
                  <a:off x="2511425" y="2451100"/>
                  <a:ext cx="1588" cy="381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97" name="Freeform 90"/>
                <p:cNvSpPr>
                  <a:spLocks/>
                </p:cNvSpPr>
                <p:nvPr/>
              </p:nvSpPr>
              <p:spPr bwMode="auto">
                <a:xfrm>
                  <a:off x="2482850" y="246062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98" name="Freeform 91"/>
                <p:cNvSpPr>
                  <a:spLocks/>
                </p:cNvSpPr>
                <p:nvPr/>
              </p:nvSpPr>
              <p:spPr bwMode="auto">
                <a:xfrm>
                  <a:off x="2482850" y="246062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99" name="Rectangle 92"/>
                <p:cNvSpPr>
                  <a:spLocks noChangeArrowheads="1"/>
                </p:cNvSpPr>
                <p:nvPr/>
              </p:nvSpPr>
              <p:spPr bwMode="auto">
                <a:xfrm>
                  <a:off x="2511425" y="2451100"/>
                  <a:ext cx="1588" cy="381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00" name="Freeform 93"/>
                <p:cNvSpPr>
                  <a:spLocks/>
                </p:cNvSpPr>
                <p:nvPr/>
              </p:nvSpPr>
              <p:spPr bwMode="auto">
                <a:xfrm>
                  <a:off x="2482850" y="246062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01" name="Freeform 94"/>
                <p:cNvSpPr>
                  <a:spLocks/>
                </p:cNvSpPr>
                <p:nvPr/>
              </p:nvSpPr>
              <p:spPr bwMode="auto">
                <a:xfrm>
                  <a:off x="2482850" y="246062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02" name="Rectangle 95"/>
                <p:cNvSpPr>
                  <a:spLocks noChangeArrowheads="1"/>
                </p:cNvSpPr>
                <p:nvPr/>
              </p:nvSpPr>
              <p:spPr bwMode="auto">
                <a:xfrm>
                  <a:off x="2565400" y="2470150"/>
                  <a:ext cx="1588"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03" name="Freeform 96"/>
                <p:cNvSpPr>
                  <a:spLocks/>
                </p:cNvSpPr>
                <p:nvPr/>
              </p:nvSpPr>
              <p:spPr bwMode="auto">
                <a:xfrm>
                  <a:off x="2536825" y="247967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04" name="Freeform 97"/>
                <p:cNvSpPr>
                  <a:spLocks/>
                </p:cNvSpPr>
                <p:nvPr/>
              </p:nvSpPr>
              <p:spPr bwMode="auto">
                <a:xfrm>
                  <a:off x="2536825" y="247967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05" name="Rectangle 98"/>
                <p:cNvSpPr>
                  <a:spLocks noChangeArrowheads="1"/>
                </p:cNvSpPr>
                <p:nvPr/>
              </p:nvSpPr>
              <p:spPr bwMode="auto">
                <a:xfrm>
                  <a:off x="2565400" y="2470150"/>
                  <a:ext cx="1588"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06" name="Freeform 99"/>
                <p:cNvSpPr>
                  <a:spLocks/>
                </p:cNvSpPr>
                <p:nvPr/>
              </p:nvSpPr>
              <p:spPr bwMode="auto">
                <a:xfrm>
                  <a:off x="2536825" y="247967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07" name="Freeform 100"/>
                <p:cNvSpPr>
                  <a:spLocks/>
                </p:cNvSpPr>
                <p:nvPr/>
              </p:nvSpPr>
              <p:spPr bwMode="auto">
                <a:xfrm>
                  <a:off x="2536825" y="247967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08" name="Rectangle 101"/>
                <p:cNvSpPr>
                  <a:spLocks noChangeArrowheads="1"/>
                </p:cNvSpPr>
                <p:nvPr/>
              </p:nvSpPr>
              <p:spPr bwMode="auto">
                <a:xfrm>
                  <a:off x="2619375" y="2470150"/>
                  <a:ext cx="1588"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09" name="Freeform 102"/>
                <p:cNvSpPr>
                  <a:spLocks/>
                </p:cNvSpPr>
                <p:nvPr/>
              </p:nvSpPr>
              <p:spPr bwMode="auto">
                <a:xfrm>
                  <a:off x="2590800" y="2479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10" name="Freeform 103"/>
                <p:cNvSpPr>
                  <a:spLocks/>
                </p:cNvSpPr>
                <p:nvPr/>
              </p:nvSpPr>
              <p:spPr bwMode="auto">
                <a:xfrm>
                  <a:off x="2590800" y="2479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11" name="Rectangle 104"/>
                <p:cNvSpPr>
                  <a:spLocks noChangeArrowheads="1"/>
                </p:cNvSpPr>
                <p:nvPr/>
              </p:nvSpPr>
              <p:spPr bwMode="auto">
                <a:xfrm>
                  <a:off x="2625725" y="2470150"/>
                  <a:ext cx="1588"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12" name="Freeform 105"/>
                <p:cNvSpPr>
                  <a:spLocks/>
                </p:cNvSpPr>
                <p:nvPr/>
              </p:nvSpPr>
              <p:spPr bwMode="auto">
                <a:xfrm>
                  <a:off x="2609850" y="24796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13" name="Freeform 106"/>
                <p:cNvSpPr>
                  <a:spLocks/>
                </p:cNvSpPr>
                <p:nvPr/>
              </p:nvSpPr>
              <p:spPr bwMode="auto">
                <a:xfrm>
                  <a:off x="2609850" y="24796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14" name="Rectangle 107"/>
                <p:cNvSpPr>
                  <a:spLocks noChangeArrowheads="1"/>
                </p:cNvSpPr>
                <p:nvPr/>
              </p:nvSpPr>
              <p:spPr bwMode="auto">
                <a:xfrm>
                  <a:off x="2635250" y="2489200"/>
                  <a:ext cx="9525"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15" name="Freeform 108"/>
                <p:cNvSpPr>
                  <a:spLocks/>
                </p:cNvSpPr>
                <p:nvPr/>
              </p:nvSpPr>
              <p:spPr bwMode="auto">
                <a:xfrm>
                  <a:off x="2619375" y="2489200"/>
                  <a:ext cx="44450" cy="25400"/>
                </a:xfrm>
                <a:custGeom>
                  <a:avLst/>
                  <a:gdLst>
                    <a:gd name="T0" fmla="*/ 0 w 28"/>
                    <a:gd name="T1" fmla="*/ 16 h 16"/>
                    <a:gd name="T2" fmla="*/ 28 w 28"/>
                    <a:gd name="T3" fmla="*/ 0 h 16"/>
                    <a:gd name="T4" fmla="*/ 28 w 28"/>
                    <a:gd name="T5" fmla="*/ 0 h 16"/>
                    <a:gd name="T6" fmla="*/ 0 w 28"/>
                    <a:gd name="T7" fmla="*/ 16 h 16"/>
                    <a:gd name="T8" fmla="*/ 0 w 28"/>
                    <a:gd name="T9" fmla="*/ 16 h 16"/>
                  </a:gdLst>
                  <a:ahLst/>
                  <a:cxnLst>
                    <a:cxn ang="0">
                      <a:pos x="T0" y="T1"/>
                    </a:cxn>
                    <a:cxn ang="0">
                      <a:pos x="T2" y="T3"/>
                    </a:cxn>
                    <a:cxn ang="0">
                      <a:pos x="T4" y="T5"/>
                    </a:cxn>
                    <a:cxn ang="0">
                      <a:pos x="T6" y="T7"/>
                    </a:cxn>
                    <a:cxn ang="0">
                      <a:pos x="T8" y="T9"/>
                    </a:cxn>
                  </a:cxnLst>
                  <a:rect l="0" t="0" r="r" b="b"/>
                  <a:pathLst>
                    <a:path w="28" h="16">
                      <a:moveTo>
                        <a:pt x="0" y="16"/>
                      </a:moveTo>
                      <a:lnTo>
                        <a:pt x="28" y="0"/>
                      </a:lnTo>
                      <a:lnTo>
                        <a:pt x="28" y="0"/>
                      </a:lnTo>
                      <a:lnTo>
                        <a:pt x="0" y="16"/>
                      </a:lnTo>
                      <a:lnTo>
                        <a:pt x="0" y="16"/>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16" name="Freeform 109"/>
                <p:cNvSpPr>
                  <a:spLocks/>
                </p:cNvSpPr>
                <p:nvPr/>
              </p:nvSpPr>
              <p:spPr bwMode="auto">
                <a:xfrm>
                  <a:off x="2619375" y="2489200"/>
                  <a:ext cx="44450" cy="25400"/>
                </a:xfrm>
                <a:custGeom>
                  <a:avLst/>
                  <a:gdLst>
                    <a:gd name="T0" fmla="*/ 28 w 28"/>
                    <a:gd name="T1" fmla="*/ 16 h 16"/>
                    <a:gd name="T2" fmla="*/ 0 w 28"/>
                    <a:gd name="T3" fmla="*/ 0 h 16"/>
                    <a:gd name="T4" fmla="*/ 0 w 28"/>
                    <a:gd name="T5" fmla="*/ 0 h 16"/>
                    <a:gd name="T6" fmla="*/ 28 w 28"/>
                    <a:gd name="T7" fmla="*/ 16 h 16"/>
                    <a:gd name="T8" fmla="*/ 28 w 28"/>
                    <a:gd name="T9" fmla="*/ 16 h 16"/>
                  </a:gdLst>
                  <a:ahLst/>
                  <a:cxnLst>
                    <a:cxn ang="0">
                      <a:pos x="T0" y="T1"/>
                    </a:cxn>
                    <a:cxn ang="0">
                      <a:pos x="T2" y="T3"/>
                    </a:cxn>
                    <a:cxn ang="0">
                      <a:pos x="T4" y="T5"/>
                    </a:cxn>
                    <a:cxn ang="0">
                      <a:pos x="T6" y="T7"/>
                    </a:cxn>
                    <a:cxn ang="0">
                      <a:pos x="T8" y="T9"/>
                    </a:cxn>
                  </a:cxnLst>
                  <a:rect l="0" t="0" r="r" b="b"/>
                  <a:pathLst>
                    <a:path w="28" h="16">
                      <a:moveTo>
                        <a:pt x="28" y="16"/>
                      </a:moveTo>
                      <a:lnTo>
                        <a:pt x="0" y="0"/>
                      </a:lnTo>
                      <a:lnTo>
                        <a:pt x="0" y="0"/>
                      </a:lnTo>
                      <a:lnTo>
                        <a:pt x="28" y="16"/>
                      </a:lnTo>
                      <a:lnTo>
                        <a:pt x="28" y="16"/>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17" name="Rectangle 110"/>
                <p:cNvSpPr>
                  <a:spLocks noChangeArrowheads="1"/>
                </p:cNvSpPr>
                <p:nvPr/>
              </p:nvSpPr>
              <p:spPr bwMode="auto">
                <a:xfrm>
                  <a:off x="2933700" y="2641600"/>
                  <a:ext cx="1588" cy="254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18" name="Freeform 111"/>
                <p:cNvSpPr>
                  <a:spLocks/>
                </p:cNvSpPr>
                <p:nvPr/>
              </p:nvSpPr>
              <p:spPr bwMode="auto">
                <a:xfrm>
                  <a:off x="2905125" y="2651125"/>
                  <a:ext cx="53975" cy="9525"/>
                </a:xfrm>
                <a:custGeom>
                  <a:avLst/>
                  <a:gdLst>
                    <a:gd name="T0" fmla="*/ 0 w 34"/>
                    <a:gd name="T1" fmla="*/ 6 h 6"/>
                    <a:gd name="T2" fmla="*/ 34 w 34"/>
                    <a:gd name="T3" fmla="*/ 0 h 6"/>
                    <a:gd name="T4" fmla="*/ 34 w 34"/>
                    <a:gd name="T5" fmla="*/ 0 h 6"/>
                    <a:gd name="T6" fmla="*/ 0 w 34"/>
                    <a:gd name="T7" fmla="*/ 6 h 6"/>
                    <a:gd name="T8" fmla="*/ 0 w 34"/>
                    <a:gd name="T9" fmla="*/ 6 h 6"/>
                  </a:gdLst>
                  <a:ahLst/>
                  <a:cxnLst>
                    <a:cxn ang="0">
                      <a:pos x="T0" y="T1"/>
                    </a:cxn>
                    <a:cxn ang="0">
                      <a:pos x="T2" y="T3"/>
                    </a:cxn>
                    <a:cxn ang="0">
                      <a:pos x="T4" y="T5"/>
                    </a:cxn>
                    <a:cxn ang="0">
                      <a:pos x="T6" y="T7"/>
                    </a:cxn>
                    <a:cxn ang="0">
                      <a:pos x="T8" y="T9"/>
                    </a:cxn>
                  </a:cxnLst>
                  <a:rect l="0" t="0" r="r" b="b"/>
                  <a:pathLst>
                    <a:path w="34" h="6">
                      <a:moveTo>
                        <a:pt x="0" y="6"/>
                      </a:moveTo>
                      <a:lnTo>
                        <a:pt x="34" y="0"/>
                      </a:lnTo>
                      <a:lnTo>
                        <a:pt x="34" y="0"/>
                      </a:lnTo>
                      <a:lnTo>
                        <a:pt x="0" y="6"/>
                      </a:lnTo>
                      <a:lnTo>
                        <a:pt x="0" y="6"/>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19" name="Freeform 112"/>
                <p:cNvSpPr>
                  <a:spLocks/>
                </p:cNvSpPr>
                <p:nvPr/>
              </p:nvSpPr>
              <p:spPr bwMode="auto">
                <a:xfrm>
                  <a:off x="2905125" y="2651125"/>
                  <a:ext cx="53975" cy="9525"/>
                </a:xfrm>
                <a:custGeom>
                  <a:avLst/>
                  <a:gdLst>
                    <a:gd name="T0" fmla="*/ 34 w 34"/>
                    <a:gd name="T1" fmla="*/ 6 h 6"/>
                    <a:gd name="T2" fmla="*/ 0 w 34"/>
                    <a:gd name="T3" fmla="*/ 0 h 6"/>
                    <a:gd name="T4" fmla="*/ 0 w 34"/>
                    <a:gd name="T5" fmla="*/ 0 h 6"/>
                    <a:gd name="T6" fmla="*/ 34 w 34"/>
                    <a:gd name="T7" fmla="*/ 6 h 6"/>
                    <a:gd name="T8" fmla="*/ 34 w 34"/>
                    <a:gd name="T9" fmla="*/ 6 h 6"/>
                  </a:gdLst>
                  <a:ahLst/>
                  <a:cxnLst>
                    <a:cxn ang="0">
                      <a:pos x="T0" y="T1"/>
                    </a:cxn>
                    <a:cxn ang="0">
                      <a:pos x="T2" y="T3"/>
                    </a:cxn>
                    <a:cxn ang="0">
                      <a:pos x="T4" y="T5"/>
                    </a:cxn>
                    <a:cxn ang="0">
                      <a:pos x="T6" y="T7"/>
                    </a:cxn>
                    <a:cxn ang="0">
                      <a:pos x="T8" y="T9"/>
                    </a:cxn>
                  </a:cxnLst>
                  <a:rect l="0" t="0" r="r" b="b"/>
                  <a:pathLst>
                    <a:path w="34" h="6">
                      <a:moveTo>
                        <a:pt x="34" y="6"/>
                      </a:moveTo>
                      <a:lnTo>
                        <a:pt x="0" y="0"/>
                      </a:lnTo>
                      <a:lnTo>
                        <a:pt x="0" y="0"/>
                      </a:lnTo>
                      <a:lnTo>
                        <a:pt x="34" y="6"/>
                      </a:lnTo>
                      <a:lnTo>
                        <a:pt x="34" y="6"/>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20" name="Rectangle 113"/>
                <p:cNvSpPr>
                  <a:spLocks noChangeArrowheads="1"/>
                </p:cNvSpPr>
                <p:nvPr/>
              </p:nvSpPr>
              <p:spPr bwMode="auto">
                <a:xfrm>
                  <a:off x="2943225" y="2641600"/>
                  <a:ext cx="1588" cy="254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21" name="Freeform 114"/>
                <p:cNvSpPr>
                  <a:spLocks/>
                </p:cNvSpPr>
                <p:nvPr/>
              </p:nvSpPr>
              <p:spPr bwMode="auto">
                <a:xfrm>
                  <a:off x="2905125" y="2651125"/>
                  <a:ext cx="53975" cy="9525"/>
                </a:xfrm>
                <a:custGeom>
                  <a:avLst/>
                  <a:gdLst>
                    <a:gd name="T0" fmla="*/ 0 w 34"/>
                    <a:gd name="T1" fmla="*/ 6 h 6"/>
                    <a:gd name="T2" fmla="*/ 34 w 34"/>
                    <a:gd name="T3" fmla="*/ 0 h 6"/>
                    <a:gd name="T4" fmla="*/ 34 w 34"/>
                    <a:gd name="T5" fmla="*/ 0 h 6"/>
                    <a:gd name="T6" fmla="*/ 0 w 34"/>
                    <a:gd name="T7" fmla="*/ 6 h 6"/>
                    <a:gd name="T8" fmla="*/ 0 w 34"/>
                    <a:gd name="T9" fmla="*/ 6 h 6"/>
                  </a:gdLst>
                  <a:ahLst/>
                  <a:cxnLst>
                    <a:cxn ang="0">
                      <a:pos x="T0" y="T1"/>
                    </a:cxn>
                    <a:cxn ang="0">
                      <a:pos x="T2" y="T3"/>
                    </a:cxn>
                    <a:cxn ang="0">
                      <a:pos x="T4" y="T5"/>
                    </a:cxn>
                    <a:cxn ang="0">
                      <a:pos x="T6" y="T7"/>
                    </a:cxn>
                    <a:cxn ang="0">
                      <a:pos x="T8" y="T9"/>
                    </a:cxn>
                  </a:cxnLst>
                  <a:rect l="0" t="0" r="r" b="b"/>
                  <a:pathLst>
                    <a:path w="34" h="6">
                      <a:moveTo>
                        <a:pt x="0" y="6"/>
                      </a:moveTo>
                      <a:lnTo>
                        <a:pt x="34" y="0"/>
                      </a:lnTo>
                      <a:lnTo>
                        <a:pt x="34" y="0"/>
                      </a:lnTo>
                      <a:lnTo>
                        <a:pt x="0" y="6"/>
                      </a:lnTo>
                      <a:lnTo>
                        <a:pt x="0" y="6"/>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22" name="Freeform 115"/>
                <p:cNvSpPr>
                  <a:spLocks/>
                </p:cNvSpPr>
                <p:nvPr/>
              </p:nvSpPr>
              <p:spPr bwMode="auto">
                <a:xfrm>
                  <a:off x="2905125" y="2651125"/>
                  <a:ext cx="53975" cy="9525"/>
                </a:xfrm>
                <a:custGeom>
                  <a:avLst/>
                  <a:gdLst>
                    <a:gd name="T0" fmla="*/ 34 w 34"/>
                    <a:gd name="T1" fmla="*/ 6 h 6"/>
                    <a:gd name="T2" fmla="*/ 0 w 34"/>
                    <a:gd name="T3" fmla="*/ 0 h 6"/>
                    <a:gd name="T4" fmla="*/ 0 w 34"/>
                    <a:gd name="T5" fmla="*/ 0 h 6"/>
                    <a:gd name="T6" fmla="*/ 34 w 34"/>
                    <a:gd name="T7" fmla="*/ 6 h 6"/>
                    <a:gd name="T8" fmla="*/ 34 w 34"/>
                    <a:gd name="T9" fmla="*/ 6 h 6"/>
                  </a:gdLst>
                  <a:ahLst/>
                  <a:cxnLst>
                    <a:cxn ang="0">
                      <a:pos x="T0" y="T1"/>
                    </a:cxn>
                    <a:cxn ang="0">
                      <a:pos x="T2" y="T3"/>
                    </a:cxn>
                    <a:cxn ang="0">
                      <a:pos x="T4" y="T5"/>
                    </a:cxn>
                    <a:cxn ang="0">
                      <a:pos x="T6" y="T7"/>
                    </a:cxn>
                    <a:cxn ang="0">
                      <a:pos x="T8" y="T9"/>
                    </a:cxn>
                  </a:cxnLst>
                  <a:rect l="0" t="0" r="r" b="b"/>
                  <a:pathLst>
                    <a:path w="34" h="6">
                      <a:moveTo>
                        <a:pt x="34" y="6"/>
                      </a:moveTo>
                      <a:lnTo>
                        <a:pt x="0" y="0"/>
                      </a:lnTo>
                      <a:lnTo>
                        <a:pt x="0" y="0"/>
                      </a:lnTo>
                      <a:lnTo>
                        <a:pt x="34" y="6"/>
                      </a:lnTo>
                      <a:lnTo>
                        <a:pt x="34" y="6"/>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23" name="Rectangle 116"/>
                <p:cNvSpPr>
                  <a:spLocks noChangeArrowheads="1"/>
                </p:cNvSpPr>
                <p:nvPr/>
              </p:nvSpPr>
              <p:spPr bwMode="auto">
                <a:xfrm>
                  <a:off x="3111500" y="2749550"/>
                  <a:ext cx="9525"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24" name="Freeform 117"/>
                <p:cNvSpPr>
                  <a:spLocks/>
                </p:cNvSpPr>
                <p:nvPr/>
              </p:nvSpPr>
              <p:spPr bwMode="auto">
                <a:xfrm>
                  <a:off x="3095625" y="275907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25" name="Freeform 118"/>
                <p:cNvSpPr>
                  <a:spLocks/>
                </p:cNvSpPr>
                <p:nvPr/>
              </p:nvSpPr>
              <p:spPr bwMode="auto">
                <a:xfrm>
                  <a:off x="3095625" y="2759075"/>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26" name="Rectangle 119"/>
                <p:cNvSpPr>
                  <a:spLocks noChangeArrowheads="1"/>
                </p:cNvSpPr>
                <p:nvPr/>
              </p:nvSpPr>
              <p:spPr bwMode="auto">
                <a:xfrm>
                  <a:off x="3140075" y="2784475"/>
                  <a:ext cx="9525" cy="381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27" name="Freeform 120"/>
                <p:cNvSpPr>
                  <a:spLocks/>
                </p:cNvSpPr>
                <p:nvPr/>
              </p:nvSpPr>
              <p:spPr bwMode="auto">
                <a:xfrm>
                  <a:off x="3111500" y="2794000"/>
                  <a:ext cx="47625" cy="19050"/>
                </a:xfrm>
                <a:custGeom>
                  <a:avLst/>
                  <a:gdLst>
                    <a:gd name="T0" fmla="*/ 6 w 30"/>
                    <a:gd name="T1" fmla="*/ 12 h 12"/>
                    <a:gd name="T2" fmla="*/ 30 w 30"/>
                    <a:gd name="T3" fmla="*/ 0 h 12"/>
                    <a:gd name="T4" fmla="*/ 30 w 30"/>
                    <a:gd name="T5" fmla="*/ 0 h 12"/>
                    <a:gd name="T6" fmla="*/ 0 w 30"/>
                    <a:gd name="T7" fmla="*/ 12 h 12"/>
                    <a:gd name="T8" fmla="*/ 6 w 30"/>
                    <a:gd name="T9" fmla="*/ 12 h 12"/>
                  </a:gdLst>
                  <a:ahLst/>
                  <a:cxnLst>
                    <a:cxn ang="0">
                      <a:pos x="T0" y="T1"/>
                    </a:cxn>
                    <a:cxn ang="0">
                      <a:pos x="T2" y="T3"/>
                    </a:cxn>
                    <a:cxn ang="0">
                      <a:pos x="T4" y="T5"/>
                    </a:cxn>
                    <a:cxn ang="0">
                      <a:pos x="T6" y="T7"/>
                    </a:cxn>
                    <a:cxn ang="0">
                      <a:pos x="T8" y="T9"/>
                    </a:cxn>
                  </a:cxnLst>
                  <a:rect l="0" t="0" r="r" b="b"/>
                  <a:pathLst>
                    <a:path w="30" h="12">
                      <a:moveTo>
                        <a:pt x="6" y="12"/>
                      </a:moveTo>
                      <a:lnTo>
                        <a:pt x="30" y="0"/>
                      </a:lnTo>
                      <a:lnTo>
                        <a:pt x="30" y="0"/>
                      </a:lnTo>
                      <a:lnTo>
                        <a:pt x="0" y="12"/>
                      </a:lnTo>
                      <a:lnTo>
                        <a:pt x="6"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28" name="Freeform 121"/>
                <p:cNvSpPr>
                  <a:spLocks/>
                </p:cNvSpPr>
                <p:nvPr/>
              </p:nvSpPr>
              <p:spPr bwMode="auto">
                <a:xfrm>
                  <a:off x="3111500" y="2794000"/>
                  <a:ext cx="47625" cy="19050"/>
                </a:xfrm>
                <a:custGeom>
                  <a:avLst/>
                  <a:gdLst>
                    <a:gd name="T0" fmla="*/ 30 w 30"/>
                    <a:gd name="T1" fmla="*/ 12 h 12"/>
                    <a:gd name="T2" fmla="*/ 0 w 30"/>
                    <a:gd name="T3" fmla="*/ 0 h 12"/>
                    <a:gd name="T4" fmla="*/ 6 w 30"/>
                    <a:gd name="T5" fmla="*/ 0 h 12"/>
                    <a:gd name="T6" fmla="*/ 30 w 30"/>
                    <a:gd name="T7" fmla="*/ 12 h 12"/>
                    <a:gd name="T8" fmla="*/ 30 w 30"/>
                    <a:gd name="T9" fmla="*/ 12 h 12"/>
                  </a:gdLst>
                  <a:ahLst/>
                  <a:cxnLst>
                    <a:cxn ang="0">
                      <a:pos x="T0" y="T1"/>
                    </a:cxn>
                    <a:cxn ang="0">
                      <a:pos x="T2" y="T3"/>
                    </a:cxn>
                    <a:cxn ang="0">
                      <a:pos x="T4" y="T5"/>
                    </a:cxn>
                    <a:cxn ang="0">
                      <a:pos x="T6" y="T7"/>
                    </a:cxn>
                    <a:cxn ang="0">
                      <a:pos x="T8" y="T9"/>
                    </a:cxn>
                  </a:cxnLst>
                  <a:rect l="0" t="0" r="r" b="b"/>
                  <a:pathLst>
                    <a:path w="30" h="12">
                      <a:moveTo>
                        <a:pt x="30" y="12"/>
                      </a:moveTo>
                      <a:lnTo>
                        <a:pt x="0" y="0"/>
                      </a:lnTo>
                      <a:lnTo>
                        <a:pt x="6" y="0"/>
                      </a:lnTo>
                      <a:lnTo>
                        <a:pt x="30" y="12"/>
                      </a:lnTo>
                      <a:lnTo>
                        <a:pt x="3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29" name="Rectangle 122"/>
                <p:cNvSpPr>
                  <a:spLocks noChangeArrowheads="1"/>
                </p:cNvSpPr>
                <p:nvPr/>
              </p:nvSpPr>
              <p:spPr bwMode="auto">
                <a:xfrm>
                  <a:off x="3140075" y="2784475"/>
                  <a:ext cx="9525" cy="381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30" name="Freeform 123"/>
                <p:cNvSpPr>
                  <a:spLocks/>
                </p:cNvSpPr>
                <p:nvPr/>
              </p:nvSpPr>
              <p:spPr bwMode="auto">
                <a:xfrm>
                  <a:off x="3111500" y="2794000"/>
                  <a:ext cx="47625" cy="19050"/>
                </a:xfrm>
                <a:custGeom>
                  <a:avLst/>
                  <a:gdLst>
                    <a:gd name="T0" fmla="*/ 6 w 30"/>
                    <a:gd name="T1" fmla="*/ 12 h 12"/>
                    <a:gd name="T2" fmla="*/ 30 w 30"/>
                    <a:gd name="T3" fmla="*/ 0 h 12"/>
                    <a:gd name="T4" fmla="*/ 30 w 30"/>
                    <a:gd name="T5" fmla="*/ 0 h 12"/>
                    <a:gd name="T6" fmla="*/ 0 w 30"/>
                    <a:gd name="T7" fmla="*/ 12 h 12"/>
                    <a:gd name="T8" fmla="*/ 6 w 30"/>
                    <a:gd name="T9" fmla="*/ 12 h 12"/>
                  </a:gdLst>
                  <a:ahLst/>
                  <a:cxnLst>
                    <a:cxn ang="0">
                      <a:pos x="T0" y="T1"/>
                    </a:cxn>
                    <a:cxn ang="0">
                      <a:pos x="T2" y="T3"/>
                    </a:cxn>
                    <a:cxn ang="0">
                      <a:pos x="T4" y="T5"/>
                    </a:cxn>
                    <a:cxn ang="0">
                      <a:pos x="T6" y="T7"/>
                    </a:cxn>
                    <a:cxn ang="0">
                      <a:pos x="T8" y="T9"/>
                    </a:cxn>
                  </a:cxnLst>
                  <a:rect l="0" t="0" r="r" b="b"/>
                  <a:pathLst>
                    <a:path w="30" h="12">
                      <a:moveTo>
                        <a:pt x="6" y="12"/>
                      </a:moveTo>
                      <a:lnTo>
                        <a:pt x="30" y="0"/>
                      </a:lnTo>
                      <a:lnTo>
                        <a:pt x="30" y="0"/>
                      </a:lnTo>
                      <a:lnTo>
                        <a:pt x="0" y="12"/>
                      </a:lnTo>
                      <a:lnTo>
                        <a:pt x="6"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31" name="Freeform 124"/>
                <p:cNvSpPr>
                  <a:spLocks/>
                </p:cNvSpPr>
                <p:nvPr/>
              </p:nvSpPr>
              <p:spPr bwMode="auto">
                <a:xfrm>
                  <a:off x="3111500" y="2794000"/>
                  <a:ext cx="47625" cy="19050"/>
                </a:xfrm>
                <a:custGeom>
                  <a:avLst/>
                  <a:gdLst>
                    <a:gd name="T0" fmla="*/ 30 w 30"/>
                    <a:gd name="T1" fmla="*/ 12 h 12"/>
                    <a:gd name="T2" fmla="*/ 0 w 30"/>
                    <a:gd name="T3" fmla="*/ 0 h 12"/>
                    <a:gd name="T4" fmla="*/ 6 w 30"/>
                    <a:gd name="T5" fmla="*/ 0 h 12"/>
                    <a:gd name="T6" fmla="*/ 30 w 30"/>
                    <a:gd name="T7" fmla="*/ 12 h 12"/>
                    <a:gd name="T8" fmla="*/ 30 w 30"/>
                    <a:gd name="T9" fmla="*/ 12 h 12"/>
                  </a:gdLst>
                  <a:ahLst/>
                  <a:cxnLst>
                    <a:cxn ang="0">
                      <a:pos x="T0" y="T1"/>
                    </a:cxn>
                    <a:cxn ang="0">
                      <a:pos x="T2" y="T3"/>
                    </a:cxn>
                    <a:cxn ang="0">
                      <a:pos x="T4" y="T5"/>
                    </a:cxn>
                    <a:cxn ang="0">
                      <a:pos x="T6" y="T7"/>
                    </a:cxn>
                    <a:cxn ang="0">
                      <a:pos x="T8" y="T9"/>
                    </a:cxn>
                  </a:cxnLst>
                  <a:rect l="0" t="0" r="r" b="b"/>
                  <a:pathLst>
                    <a:path w="30" h="12">
                      <a:moveTo>
                        <a:pt x="30" y="12"/>
                      </a:moveTo>
                      <a:lnTo>
                        <a:pt x="0" y="0"/>
                      </a:lnTo>
                      <a:lnTo>
                        <a:pt x="6" y="0"/>
                      </a:lnTo>
                      <a:lnTo>
                        <a:pt x="30" y="12"/>
                      </a:lnTo>
                      <a:lnTo>
                        <a:pt x="3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32" name="Rectangle 125"/>
                <p:cNvSpPr>
                  <a:spLocks noChangeArrowheads="1"/>
                </p:cNvSpPr>
                <p:nvPr/>
              </p:nvSpPr>
              <p:spPr bwMode="auto">
                <a:xfrm>
                  <a:off x="3311525" y="2813050"/>
                  <a:ext cx="1588" cy="4445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33" name="Freeform 126"/>
                <p:cNvSpPr>
                  <a:spLocks/>
                </p:cNvSpPr>
                <p:nvPr/>
              </p:nvSpPr>
              <p:spPr bwMode="auto">
                <a:xfrm>
                  <a:off x="3273425" y="2822575"/>
                  <a:ext cx="63500" cy="34925"/>
                </a:xfrm>
                <a:custGeom>
                  <a:avLst/>
                  <a:gdLst>
                    <a:gd name="T0" fmla="*/ 0 w 40"/>
                    <a:gd name="T1" fmla="*/ 22 h 22"/>
                    <a:gd name="T2" fmla="*/ 40 w 40"/>
                    <a:gd name="T3" fmla="*/ 6 h 22"/>
                    <a:gd name="T4" fmla="*/ 40 w 40"/>
                    <a:gd name="T5" fmla="*/ 0 h 22"/>
                    <a:gd name="T6" fmla="*/ 0 w 40"/>
                    <a:gd name="T7" fmla="*/ 22 h 22"/>
                    <a:gd name="T8" fmla="*/ 0 w 40"/>
                    <a:gd name="T9" fmla="*/ 22 h 22"/>
                  </a:gdLst>
                  <a:ahLst/>
                  <a:cxnLst>
                    <a:cxn ang="0">
                      <a:pos x="T0" y="T1"/>
                    </a:cxn>
                    <a:cxn ang="0">
                      <a:pos x="T2" y="T3"/>
                    </a:cxn>
                    <a:cxn ang="0">
                      <a:pos x="T4" y="T5"/>
                    </a:cxn>
                    <a:cxn ang="0">
                      <a:pos x="T6" y="T7"/>
                    </a:cxn>
                    <a:cxn ang="0">
                      <a:pos x="T8" y="T9"/>
                    </a:cxn>
                  </a:cxnLst>
                  <a:rect l="0" t="0" r="r" b="b"/>
                  <a:pathLst>
                    <a:path w="40" h="22">
                      <a:moveTo>
                        <a:pt x="0" y="22"/>
                      </a:moveTo>
                      <a:lnTo>
                        <a:pt x="40" y="6"/>
                      </a:lnTo>
                      <a:lnTo>
                        <a:pt x="40" y="0"/>
                      </a:lnTo>
                      <a:lnTo>
                        <a:pt x="0" y="22"/>
                      </a:lnTo>
                      <a:lnTo>
                        <a:pt x="0" y="2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34" name="Freeform 127"/>
                <p:cNvSpPr>
                  <a:spLocks/>
                </p:cNvSpPr>
                <p:nvPr/>
              </p:nvSpPr>
              <p:spPr bwMode="auto">
                <a:xfrm>
                  <a:off x="3273425" y="2822575"/>
                  <a:ext cx="63500" cy="34925"/>
                </a:xfrm>
                <a:custGeom>
                  <a:avLst/>
                  <a:gdLst>
                    <a:gd name="T0" fmla="*/ 40 w 40"/>
                    <a:gd name="T1" fmla="*/ 22 h 22"/>
                    <a:gd name="T2" fmla="*/ 0 w 40"/>
                    <a:gd name="T3" fmla="*/ 6 h 22"/>
                    <a:gd name="T4" fmla="*/ 0 w 40"/>
                    <a:gd name="T5" fmla="*/ 0 h 22"/>
                    <a:gd name="T6" fmla="*/ 40 w 40"/>
                    <a:gd name="T7" fmla="*/ 22 h 22"/>
                    <a:gd name="T8" fmla="*/ 40 w 40"/>
                    <a:gd name="T9" fmla="*/ 22 h 22"/>
                  </a:gdLst>
                  <a:ahLst/>
                  <a:cxnLst>
                    <a:cxn ang="0">
                      <a:pos x="T0" y="T1"/>
                    </a:cxn>
                    <a:cxn ang="0">
                      <a:pos x="T2" y="T3"/>
                    </a:cxn>
                    <a:cxn ang="0">
                      <a:pos x="T4" y="T5"/>
                    </a:cxn>
                    <a:cxn ang="0">
                      <a:pos x="T6" y="T7"/>
                    </a:cxn>
                    <a:cxn ang="0">
                      <a:pos x="T8" y="T9"/>
                    </a:cxn>
                  </a:cxnLst>
                  <a:rect l="0" t="0" r="r" b="b"/>
                  <a:pathLst>
                    <a:path w="40" h="22">
                      <a:moveTo>
                        <a:pt x="40" y="22"/>
                      </a:moveTo>
                      <a:lnTo>
                        <a:pt x="0" y="6"/>
                      </a:lnTo>
                      <a:lnTo>
                        <a:pt x="0" y="0"/>
                      </a:lnTo>
                      <a:lnTo>
                        <a:pt x="40" y="22"/>
                      </a:lnTo>
                      <a:lnTo>
                        <a:pt x="40" y="2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35" name="Rectangle 128"/>
                <p:cNvSpPr>
                  <a:spLocks noChangeArrowheads="1"/>
                </p:cNvSpPr>
                <p:nvPr/>
              </p:nvSpPr>
              <p:spPr bwMode="auto">
                <a:xfrm>
                  <a:off x="3444875" y="2921000"/>
                  <a:ext cx="9525"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36" name="Freeform 129"/>
                <p:cNvSpPr>
                  <a:spLocks/>
                </p:cNvSpPr>
                <p:nvPr/>
              </p:nvSpPr>
              <p:spPr bwMode="auto">
                <a:xfrm>
                  <a:off x="3435350" y="2930525"/>
                  <a:ext cx="47625" cy="15875"/>
                </a:xfrm>
                <a:custGeom>
                  <a:avLst/>
                  <a:gdLst>
                    <a:gd name="T0" fmla="*/ 0 w 30"/>
                    <a:gd name="T1" fmla="*/ 10 h 10"/>
                    <a:gd name="T2" fmla="*/ 30 w 30"/>
                    <a:gd name="T3" fmla="*/ 0 h 10"/>
                    <a:gd name="T4" fmla="*/ 24 w 30"/>
                    <a:gd name="T5" fmla="*/ 0 h 10"/>
                    <a:gd name="T6" fmla="*/ 0 w 30"/>
                    <a:gd name="T7" fmla="*/ 10 h 10"/>
                    <a:gd name="T8" fmla="*/ 0 w 30"/>
                    <a:gd name="T9" fmla="*/ 10 h 10"/>
                  </a:gdLst>
                  <a:ahLst/>
                  <a:cxnLst>
                    <a:cxn ang="0">
                      <a:pos x="T0" y="T1"/>
                    </a:cxn>
                    <a:cxn ang="0">
                      <a:pos x="T2" y="T3"/>
                    </a:cxn>
                    <a:cxn ang="0">
                      <a:pos x="T4" y="T5"/>
                    </a:cxn>
                    <a:cxn ang="0">
                      <a:pos x="T6" y="T7"/>
                    </a:cxn>
                    <a:cxn ang="0">
                      <a:pos x="T8" y="T9"/>
                    </a:cxn>
                  </a:cxnLst>
                  <a:rect l="0" t="0" r="r" b="b"/>
                  <a:pathLst>
                    <a:path w="30" h="10">
                      <a:moveTo>
                        <a:pt x="0" y="10"/>
                      </a:moveTo>
                      <a:lnTo>
                        <a:pt x="30" y="0"/>
                      </a:lnTo>
                      <a:lnTo>
                        <a:pt x="24" y="0"/>
                      </a:lnTo>
                      <a:lnTo>
                        <a:pt x="0" y="10"/>
                      </a:lnTo>
                      <a:lnTo>
                        <a:pt x="0" y="10"/>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37" name="Freeform 130"/>
                <p:cNvSpPr>
                  <a:spLocks/>
                </p:cNvSpPr>
                <p:nvPr/>
              </p:nvSpPr>
              <p:spPr bwMode="auto">
                <a:xfrm>
                  <a:off x="3435350" y="2930525"/>
                  <a:ext cx="47625" cy="15875"/>
                </a:xfrm>
                <a:custGeom>
                  <a:avLst/>
                  <a:gdLst>
                    <a:gd name="T0" fmla="*/ 24 w 30"/>
                    <a:gd name="T1" fmla="*/ 10 h 10"/>
                    <a:gd name="T2" fmla="*/ 0 w 30"/>
                    <a:gd name="T3" fmla="*/ 0 h 10"/>
                    <a:gd name="T4" fmla="*/ 0 w 30"/>
                    <a:gd name="T5" fmla="*/ 0 h 10"/>
                    <a:gd name="T6" fmla="*/ 30 w 30"/>
                    <a:gd name="T7" fmla="*/ 10 h 10"/>
                    <a:gd name="T8" fmla="*/ 24 w 30"/>
                    <a:gd name="T9" fmla="*/ 10 h 10"/>
                  </a:gdLst>
                  <a:ahLst/>
                  <a:cxnLst>
                    <a:cxn ang="0">
                      <a:pos x="T0" y="T1"/>
                    </a:cxn>
                    <a:cxn ang="0">
                      <a:pos x="T2" y="T3"/>
                    </a:cxn>
                    <a:cxn ang="0">
                      <a:pos x="T4" y="T5"/>
                    </a:cxn>
                    <a:cxn ang="0">
                      <a:pos x="T6" y="T7"/>
                    </a:cxn>
                    <a:cxn ang="0">
                      <a:pos x="T8" y="T9"/>
                    </a:cxn>
                  </a:cxnLst>
                  <a:rect l="0" t="0" r="r" b="b"/>
                  <a:pathLst>
                    <a:path w="30" h="10">
                      <a:moveTo>
                        <a:pt x="24" y="10"/>
                      </a:moveTo>
                      <a:lnTo>
                        <a:pt x="0" y="0"/>
                      </a:lnTo>
                      <a:lnTo>
                        <a:pt x="0" y="0"/>
                      </a:lnTo>
                      <a:lnTo>
                        <a:pt x="30" y="10"/>
                      </a:lnTo>
                      <a:lnTo>
                        <a:pt x="24" y="10"/>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38" name="Rectangle 131"/>
                <p:cNvSpPr>
                  <a:spLocks noChangeArrowheads="1"/>
                </p:cNvSpPr>
                <p:nvPr/>
              </p:nvSpPr>
              <p:spPr bwMode="auto">
                <a:xfrm>
                  <a:off x="3536950" y="2955925"/>
                  <a:ext cx="1588" cy="381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39" name="Freeform 132"/>
                <p:cNvSpPr>
                  <a:spLocks/>
                </p:cNvSpPr>
                <p:nvPr/>
              </p:nvSpPr>
              <p:spPr bwMode="auto">
                <a:xfrm>
                  <a:off x="3508375" y="2965450"/>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40" name="Freeform 133"/>
                <p:cNvSpPr>
                  <a:spLocks/>
                </p:cNvSpPr>
                <p:nvPr/>
              </p:nvSpPr>
              <p:spPr bwMode="auto">
                <a:xfrm>
                  <a:off x="3508375" y="2965450"/>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41" name="Rectangle 134"/>
                <p:cNvSpPr>
                  <a:spLocks noChangeArrowheads="1"/>
                </p:cNvSpPr>
                <p:nvPr/>
              </p:nvSpPr>
              <p:spPr bwMode="auto">
                <a:xfrm>
                  <a:off x="3581400" y="2955925"/>
                  <a:ext cx="9525" cy="381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42" name="Freeform 135"/>
                <p:cNvSpPr>
                  <a:spLocks/>
                </p:cNvSpPr>
                <p:nvPr/>
              </p:nvSpPr>
              <p:spPr bwMode="auto">
                <a:xfrm>
                  <a:off x="3562350" y="2965450"/>
                  <a:ext cx="44450" cy="19050"/>
                </a:xfrm>
                <a:custGeom>
                  <a:avLst/>
                  <a:gdLst>
                    <a:gd name="T0" fmla="*/ 0 w 28"/>
                    <a:gd name="T1" fmla="*/ 12 h 12"/>
                    <a:gd name="T2" fmla="*/ 28 w 28"/>
                    <a:gd name="T3" fmla="*/ 0 h 12"/>
                    <a:gd name="T4" fmla="*/ 22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2"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43" name="Freeform 136"/>
                <p:cNvSpPr>
                  <a:spLocks/>
                </p:cNvSpPr>
                <p:nvPr/>
              </p:nvSpPr>
              <p:spPr bwMode="auto">
                <a:xfrm>
                  <a:off x="3562350" y="2965450"/>
                  <a:ext cx="44450" cy="19050"/>
                </a:xfrm>
                <a:custGeom>
                  <a:avLst/>
                  <a:gdLst>
                    <a:gd name="T0" fmla="*/ 22 w 28"/>
                    <a:gd name="T1" fmla="*/ 12 h 12"/>
                    <a:gd name="T2" fmla="*/ 0 w 28"/>
                    <a:gd name="T3" fmla="*/ 0 h 12"/>
                    <a:gd name="T4" fmla="*/ 0 w 28"/>
                    <a:gd name="T5" fmla="*/ 0 h 12"/>
                    <a:gd name="T6" fmla="*/ 28 w 28"/>
                    <a:gd name="T7" fmla="*/ 12 h 12"/>
                    <a:gd name="T8" fmla="*/ 22 w 28"/>
                    <a:gd name="T9" fmla="*/ 12 h 12"/>
                  </a:gdLst>
                  <a:ahLst/>
                  <a:cxnLst>
                    <a:cxn ang="0">
                      <a:pos x="T0" y="T1"/>
                    </a:cxn>
                    <a:cxn ang="0">
                      <a:pos x="T2" y="T3"/>
                    </a:cxn>
                    <a:cxn ang="0">
                      <a:pos x="T4" y="T5"/>
                    </a:cxn>
                    <a:cxn ang="0">
                      <a:pos x="T6" y="T7"/>
                    </a:cxn>
                    <a:cxn ang="0">
                      <a:pos x="T8" y="T9"/>
                    </a:cxn>
                  </a:cxnLst>
                  <a:rect l="0" t="0" r="r" b="b"/>
                  <a:pathLst>
                    <a:path w="28" h="12">
                      <a:moveTo>
                        <a:pt x="22" y="12"/>
                      </a:moveTo>
                      <a:lnTo>
                        <a:pt x="0" y="0"/>
                      </a:lnTo>
                      <a:lnTo>
                        <a:pt x="0" y="0"/>
                      </a:lnTo>
                      <a:lnTo>
                        <a:pt x="28" y="12"/>
                      </a:lnTo>
                      <a:lnTo>
                        <a:pt x="22"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44" name="Rectangle 137"/>
                <p:cNvSpPr>
                  <a:spLocks noChangeArrowheads="1"/>
                </p:cNvSpPr>
                <p:nvPr/>
              </p:nvSpPr>
              <p:spPr bwMode="auto">
                <a:xfrm>
                  <a:off x="3606800" y="2955925"/>
                  <a:ext cx="9525" cy="381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45" name="Freeform 138"/>
                <p:cNvSpPr>
                  <a:spLocks/>
                </p:cNvSpPr>
                <p:nvPr/>
              </p:nvSpPr>
              <p:spPr bwMode="auto">
                <a:xfrm>
                  <a:off x="3590925" y="2965450"/>
                  <a:ext cx="44450" cy="19050"/>
                </a:xfrm>
                <a:custGeom>
                  <a:avLst/>
                  <a:gdLst>
                    <a:gd name="T0" fmla="*/ 4 w 28"/>
                    <a:gd name="T1" fmla="*/ 12 h 12"/>
                    <a:gd name="T2" fmla="*/ 28 w 28"/>
                    <a:gd name="T3" fmla="*/ 0 h 12"/>
                    <a:gd name="T4" fmla="*/ 28 w 28"/>
                    <a:gd name="T5" fmla="*/ 0 h 12"/>
                    <a:gd name="T6" fmla="*/ 0 w 28"/>
                    <a:gd name="T7" fmla="*/ 12 h 12"/>
                    <a:gd name="T8" fmla="*/ 4 w 28"/>
                    <a:gd name="T9" fmla="*/ 12 h 12"/>
                  </a:gdLst>
                  <a:ahLst/>
                  <a:cxnLst>
                    <a:cxn ang="0">
                      <a:pos x="T0" y="T1"/>
                    </a:cxn>
                    <a:cxn ang="0">
                      <a:pos x="T2" y="T3"/>
                    </a:cxn>
                    <a:cxn ang="0">
                      <a:pos x="T4" y="T5"/>
                    </a:cxn>
                    <a:cxn ang="0">
                      <a:pos x="T6" y="T7"/>
                    </a:cxn>
                    <a:cxn ang="0">
                      <a:pos x="T8" y="T9"/>
                    </a:cxn>
                  </a:cxnLst>
                  <a:rect l="0" t="0" r="r" b="b"/>
                  <a:pathLst>
                    <a:path w="28" h="12">
                      <a:moveTo>
                        <a:pt x="4" y="12"/>
                      </a:moveTo>
                      <a:lnTo>
                        <a:pt x="28" y="0"/>
                      </a:lnTo>
                      <a:lnTo>
                        <a:pt x="28" y="0"/>
                      </a:lnTo>
                      <a:lnTo>
                        <a:pt x="0" y="12"/>
                      </a:lnTo>
                      <a:lnTo>
                        <a:pt x="4"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46" name="Freeform 139"/>
                <p:cNvSpPr>
                  <a:spLocks/>
                </p:cNvSpPr>
                <p:nvPr/>
              </p:nvSpPr>
              <p:spPr bwMode="auto">
                <a:xfrm>
                  <a:off x="3590925" y="2965450"/>
                  <a:ext cx="44450" cy="19050"/>
                </a:xfrm>
                <a:custGeom>
                  <a:avLst/>
                  <a:gdLst>
                    <a:gd name="T0" fmla="*/ 28 w 28"/>
                    <a:gd name="T1" fmla="*/ 12 h 12"/>
                    <a:gd name="T2" fmla="*/ 0 w 28"/>
                    <a:gd name="T3" fmla="*/ 0 h 12"/>
                    <a:gd name="T4" fmla="*/ 4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4" y="0"/>
                      </a:lnTo>
                      <a:lnTo>
                        <a:pt x="28" y="12"/>
                      </a:lnTo>
                      <a:lnTo>
                        <a:pt x="28"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47" name="Rectangle 140"/>
                <p:cNvSpPr>
                  <a:spLocks noChangeArrowheads="1"/>
                </p:cNvSpPr>
                <p:nvPr/>
              </p:nvSpPr>
              <p:spPr bwMode="auto">
                <a:xfrm>
                  <a:off x="3714750" y="2955925"/>
                  <a:ext cx="9525" cy="381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48" name="Freeform 141"/>
                <p:cNvSpPr>
                  <a:spLocks/>
                </p:cNvSpPr>
                <p:nvPr/>
              </p:nvSpPr>
              <p:spPr bwMode="auto">
                <a:xfrm>
                  <a:off x="3698875" y="2965450"/>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49" name="Freeform 142"/>
                <p:cNvSpPr>
                  <a:spLocks/>
                </p:cNvSpPr>
                <p:nvPr/>
              </p:nvSpPr>
              <p:spPr bwMode="auto">
                <a:xfrm>
                  <a:off x="3698875" y="2965450"/>
                  <a:ext cx="44450" cy="19050"/>
                </a:xfrm>
                <a:custGeom>
                  <a:avLst/>
                  <a:gdLst>
                    <a:gd name="T0" fmla="*/ 28 w 28"/>
                    <a:gd name="T1" fmla="*/ 12 h 12"/>
                    <a:gd name="T2" fmla="*/ 0 w 28"/>
                    <a:gd name="T3" fmla="*/ 0 h 12"/>
                    <a:gd name="T4" fmla="*/ 0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0" y="0"/>
                      </a:lnTo>
                      <a:lnTo>
                        <a:pt x="28" y="12"/>
                      </a:lnTo>
                      <a:lnTo>
                        <a:pt x="28"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50" name="Rectangle 143"/>
                <p:cNvSpPr>
                  <a:spLocks noChangeArrowheads="1"/>
                </p:cNvSpPr>
                <p:nvPr/>
              </p:nvSpPr>
              <p:spPr bwMode="auto">
                <a:xfrm>
                  <a:off x="3724275" y="2955925"/>
                  <a:ext cx="9525" cy="381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51" name="Freeform 144"/>
                <p:cNvSpPr>
                  <a:spLocks/>
                </p:cNvSpPr>
                <p:nvPr/>
              </p:nvSpPr>
              <p:spPr bwMode="auto">
                <a:xfrm>
                  <a:off x="3698875" y="2965450"/>
                  <a:ext cx="44450" cy="19050"/>
                </a:xfrm>
                <a:custGeom>
                  <a:avLst/>
                  <a:gdLst>
                    <a:gd name="T0" fmla="*/ 4 w 28"/>
                    <a:gd name="T1" fmla="*/ 12 h 12"/>
                    <a:gd name="T2" fmla="*/ 28 w 28"/>
                    <a:gd name="T3" fmla="*/ 0 h 12"/>
                    <a:gd name="T4" fmla="*/ 28 w 28"/>
                    <a:gd name="T5" fmla="*/ 0 h 12"/>
                    <a:gd name="T6" fmla="*/ 0 w 28"/>
                    <a:gd name="T7" fmla="*/ 12 h 12"/>
                    <a:gd name="T8" fmla="*/ 4 w 28"/>
                    <a:gd name="T9" fmla="*/ 12 h 12"/>
                  </a:gdLst>
                  <a:ahLst/>
                  <a:cxnLst>
                    <a:cxn ang="0">
                      <a:pos x="T0" y="T1"/>
                    </a:cxn>
                    <a:cxn ang="0">
                      <a:pos x="T2" y="T3"/>
                    </a:cxn>
                    <a:cxn ang="0">
                      <a:pos x="T4" y="T5"/>
                    </a:cxn>
                    <a:cxn ang="0">
                      <a:pos x="T6" y="T7"/>
                    </a:cxn>
                    <a:cxn ang="0">
                      <a:pos x="T8" y="T9"/>
                    </a:cxn>
                  </a:cxnLst>
                  <a:rect l="0" t="0" r="r" b="b"/>
                  <a:pathLst>
                    <a:path w="28" h="12">
                      <a:moveTo>
                        <a:pt x="4" y="12"/>
                      </a:moveTo>
                      <a:lnTo>
                        <a:pt x="28" y="0"/>
                      </a:lnTo>
                      <a:lnTo>
                        <a:pt x="28" y="0"/>
                      </a:lnTo>
                      <a:lnTo>
                        <a:pt x="0" y="12"/>
                      </a:lnTo>
                      <a:lnTo>
                        <a:pt x="4"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52" name="Freeform 145"/>
                <p:cNvSpPr>
                  <a:spLocks/>
                </p:cNvSpPr>
                <p:nvPr/>
              </p:nvSpPr>
              <p:spPr bwMode="auto">
                <a:xfrm>
                  <a:off x="3698875" y="2965450"/>
                  <a:ext cx="44450" cy="19050"/>
                </a:xfrm>
                <a:custGeom>
                  <a:avLst/>
                  <a:gdLst>
                    <a:gd name="T0" fmla="*/ 28 w 28"/>
                    <a:gd name="T1" fmla="*/ 12 h 12"/>
                    <a:gd name="T2" fmla="*/ 0 w 28"/>
                    <a:gd name="T3" fmla="*/ 0 h 12"/>
                    <a:gd name="T4" fmla="*/ 4 w 28"/>
                    <a:gd name="T5" fmla="*/ 0 h 12"/>
                    <a:gd name="T6" fmla="*/ 28 w 28"/>
                    <a:gd name="T7" fmla="*/ 12 h 12"/>
                    <a:gd name="T8" fmla="*/ 28 w 28"/>
                    <a:gd name="T9" fmla="*/ 12 h 12"/>
                  </a:gdLst>
                  <a:ahLst/>
                  <a:cxnLst>
                    <a:cxn ang="0">
                      <a:pos x="T0" y="T1"/>
                    </a:cxn>
                    <a:cxn ang="0">
                      <a:pos x="T2" y="T3"/>
                    </a:cxn>
                    <a:cxn ang="0">
                      <a:pos x="T4" y="T5"/>
                    </a:cxn>
                    <a:cxn ang="0">
                      <a:pos x="T6" y="T7"/>
                    </a:cxn>
                    <a:cxn ang="0">
                      <a:pos x="T8" y="T9"/>
                    </a:cxn>
                  </a:cxnLst>
                  <a:rect l="0" t="0" r="r" b="b"/>
                  <a:pathLst>
                    <a:path w="28" h="12">
                      <a:moveTo>
                        <a:pt x="28" y="12"/>
                      </a:moveTo>
                      <a:lnTo>
                        <a:pt x="0" y="0"/>
                      </a:lnTo>
                      <a:lnTo>
                        <a:pt x="4" y="0"/>
                      </a:lnTo>
                      <a:lnTo>
                        <a:pt x="28" y="12"/>
                      </a:lnTo>
                      <a:lnTo>
                        <a:pt x="28"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53" name="Rectangle 146"/>
                <p:cNvSpPr>
                  <a:spLocks noChangeArrowheads="1"/>
                </p:cNvSpPr>
                <p:nvPr/>
              </p:nvSpPr>
              <p:spPr bwMode="auto">
                <a:xfrm>
                  <a:off x="3733800" y="2955925"/>
                  <a:ext cx="9525" cy="381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54" name="Freeform 147"/>
                <p:cNvSpPr>
                  <a:spLocks/>
                </p:cNvSpPr>
                <p:nvPr/>
              </p:nvSpPr>
              <p:spPr bwMode="auto">
                <a:xfrm>
                  <a:off x="3705225" y="2965450"/>
                  <a:ext cx="53975" cy="19050"/>
                </a:xfrm>
                <a:custGeom>
                  <a:avLst/>
                  <a:gdLst>
                    <a:gd name="T0" fmla="*/ 6 w 34"/>
                    <a:gd name="T1" fmla="*/ 12 h 12"/>
                    <a:gd name="T2" fmla="*/ 34 w 34"/>
                    <a:gd name="T3" fmla="*/ 0 h 12"/>
                    <a:gd name="T4" fmla="*/ 34 w 34"/>
                    <a:gd name="T5" fmla="*/ 0 h 12"/>
                    <a:gd name="T6" fmla="*/ 0 w 34"/>
                    <a:gd name="T7" fmla="*/ 12 h 12"/>
                    <a:gd name="T8" fmla="*/ 6 w 34"/>
                    <a:gd name="T9" fmla="*/ 12 h 12"/>
                  </a:gdLst>
                  <a:ahLst/>
                  <a:cxnLst>
                    <a:cxn ang="0">
                      <a:pos x="T0" y="T1"/>
                    </a:cxn>
                    <a:cxn ang="0">
                      <a:pos x="T2" y="T3"/>
                    </a:cxn>
                    <a:cxn ang="0">
                      <a:pos x="T4" y="T5"/>
                    </a:cxn>
                    <a:cxn ang="0">
                      <a:pos x="T6" y="T7"/>
                    </a:cxn>
                    <a:cxn ang="0">
                      <a:pos x="T8" y="T9"/>
                    </a:cxn>
                  </a:cxnLst>
                  <a:rect l="0" t="0" r="r" b="b"/>
                  <a:pathLst>
                    <a:path w="34" h="12">
                      <a:moveTo>
                        <a:pt x="6" y="12"/>
                      </a:moveTo>
                      <a:lnTo>
                        <a:pt x="34" y="0"/>
                      </a:lnTo>
                      <a:lnTo>
                        <a:pt x="34" y="0"/>
                      </a:lnTo>
                      <a:lnTo>
                        <a:pt x="0" y="12"/>
                      </a:lnTo>
                      <a:lnTo>
                        <a:pt x="6"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55" name="Freeform 148"/>
                <p:cNvSpPr>
                  <a:spLocks/>
                </p:cNvSpPr>
                <p:nvPr/>
              </p:nvSpPr>
              <p:spPr bwMode="auto">
                <a:xfrm>
                  <a:off x="3705225" y="2965450"/>
                  <a:ext cx="53975" cy="19050"/>
                </a:xfrm>
                <a:custGeom>
                  <a:avLst/>
                  <a:gdLst>
                    <a:gd name="T0" fmla="*/ 34 w 34"/>
                    <a:gd name="T1" fmla="*/ 12 h 12"/>
                    <a:gd name="T2" fmla="*/ 0 w 34"/>
                    <a:gd name="T3" fmla="*/ 0 h 12"/>
                    <a:gd name="T4" fmla="*/ 6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6" y="0"/>
                      </a:lnTo>
                      <a:lnTo>
                        <a:pt x="34" y="12"/>
                      </a:lnTo>
                      <a:lnTo>
                        <a:pt x="34"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56" name="Rectangle 149"/>
                <p:cNvSpPr>
                  <a:spLocks noChangeArrowheads="1"/>
                </p:cNvSpPr>
                <p:nvPr/>
              </p:nvSpPr>
              <p:spPr bwMode="auto">
                <a:xfrm>
                  <a:off x="3806825" y="3038475"/>
                  <a:ext cx="1588" cy="4445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57" name="Freeform 150"/>
                <p:cNvSpPr>
                  <a:spLocks/>
                </p:cNvSpPr>
                <p:nvPr/>
              </p:nvSpPr>
              <p:spPr bwMode="auto">
                <a:xfrm>
                  <a:off x="3778250" y="3048000"/>
                  <a:ext cx="53975" cy="25400"/>
                </a:xfrm>
                <a:custGeom>
                  <a:avLst/>
                  <a:gdLst>
                    <a:gd name="T0" fmla="*/ 0 w 34"/>
                    <a:gd name="T1" fmla="*/ 16 h 16"/>
                    <a:gd name="T2" fmla="*/ 34 w 34"/>
                    <a:gd name="T3" fmla="*/ 4 h 16"/>
                    <a:gd name="T4" fmla="*/ 28 w 34"/>
                    <a:gd name="T5" fmla="*/ 0 h 16"/>
                    <a:gd name="T6" fmla="*/ 0 w 34"/>
                    <a:gd name="T7" fmla="*/ 10 h 16"/>
                    <a:gd name="T8" fmla="*/ 0 w 34"/>
                    <a:gd name="T9" fmla="*/ 16 h 16"/>
                  </a:gdLst>
                  <a:ahLst/>
                  <a:cxnLst>
                    <a:cxn ang="0">
                      <a:pos x="T0" y="T1"/>
                    </a:cxn>
                    <a:cxn ang="0">
                      <a:pos x="T2" y="T3"/>
                    </a:cxn>
                    <a:cxn ang="0">
                      <a:pos x="T4" y="T5"/>
                    </a:cxn>
                    <a:cxn ang="0">
                      <a:pos x="T6" y="T7"/>
                    </a:cxn>
                    <a:cxn ang="0">
                      <a:pos x="T8" y="T9"/>
                    </a:cxn>
                  </a:cxnLst>
                  <a:rect l="0" t="0" r="r" b="b"/>
                  <a:pathLst>
                    <a:path w="34" h="16">
                      <a:moveTo>
                        <a:pt x="0" y="16"/>
                      </a:moveTo>
                      <a:lnTo>
                        <a:pt x="34" y="4"/>
                      </a:lnTo>
                      <a:lnTo>
                        <a:pt x="28" y="0"/>
                      </a:lnTo>
                      <a:lnTo>
                        <a:pt x="0" y="10"/>
                      </a:lnTo>
                      <a:lnTo>
                        <a:pt x="0" y="16"/>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58" name="Freeform 151"/>
                <p:cNvSpPr>
                  <a:spLocks/>
                </p:cNvSpPr>
                <p:nvPr/>
              </p:nvSpPr>
              <p:spPr bwMode="auto">
                <a:xfrm>
                  <a:off x="3778250" y="3048000"/>
                  <a:ext cx="53975" cy="25400"/>
                </a:xfrm>
                <a:custGeom>
                  <a:avLst/>
                  <a:gdLst>
                    <a:gd name="T0" fmla="*/ 28 w 34"/>
                    <a:gd name="T1" fmla="*/ 16 h 16"/>
                    <a:gd name="T2" fmla="*/ 0 w 34"/>
                    <a:gd name="T3" fmla="*/ 4 h 16"/>
                    <a:gd name="T4" fmla="*/ 0 w 34"/>
                    <a:gd name="T5" fmla="*/ 0 h 16"/>
                    <a:gd name="T6" fmla="*/ 34 w 34"/>
                    <a:gd name="T7" fmla="*/ 10 h 16"/>
                    <a:gd name="T8" fmla="*/ 28 w 34"/>
                    <a:gd name="T9" fmla="*/ 16 h 16"/>
                  </a:gdLst>
                  <a:ahLst/>
                  <a:cxnLst>
                    <a:cxn ang="0">
                      <a:pos x="T0" y="T1"/>
                    </a:cxn>
                    <a:cxn ang="0">
                      <a:pos x="T2" y="T3"/>
                    </a:cxn>
                    <a:cxn ang="0">
                      <a:pos x="T4" y="T5"/>
                    </a:cxn>
                    <a:cxn ang="0">
                      <a:pos x="T6" y="T7"/>
                    </a:cxn>
                    <a:cxn ang="0">
                      <a:pos x="T8" y="T9"/>
                    </a:cxn>
                  </a:cxnLst>
                  <a:rect l="0" t="0" r="r" b="b"/>
                  <a:pathLst>
                    <a:path w="34" h="16">
                      <a:moveTo>
                        <a:pt x="28" y="16"/>
                      </a:moveTo>
                      <a:lnTo>
                        <a:pt x="0" y="4"/>
                      </a:lnTo>
                      <a:lnTo>
                        <a:pt x="0" y="0"/>
                      </a:lnTo>
                      <a:lnTo>
                        <a:pt x="34" y="10"/>
                      </a:lnTo>
                      <a:lnTo>
                        <a:pt x="28" y="16"/>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59" name="Rectangle 152"/>
                <p:cNvSpPr>
                  <a:spLocks noChangeArrowheads="1"/>
                </p:cNvSpPr>
                <p:nvPr/>
              </p:nvSpPr>
              <p:spPr bwMode="auto">
                <a:xfrm>
                  <a:off x="3806825" y="3038475"/>
                  <a:ext cx="1588" cy="4445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60" name="Freeform 153"/>
                <p:cNvSpPr>
                  <a:spLocks/>
                </p:cNvSpPr>
                <p:nvPr/>
              </p:nvSpPr>
              <p:spPr bwMode="auto">
                <a:xfrm>
                  <a:off x="3778250" y="3048000"/>
                  <a:ext cx="53975" cy="25400"/>
                </a:xfrm>
                <a:custGeom>
                  <a:avLst/>
                  <a:gdLst>
                    <a:gd name="T0" fmla="*/ 0 w 34"/>
                    <a:gd name="T1" fmla="*/ 16 h 16"/>
                    <a:gd name="T2" fmla="*/ 34 w 34"/>
                    <a:gd name="T3" fmla="*/ 4 h 16"/>
                    <a:gd name="T4" fmla="*/ 28 w 34"/>
                    <a:gd name="T5" fmla="*/ 0 h 16"/>
                    <a:gd name="T6" fmla="*/ 0 w 34"/>
                    <a:gd name="T7" fmla="*/ 10 h 16"/>
                    <a:gd name="T8" fmla="*/ 0 w 34"/>
                    <a:gd name="T9" fmla="*/ 16 h 16"/>
                  </a:gdLst>
                  <a:ahLst/>
                  <a:cxnLst>
                    <a:cxn ang="0">
                      <a:pos x="T0" y="T1"/>
                    </a:cxn>
                    <a:cxn ang="0">
                      <a:pos x="T2" y="T3"/>
                    </a:cxn>
                    <a:cxn ang="0">
                      <a:pos x="T4" y="T5"/>
                    </a:cxn>
                    <a:cxn ang="0">
                      <a:pos x="T6" y="T7"/>
                    </a:cxn>
                    <a:cxn ang="0">
                      <a:pos x="T8" y="T9"/>
                    </a:cxn>
                  </a:cxnLst>
                  <a:rect l="0" t="0" r="r" b="b"/>
                  <a:pathLst>
                    <a:path w="34" h="16">
                      <a:moveTo>
                        <a:pt x="0" y="16"/>
                      </a:moveTo>
                      <a:lnTo>
                        <a:pt x="34" y="4"/>
                      </a:lnTo>
                      <a:lnTo>
                        <a:pt x="28" y="0"/>
                      </a:lnTo>
                      <a:lnTo>
                        <a:pt x="0" y="10"/>
                      </a:lnTo>
                      <a:lnTo>
                        <a:pt x="0" y="16"/>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61" name="Freeform 154"/>
                <p:cNvSpPr>
                  <a:spLocks/>
                </p:cNvSpPr>
                <p:nvPr/>
              </p:nvSpPr>
              <p:spPr bwMode="auto">
                <a:xfrm>
                  <a:off x="3778250" y="3048000"/>
                  <a:ext cx="53975" cy="25400"/>
                </a:xfrm>
                <a:custGeom>
                  <a:avLst/>
                  <a:gdLst>
                    <a:gd name="T0" fmla="*/ 28 w 34"/>
                    <a:gd name="T1" fmla="*/ 16 h 16"/>
                    <a:gd name="T2" fmla="*/ 0 w 34"/>
                    <a:gd name="T3" fmla="*/ 4 h 16"/>
                    <a:gd name="T4" fmla="*/ 0 w 34"/>
                    <a:gd name="T5" fmla="*/ 0 h 16"/>
                    <a:gd name="T6" fmla="*/ 34 w 34"/>
                    <a:gd name="T7" fmla="*/ 10 h 16"/>
                    <a:gd name="T8" fmla="*/ 28 w 34"/>
                    <a:gd name="T9" fmla="*/ 16 h 16"/>
                  </a:gdLst>
                  <a:ahLst/>
                  <a:cxnLst>
                    <a:cxn ang="0">
                      <a:pos x="T0" y="T1"/>
                    </a:cxn>
                    <a:cxn ang="0">
                      <a:pos x="T2" y="T3"/>
                    </a:cxn>
                    <a:cxn ang="0">
                      <a:pos x="T4" y="T5"/>
                    </a:cxn>
                    <a:cxn ang="0">
                      <a:pos x="T6" y="T7"/>
                    </a:cxn>
                    <a:cxn ang="0">
                      <a:pos x="T8" y="T9"/>
                    </a:cxn>
                  </a:cxnLst>
                  <a:rect l="0" t="0" r="r" b="b"/>
                  <a:pathLst>
                    <a:path w="34" h="16">
                      <a:moveTo>
                        <a:pt x="28" y="16"/>
                      </a:moveTo>
                      <a:lnTo>
                        <a:pt x="0" y="4"/>
                      </a:lnTo>
                      <a:lnTo>
                        <a:pt x="0" y="0"/>
                      </a:lnTo>
                      <a:lnTo>
                        <a:pt x="34" y="10"/>
                      </a:lnTo>
                      <a:lnTo>
                        <a:pt x="28" y="16"/>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62" name="Rectangle 155"/>
                <p:cNvSpPr>
                  <a:spLocks noChangeArrowheads="1"/>
                </p:cNvSpPr>
                <p:nvPr/>
              </p:nvSpPr>
              <p:spPr bwMode="auto">
                <a:xfrm>
                  <a:off x="3841750" y="3082925"/>
                  <a:ext cx="9525" cy="34925"/>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63" name="Freeform 156"/>
                <p:cNvSpPr>
                  <a:spLocks/>
                </p:cNvSpPr>
                <p:nvPr/>
              </p:nvSpPr>
              <p:spPr bwMode="auto">
                <a:xfrm>
                  <a:off x="3813175" y="3092450"/>
                  <a:ext cx="53975" cy="19050"/>
                </a:xfrm>
                <a:custGeom>
                  <a:avLst/>
                  <a:gdLst>
                    <a:gd name="T0" fmla="*/ 6 w 34"/>
                    <a:gd name="T1" fmla="*/ 12 h 12"/>
                    <a:gd name="T2" fmla="*/ 34 w 34"/>
                    <a:gd name="T3" fmla="*/ 0 h 12"/>
                    <a:gd name="T4" fmla="*/ 34 w 34"/>
                    <a:gd name="T5" fmla="*/ 0 h 12"/>
                    <a:gd name="T6" fmla="*/ 0 w 34"/>
                    <a:gd name="T7" fmla="*/ 12 h 12"/>
                    <a:gd name="T8" fmla="*/ 6 w 34"/>
                    <a:gd name="T9" fmla="*/ 12 h 12"/>
                  </a:gdLst>
                  <a:ahLst/>
                  <a:cxnLst>
                    <a:cxn ang="0">
                      <a:pos x="T0" y="T1"/>
                    </a:cxn>
                    <a:cxn ang="0">
                      <a:pos x="T2" y="T3"/>
                    </a:cxn>
                    <a:cxn ang="0">
                      <a:pos x="T4" y="T5"/>
                    </a:cxn>
                    <a:cxn ang="0">
                      <a:pos x="T6" y="T7"/>
                    </a:cxn>
                    <a:cxn ang="0">
                      <a:pos x="T8" y="T9"/>
                    </a:cxn>
                  </a:cxnLst>
                  <a:rect l="0" t="0" r="r" b="b"/>
                  <a:pathLst>
                    <a:path w="34" h="12">
                      <a:moveTo>
                        <a:pt x="6" y="12"/>
                      </a:moveTo>
                      <a:lnTo>
                        <a:pt x="34" y="0"/>
                      </a:lnTo>
                      <a:lnTo>
                        <a:pt x="34" y="0"/>
                      </a:lnTo>
                      <a:lnTo>
                        <a:pt x="0" y="12"/>
                      </a:lnTo>
                      <a:lnTo>
                        <a:pt x="6"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64" name="Freeform 157"/>
                <p:cNvSpPr>
                  <a:spLocks/>
                </p:cNvSpPr>
                <p:nvPr/>
              </p:nvSpPr>
              <p:spPr bwMode="auto">
                <a:xfrm>
                  <a:off x="3813175" y="3092450"/>
                  <a:ext cx="53975" cy="19050"/>
                </a:xfrm>
                <a:custGeom>
                  <a:avLst/>
                  <a:gdLst>
                    <a:gd name="T0" fmla="*/ 34 w 34"/>
                    <a:gd name="T1" fmla="*/ 12 h 12"/>
                    <a:gd name="T2" fmla="*/ 0 w 34"/>
                    <a:gd name="T3" fmla="*/ 0 h 12"/>
                    <a:gd name="T4" fmla="*/ 6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6" y="0"/>
                      </a:lnTo>
                      <a:lnTo>
                        <a:pt x="34" y="12"/>
                      </a:lnTo>
                      <a:lnTo>
                        <a:pt x="34"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65" name="Rectangle 158"/>
                <p:cNvSpPr>
                  <a:spLocks noChangeArrowheads="1"/>
                </p:cNvSpPr>
                <p:nvPr/>
              </p:nvSpPr>
              <p:spPr bwMode="auto">
                <a:xfrm>
                  <a:off x="3994150" y="3117850"/>
                  <a:ext cx="1588" cy="381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66" name="Freeform 159"/>
                <p:cNvSpPr>
                  <a:spLocks/>
                </p:cNvSpPr>
                <p:nvPr/>
              </p:nvSpPr>
              <p:spPr bwMode="auto">
                <a:xfrm>
                  <a:off x="3968750" y="3117850"/>
                  <a:ext cx="44450" cy="28575"/>
                </a:xfrm>
                <a:custGeom>
                  <a:avLst/>
                  <a:gdLst>
                    <a:gd name="T0" fmla="*/ 0 w 28"/>
                    <a:gd name="T1" fmla="*/ 18 h 18"/>
                    <a:gd name="T2" fmla="*/ 28 w 28"/>
                    <a:gd name="T3" fmla="*/ 0 h 18"/>
                    <a:gd name="T4" fmla="*/ 28 w 28"/>
                    <a:gd name="T5" fmla="*/ 0 h 18"/>
                    <a:gd name="T6" fmla="*/ 0 w 28"/>
                    <a:gd name="T7" fmla="*/ 18 h 18"/>
                    <a:gd name="T8" fmla="*/ 0 w 28"/>
                    <a:gd name="T9" fmla="*/ 18 h 18"/>
                  </a:gdLst>
                  <a:ahLst/>
                  <a:cxnLst>
                    <a:cxn ang="0">
                      <a:pos x="T0" y="T1"/>
                    </a:cxn>
                    <a:cxn ang="0">
                      <a:pos x="T2" y="T3"/>
                    </a:cxn>
                    <a:cxn ang="0">
                      <a:pos x="T4" y="T5"/>
                    </a:cxn>
                    <a:cxn ang="0">
                      <a:pos x="T6" y="T7"/>
                    </a:cxn>
                    <a:cxn ang="0">
                      <a:pos x="T8" y="T9"/>
                    </a:cxn>
                  </a:cxnLst>
                  <a:rect l="0" t="0" r="r" b="b"/>
                  <a:pathLst>
                    <a:path w="28" h="18">
                      <a:moveTo>
                        <a:pt x="0" y="18"/>
                      </a:moveTo>
                      <a:lnTo>
                        <a:pt x="28" y="0"/>
                      </a:lnTo>
                      <a:lnTo>
                        <a:pt x="28" y="0"/>
                      </a:lnTo>
                      <a:lnTo>
                        <a:pt x="0" y="18"/>
                      </a:lnTo>
                      <a:lnTo>
                        <a:pt x="0"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67" name="Freeform 160"/>
                <p:cNvSpPr>
                  <a:spLocks/>
                </p:cNvSpPr>
                <p:nvPr/>
              </p:nvSpPr>
              <p:spPr bwMode="auto">
                <a:xfrm>
                  <a:off x="3968750" y="3117850"/>
                  <a:ext cx="44450" cy="28575"/>
                </a:xfrm>
                <a:custGeom>
                  <a:avLst/>
                  <a:gdLst>
                    <a:gd name="T0" fmla="*/ 28 w 28"/>
                    <a:gd name="T1" fmla="*/ 18 h 18"/>
                    <a:gd name="T2" fmla="*/ 0 w 28"/>
                    <a:gd name="T3" fmla="*/ 0 h 18"/>
                    <a:gd name="T4" fmla="*/ 0 w 28"/>
                    <a:gd name="T5" fmla="*/ 0 h 18"/>
                    <a:gd name="T6" fmla="*/ 28 w 28"/>
                    <a:gd name="T7" fmla="*/ 18 h 18"/>
                    <a:gd name="T8" fmla="*/ 28 w 28"/>
                    <a:gd name="T9" fmla="*/ 18 h 18"/>
                  </a:gdLst>
                  <a:ahLst/>
                  <a:cxnLst>
                    <a:cxn ang="0">
                      <a:pos x="T0" y="T1"/>
                    </a:cxn>
                    <a:cxn ang="0">
                      <a:pos x="T2" y="T3"/>
                    </a:cxn>
                    <a:cxn ang="0">
                      <a:pos x="T4" y="T5"/>
                    </a:cxn>
                    <a:cxn ang="0">
                      <a:pos x="T6" y="T7"/>
                    </a:cxn>
                    <a:cxn ang="0">
                      <a:pos x="T8" y="T9"/>
                    </a:cxn>
                  </a:cxnLst>
                  <a:rect l="0" t="0" r="r" b="b"/>
                  <a:pathLst>
                    <a:path w="28" h="18">
                      <a:moveTo>
                        <a:pt x="28" y="18"/>
                      </a:moveTo>
                      <a:lnTo>
                        <a:pt x="0" y="0"/>
                      </a:lnTo>
                      <a:lnTo>
                        <a:pt x="0" y="0"/>
                      </a:lnTo>
                      <a:lnTo>
                        <a:pt x="28" y="18"/>
                      </a:lnTo>
                      <a:lnTo>
                        <a:pt x="28"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68" name="Rectangle 161"/>
                <p:cNvSpPr>
                  <a:spLocks noChangeArrowheads="1"/>
                </p:cNvSpPr>
                <p:nvPr/>
              </p:nvSpPr>
              <p:spPr bwMode="auto">
                <a:xfrm>
                  <a:off x="4003675" y="3117850"/>
                  <a:ext cx="1588" cy="381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69" name="Freeform 162"/>
                <p:cNvSpPr>
                  <a:spLocks/>
                </p:cNvSpPr>
                <p:nvPr/>
              </p:nvSpPr>
              <p:spPr bwMode="auto">
                <a:xfrm>
                  <a:off x="3984625" y="3117850"/>
                  <a:ext cx="44450" cy="28575"/>
                </a:xfrm>
                <a:custGeom>
                  <a:avLst/>
                  <a:gdLst>
                    <a:gd name="T0" fmla="*/ 0 w 28"/>
                    <a:gd name="T1" fmla="*/ 18 h 18"/>
                    <a:gd name="T2" fmla="*/ 28 w 28"/>
                    <a:gd name="T3" fmla="*/ 0 h 18"/>
                    <a:gd name="T4" fmla="*/ 28 w 28"/>
                    <a:gd name="T5" fmla="*/ 0 h 18"/>
                    <a:gd name="T6" fmla="*/ 0 w 28"/>
                    <a:gd name="T7" fmla="*/ 18 h 18"/>
                    <a:gd name="T8" fmla="*/ 0 w 28"/>
                    <a:gd name="T9" fmla="*/ 18 h 18"/>
                  </a:gdLst>
                  <a:ahLst/>
                  <a:cxnLst>
                    <a:cxn ang="0">
                      <a:pos x="T0" y="T1"/>
                    </a:cxn>
                    <a:cxn ang="0">
                      <a:pos x="T2" y="T3"/>
                    </a:cxn>
                    <a:cxn ang="0">
                      <a:pos x="T4" y="T5"/>
                    </a:cxn>
                    <a:cxn ang="0">
                      <a:pos x="T6" y="T7"/>
                    </a:cxn>
                    <a:cxn ang="0">
                      <a:pos x="T8" y="T9"/>
                    </a:cxn>
                  </a:cxnLst>
                  <a:rect l="0" t="0" r="r" b="b"/>
                  <a:pathLst>
                    <a:path w="28" h="18">
                      <a:moveTo>
                        <a:pt x="0" y="18"/>
                      </a:moveTo>
                      <a:lnTo>
                        <a:pt x="28" y="0"/>
                      </a:lnTo>
                      <a:lnTo>
                        <a:pt x="28" y="0"/>
                      </a:lnTo>
                      <a:lnTo>
                        <a:pt x="0" y="18"/>
                      </a:lnTo>
                      <a:lnTo>
                        <a:pt x="0"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70" name="Freeform 163"/>
                <p:cNvSpPr>
                  <a:spLocks/>
                </p:cNvSpPr>
                <p:nvPr/>
              </p:nvSpPr>
              <p:spPr bwMode="auto">
                <a:xfrm>
                  <a:off x="3984625" y="3117850"/>
                  <a:ext cx="44450" cy="28575"/>
                </a:xfrm>
                <a:custGeom>
                  <a:avLst/>
                  <a:gdLst>
                    <a:gd name="T0" fmla="*/ 28 w 28"/>
                    <a:gd name="T1" fmla="*/ 18 h 18"/>
                    <a:gd name="T2" fmla="*/ 0 w 28"/>
                    <a:gd name="T3" fmla="*/ 0 h 18"/>
                    <a:gd name="T4" fmla="*/ 0 w 28"/>
                    <a:gd name="T5" fmla="*/ 0 h 18"/>
                    <a:gd name="T6" fmla="*/ 28 w 28"/>
                    <a:gd name="T7" fmla="*/ 18 h 18"/>
                    <a:gd name="T8" fmla="*/ 28 w 28"/>
                    <a:gd name="T9" fmla="*/ 18 h 18"/>
                  </a:gdLst>
                  <a:ahLst/>
                  <a:cxnLst>
                    <a:cxn ang="0">
                      <a:pos x="T0" y="T1"/>
                    </a:cxn>
                    <a:cxn ang="0">
                      <a:pos x="T2" y="T3"/>
                    </a:cxn>
                    <a:cxn ang="0">
                      <a:pos x="T4" y="T5"/>
                    </a:cxn>
                    <a:cxn ang="0">
                      <a:pos x="T6" y="T7"/>
                    </a:cxn>
                    <a:cxn ang="0">
                      <a:pos x="T8" y="T9"/>
                    </a:cxn>
                  </a:cxnLst>
                  <a:rect l="0" t="0" r="r" b="b"/>
                  <a:pathLst>
                    <a:path w="28" h="18">
                      <a:moveTo>
                        <a:pt x="28" y="18"/>
                      </a:moveTo>
                      <a:lnTo>
                        <a:pt x="0" y="0"/>
                      </a:lnTo>
                      <a:lnTo>
                        <a:pt x="0" y="0"/>
                      </a:lnTo>
                      <a:lnTo>
                        <a:pt x="28" y="18"/>
                      </a:lnTo>
                      <a:lnTo>
                        <a:pt x="28"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71" name="Rectangle 164"/>
                <p:cNvSpPr>
                  <a:spLocks noChangeArrowheads="1"/>
                </p:cNvSpPr>
                <p:nvPr/>
              </p:nvSpPr>
              <p:spPr bwMode="auto">
                <a:xfrm>
                  <a:off x="4038600" y="3117850"/>
                  <a:ext cx="1588" cy="381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72" name="Freeform 165"/>
                <p:cNvSpPr>
                  <a:spLocks/>
                </p:cNvSpPr>
                <p:nvPr/>
              </p:nvSpPr>
              <p:spPr bwMode="auto">
                <a:xfrm>
                  <a:off x="4013200" y="3117850"/>
                  <a:ext cx="44450" cy="28575"/>
                </a:xfrm>
                <a:custGeom>
                  <a:avLst/>
                  <a:gdLst>
                    <a:gd name="T0" fmla="*/ 0 w 28"/>
                    <a:gd name="T1" fmla="*/ 18 h 18"/>
                    <a:gd name="T2" fmla="*/ 28 w 28"/>
                    <a:gd name="T3" fmla="*/ 0 h 18"/>
                    <a:gd name="T4" fmla="*/ 28 w 28"/>
                    <a:gd name="T5" fmla="*/ 0 h 18"/>
                    <a:gd name="T6" fmla="*/ 0 w 28"/>
                    <a:gd name="T7" fmla="*/ 18 h 18"/>
                    <a:gd name="T8" fmla="*/ 0 w 28"/>
                    <a:gd name="T9" fmla="*/ 18 h 18"/>
                  </a:gdLst>
                  <a:ahLst/>
                  <a:cxnLst>
                    <a:cxn ang="0">
                      <a:pos x="T0" y="T1"/>
                    </a:cxn>
                    <a:cxn ang="0">
                      <a:pos x="T2" y="T3"/>
                    </a:cxn>
                    <a:cxn ang="0">
                      <a:pos x="T4" y="T5"/>
                    </a:cxn>
                    <a:cxn ang="0">
                      <a:pos x="T6" y="T7"/>
                    </a:cxn>
                    <a:cxn ang="0">
                      <a:pos x="T8" y="T9"/>
                    </a:cxn>
                  </a:cxnLst>
                  <a:rect l="0" t="0" r="r" b="b"/>
                  <a:pathLst>
                    <a:path w="28" h="18">
                      <a:moveTo>
                        <a:pt x="0" y="18"/>
                      </a:moveTo>
                      <a:lnTo>
                        <a:pt x="28" y="0"/>
                      </a:lnTo>
                      <a:lnTo>
                        <a:pt x="28" y="0"/>
                      </a:lnTo>
                      <a:lnTo>
                        <a:pt x="0" y="18"/>
                      </a:lnTo>
                      <a:lnTo>
                        <a:pt x="0"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73" name="Freeform 166"/>
                <p:cNvSpPr>
                  <a:spLocks/>
                </p:cNvSpPr>
                <p:nvPr/>
              </p:nvSpPr>
              <p:spPr bwMode="auto">
                <a:xfrm>
                  <a:off x="4013200" y="3117850"/>
                  <a:ext cx="44450" cy="28575"/>
                </a:xfrm>
                <a:custGeom>
                  <a:avLst/>
                  <a:gdLst>
                    <a:gd name="T0" fmla="*/ 28 w 28"/>
                    <a:gd name="T1" fmla="*/ 18 h 18"/>
                    <a:gd name="T2" fmla="*/ 0 w 28"/>
                    <a:gd name="T3" fmla="*/ 0 h 18"/>
                    <a:gd name="T4" fmla="*/ 0 w 28"/>
                    <a:gd name="T5" fmla="*/ 0 h 18"/>
                    <a:gd name="T6" fmla="*/ 28 w 28"/>
                    <a:gd name="T7" fmla="*/ 18 h 18"/>
                    <a:gd name="T8" fmla="*/ 28 w 28"/>
                    <a:gd name="T9" fmla="*/ 18 h 18"/>
                  </a:gdLst>
                  <a:ahLst/>
                  <a:cxnLst>
                    <a:cxn ang="0">
                      <a:pos x="T0" y="T1"/>
                    </a:cxn>
                    <a:cxn ang="0">
                      <a:pos x="T2" y="T3"/>
                    </a:cxn>
                    <a:cxn ang="0">
                      <a:pos x="T4" y="T5"/>
                    </a:cxn>
                    <a:cxn ang="0">
                      <a:pos x="T6" y="T7"/>
                    </a:cxn>
                    <a:cxn ang="0">
                      <a:pos x="T8" y="T9"/>
                    </a:cxn>
                  </a:cxnLst>
                  <a:rect l="0" t="0" r="r" b="b"/>
                  <a:pathLst>
                    <a:path w="28" h="18">
                      <a:moveTo>
                        <a:pt x="28" y="18"/>
                      </a:moveTo>
                      <a:lnTo>
                        <a:pt x="0" y="0"/>
                      </a:lnTo>
                      <a:lnTo>
                        <a:pt x="0" y="0"/>
                      </a:lnTo>
                      <a:lnTo>
                        <a:pt x="28" y="18"/>
                      </a:lnTo>
                      <a:lnTo>
                        <a:pt x="28"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74" name="Rectangle 167"/>
                <p:cNvSpPr>
                  <a:spLocks noChangeArrowheads="1"/>
                </p:cNvSpPr>
                <p:nvPr/>
              </p:nvSpPr>
              <p:spPr bwMode="auto">
                <a:xfrm>
                  <a:off x="4048125" y="3117850"/>
                  <a:ext cx="1588" cy="381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75" name="Freeform 168"/>
                <p:cNvSpPr>
                  <a:spLocks/>
                </p:cNvSpPr>
                <p:nvPr/>
              </p:nvSpPr>
              <p:spPr bwMode="auto">
                <a:xfrm>
                  <a:off x="4019550" y="3117850"/>
                  <a:ext cx="53975" cy="28575"/>
                </a:xfrm>
                <a:custGeom>
                  <a:avLst/>
                  <a:gdLst>
                    <a:gd name="T0" fmla="*/ 0 w 34"/>
                    <a:gd name="T1" fmla="*/ 18 h 18"/>
                    <a:gd name="T2" fmla="*/ 34 w 34"/>
                    <a:gd name="T3" fmla="*/ 0 h 18"/>
                    <a:gd name="T4" fmla="*/ 30 w 34"/>
                    <a:gd name="T5" fmla="*/ 0 h 18"/>
                    <a:gd name="T6" fmla="*/ 0 w 34"/>
                    <a:gd name="T7" fmla="*/ 18 h 18"/>
                    <a:gd name="T8" fmla="*/ 0 w 34"/>
                    <a:gd name="T9" fmla="*/ 18 h 18"/>
                  </a:gdLst>
                  <a:ahLst/>
                  <a:cxnLst>
                    <a:cxn ang="0">
                      <a:pos x="T0" y="T1"/>
                    </a:cxn>
                    <a:cxn ang="0">
                      <a:pos x="T2" y="T3"/>
                    </a:cxn>
                    <a:cxn ang="0">
                      <a:pos x="T4" y="T5"/>
                    </a:cxn>
                    <a:cxn ang="0">
                      <a:pos x="T6" y="T7"/>
                    </a:cxn>
                    <a:cxn ang="0">
                      <a:pos x="T8" y="T9"/>
                    </a:cxn>
                  </a:cxnLst>
                  <a:rect l="0" t="0" r="r" b="b"/>
                  <a:pathLst>
                    <a:path w="34" h="18">
                      <a:moveTo>
                        <a:pt x="0" y="18"/>
                      </a:moveTo>
                      <a:lnTo>
                        <a:pt x="34" y="0"/>
                      </a:lnTo>
                      <a:lnTo>
                        <a:pt x="30" y="0"/>
                      </a:lnTo>
                      <a:lnTo>
                        <a:pt x="0" y="18"/>
                      </a:lnTo>
                      <a:lnTo>
                        <a:pt x="0"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76" name="Freeform 169"/>
                <p:cNvSpPr>
                  <a:spLocks/>
                </p:cNvSpPr>
                <p:nvPr/>
              </p:nvSpPr>
              <p:spPr bwMode="auto">
                <a:xfrm>
                  <a:off x="4019550" y="3117850"/>
                  <a:ext cx="53975" cy="28575"/>
                </a:xfrm>
                <a:custGeom>
                  <a:avLst/>
                  <a:gdLst>
                    <a:gd name="T0" fmla="*/ 30 w 34"/>
                    <a:gd name="T1" fmla="*/ 18 h 18"/>
                    <a:gd name="T2" fmla="*/ 0 w 34"/>
                    <a:gd name="T3" fmla="*/ 0 h 18"/>
                    <a:gd name="T4" fmla="*/ 0 w 34"/>
                    <a:gd name="T5" fmla="*/ 0 h 18"/>
                    <a:gd name="T6" fmla="*/ 34 w 34"/>
                    <a:gd name="T7" fmla="*/ 18 h 18"/>
                    <a:gd name="T8" fmla="*/ 30 w 34"/>
                    <a:gd name="T9" fmla="*/ 18 h 18"/>
                  </a:gdLst>
                  <a:ahLst/>
                  <a:cxnLst>
                    <a:cxn ang="0">
                      <a:pos x="T0" y="T1"/>
                    </a:cxn>
                    <a:cxn ang="0">
                      <a:pos x="T2" y="T3"/>
                    </a:cxn>
                    <a:cxn ang="0">
                      <a:pos x="T4" y="T5"/>
                    </a:cxn>
                    <a:cxn ang="0">
                      <a:pos x="T6" y="T7"/>
                    </a:cxn>
                    <a:cxn ang="0">
                      <a:pos x="T8" y="T9"/>
                    </a:cxn>
                  </a:cxnLst>
                  <a:rect l="0" t="0" r="r" b="b"/>
                  <a:pathLst>
                    <a:path w="34" h="18">
                      <a:moveTo>
                        <a:pt x="30" y="18"/>
                      </a:moveTo>
                      <a:lnTo>
                        <a:pt x="0" y="0"/>
                      </a:lnTo>
                      <a:lnTo>
                        <a:pt x="0" y="0"/>
                      </a:lnTo>
                      <a:lnTo>
                        <a:pt x="34" y="18"/>
                      </a:lnTo>
                      <a:lnTo>
                        <a:pt x="30"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77" name="Rectangle 170"/>
                <p:cNvSpPr>
                  <a:spLocks noChangeArrowheads="1"/>
                </p:cNvSpPr>
                <p:nvPr/>
              </p:nvSpPr>
              <p:spPr bwMode="auto">
                <a:xfrm>
                  <a:off x="4067175" y="3117850"/>
                  <a:ext cx="6350" cy="381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78" name="Freeform 171"/>
                <p:cNvSpPr>
                  <a:spLocks/>
                </p:cNvSpPr>
                <p:nvPr/>
              </p:nvSpPr>
              <p:spPr bwMode="auto">
                <a:xfrm>
                  <a:off x="4038600" y="3117850"/>
                  <a:ext cx="44450" cy="28575"/>
                </a:xfrm>
                <a:custGeom>
                  <a:avLst/>
                  <a:gdLst>
                    <a:gd name="T0" fmla="*/ 0 w 28"/>
                    <a:gd name="T1" fmla="*/ 18 h 18"/>
                    <a:gd name="T2" fmla="*/ 28 w 28"/>
                    <a:gd name="T3" fmla="*/ 0 h 18"/>
                    <a:gd name="T4" fmla="*/ 28 w 28"/>
                    <a:gd name="T5" fmla="*/ 0 h 18"/>
                    <a:gd name="T6" fmla="*/ 0 w 28"/>
                    <a:gd name="T7" fmla="*/ 18 h 18"/>
                    <a:gd name="T8" fmla="*/ 0 w 28"/>
                    <a:gd name="T9" fmla="*/ 18 h 18"/>
                  </a:gdLst>
                  <a:ahLst/>
                  <a:cxnLst>
                    <a:cxn ang="0">
                      <a:pos x="T0" y="T1"/>
                    </a:cxn>
                    <a:cxn ang="0">
                      <a:pos x="T2" y="T3"/>
                    </a:cxn>
                    <a:cxn ang="0">
                      <a:pos x="T4" y="T5"/>
                    </a:cxn>
                    <a:cxn ang="0">
                      <a:pos x="T6" y="T7"/>
                    </a:cxn>
                    <a:cxn ang="0">
                      <a:pos x="T8" y="T9"/>
                    </a:cxn>
                  </a:cxnLst>
                  <a:rect l="0" t="0" r="r" b="b"/>
                  <a:pathLst>
                    <a:path w="28" h="18">
                      <a:moveTo>
                        <a:pt x="0" y="18"/>
                      </a:moveTo>
                      <a:lnTo>
                        <a:pt x="28" y="0"/>
                      </a:lnTo>
                      <a:lnTo>
                        <a:pt x="28" y="0"/>
                      </a:lnTo>
                      <a:lnTo>
                        <a:pt x="0" y="18"/>
                      </a:lnTo>
                      <a:lnTo>
                        <a:pt x="0"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79" name="Freeform 172"/>
                <p:cNvSpPr>
                  <a:spLocks/>
                </p:cNvSpPr>
                <p:nvPr/>
              </p:nvSpPr>
              <p:spPr bwMode="auto">
                <a:xfrm>
                  <a:off x="4038600" y="3117850"/>
                  <a:ext cx="44450" cy="28575"/>
                </a:xfrm>
                <a:custGeom>
                  <a:avLst/>
                  <a:gdLst>
                    <a:gd name="T0" fmla="*/ 28 w 28"/>
                    <a:gd name="T1" fmla="*/ 18 h 18"/>
                    <a:gd name="T2" fmla="*/ 0 w 28"/>
                    <a:gd name="T3" fmla="*/ 0 h 18"/>
                    <a:gd name="T4" fmla="*/ 0 w 28"/>
                    <a:gd name="T5" fmla="*/ 0 h 18"/>
                    <a:gd name="T6" fmla="*/ 28 w 28"/>
                    <a:gd name="T7" fmla="*/ 18 h 18"/>
                    <a:gd name="T8" fmla="*/ 28 w 28"/>
                    <a:gd name="T9" fmla="*/ 18 h 18"/>
                  </a:gdLst>
                  <a:ahLst/>
                  <a:cxnLst>
                    <a:cxn ang="0">
                      <a:pos x="T0" y="T1"/>
                    </a:cxn>
                    <a:cxn ang="0">
                      <a:pos x="T2" y="T3"/>
                    </a:cxn>
                    <a:cxn ang="0">
                      <a:pos x="T4" y="T5"/>
                    </a:cxn>
                    <a:cxn ang="0">
                      <a:pos x="T6" y="T7"/>
                    </a:cxn>
                    <a:cxn ang="0">
                      <a:pos x="T8" y="T9"/>
                    </a:cxn>
                  </a:cxnLst>
                  <a:rect l="0" t="0" r="r" b="b"/>
                  <a:pathLst>
                    <a:path w="28" h="18">
                      <a:moveTo>
                        <a:pt x="28" y="18"/>
                      </a:moveTo>
                      <a:lnTo>
                        <a:pt x="0" y="0"/>
                      </a:lnTo>
                      <a:lnTo>
                        <a:pt x="0" y="0"/>
                      </a:lnTo>
                      <a:lnTo>
                        <a:pt x="28" y="18"/>
                      </a:lnTo>
                      <a:lnTo>
                        <a:pt x="28"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80" name="Rectangle 173"/>
                <p:cNvSpPr>
                  <a:spLocks noChangeArrowheads="1"/>
                </p:cNvSpPr>
                <p:nvPr/>
              </p:nvSpPr>
              <p:spPr bwMode="auto">
                <a:xfrm>
                  <a:off x="4067175" y="3117850"/>
                  <a:ext cx="6350" cy="381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81" name="Freeform 174"/>
                <p:cNvSpPr>
                  <a:spLocks/>
                </p:cNvSpPr>
                <p:nvPr/>
              </p:nvSpPr>
              <p:spPr bwMode="auto">
                <a:xfrm>
                  <a:off x="4048125" y="3117850"/>
                  <a:ext cx="44450" cy="28575"/>
                </a:xfrm>
                <a:custGeom>
                  <a:avLst/>
                  <a:gdLst>
                    <a:gd name="T0" fmla="*/ 0 w 28"/>
                    <a:gd name="T1" fmla="*/ 18 h 18"/>
                    <a:gd name="T2" fmla="*/ 28 w 28"/>
                    <a:gd name="T3" fmla="*/ 0 h 18"/>
                    <a:gd name="T4" fmla="*/ 28 w 28"/>
                    <a:gd name="T5" fmla="*/ 0 h 18"/>
                    <a:gd name="T6" fmla="*/ 0 w 28"/>
                    <a:gd name="T7" fmla="*/ 18 h 18"/>
                    <a:gd name="T8" fmla="*/ 0 w 28"/>
                    <a:gd name="T9" fmla="*/ 18 h 18"/>
                  </a:gdLst>
                  <a:ahLst/>
                  <a:cxnLst>
                    <a:cxn ang="0">
                      <a:pos x="T0" y="T1"/>
                    </a:cxn>
                    <a:cxn ang="0">
                      <a:pos x="T2" y="T3"/>
                    </a:cxn>
                    <a:cxn ang="0">
                      <a:pos x="T4" y="T5"/>
                    </a:cxn>
                    <a:cxn ang="0">
                      <a:pos x="T6" y="T7"/>
                    </a:cxn>
                    <a:cxn ang="0">
                      <a:pos x="T8" y="T9"/>
                    </a:cxn>
                  </a:cxnLst>
                  <a:rect l="0" t="0" r="r" b="b"/>
                  <a:pathLst>
                    <a:path w="28" h="18">
                      <a:moveTo>
                        <a:pt x="0" y="18"/>
                      </a:moveTo>
                      <a:lnTo>
                        <a:pt x="28" y="0"/>
                      </a:lnTo>
                      <a:lnTo>
                        <a:pt x="28" y="0"/>
                      </a:lnTo>
                      <a:lnTo>
                        <a:pt x="0" y="18"/>
                      </a:lnTo>
                      <a:lnTo>
                        <a:pt x="0"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82" name="Freeform 175"/>
                <p:cNvSpPr>
                  <a:spLocks/>
                </p:cNvSpPr>
                <p:nvPr/>
              </p:nvSpPr>
              <p:spPr bwMode="auto">
                <a:xfrm>
                  <a:off x="4048125" y="3117850"/>
                  <a:ext cx="44450" cy="28575"/>
                </a:xfrm>
                <a:custGeom>
                  <a:avLst/>
                  <a:gdLst>
                    <a:gd name="T0" fmla="*/ 28 w 28"/>
                    <a:gd name="T1" fmla="*/ 18 h 18"/>
                    <a:gd name="T2" fmla="*/ 0 w 28"/>
                    <a:gd name="T3" fmla="*/ 0 h 18"/>
                    <a:gd name="T4" fmla="*/ 0 w 28"/>
                    <a:gd name="T5" fmla="*/ 0 h 18"/>
                    <a:gd name="T6" fmla="*/ 28 w 28"/>
                    <a:gd name="T7" fmla="*/ 18 h 18"/>
                    <a:gd name="T8" fmla="*/ 28 w 28"/>
                    <a:gd name="T9" fmla="*/ 18 h 18"/>
                  </a:gdLst>
                  <a:ahLst/>
                  <a:cxnLst>
                    <a:cxn ang="0">
                      <a:pos x="T0" y="T1"/>
                    </a:cxn>
                    <a:cxn ang="0">
                      <a:pos x="T2" y="T3"/>
                    </a:cxn>
                    <a:cxn ang="0">
                      <a:pos x="T4" y="T5"/>
                    </a:cxn>
                    <a:cxn ang="0">
                      <a:pos x="T6" y="T7"/>
                    </a:cxn>
                    <a:cxn ang="0">
                      <a:pos x="T8" y="T9"/>
                    </a:cxn>
                  </a:cxnLst>
                  <a:rect l="0" t="0" r="r" b="b"/>
                  <a:pathLst>
                    <a:path w="28" h="18">
                      <a:moveTo>
                        <a:pt x="28" y="18"/>
                      </a:moveTo>
                      <a:lnTo>
                        <a:pt x="0" y="0"/>
                      </a:lnTo>
                      <a:lnTo>
                        <a:pt x="0" y="0"/>
                      </a:lnTo>
                      <a:lnTo>
                        <a:pt x="28" y="18"/>
                      </a:lnTo>
                      <a:lnTo>
                        <a:pt x="28"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83" name="Rectangle 176"/>
                <p:cNvSpPr>
                  <a:spLocks noChangeArrowheads="1"/>
                </p:cNvSpPr>
                <p:nvPr/>
              </p:nvSpPr>
              <p:spPr bwMode="auto">
                <a:xfrm>
                  <a:off x="4092575" y="3117850"/>
                  <a:ext cx="1588" cy="381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84" name="Freeform 177"/>
                <p:cNvSpPr>
                  <a:spLocks/>
                </p:cNvSpPr>
                <p:nvPr/>
              </p:nvSpPr>
              <p:spPr bwMode="auto">
                <a:xfrm>
                  <a:off x="4067175" y="3117850"/>
                  <a:ext cx="44450" cy="28575"/>
                </a:xfrm>
                <a:custGeom>
                  <a:avLst/>
                  <a:gdLst>
                    <a:gd name="T0" fmla="*/ 4 w 28"/>
                    <a:gd name="T1" fmla="*/ 18 h 18"/>
                    <a:gd name="T2" fmla="*/ 28 w 28"/>
                    <a:gd name="T3" fmla="*/ 0 h 18"/>
                    <a:gd name="T4" fmla="*/ 28 w 28"/>
                    <a:gd name="T5" fmla="*/ 0 h 18"/>
                    <a:gd name="T6" fmla="*/ 0 w 28"/>
                    <a:gd name="T7" fmla="*/ 18 h 18"/>
                    <a:gd name="T8" fmla="*/ 4 w 28"/>
                    <a:gd name="T9" fmla="*/ 18 h 18"/>
                  </a:gdLst>
                  <a:ahLst/>
                  <a:cxnLst>
                    <a:cxn ang="0">
                      <a:pos x="T0" y="T1"/>
                    </a:cxn>
                    <a:cxn ang="0">
                      <a:pos x="T2" y="T3"/>
                    </a:cxn>
                    <a:cxn ang="0">
                      <a:pos x="T4" y="T5"/>
                    </a:cxn>
                    <a:cxn ang="0">
                      <a:pos x="T6" y="T7"/>
                    </a:cxn>
                    <a:cxn ang="0">
                      <a:pos x="T8" y="T9"/>
                    </a:cxn>
                  </a:cxnLst>
                  <a:rect l="0" t="0" r="r" b="b"/>
                  <a:pathLst>
                    <a:path w="28" h="18">
                      <a:moveTo>
                        <a:pt x="4" y="18"/>
                      </a:moveTo>
                      <a:lnTo>
                        <a:pt x="28" y="0"/>
                      </a:lnTo>
                      <a:lnTo>
                        <a:pt x="28" y="0"/>
                      </a:lnTo>
                      <a:lnTo>
                        <a:pt x="0" y="18"/>
                      </a:lnTo>
                      <a:lnTo>
                        <a:pt x="4"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85" name="Freeform 178"/>
                <p:cNvSpPr>
                  <a:spLocks/>
                </p:cNvSpPr>
                <p:nvPr/>
              </p:nvSpPr>
              <p:spPr bwMode="auto">
                <a:xfrm>
                  <a:off x="4067175" y="3117850"/>
                  <a:ext cx="44450" cy="28575"/>
                </a:xfrm>
                <a:custGeom>
                  <a:avLst/>
                  <a:gdLst>
                    <a:gd name="T0" fmla="*/ 28 w 28"/>
                    <a:gd name="T1" fmla="*/ 18 h 18"/>
                    <a:gd name="T2" fmla="*/ 0 w 28"/>
                    <a:gd name="T3" fmla="*/ 0 h 18"/>
                    <a:gd name="T4" fmla="*/ 4 w 28"/>
                    <a:gd name="T5" fmla="*/ 0 h 18"/>
                    <a:gd name="T6" fmla="*/ 28 w 28"/>
                    <a:gd name="T7" fmla="*/ 18 h 18"/>
                    <a:gd name="T8" fmla="*/ 28 w 28"/>
                    <a:gd name="T9" fmla="*/ 18 h 18"/>
                  </a:gdLst>
                  <a:ahLst/>
                  <a:cxnLst>
                    <a:cxn ang="0">
                      <a:pos x="T0" y="T1"/>
                    </a:cxn>
                    <a:cxn ang="0">
                      <a:pos x="T2" y="T3"/>
                    </a:cxn>
                    <a:cxn ang="0">
                      <a:pos x="T4" y="T5"/>
                    </a:cxn>
                    <a:cxn ang="0">
                      <a:pos x="T6" y="T7"/>
                    </a:cxn>
                    <a:cxn ang="0">
                      <a:pos x="T8" y="T9"/>
                    </a:cxn>
                  </a:cxnLst>
                  <a:rect l="0" t="0" r="r" b="b"/>
                  <a:pathLst>
                    <a:path w="28" h="18">
                      <a:moveTo>
                        <a:pt x="28" y="18"/>
                      </a:moveTo>
                      <a:lnTo>
                        <a:pt x="0" y="0"/>
                      </a:lnTo>
                      <a:lnTo>
                        <a:pt x="4" y="0"/>
                      </a:lnTo>
                      <a:lnTo>
                        <a:pt x="28" y="18"/>
                      </a:lnTo>
                      <a:lnTo>
                        <a:pt x="28"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86" name="Rectangle 179"/>
                <p:cNvSpPr>
                  <a:spLocks noChangeArrowheads="1"/>
                </p:cNvSpPr>
                <p:nvPr/>
              </p:nvSpPr>
              <p:spPr bwMode="auto">
                <a:xfrm>
                  <a:off x="4092575" y="3117850"/>
                  <a:ext cx="1588" cy="381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87" name="Freeform 180"/>
                <p:cNvSpPr>
                  <a:spLocks/>
                </p:cNvSpPr>
                <p:nvPr/>
              </p:nvSpPr>
              <p:spPr bwMode="auto">
                <a:xfrm>
                  <a:off x="4067175" y="3117850"/>
                  <a:ext cx="44450" cy="28575"/>
                </a:xfrm>
                <a:custGeom>
                  <a:avLst/>
                  <a:gdLst>
                    <a:gd name="T0" fmla="*/ 4 w 28"/>
                    <a:gd name="T1" fmla="*/ 18 h 18"/>
                    <a:gd name="T2" fmla="*/ 28 w 28"/>
                    <a:gd name="T3" fmla="*/ 0 h 18"/>
                    <a:gd name="T4" fmla="*/ 28 w 28"/>
                    <a:gd name="T5" fmla="*/ 0 h 18"/>
                    <a:gd name="T6" fmla="*/ 0 w 28"/>
                    <a:gd name="T7" fmla="*/ 18 h 18"/>
                    <a:gd name="T8" fmla="*/ 4 w 28"/>
                    <a:gd name="T9" fmla="*/ 18 h 18"/>
                  </a:gdLst>
                  <a:ahLst/>
                  <a:cxnLst>
                    <a:cxn ang="0">
                      <a:pos x="T0" y="T1"/>
                    </a:cxn>
                    <a:cxn ang="0">
                      <a:pos x="T2" y="T3"/>
                    </a:cxn>
                    <a:cxn ang="0">
                      <a:pos x="T4" y="T5"/>
                    </a:cxn>
                    <a:cxn ang="0">
                      <a:pos x="T6" y="T7"/>
                    </a:cxn>
                    <a:cxn ang="0">
                      <a:pos x="T8" y="T9"/>
                    </a:cxn>
                  </a:cxnLst>
                  <a:rect l="0" t="0" r="r" b="b"/>
                  <a:pathLst>
                    <a:path w="28" h="18">
                      <a:moveTo>
                        <a:pt x="4" y="18"/>
                      </a:moveTo>
                      <a:lnTo>
                        <a:pt x="28" y="0"/>
                      </a:lnTo>
                      <a:lnTo>
                        <a:pt x="28" y="0"/>
                      </a:lnTo>
                      <a:lnTo>
                        <a:pt x="0" y="18"/>
                      </a:lnTo>
                      <a:lnTo>
                        <a:pt x="4"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88" name="Freeform 181"/>
                <p:cNvSpPr>
                  <a:spLocks/>
                </p:cNvSpPr>
                <p:nvPr/>
              </p:nvSpPr>
              <p:spPr bwMode="auto">
                <a:xfrm>
                  <a:off x="4067175" y="3117850"/>
                  <a:ext cx="44450" cy="28575"/>
                </a:xfrm>
                <a:custGeom>
                  <a:avLst/>
                  <a:gdLst>
                    <a:gd name="T0" fmla="*/ 28 w 28"/>
                    <a:gd name="T1" fmla="*/ 18 h 18"/>
                    <a:gd name="T2" fmla="*/ 0 w 28"/>
                    <a:gd name="T3" fmla="*/ 0 h 18"/>
                    <a:gd name="T4" fmla="*/ 4 w 28"/>
                    <a:gd name="T5" fmla="*/ 0 h 18"/>
                    <a:gd name="T6" fmla="*/ 28 w 28"/>
                    <a:gd name="T7" fmla="*/ 18 h 18"/>
                    <a:gd name="T8" fmla="*/ 28 w 28"/>
                    <a:gd name="T9" fmla="*/ 18 h 18"/>
                  </a:gdLst>
                  <a:ahLst/>
                  <a:cxnLst>
                    <a:cxn ang="0">
                      <a:pos x="T0" y="T1"/>
                    </a:cxn>
                    <a:cxn ang="0">
                      <a:pos x="T2" y="T3"/>
                    </a:cxn>
                    <a:cxn ang="0">
                      <a:pos x="T4" y="T5"/>
                    </a:cxn>
                    <a:cxn ang="0">
                      <a:pos x="T6" y="T7"/>
                    </a:cxn>
                    <a:cxn ang="0">
                      <a:pos x="T8" y="T9"/>
                    </a:cxn>
                  </a:cxnLst>
                  <a:rect l="0" t="0" r="r" b="b"/>
                  <a:pathLst>
                    <a:path w="28" h="18">
                      <a:moveTo>
                        <a:pt x="28" y="18"/>
                      </a:moveTo>
                      <a:lnTo>
                        <a:pt x="0" y="0"/>
                      </a:lnTo>
                      <a:lnTo>
                        <a:pt x="4" y="0"/>
                      </a:lnTo>
                      <a:lnTo>
                        <a:pt x="28" y="18"/>
                      </a:lnTo>
                      <a:lnTo>
                        <a:pt x="28"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89" name="Rectangle 182"/>
                <p:cNvSpPr>
                  <a:spLocks noChangeArrowheads="1"/>
                </p:cNvSpPr>
                <p:nvPr/>
              </p:nvSpPr>
              <p:spPr bwMode="auto">
                <a:xfrm>
                  <a:off x="4092575" y="3117850"/>
                  <a:ext cx="1588" cy="38100"/>
                </a:xfrm>
                <a:prstGeom prst="rect">
                  <a:avLst/>
                </a:prstGeom>
                <a:solidFill>
                  <a:srgbClr val="7F7F7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90" name="Freeform 183"/>
                <p:cNvSpPr>
                  <a:spLocks/>
                </p:cNvSpPr>
                <p:nvPr/>
              </p:nvSpPr>
              <p:spPr bwMode="auto">
                <a:xfrm>
                  <a:off x="4073525" y="3117850"/>
                  <a:ext cx="47625" cy="28575"/>
                </a:xfrm>
                <a:custGeom>
                  <a:avLst/>
                  <a:gdLst>
                    <a:gd name="T0" fmla="*/ 0 w 30"/>
                    <a:gd name="T1" fmla="*/ 18 h 18"/>
                    <a:gd name="T2" fmla="*/ 30 w 30"/>
                    <a:gd name="T3" fmla="*/ 0 h 18"/>
                    <a:gd name="T4" fmla="*/ 30 w 30"/>
                    <a:gd name="T5" fmla="*/ 0 h 18"/>
                    <a:gd name="T6" fmla="*/ 0 w 30"/>
                    <a:gd name="T7" fmla="*/ 18 h 18"/>
                    <a:gd name="T8" fmla="*/ 0 w 30"/>
                    <a:gd name="T9" fmla="*/ 18 h 18"/>
                  </a:gdLst>
                  <a:ahLst/>
                  <a:cxnLst>
                    <a:cxn ang="0">
                      <a:pos x="T0" y="T1"/>
                    </a:cxn>
                    <a:cxn ang="0">
                      <a:pos x="T2" y="T3"/>
                    </a:cxn>
                    <a:cxn ang="0">
                      <a:pos x="T4" y="T5"/>
                    </a:cxn>
                    <a:cxn ang="0">
                      <a:pos x="T6" y="T7"/>
                    </a:cxn>
                    <a:cxn ang="0">
                      <a:pos x="T8" y="T9"/>
                    </a:cxn>
                  </a:cxnLst>
                  <a:rect l="0" t="0" r="r" b="b"/>
                  <a:pathLst>
                    <a:path w="30" h="18">
                      <a:moveTo>
                        <a:pt x="0" y="18"/>
                      </a:moveTo>
                      <a:lnTo>
                        <a:pt x="30" y="0"/>
                      </a:lnTo>
                      <a:lnTo>
                        <a:pt x="30" y="0"/>
                      </a:lnTo>
                      <a:lnTo>
                        <a:pt x="0" y="18"/>
                      </a:lnTo>
                      <a:lnTo>
                        <a:pt x="0"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91" name="Freeform 184"/>
                <p:cNvSpPr>
                  <a:spLocks/>
                </p:cNvSpPr>
                <p:nvPr/>
              </p:nvSpPr>
              <p:spPr bwMode="auto">
                <a:xfrm>
                  <a:off x="4073525" y="3117850"/>
                  <a:ext cx="47625" cy="28575"/>
                </a:xfrm>
                <a:custGeom>
                  <a:avLst/>
                  <a:gdLst>
                    <a:gd name="T0" fmla="*/ 30 w 30"/>
                    <a:gd name="T1" fmla="*/ 18 h 18"/>
                    <a:gd name="T2" fmla="*/ 0 w 30"/>
                    <a:gd name="T3" fmla="*/ 0 h 18"/>
                    <a:gd name="T4" fmla="*/ 0 w 30"/>
                    <a:gd name="T5" fmla="*/ 0 h 18"/>
                    <a:gd name="T6" fmla="*/ 30 w 30"/>
                    <a:gd name="T7" fmla="*/ 18 h 18"/>
                    <a:gd name="T8" fmla="*/ 30 w 30"/>
                    <a:gd name="T9" fmla="*/ 18 h 18"/>
                  </a:gdLst>
                  <a:ahLst/>
                  <a:cxnLst>
                    <a:cxn ang="0">
                      <a:pos x="T0" y="T1"/>
                    </a:cxn>
                    <a:cxn ang="0">
                      <a:pos x="T2" y="T3"/>
                    </a:cxn>
                    <a:cxn ang="0">
                      <a:pos x="T4" y="T5"/>
                    </a:cxn>
                    <a:cxn ang="0">
                      <a:pos x="T6" y="T7"/>
                    </a:cxn>
                    <a:cxn ang="0">
                      <a:pos x="T8" y="T9"/>
                    </a:cxn>
                  </a:cxnLst>
                  <a:rect l="0" t="0" r="r" b="b"/>
                  <a:pathLst>
                    <a:path w="30" h="18">
                      <a:moveTo>
                        <a:pt x="30" y="18"/>
                      </a:moveTo>
                      <a:lnTo>
                        <a:pt x="0" y="0"/>
                      </a:lnTo>
                      <a:lnTo>
                        <a:pt x="0" y="0"/>
                      </a:lnTo>
                      <a:lnTo>
                        <a:pt x="30" y="18"/>
                      </a:lnTo>
                      <a:lnTo>
                        <a:pt x="30" y="18"/>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92" name="Freeform 186"/>
                <p:cNvSpPr>
                  <a:spLocks/>
                </p:cNvSpPr>
                <p:nvPr/>
              </p:nvSpPr>
              <p:spPr bwMode="auto">
                <a:xfrm>
                  <a:off x="4083050" y="314642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93" name="Freeform 187"/>
                <p:cNvSpPr>
                  <a:spLocks/>
                </p:cNvSpPr>
                <p:nvPr/>
              </p:nvSpPr>
              <p:spPr bwMode="auto">
                <a:xfrm>
                  <a:off x="4083050" y="314642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94" name="Freeform 189"/>
                <p:cNvSpPr>
                  <a:spLocks/>
                </p:cNvSpPr>
                <p:nvPr/>
              </p:nvSpPr>
              <p:spPr bwMode="auto">
                <a:xfrm>
                  <a:off x="4083050" y="314642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95" name="Freeform 190"/>
                <p:cNvSpPr>
                  <a:spLocks/>
                </p:cNvSpPr>
                <p:nvPr/>
              </p:nvSpPr>
              <p:spPr bwMode="auto">
                <a:xfrm>
                  <a:off x="4083050" y="314642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96" name="Freeform 192"/>
                <p:cNvSpPr>
                  <a:spLocks/>
                </p:cNvSpPr>
                <p:nvPr/>
              </p:nvSpPr>
              <p:spPr bwMode="auto">
                <a:xfrm>
                  <a:off x="4083050" y="314642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97" name="Freeform 193"/>
                <p:cNvSpPr>
                  <a:spLocks/>
                </p:cNvSpPr>
                <p:nvPr/>
              </p:nvSpPr>
              <p:spPr bwMode="auto">
                <a:xfrm>
                  <a:off x="4083050" y="314642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98" name="Freeform 195"/>
                <p:cNvSpPr>
                  <a:spLocks/>
                </p:cNvSpPr>
                <p:nvPr/>
              </p:nvSpPr>
              <p:spPr bwMode="auto">
                <a:xfrm>
                  <a:off x="4083050" y="314642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499" name="Freeform 196"/>
                <p:cNvSpPr>
                  <a:spLocks/>
                </p:cNvSpPr>
                <p:nvPr/>
              </p:nvSpPr>
              <p:spPr bwMode="auto">
                <a:xfrm>
                  <a:off x="4083050" y="314642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500" name="Freeform 198"/>
                <p:cNvSpPr>
                  <a:spLocks/>
                </p:cNvSpPr>
                <p:nvPr/>
              </p:nvSpPr>
              <p:spPr bwMode="auto">
                <a:xfrm>
                  <a:off x="4083050" y="314642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501" name="Freeform 199"/>
                <p:cNvSpPr>
                  <a:spLocks/>
                </p:cNvSpPr>
                <p:nvPr/>
              </p:nvSpPr>
              <p:spPr bwMode="auto">
                <a:xfrm>
                  <a:off x="4083050" y="314642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502" name="Freeform 201"/>
                <p:cNvSpPr>
                  <a:spLocks/>
                </p:cNvSpPr>
                <p:nvPr/>
              </p:nvSpPr>
              <p:spPr bwMode="auto">
                <a:xfrm>
                  <a:off x="4083050" y="314642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503" name="Freeform 202"/>
                <p:cNvSpPr>
                  <a:spLocks/>
                </p:cNvSpPr>
                <p:nvPr/>
              </p:nvSpPr>
              <p:spPr bwMode="auto">
                <a:xfrm>
                  <a:off x="4083050" y="314642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504" name="Freeform 204"/>
                <p:cNvSpPr>
                  <a:spLocks/>
                </p:cNvSpPr>
                <p:nvPr/>
              </p:nvSpPr>
              <p:spPr bwMode="auto">
                <a:xfrm>
                  <a:off x="4092575" y="3146425"/>
                  <a:ext cx="44450" cy="19050"/>
                </a:xfrm>
                <a:custGeom>
                  <a:avLst/>
                  <a:gdLst>
                    <a:gd name="T0" fmla="*/ 0 w 28"/>
                    <a:gd name="T1" fmla="*/ 12 h 12"/>
                    <a:gd name="T2" fmla="*/ 28 w 28"/>
                    <a:gd name="T3" fmla="*/ 0 h 12"/>
                    <a:gd name="T4" fmla="*/ 28 w 28"/>
                    <a:gd name="T5" fmla="*/ 0 h 12"/>
                    <a:gd name="T6" fmla="*/ 0 w 28"/>
                    <a:gd name="T7" fmla="*/ 12 h 12"/>
                    <a:gd name="T8" fmla="*/ 0 w 28"/>
                    <a:gd name="T9" fmla="*/ 12 h 12"/>
                  </a:gdLst>
                  <a:ahLst/>
                  <a:cxnLst>
                    <a:cxn ang="0">
                      <a:pos x="T0" y="T1"/>
                    </a:cxn>
                    <a:cxn ang="0">
                      <a:pos x="T2" y="T3"/>
                    </a:cxn>
                    <a:cxn ang="0">
                      <a:pos x="T4" y="T5"/>
                    </a:cxn>
                    <a:cxn ang="0">
                      <a:pos x="T6" y="T7"/>
                    </a:cxn>
                    <a:cxn ang="0">
                      <a:pos x="T8" y="T9"/>
                    </a:cxn>
                  </a:cxnLst>
                  <a:rect l="0" t="0" r="r" b="b"/>
                  <a:pathLst>
                    <a:path w="28" h="12">
                      <a:moveTo>
                        <a:pt x="0" y="12"/>
                      </a:moveTo>
                      <a:lnTo>
                        <a:pt x="28" y="0"/>
                      </a:lnTo>
                      <a:lnTo>
                        <a:pt x="28" y="0"/>
                      </a:lnTo>
                      <a:lnTo>
                        <a:pt x="0" y="12"/>
                      </a:lnTo>
                      <a:lnTo>
                        <a:pt x="0" y="12"/>
                      </a:lnTo>
                      <a:close/>
                    </a:path>
                  </a:pathLst>
                </a:custGeom>
                <a:solidFill>
                  <a:srgbClr val="7F7F7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grpSp>
          <p:sp>
            <p:nvSpPr>
              <p:cNvPr id="305" name="Freeform 894"/>
              <p:cNvSpPr>
                <a:spLocks/>
              </p:cNvSpPr>
              <p:nvPr/>
            </p:nvSpPr>
            <p:spPr bwMode="auto">
              <a:xfrm>
                <a:off x="1853445" y="2072609"/>
                <a:ext cx="2441832" cy="1275855"/>
              </a:xfrm>
              <a:custGeom>
                <a:avLst/>
                <a:gdLst>
                  <a:gd name="T0" fmla="*/ 1530 w 1712"/>
                  <a:gd name="T1" fmla="*/ 982 h 998"/>
                  <a:gd name="T2" fmla="*/ 1508 w 1712"/>
                  <a:gd name="T3" fmla="*/ 942 h 998"/>
                  <a:gd name="T4" fmla="*/ 1496 w 1712"/>
                  <a:gd name="T5" fmla="*/ 902 h 998"/>
                  <a:gd name="T6" fmla="*/ 1270 w 1712"/>
                  <a:gd name="T7" fmla="*/ 880 h 998"/>
                  <a:gd name="T8" fmla="*/ 1236 w 1712"/>
                  <a:gd name="T9" fmla="*/ 840 h 998"/>
                  <a:gd name="T10" fmla="*/ 1144 w 1712"/>
                  <a:gd name="T11" fmla="*/ 794 h 998"/>
                  <a:gd name="T12" fmla="*/ 1088 w 1712"/>
                  <a:gd name="T13" fmla="*/ 772 h 998"/>
                  <a:gd name="T14" fmla="*/ 1072 w 1712"/>
                  <a:gd name="T15" fmla="*/ 720 h 998"/>
                  <a:gd name="T16" fmla="*/ 924 w 1712"/>
                  <a:gd name="T17" fmla="*/ 698 h 998"/>
                  <a:gd name="T18" fmla="*/ 868 w 1712"/>
                  <a:gd name="T19" fmla="*/ 670 h 998"/>
                  <a:gd name="T20" fmla="*/ 850 w 1712"/>
                  <a:gd name="T21" fmla="*/ 612 h 998"/>
                  <a:gd name="T22" fmla="*/ 732 w 1712"/>
                  <a:gd name="T23" fmla="*/ 584 h 998"/>
                  <a:gd name="T24" fmla="*/ 652 w 1712"/>
                  <a:gd name="T25" fmla="*/ 556 h 998"/>
                  <a:gd name="T26" fmla="*/ 636 w 1712"/>
                  <a:gd name="T27" fmla="*/ 482 h 998"/>
                  <a:gd name="T28" fmla="*/ 612 w 1712"/>
                  <a:gd name="T29" fmla="*/ 466 h 998"/>
                  <a:gd name="T30" fmla="*/ 584 w 1712"/>
                  <a:gd name="T31" fmla="*/ 420 h 998"/>
                  <a:gd name="T32" fmla="*/ 522 w 1712"/>
                  <a:gd name="T33" fmla="*/ 402 h 998"/>
                  <a:gd name="T34" fmla="*/ 466 w 1712"/>
                  <a:gd name="T35" fmla="*/ 374 h 998"/>
                  <a:gd name="T36" fmla="*/ 436 w 1712"/>
                  <a:gd name="T37" fmla="*/ 312 h 998"/>
                  <a:gd name="T38" fmla="*/ 402 w 1712"/>
                  <a:gd name="T39" fmla="*/ 294 h 998"/>
                  <a:gd name="T40" fmla="*/ 238 w 1712"/>
                  <a:gd name="T41" fmla="*/ 256 h 998"/>
                  <a:gd name="T42" fmla="*/ 222 w 1712"/>
                  <a:gd name="T43" fmla="*/ 210 h 998"/>
                  <a:gd name="T44" fmla="*/ 210 w 1712"/>
                  <a:gd name="T45" fmla="*/ 152 h 998"/>
                  <a:gd name="T46" fmla="*/ 194 w 1712"/>
                  <a:gd name="T47" fmla="*/ 124 h 998"/>
                  <a:gd name="T48" fmla="*/ 164 w 1712"/>
                  <a:gd name="T49" fmla="*/ 102 h 998"/>
                  <a:gd name="T50" fmla="*/ 102 w 1712"/>
                  <a:gd name="T51" fmla="*/ 74 h 998"/>
                  <a:gd name="T52" fmla="*/ 92 w 1712"/>
                  <a:gd name="T53" fmla="*/ 40 h 998"/>
                  <a:gd name="T54" fmla="*/ 24 w 1712"/>
                  <a:gd name="T55" fmla="*/ 16 h 998"/>
                  <a:gd name="T56" fmla="*/ 0 w 1712"/>
                  <a:gd name="T57" fmla="*/ 0 h 998"/>
                  <a:gd name="T58" fmla="*/ 58 w 1712"/>
                  <a:gd name="T59" fmla="*/ 16 h 998"/>
                  <a:gd name="T60" fmla="*/ 92 w 1712"/>
                  <a:gd name="T61" fmla="*/ 56 h 998"/>
                  <a:gd name="T62" fmla="*/ 108 w 1712"/>
                  <a:gd name="T63" fmla="*/ 74 h 998"/>
                  <a:gd name="T64" fmla="*/ 164 w 1712"/>
                  <a:gd name="T65" fmla="*/ 102 h 998"/>
                  <a:gd name="T66" fmla="*/ 198 w 1712"/>
                  <a:gd name="T67" fmla="*/ 124 h 998"/>
                  <a:gd name="T68" fmla="*/ 210 w 1712"/>
                  <a:gd name="T69" fmla="*/ 164 h 998"/>
                  <a:gd name="T70" fmla="*/ 222 w 1712"/>
                  <a:gd name="T71" fmla="*/ 220 h 998"/>
                  <a:gd name="T72" fmla="*/ 238 w 1712"/>
                  <a:gd name="T73" fmla="*/ 256 h 998"/>
                  <a:gd name="T74" fmla="*/ 426 w 1712"/>
                  <a:gd name="T75" fmla="*/ 294 h 998"/>
                  <a:gd name="T76" fmla="*/ 436 w 1712"/>
                  <a:gd name="T77" fmla="*/ 328 h 998"/>
                  <a:gd name="T78" fmla="*/ 466 w 1712"/>
                  <a:gd name="T79" fmla="*/ 380 h 998"/>
                  <a:gd name="T80" fmla="*/ 556 w 1712"/>
                  <a:gd name="T81" fmla="*/ 402 h 998"/>
                  <a:gd name="T82" fmla="*/ 584 w 1712"/>
                  <a:gd name="T83" fmla="*/ 430 h 998"/>
                  <a:gd name="T84" fmla="*/ 618 w 1712"/>
                  <a:gd name="T85" fmla="*/ 466 h 998"/>
                  <a:gd name="T86" fmla="*/ 636 w 1712"/>
                  <a:gd name="T87" fmla="*/ 488 h 998"/>
                  <a:gd name="T88" fmla="*/ 670 w 1712"/>
                  <a:gd name="T89" fmla="*/ 556 h 998"/>
                  <a:gd name="T90" fmla="*/ 732 w 1712"/>
                  <a:gd name="T91" fmla="*/ 596 h 998"/>
                  <a:gd name="T92" fmla="*/ 856 w 1712"/>
                  <a:gd name="T93" fmla="*/ 612 h 998"/>
                  <a:gd name="T94" fmla="*/ 874 w 1712"/>
                  <a:gd name="T95" fmla="*/ 680 h 998"/>
                  <a:gd name="T96" fmla="*/ 974 w 1712"/>
                  <a:gd name="T97" fmla="*/ 698 h 998"/>
                  <a:gd name="T98" fmla="*/ 1072 w 1712"/>
                  <a:gd name="T99" fmla="*/ 732 h 998"/>
                  <a:gd name="T100" fmla="*/ 1100 w 1712"/>
                  <a:gd name="T101" fmla="*/ 772 h 998"/>
                  <a:gd name="T102" fmla="*/ 1144 w 1712"/>
                  <a:gd name="T103" fmla="*/ 812 h 998"/>
                  <a:gd name="T104" fmla="*/ 1252 w 1712"/>
                  <a:gd name="T105" fmla="*/ 840 h 998"/>
                  <a:gd name="T106" fmla="*/ 1304 w 1712"/>
                  <a:gd name="T107" fmla="*/ 880 h 998"/>
                  <a:gd name="T108" fmla="*/ 1496 w 1712"/>
                  <a:gd name="T109" fmla="*/ 908 h 998"/>
                  <a:gd name="T110" fmla="*/ 1514 w 1712"/>
                  <a:gd name="T111" fmla="*/ 942 h 998"/>
                  <a:gd name="T112" fmla="*/ 1586 w 1712"/>
                  <a:gd name="T113" fmla="*/ 982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2" h="998">
                    <a:moveTo>
                      <a:pt x="1712" y="998"/>
                    </a:moveTo>
                    <a:lnTo>
                      <a:pt x="1598" y="998"/>
                    </a:lnTo>
                    <a:lnTo>
                      <a:pt x="1598" y="998"/>
                    </a:lnTo>
                    <a:lnTo>
                      <a:pt x="1598" y="988"/>
                    </a:lnTo>
                    <a:lnTo>
                      <a:pt x="1598" y="988"/>
                    </a:lnTo>
                    <a:lnTo>
                      <a:pt x="1586" y="988"/>
                    </a:lnTo>
                    <a:lnTo>
                      <a:pt x="1586" y="988"/>
                    </a:lnTo>
                    <a:lnTo>
                      <a:pt x="1586" y="982"/>
                    </a:lnTo>
                    <a:lnTo>
                      <a:pt x="1586" y="982"/>
                    </a:lnTo>
                    <a:lnTo>
                      <a:pt x="1530" y="982"/>
                    </a:lnTo>
                    <a:lnTo>
                      <a:pt x="1524" y="982"/>
                    </a:lnTo>
                    <a:lnTo>
                      <a:pt x="1524" y="970"/>
                    </a:lnTo>
                    <a:lnTo>
                      <a:pt x="1524" y="958"/>
                    </a:lnTo>
                    <a:lnTo>
                      <a:pt x="1530" y="958"/>
                    </a:lnTo>
                    <a:lnTo>
                      <a:pt x="1514" y="958"/>
                    </a:lnTo>
                    <a:lnTo>
                      <a:pt x="1514" y="958"/>
                    </a:lnTo>
                    <a:lnTo>
                      <a:pt x="1514" y="942"/>
                    </a:lnTo>
                    <a:lnTo>
                      <a:pt x="1514" y="948"/>
                    </a:lnTo>
                    <a:lnTo>
                      <a:pt x="1508" y="948"/>
                    </a:lnTo>
                    <a:lnTo>
                      <a:pt x="1508" y="942"/>
                    </a:lnTo>
                    <a:lnTo>
                      <a:pt x="1508" y="930"/>
                    </a:lnTo>
                    <a:lnTo>
                      <a:pt x="1508" y="918"/>
                    </a:lnTo>
                    <a:lnTo>
                      <a:pt x="1508" y="924"/>
                    </a:lnTo>
                    <a:lnTo>
                      <a:pt x="1502" y="924"/>
                    </a:lnTo>
                    <a:lnTo>
                      <a:pt x="1502" y="918"/>
                    </a:lnTo>
                    <a:lnTo>
                      <a:pt x="1502" y="908"/>
                    </a:lnTo>
                    <a:lnTo>
                      <a:pt x="1502" y="908"/>
                    </a:lnTo>
                    <a:lnTo>
                      <a:pt x="1496" y="908"/>
                    </a:lnTo>
                    <a:lnTo>
                      <a:pt x="1496" y="908"/>
                    </a:lnTo>
                    <a:lnTo>
                      <a:pt x="1496" y="902"/>
                    </a:lnTo>
                    <a:lnTo>
                      <a:pt x="1496" y="902"/>
                    </a:lnTo>
                    <a:lnTo>
                      <a:pt x="1320" y="902"/>
                    </a:lnTo>
                    <a:lnTo>
                      <a:pt x="1320" y="902"/>
                    </a:lnTo>
                    <a:lnTo>
                      <a:pt x="1320" y="890"/>
                    </a:lnTo>
                    <a:lnTo>
                      <a:pt x="1320" y="890"/>
                    </a:lnTo>
                    <a:lnTo>
                      <a:pt x="1304" y="890"/>
                    </a:lnTo>
                    <a:lnTo>
                      <a:pt x="1298" y="890"/>
                    </a:lnTo>
                    <a:lnTo>
                      <a:pt x="1300" y="882"/>
                    </a:lnTo>
                    <a:lnTo>
                      <a:pt x="1304" y="880"/>
                    </a:lnTo>
                    <a:lnTo>
                      <a:pt x="1270" y="880"/>
                    </a:lnTo>
                    <a:lnTo>
                      <a:pt x="1270" y="880"/>
                    </a:lnTo>
                    <a:lnTo>
                      <a:pt x="1270" y="868"/>
                    </a:lnTo>
                    <a:lnTo>
                      <a:pt x="1270" y="862"/>
                    </a:lnTo>
                    <a:lnTo>
                      <a:pt x="1270" y="862"/>
                    </a:lnTo>
                    <a:lnTo>
                      <a:pt x="1246" y="862"/>
                    </a:lnTo>
                    <a:lnTo>
                      <a:pt x="1246" y="862"/>
                    </a:lnTo>
                    <a:lnTo>
                      <a:pt x="1246" y="846"/>
                    </a:lnTo>
                    <a:lnTo>
                      <a:pt x="1246" y="840"/>
                    </a:lnTo>
                    <a:lnTo>
                      <a:pt x="1246" y="840"/>
                    </a:lnTo>
                    <a:lnTo>
                      <a:pt x="1236" y="840"/>
                    </a:lnTo>
                    <a:lnTo>
                      <a:pt x="1236" y="840"/>
                    </a:lnTo>
                    <a:lnTo>
                      <a:pt x="1236" y="828"/>
                    </a:lnTo>
                    <a:lnTo>
                      <a:pt x="1236" y="828"/>
                    </a:lnTo>
                    <a:lnTo>
                      <a:pt x="1224" y="828"/>
                    </a:lnTo>
                    <a:lnTo>
                      <a:pt x="1218" y="828"/>
                    </a:lnTo>
                    <a:lnTo>
                      <a:pt x="1218" y="812"/>
                    </a:lnTo>
                    <a:lnTo>
                      <a:pt x="1224" y="816"/>
                    </a:lnTo>
                    <a:lnTo>
                      <a:pt x="1144" y="816"/>
                    </a:lnTo>
                    <a:lnTo>
                      <a:pt x="1144" y="812"/>
                    </a:lnTo>
                    <a:lnTo>
                      <a:pt x="1144" y="794"/>
                    </a:lnTo>
                    <a:lnTo>
                      <a:pt x="1144" y="794"/>
                    </a:lnTo>
                    <a:lnTo>
                      <a:pt x="1100" y="794"/>
                    </a:lnTo>
                    <a:lnTo>
                      <a:pt x="1100" y="794"/>
                    </a:lnTo>
                    <a:lnTo>
                      <a:pt x="1100" y="782"/>
                    </a:lnTo>
                    <a:lnTo>
                      <a:pt x="1100" y="782"/>
                    </a:lnTo>
                    <a:lnTo>
                      <a:pt x="1100" y="782"/>
                    </a:lnTo>
                    <a:lnTo>
                      <a:pt x="1094" y="782"/>
                    </a:lnTo>
                    <a:lnTo>
                      <a:pt x="1094" y="772"/>
                    </a:lnTo>
                    <a:lnTo>
                      <a:pt x="1100" y="772"/>
                    </a:lnTo>
                    <a:lnTo>
                      <a:pt x="1088" y="772"/>
                    </a:lnTo>
                    <a:lnTo>
                      <a:pt x="1082" y="772"/>
                    </a:lnTo>
                    <a:lnTo>
                      <a:pt x="1082" y="738"/>
                    </a:lnTo>
                    <a:lnTo>
                      <a:pt x="1088" y="738"/>
                    </a:lnTo>
                    <a:lnTo>
                      <a:pt x="1082" y="738"/>
                    </a:lnTo>
                    <a:lnTo>
                      <a:pt x="1076" y="738"/>
                    </a:lnTo>
                    <a:lnTo>
                      <a:pt x="1076" y="732"/>
                    </a:lnTo>
                    <a:lnTo>
                      <a:pt x="1082" y="732"/>
                    </a:lnTo>
                    <a:lnTo>
                      <a:pt x="1072" y="732"/>
                    </a:lnTo>
                    <a:lnTo>
                      <a:pt x="1072" y="732"/>
                    </a:lnTo>
                    <a:lnTo>
                      <a:pt x="1072" y="720"/>
                    </a:lnTo>
                    <a:lnTo>
                      <a:pt x="1072" y="720"/>
                    </a:lnTo>
                    <a:lnTo>
                      <a:pt x="1048" y="720"/>
                    </a:lnTo>
                    <a:lnTo>
                      <a:pt x="1048" y="720"/>
                    </a:lnTo>
                    <a:lnTo>
                      <a:pt x="1048" y="710"/>
                    </a:lnTo>
                    <a:lnTo>
                      <a:pt x="1048" y="710"/>
                    </a:lnTo>
                    <a:lnTo>
                      <a:pt x="974" y="710"/>
                    </a:lnTo>
                    <a:lnTo>
                      <a:pt x="974" y="710"/>
                    </a:lnTo>
                    <a:lnTo>
                      <a:pt x="974" y="698"/>
                    </a:lnTo>
                    <a:lnTo>
                      <a:pt x="974" y="698"/>
                    </a:lnTo>
                    <a:lnTo>
                      <a:pt x="924" y="698"/>
                    </a:lnTo>
                    <a:lnTo>
                      <a:pt x="924" y="698"/>
                    </a:lnTo>
                    <a:lnTo>
                      <a:pt x="924" y="692"/>
                    </a:lnTo>
                    <a:lnTo>
                      <a:pt x="924" y="692"/>
                    </a:lnTo>
                    <a:lnTo>
                      <a:pt x="890" y="692"/>
                    </a:lnTo>
                    <a:lnTo>
                      <a:pt x="890" y="692"/>
                    </a:lnTo>
                    <a:lnTo>
                      <a:pt x="890" y="680"/>
                    </a:lnTo>
                    <a:lnTo>
                      <a:pt x="890" y="680"/>
                    </a:lnTo>
                    <a:lnTo>
                      <a:pt x="874" y="680"/>
                    </a:lnTo>
                    <a:lnTo>
                      <a:pt x="868" y="680"/>
                    </a:lnTo>
                    <a:lnTo>
                      <a:pt x="868" y="670"/>
                    </a:lnTo>
                    <a:lnTo>
                      <a:pt x="868" y="652"/>
                    </a:lnTo>
                    <a:lnTo>
                      <a:pt x="874" y="652"/>
                    </a:lnTo>
                    <a:lnTo>
                      <a:pt x="856" y="652"/>
                    </a:lnTo>
                    <a:lnTo>
                      <a:pt x="856" y="652"/>
                    </a:lnTo>
                    <a:lnTo>
                      <a:pt x="856" y="646"/>
                    </a:lnTo>
                    <a:lnTo>
                      <a:pt x="856" y="636"/>
                    </a:lnTo>
                    <a:lnTo>
                      <a:pt x="856" y="612"/>
                    </a:lnTo>
                    <a:lnTo>
                      <a:pt x="856" y="612"/>
                    </a:lnTo>
                    <a:lnTo>
                      <a:pt x="850" y="612"/>
                    </a:lnTo>
                    <a:lnTo>
                      <a:pt x="850" y="612"/>
                    </a:lnTo>
                    <a:lnTo>
                      <a:pt x="850" y="606"/>
                    </a:lnTo>
                    <a:lnTo>
                      <a:pt x="850" y="606"/>
                    </a:lnTo>
                    <a:lnTo>
                      <a:pt x="788" y="606"/>
                    </a:lnTo>
                    <a:lnTo>
                      <a:pt x="782" y="606"/>
                    </a:lnTo>
                    <a:lnTo>
                      <a:pt x="782" y="596"/>
                    </a:lnTo>
                    <a:lnTo>
                      <a:pt x="788" y="596"/>
                    </a:lnTo>
                    <a:lnTo>
                      <a:pt x="732" y="596"/>
                    </a:lnTo>
                    <a:lnTo>
                      <a:pt x="732" y="596"/>
                    </a:lnTo>
                    <a:lnTo>
                      <a:pt x="732" y="584"/>
                    </a:lnTo>
                    <a:lnTo>
                      <a:pt x="732" y="584"/>
                    </a:lnTo>
                    <a:lnTo>
                      <a:pt x="674" y="584"/>
                    </a:lnTo>
                    <a:lnTo>
                      <a:pt x="674" y="584"/>
                    </a:lnTo>
                    <a:lnTo>
                      <a:pt x="674" y="572"/>
                    </a:lnTo>
                    <a:lnTo>
                      <a:pt x="674" y="572"/>
                    </a:lnTo>
                    <a:lnTo>
                      <a:pt x="670" y="572"/>
                    </a:lnTo>
                    <a:lnTo>
                      <a:pt x="670" y="572"/>
                    </a:lnTo>
                    <a:lnTo>
                      <a:pt x="670" y="562"/>
                    </a:lnTo>
                    <a:lnTo>
                      <a:pt x="670" y="556"/>
                    </a:lnTo>
                    <a:lnTo>
                      <a:pt x="670" y="556"/>
                    </a:lnTo>
                    <a:lnTo>
                      <a:pt x="652" y="556"/>
                    </a:lnTo>
                    <a:lnTo>
                      <a:pt x="652" y="556"/>
                    </a:lnTo>
                    <a:lnTo>
                      <a:pt x="652" y="544"/>
                    </a:lnTo>
                    <a:lnTo>
                      <a:pt x="652" y="538"/>
                    </a:lnTo>
                    <a:lnTo>
                      <a:pt x="652" y="516"/>
                    </a:lnTo>
                    <a:lnTo>
                      <a:pt x="652" y="516"/>
                    </a:lnTo>
                    <a:lnTo>
                      <a:pt x="636" y="516"/>
                    </a:lnTo>
                    <a:lnTo>
                      <a:pt x="636" y="516"/>
                    </a:lnTo>
                    <a:lnTo>
                      <a:pt x="636" y="488"/>
                    </a:lnTo>
                    <a:lnTo>
                      <a:pt x="636" y="482"/>
                    </a:lnTo>
                    <a:lnTo>
                      <a:pt x="636" y="482"/>
                    </a:lnTo>
                    <a:lnTo>
                      <a:pt x="624" y="482"/>
                    </a:lnTo>
                    <a:lnTo>
                      <a:pt x="624" y="482"/>
                    </a:lnTo>
                    <a:lnTo>
                      <a:pt x="624" y="470"/>
                    </a:lnTo>
                    <a:lnTo>
                      <a:pt x="624" y="470"/>
                    </a:lnTo>
                    <a:lnTo>
                      <a:pt x="618" y="470"/>
                    </a:lnTo>
                    <a:lnTo>
                      <a:pt x="618" y="470"/>
                    </a:lnTo>
                    <a:lnTo>
                      <a:pt x="618" y="466"/>
                    </a:lnTo>
                    <a:lnTo>
                      <a:pt x="618" y="466"/>
                    </a:lnTo>
                    <a:lnTo>
                      <a:pt x="612" y="466"/>
                    </a:lnTo>
                    <a:lnTo>
                      <a:pt x="612" y="466"/>
                    </a:lnTo>
                    <a:lnTo>
                      <a:pt x="612" y="448"/>
                    </a:lnTo>
                    <a:lnTo>
                      <a:pt x="612" y="442"/>
                    </a:lnTo>
                    <a:lnTo>
                      <a:pt x="612" y="442"/>
                    </a:lnTo>
                    <a:lnTo>
                      <a:pt x="606" y="442"/>
                    </a:lnTo>
                    <a:lnTo>
                      <a:pt x="606" y="442"/>
                    </a:lnTo>
                    <a:lnTo>
                      <a:pt x="606" y="430"/>
                    </a:lnTo>
                    <a:lnTo>
                      <a:pt x="606" y="430"/>
                    </a:lnTo>
                    <a:lnTo>
                      <a:pt x="584" y="430"/>
                    </a:lnTo>
                    <a:lnTo>
                      <a:pt x="584" y="430"/>
                    </a:lnTo>
                    <a:lnTo>
                      <a:pt x="584" y="420"/>
                    </a:lnTo>
                    <a:lnTo>
                      <a:pt x="584" y="420"/>
                    </a:lnTo>
                    <a:lnTo>
                      <a:pt x="578" y="420"/>
                    </a:lnTo>
                    <a:lnTo>
                      <a:pt x="578" y="420"/>
                    </a:lnTo>
                    <a:lnTo>
                      <a:pt x="578" y="414"/>
                    </a:lnTo>
                    <a:lnTo>
                      <a:pt x="578" y="414"/>
                    </a:lnTo>
                    <a:lnTo>
                      <a:pt x="556" y="414"/>
                    </a:lnTo>
                    <a:lnTo>
                      <a:pt x="556" y="414"/>
                    </a:lnTo>
                    <a:lnTo>
                      <a:pt x="556" y="402"/>
                    </a:lnTo>
                    <a:lnTo>
                      <a:pt x="556" y="402"/>
                    </a:lnTo>
                    <a:lnTo>
                      <a:pt x="522" y="402"/>
                    </a:lnTo>
                    <a:lnTo>
                      <a:pt x="522" y="402"/>
                    </a:lnTo>
                    <a:lnTo>
                      <a:pt x="522" y="396"/>
                    </a:lnTo>
                    <a:lnTo>
                      <a:pt x="522" y="396"/>
                    </a:lnTo>
                    <a:lnTo>
                      <a:pt x="504" y="396"/>
                    </a:lnTo>
                    <a:lnTo>
                      <a:pt x="504" y="396"/>
                    </a:lnTo>
                    <a:lnTo>
                      <a:pt x="504" y="386"/>
                    </a:lnTo>
                    <a:lnTo>
                      <a:pt x="504" y="386"/>
                    </a:lnTo>
                    <a:lnTo>
                      <a:pt x="466" y="386"/>
                    </a:lnTo>
                    <a:lnTo>
                      <a:pt x="466" y="386"/>
                    </a:lnTo>
                    <a:lnTo>
                      <a:pt x="466" y="374"/>
                    </a:lnTo>
                    <a:lnTo>
                      <a:pt x="466" y="362"/>
                    </a:lnTo>
                    <a:lnTo>
                      <a:pt x="466" y="362"/>
                    </a:lnTo>
                    <a:lnTo>
                      <a:pt x="448" y="362"/>
                    </a:lnTo>
                    <a:lnTo>
                      <a:pt x="448" y="362"/>
                    </a:lnTo>
                    <a:lnTo>
                      <a:pt x="448" y="340"/>
                    </a:lnTo>
                    <a:lnTo>
                      <a:pt x="448" y="328"/>
                    </a:lnTo>
                    <a:lnTo>
                      <a:pt x="448" y="328"/>
                    </a:lnTo>
                    <a:lnTo>
                      <a:pt x="436" y="328"/>
                    </a:lnTo>
                    <a:lnTo>
                      <a:pt x="436" y="328"/>
                    </a:lnTo>
                    <a:lnTo>
                      <a:pt x="436" y="312"/>
                    </a:lnTo>
                    <a:lnTo>
                      <a:pt x="436" y="312"/>
                    </a:lnTo>
                    <a:lnTo>
                      <a:pt x="432" y="312"/>
                    </a:lnTo>
                    <a:lnTo>
                      <a:pt x="432" y="312"/>
                    </a:lnTo>
                    <a:lnTo>
                      <a:pt x="432" y="300"/>
                    </a:lnTo>
                    <a:lnTo>
                      <a:pt x="432" y="300"/>
                    </a:lnTo>
                    <a:lnTo>
                      <a:pt x="426" y="300"/>
                    </a:lnTo>
                    <a:lnTo>
                      <a:pt x="426" y="300"/>
                    </a:lnTo>
                    <a:lnTo>
                      <a:pt x="426" y="294"/>
                    </a:lnTo>
                    <a:lnTo>
                      <a:pt x="426" y="294"/>
                    </a:lnTo>
                    <a:lnTo>
                      <a:pt x="402" y="294"/>
                    </a:lnTo>
                    <a:lnTo>
                      <a:pt x="402" y="294"/>
                    </a:lnTo>
                    <a:lnTo>
                      <a:pt x="402" y="272"/>
                    </a:lnTo>
                    <a:lnTo>
                      <a:pt x="402" y="272"/>
                    </a:lnTo>
                    <a:lnTo>
                      <a:pt x="398" y="272"/>
                    </a:lnTo>
                    <a:lnTo>
                      <a:pt x="398" y="272"/>
                    </a:lnTo>
                    <a:lnTo>
                      <a:pt x="398" y="260"/>
                    </a:lnTo>
                    <a:lnTo>
                      <a:pt x="398" y="260"/>
                    </a:lnTo>
                    <a:lnTo>
                      <a:pt x="238" y="260"/>
                    </a:lnTo>
                    <a:lnTo>
                      <a:pt x="238" y="260"/>
                    </a:lnTo>
                    <a:lnTo>
                      <a:pt x="238" y="256"/>
                    </a:lnTo>
                    <a:lnTo>
                      <a:pt x="238" y="256"/>
                    </a:lnTo>
                    <a:lnTo>
                      <a:pt x="232" y="256"/>
                    </a:lnTo>
                    <a:lnTo>
                      <a:pt x="232" y="256"/>
                    </a:lnTo>
                    <a:lnTo>
                      <a:pt x="232" y="226"/>
                    </a:lnTo>
                    <a:lnTo>
                      <a:pt x="232" y="220"/>
                    </a:lnTo>
                    <a:lnTo>
                      <a:pt x="232" y="226"/>
                    </a:lnTo>
                    <a:lnTo>
                      <a:pt x="222" y="226"/>
                    </a:lnTo>
                    <a:lnTo>
                      <a:pt x="222" y="220"/>
                    </a:lnTo>
                    <a:lnTo>
                      <a:pt x="222" y="210"/>
                    </a:lnTo>
                    <a:lnTo>
                      <a:pt x="222" y="210"/>
                    </a:lnTo>
                    <a:lnTo>
                      <a:pt x="216" y="210"/>
                    </a:lnTo>
                    <a:lnTo>
                      <a:pt x="216" y="210"/>
                    </a:lnTo>
                    <a:lnTo>
                      <a:pt x="216" y="182"/>
                    </a:lnTo>
                    <a:lnTo>
                      <a:pt x="216" y="176"/>
                    </a:lnTo>
                    <a:lnTo>
                      <a:pt x="216" y="176"/>
                    </a:lnTo>
                    <a:lnTo>
                      <a:pt x="210" y="176"/>
                    </a:lnTo>
                    <a:lnTo>
                      <a:pt x="210" y="176"/>
                    </a:lnTo>
                    <a:lnTo>
                      <a:pt x="210" y="164"/>
                    </a:lnTo>
                    <a:lnTo>
                      <a:pt x="210" y="152"/>
                    </a:lnTo>
                    <a:lnTo>
                      <a:pt x="210" y="152"/>
                    </a:lnTo>
                    <a:lnTo>
                      <a:pt x="204" y="152"/>
                    </a:lnTo>
                    <a:lnTo>
                      <a:pt x="204" y="152"/>
                    </a:lnTo>
                    <a:lnTo>
                      <a:pt x="204" y="136"/>
                    </a:lnTo>
                    <a:lnTo>
                      <a:pt x="204" y="136"/>
                    </a:lnTo>
                    <a:lnTo>
                      <a:pt x="198" y="136"/>
                    </a:lnTo>
                    <a:lnTo>
                      <a:pt x="198" y="136"/>
                    </a:lnTo>
                    <a:lnTo>
                      <a:pt x="198" y="124"/>
                    </a:lnTo>
                    <a:lnTo>
                      <a:pt x="198" y="124"/>
                    </a:lnTo>
                    <a:lnTo>
                      <a:pt x="194" y="124"/>
                    </a:lnTo>
                    <a:lnTo>
                      <a:pt x="194" y="124"/>
                    </a:lnTo>
                    <a:lnTo>
                      <a:pt x="194" y="114"/>
                    </a:lnTo>
                    <a:lnTo>
                      <a:pt x="194" y="118"/>
                    </a:lnTo>
                    <a:lnTo>
                      <a:pt x="188" y="118"/>
                    </a:lnTo>
                    <a:lnTo>
                      <a:pt x="188" y="114"/>
                    </a:lnTo>
                    <a:lnTo>
                      <a:pt x="188" y="102"/>
                    </a:lnTo>
                    <a:lnTo>
                      <a:pt x="188" y="108"/>
                    </a:lnTo>
                    <a:lnTo>
                      <a:pt x="164" y="108"/>
                    </a:lnTo>
                    <a:lnTo>
                      <a:pt x="164" y="102"/>
                    </a:lnTo>
                    <a:lnTo>
                      <a:pt x="164" y="96"/>
                    </a:lnTo>
                    <a:lnTo>
                      <a:pt x="164" y="102"/>
                    </a:lnTo>
                    <a:lnTo>
                      <a:pt x="126" y="102"/>
                    </a:lnTo>
                    <a:lnTo>
                      <a:pt x="126" y="96"/>
                    </a:lnTo>
                    <a:lnTo>
                      <a:pt x="126" y="84"/>
                    </a:lnTo>
                    <a:lnTo>
                      <a:pt x="126" y="84"/>
                    </a:lnTo>
                    <a:lnTo>
                      <a:pt x="108" y="84"/>
                    </a:lnTo>
                    <a:lnTo>
                      <a:pt x="108" y="84"/>
                    </a:lnTo>
                    <a:lnTo>
                      <a:pt x="108" y="74"/>
                    </a:lnTo>
                    <a:lnTo>
                      <a:pt x="108" y="74"/>
                    </a:lnTo>
                    <a:lnTo>
                      <a:pt x="102" y="74"/>
                    </a:lnTo>
                    <a:lnTo>
                      <a:pt x="102" y="74"/>
                    </a:lnTo>
                    <a:lnTo>
                      <a:pt x="102" y="68"/>
                    </a:lnTo>
                    <a:lnTo>
                      <a:pt x="102" y="68"/>
                    </a:lnTo>
                    <a:lnTo>
                      <a:pt x="96" y="68"/>
                    </a:lnTo>
                    <a:lnTo>
                      <a:pt x="96" y="68"/>
                    </a:lnTo>
                    <a:lnTo>
                      <a:pt x="96" y="56"/>
                    </a:lnTo>
                    <a:lnTo>
                      <a:pt x="96" y="56"/>
                    </a:lnTo>
                    <a:lnTo>
                      <a:pt x="92" y="56"/>
                    </a:lnTo>
                    <a:lnTo>
                      <a:pt x="92" y="56"/>
                    </a:lnTo>
                    <a:lnTo>
                      <a:pt x="92" y="46"/>
                    </a:lnTo>
                    <a:lnTo>
                      <a:pt x="92" y="40"/>
                    </a:lnTo>
                    <a:lnTo>
                      <a:pt x="92" y="40"/>
                    </a:lnTo>
                    <a:lnTo>
                      <a:pt x="74" y="40"/>
                    </a:lnTo>
                    <a:lnTo>
                      <a:pt x="74" y="40"/>
                    </a:lnTo>
                    <a:lnTo>
                      <a:pt x="74" y="28"/>
                    </a:lnTo>
                    <a:lnTo>
                      <a:pt x="74" y="28"/>
                    </a:lnTo>
                    <a:lnTo>
                      <a:pt x="58" y="28"/>
                    </a:lnTo>
                    <a:lnTo>
                      <a:pt x="58" y="28"/>
                    </a:lnTo>
                    <a:lnTo>
                      <a:pt x="58" y="16"/>
                    </a:lnTo>
                    <a:lnTo>
                      <a:pt x="58" y="16"/>
                    </a:lnTo>
                    <a:lnTo>
                      <a:pt x="24" y="16"/>
                    </a:lnTo>
                    <a:lnTo>
                      <a:pt x="24" y="16"/>
                    </a:lnTo>
                    <a:lnTo>
                      <a:pt x="24" y="12"/>
                    </a:lnTo>
                    <a:lnTo>
                      <a:pt x="24" y="12"/>
                    </a:lnTo>
                    <a:lnTo>
                      <a:pt x="18" y="12"/>
                    </a:lnTo>
                    <a:lnTo>
                      <a:pt x="18" y="12"/>
                    </a:lnTo>
                    <a:lnTo>
                      <a:pt x="18" y="0"/>
                    </a:lnTo>
                    <a:lnTo>
                      <a:pt x="18" y="0"/>
                    </a:lnTo>
                    <a:lnTo>
                      <a:pt x="0" y="0"/>
                    </a:lnTo>
                    <a:lnTo>
                      <a:pt x="0" y="0"/>
                    </a:lnTo>
                    <a:lnTo>
                      <a:pt x="0" y="0"/>
                    </a:lnTo>
                    <a:lnTo>
                      <a:pt x="18" y="0"/>
                    </a:lnTo>
                    <a:lnTo>
                      <a:pt x="18" y="0"/>
                    </a:lnTo>
                    <a:lnTo>
                      <a:pt x="18" y="12"/>
                    </a:lnTo>
                    <a:lnTo>
                      <a:pt x="18" y="12"/>
                    </a:lnTo>
                    <a:lnTo>
                      <a:pt x="24" y="12"/>
                    </a:lnTo>
                    <a:lnTo>
                      <a:pt x="24" y="12"/>
                    </a:lnTo>
                    <a:lnTo>
                      <a:pt x="24" y="16"/>
                    </a:lnTo>
                    <a:lnTo>
                      <a:pt x="24" y="16"/>
                    </a:lnTo>
                    <a:lnTo>
                      <a:pt x="58" y="16"/>
                    </a:lnTo>
                    <a:lnTo>
                      <a:pt x="58" y="16"/>
                    </a:lnTo>
                    <a:lnTo>
                      <a:pt x="58" y="28"/>
                    </a:lnTo>
                    <a:lnTo>
                      <a:pt x="58" y="28"/>
                    </a:lnTo>
                    <a:lnTo>
                      <a:pt x="74" y="28"/>
                    </a:lnTo>
                    <a:lnTo>
                      <a:pt x="74" y="28"/>
                    </a:lnTo>
                    <a:lnTo>
                      <a:pt x="74" y="40"/>
                    </a:lnTo>
                    <a:lnTo>
                      <a:pt x="74" y="40"/>
                    </a:lnTo>
                    <a:lnTo>
                      <a:pt x="92" y="40"/>
                    </a:lnTo>
                    <a:lnTo>
                      <a:pt x="92" y="40"/>
                    </a:lnTo>
                    <a:lnTo>
                      <a:pt x="92" y="46"/>
                    </a:lnTo>
                    <a:lnTo>
                      <a:pt x="92" y="56"/>
                    </a:lnTo>
                    <a:lnTo>
                      <a:pt x="92" y="56"/>
                    </a:lnTo>
                    <a:lnTo>
                      <a:pt x="96" y="56"/>
                    </a:lnTo>
                    <a:lnTo>
                      <a:pt x="96" y="56"/>
                    </a:lnTo>
                    <a:lnTo>
                      <a:pt x="96" y="68"/>
                    </a:lnTo>
                    <a:lnTo>
                      <a:pt x="96" y="68"/>
                    </a:lnTo>
                    <a:lnTo>
                      <a:pt x="102" y="68"/>
                    </a:lnTo>
                    <a:lnTo>
                      <a:pt x="102" y="68"/>
                    </a:lnTo>
                    <a:lnTo>
                      <a:pt x="102" y="74"/>
                    </a:lnTo>
                    <a:lnTo>
                      <a:pt x="102" y="74"/>
                    </a:lnTo>
                    <a:lnTo>
                      <a:pt x="108" y="74"/>
                    </a:lnTo>
                    <a:lnTo>
                      <a:pt x="108" y="74"/>
                    </a:lnTo>
                    <a:lnTo>
                      <a:pt x="108" y="84"/>
                    </a:lnTo>
                    <a:lnTo>
                      <a:pt x="108" y="84"/>
                    </a:lnTo>
                    <a:lnTo>
                      <a:pt x="126" y="84"/>
                    </a:lnTo>
                    <a:lnTo>
                      <a:pt x="126" y="84"/>
                    </a:lnTo>
                    <a:lnTo>
                      <a:pt x="126" y="96"/>
                    </a:lnTo>
                    <a:lnTo>
                      <a:pt x="126" y="96"/>
                    </a:lnTo>
                    <a:lnTo>
                      <a:pt x="164" y="96"/>
                    </a:lnTo>
                    <a:lnTo>
                      <a:pt x="164" y="96"/>
                    </a:lnTo>
                    <a:lnTo>
                      <a:pt x="164" y="102"/>
                    </a:lnTo>
                    <a:lnTo>
                      <a:pt x="164" y="102"/>
                    </a:lnTo>
                    <a:lnTo>
                      <a:pt x="188" y="102"/>
                    </a:lnTo>
                    <a:lnTo>
                      <a:pt x="188" y="102"/>
                    </a:lnTo>
                    <a:lnTo>
                      <a:pt x="188" y="114"/>
                    </a:lnTo>
                    <a:lnTo>
                      <a:pt x="188" y="114"/>
                    </a:lnTo>
                    <a:lnTo>
                      <a:pt x="194" y="114"/>
                    </a:lnTo>
                    <a:lnTo>
                      <a:pt x="194" y="114"/>
                    </a:lnTo>
                    <a:lnTo>
                      <a:pt x="194" y="124"/>
                    </a:lnTo>
                    <a:lnTo>
                      <a:pt x="194" y="124"/>
                    </a:lnTo>
                    <a:lnTo>
                      <a:pt x="198" y="124"/>
                    </a:lnTo>
                    <a:lnTo>
                      <a:pt x="198" y="124"/>
                    </a:lnTo>
                    <a:lnTo>
                      <a:pt x="198" y="136"/>
                    </a:lnTo>
                    <a:lnTo>
                      <a:pt x="198" y="136"/>
                    </a:lnTo>
                    <a:lnTo>
                      <a:pt x="204" y="136"/>
                    </a:lnTo>
                    <a:lnTo>
                      <a:pt x="204" y="136"/>
                    </a:lnTo>
                    <a:lnTo>
                      <a:pt x="204" y="152"/>
                    </a:lnTo>
                    <a:lnTo>
                      <a:pt x="204" y="152"/>
                    </a:lnTo>
                    <a:lnTo>
                      <a:pt x="210" y="152"/>
                    </a:lnTo>
                    <a:lnTo>
                      <a:pt x="210" y="152"/>
                    </a:lnTo>
                    <a:lnTo>
                      <a:pt x="210" y="164"/>
                    </a:lnTo>
                    <a:lnTo>
                      <a:pt x="210" y="176"/>
                    </a:lnTo>
                    <a:lnTo>
                      <a:pt x="210" y="176"/>
                    </a:lnTo>
                    <a:lnTo>
                      <a:pt x="216" y="176"/>
                    </a:lnTo>
                    <a:lnTo>
                      <a:pt x="216" y="176"/>
                    </a:lnTo>
                    <a:lnTo>
                      <a:pt x="216" y="182"/>
                    </a:lnTo>
                    <a:lnTo>
                      <a:pt x="216" y="210"/>
                    </a:lnTo>
                    <a:lnTo>
                      <a:pt x="216" y="210"/>
                    </a:lnTo>
                    <a:lnTo>
                      <a:pt x="222" y="210"/>
                    </a:lnTo>
                    <a:lnTo>
                      <a:pt x="222" y="210"/>
                    </a:lnTo>
                    <a:lnTo>
                      <a:pt x="222" y="220"/>
                    </a:lnTo>
                    <a:lnTo>
                      <a:pt x="222" y="220"/>
                    </a:lnTo>
                    <a:lnTo>
                      <a:pt x="232" y="220"/>
                    </a:lnTo>
                    <a:lnTo>
                      <a:pt x="232" y="220"/>
                    </a:lnTo>
                    <a:lnTo>
                      <a:pt x="232" y="226"/>
                    </a:lnTo>
                    <a:lnTo>
                      <a:pt x="232" y="256"/>
                    </a:lnTo>
                    <a:lnTo>
                      <a:pt x="232" y="250"/>
                    </a:lnTo>
                    <a:lnTo>
                      <a:pt x="238" y="250"/>
                    </a:lnTo>
                    <a:lnTo>
                      <a:pt x="238" y="256"/>
                    </a:lnTo>
                    <a:lnTo>
                      <a:pt x="238" y="260"/>
                    </a:lnTo>
                    <a:lnTo>
                      <a:pt x="238" y="256"/>
                    </a:lnTo>
                    <a:lnTo>
                      <a:pt x="398" y="256"/>
                    </a:lnTo>
                    <a:lnTo>
                      <a:pt x="398" y="260"/>
                    </a:lnTo>
                    <a:lnTo>
                      <a:pt x="398" y="272"/>
                    </a:lnTo>
                    <a:lnTo>
                      <a:pt x="398" y="266"/>
                    </a:lnTo>
                    <a:lnTo>
                      <a:pt x="402" y="266"/>
                    </a:lnTo>
                    <a:lnTo>
                      <a:pt x="402" y="272"/>
                    </a:lnTo>
                    <a:lnTo>
                      <a:pt x="402" y="294"/>
                    </a:lnTo>
                    <a:lnTo>
                      <a:pt x="402" y="294"/>
                    </a:lnTo>
                    <a:lnTo>
                      <a:pt x="426" y="294"/>
                    </a:lnTo>
                    <a:lnTo>
                      <a:pt x="426" y="294"/>
                    </a:lnTo>
                    <a:lnTo>
                      <a:pt x="426" y="300"/>
                    </a:lnTo>
                    <a:lnTo>
                      <a:pt x="426" y="300"/>
                    </a:lnTo>
                    <a:lnTo>
                      <a:pt x="432" y="300"/>
                    </a:lnTo>
                    <a:lnTo>
                      <a:pt x="432" y="300"/>
                    </a:lnTo>
                    <a:lnTo>
                      <a:pt x="432" y="312"/>
                    </a:lnTo>
                    <a:lnTo>
                      <a:pt x="432" y="312"/>
                    </a:lnTo>
                    <a:lnTo>
                      <a:pt x="436" y="312"/>
                    </a:lnTo>
                    <a:lnTo>
                      <a:pt x="436" y="312"/>
                    </a:lnTo>
                    <a:lnTo>
                      <a:pt x="436" y="328"/>
                    </a:lnTo>
                    <a:lnTo>
                      <a:pt x="436" y="328"/>
                    </a:lnTo>
                    <a:lnTo>
                      <a:pt x="448" y="328"/>
                    </a:lnTo>
                    <a:lnTo>
                      <a:pt x="448" y="328"/>
                    </a:lnTo>
                    <a:lnTo>
                      <a:pt x="448" y="340"/>
                    </a:lnTo>
                    <a:lnTo>
                      <a:pt x="448" y="362"/>
                    </a:lnTo>
                    <a:lnTo>
                      <a:pt x="448" y="358"/>
                    </a:lnTo>
                    <a:lnTo>
                      <a:pt x="466" y="358"/>
                    </a:lnTo>
                    <a:lnTo>
                      <a:pt x="466" y="362"/>
                    </a:lnTo>
                    <a:lnTo>
                      <a:pt x="466" y="374"/>
                    </a:lnTo>
                    <a:lnTo>
                      <a:pt x="466" y="386"/>
                    </a:lnTo>
                    <a:lnTo>
                      <a:pt x="466" y="380"/>
                    </a:lnTo>
                    <a:lnTo>
                      <a:pt x="504" y="380"/>
                    </a:lnTo>
                    <a:lnTo>
                      <a:pt x="504" y="386"/>
                    </a:lnTo>
                    <a:lnTo>
                      <a:pt x="504" y="396"/>
                    </a:lnTo>
                    <a:lnTo>
                      <a:pt x="504" y="396"/>
                    </a:lnTo>
                    <a:lnTo>
                      <a:pt x="522" y="396"/>
                    </a:lnTo>
                    <a:lnTo>
                      <a:pt x="522" y="396"/>
                    </a:lnTo>
                    <a:lnTo>
                      <a:pt x="522" y="402"/>
                    </a:lnTo>
                    <a:lnTo>
                      <a:pt x="522" y="402"/>
                    </a:lnTo>
                    <a:lnTo>
                      <a:pt x="556" y="402"/>
                    </a:lnTo>
                    <a:lnTo>
                      <a:pt x="556" y="402"/>
                    </a:lnTo>
                    <a:lnTo>
                      <a:pt x="556" y="414"/>
                    </a:lnTo>
                    <a:lnTo>
                      <a:pt x="556" y="414"/>
                    </a:lnTo>
                    <a:lnTo>
                      <a:pt x="578" y="414"/>
                    </a:lnTo>
                    <a:lnTo>
                      <a:pt x="578" y="414"/>
                    </a:lnTo>
                    <a:lnTo>
                      <a:pt x="578" y="420"/>
                    </a:lnTo>
                    <a:lnTo>
                      <a:pt x="578" y="420"/>
                    </a:lnTo>
                    <a:lnTo>
                      <a:pt x="584" y="420"/>
                    </a:lnTo>
                    <a:lnTo>
                      <a:pt x="584" y="420"/>
                    </a:lnTo>
                    <a:lnTo>
                      <a:pt x="584" y="430"/>
                    </a:lnTo>
                    <a:lnTo>
                      <a:pt x="584" y="430"/>
                    </a:lnTo>
                    <a:lnTo>
                      <a:pt x="606" y="430"/>
                    </a:lnTo>
                    <a:lnTo>
                      <a:pt x="606" y="430"/>
                    </a:lnTo>
                    <a:lnTo>
                      <a:pt x="606" y="442"/>
                    </a:lnTo>
                    <a:lnTo>
                      <a:pt x="606" y="442"/>
                    </a:lnTo>
                    <a:lnTo>
                      <a:pt x="612" y="442"/>
                    </a:lnTo>
                    <a:lnTo>
                      <a:pt x="612" y="442"/>
                    </a:lnTo>
                    <a:lnTo>
                      <a:pt x="612" y="448"/>
                    </a:lnTo>
                    <a:lnTo>
                      <a:pt x="612" y="466"/>
                    </a:lnTo>
                    <a:lnTo>
                      <a:pt x="612" y="466"/>
                    </a:lnTo>
                    <a:lnTo>
                      <a:pt x="618" y="466"/>
                    </a:lnTo>
                    <a:lnTo>
                      <a:pt x="618" y="466"/>
                    </a:lnTo>
                    <a:lnTo>
                      <a:pt x="618" y="470"/>
                    </a:lnTo>
                    <a:lnTo>
                      <a:pt x="618" y="470"/>
                    </a:lnTo>
                    <a:lnTo>
                      <a:pt x="624" y="470"/>
                    </a:lnTo>
                    <a:lnTo>
                      <a:pt x="624" y="470"/>
                    </a:lnTo>
                    <a:lnTo>
                      <a:pt x="624" y="482"/>
                    </a:lnTo>
                    <a:lnTo>
                      <a:pt x="624" y="482"/>
                    </a:lnTo>
                    <a:lnTo>
                      <a:pt x="636" y="482"/>
                    </a:lnTo>
                    <a:lnTo>
                      <a:pt x="636" y="482"/>
                    </a:lnTo>
                    <a:lnTo>
                      <a:pt x="636" y="488"/>
                    </a:lnTo>
                    <a:lnTo>
                      <a:pt x="636" y="516"/>
                    </a:lnTo>
                    <a:lnTo>
                      <a:pt x="636" y="516"/>
                    </a:lnTo>
                    <a:lnTo>
                      <a:pt x="652" y="516"/>
                    </a:lnTo>
                    <a:lnTo>
                      <a:pt x="652" y="516"/>
                    </a:lnTo>
                    <a:lnTo>
                      <a:pt x="652" y="538"/>
                    </a:lnTo>
                    <a:lnTo>
                      <a:pt x="652" y="544"/>
                    </a:lnTo>
                    <a:lnTo>
                      <a:pt x="652" y="556"/>
                    </a:lnTo>
                    <a:lnTo>
                      <a:pt x="652" y="556"/>
                    </a:lnTo>
                    <a:lnTo>
                      <a:pt x="670" y="556"/>
                    </a:lnTo>
                    <a:lnTo>
                      <a:pt x="670" y="556"/>
                    </a:lnTo>
                    <a:lnTo>
                      <a:pt x="670" y="562"/>
                    </a:lnTo>
                    <a:lnTo>
                      <a:pt x="670" y="572"/>
                    </a:lnTo>
                    <a:lnTo>
                      <a:pt x="670" y="572"/>
                    </a:lnTo>
                    <a:lnTo>
                      <a:pt x="674" y="572"/>
                    </a:lnTo>
                    <a:lnTo>
                      <a:pt x="674" y="572"/>
                    </a:lnTo>
                    <a:lnTo>
                      <a:pt x="674" y="584"/>
                    </a:lnTo>
                    <a:lnTo>
                      <a:pt x="674" y="584"/>
                    </a:lnTo>
                    <a:lnTo>
                      <a:pt x="732" y="584"/>
                    </a:lnTo>
                    <a:lnTo>
                      <a:pt x="732" y="584"/>
                    </a:lnTo>
                    <a:lnTo>
                      <a:pt x="732" y="596"/>
                    </a:lnTo>
                    <a:lnTo>
                      <a:pt x="732" y="596"/>
                    </a:lnTo>
                    <a:lnTo>
                      <a:pt x="788" y="596"/>
                    </a:lnTo>
                    <a:lnTo>
                      <a:pt x="788" y="596"/>
                    </a:lnTo>
                    <a:lnTo>
                      <a:pt x="788" y="606"/>
                    </a:lnTo>
                    <a:lnTo>
                      <a:pt x="788" y="606"/>
                    </a:lnTo>
                    <a:lnTo>
                      <a:pt x="850" y="606"/>
                    </a:lnTo>
                    <a:lnTo>
                      <a:pt x="850" y="606"/>
                    </a:lnTo>
                    <a:lnTo>
                      <a:pt x="850" y="612"/>
                    </a:lnTo>
                    <a:lnTo>
                      <a:pt x="850" y="612"/>
                    </a:lnTo>
                    <a:lnTo>
                      <a:pt x="856" y="612"/>
                    </a:lnTo>
                    <a:lnTo>
                      <a:pt x="856" y="612"/>
                    </a:lnTo>
                    <a:lnTo>
                      <a:pt x="856" y="636"/>
                    </a:lnTo>
                    <a:lnTo>
                      <a:pt x="856" y="646"/>
                    </a:lnTo>
                    <a:lnTo>
                      <a:pt x="856" y="652"/>
                    </a:lnTo>
                    <a:lnTo>
                      <a:pt x="856" y="652"/>
                    </a:lnTo>
                    <a:lnTo>
                      <a:pt x="874" y="652"/>
                    </a:lnTo>
                    <a:lnTo>
                      <a:pt x="874" y="652"/>
                    </a:lnTo>
                    <a:lnTo>
                      <a:pt x="874" y="670"/>
                    </a:lnTo>
                    <a:lnTo>
                      <a:pt x="874" y="680"/>
                    </a:lnTo>
                    <a:lnTo>
                      <a:pt x="874" y="680"/>
                    </a:lnTo>
                    <a:lnTo>
                      <a:pt x="890" y="680"/>
                    </a:lnTo>
                    <a:lnTo>
                      <a:pt x="890" y="680"/>
                    </a:lnTo>
                    <a:lnTo>
                      <a:pt x="890" y="692"/>
                    </a:lnTo>
                    <a:lnTo>
                      <a:pt x="890" y="692"/>
                    </a:lnTo>
                    <a:lnTo>
                      <a:pt x="924" y="692"/>
                    </a:lnTo>
                    <a:lnTo>
                      <a:pt x="924" y="692"/>
                    </a:lnTo>
                    <a:lnTo>
                      <a:pt x="924" y="698"/>
                    </a:lnTo>
                    <a:lnTo>
                      <a:pt x="924" y="698"/>
                    </a:lnTo>
                    <a:lnTo>
                      <a:pt x="974" y="698"/>
                    </a:lnTo>
                    <a:lnTo>
                      <a:pt x="974" y="698"/>
                    </a:lnTo>
                    <a:lnTo>
                      <a:pt x="974" y="710"/>
                    </a:lnTo>
                    <a:lnTo>
                      <a:pt x="974" y="710"/>
                    </a:lnTo>
                    <a:lnTo>
                      <a:pt x="1048" y="710"/>
                    </a:lnTo>
                    <a:lnTo>
                      <a:pt x="1048" y="710"/>
                    </a:lnTo>
                    <a:lnTo>
                      <a:pt x="1048" y="720"/>
                    </a:lnTo>
                    <a:lnTo>
                      <a:pt x="1048" y="720"/>
                    </a:lnTo>
                    <a:lnTo>
                      <a:pt x="1072" y="720"/>
                    </a:lnTo>
                    <a:lnTo>
                      <a:pt x="1072" y="720"/>
                    </a:lnTo>
                    <a:lnTo>
                      <a:pt x="1072" y="732"/>
                    </a:lnTo>
                    <a:lnTo>
                      <a:pt x="1072" y="732"/>
                    </a:lnTo>
                    <a:lnTo>
                      <a:pt x="1082" y="732"/>
                    </a:lnTo>
                    <a:lnTo>
                      <a:pt x="1082" y="732"/>
                    </a:lnTo>
                    <a:lnTo>
                      <a:pt x="1082" y="738"/>
                    </a:lnTo>
                    <a:lnTo>
                      <a:pt x="1082" y="738"/>
                    </a:lnTo>
                    <a:lnTo>
                      <a:pt x="1088" y="738"/>
                    </a:lnTo>
                    <a:lnTo>
                      <a:pt x="1088" y="738"/>
                    </a:lnTo>
                    <a:lnTo>
                      <a:pt x="1088" y="772"/>
                    </a:lnTo>
                    <a:lnTo>
                      <a:pt x="1088" y="772"/>
                    </a:lnTo>
                    <a:lnTo>
                      <a:pt x="1100" y="772"/>
                    </a:lnTo>
                    <a:lnTo>
                      <a:pt x="1100" y="772"/>
                    </a:lnTo>
                    <a:lnTo>
                      <a:pt x="1100" y="782"/>
                    </a:lnTo>
                    <a:lnTo>
                      <a:pt x="1100" y="782"/>
                    </a:lnTo>
                    <a:lnTo>
                      <a:pt x="1100" y="782"/>
                    </a:lnTo>
                    <a:lnTo>
                      <a:pt x="1106" y="782"/>
                    </a:lnTo>
                    <a:lnTo>
                      <a:pt x="1106" y="794"/>
                    </a:lnTo>
                    <a:lnTo>
                      <a:pt x="1100" y="794"/>
                    </a:lnTo>
                    <a:lnTo>
                      <a:pt x="1144" y="794"/>
                    </a:lnTo>
                    <a:lnTo>
                      <a:pt x="1144" y="794"/>
                    </a:lnTo>
                    <a:lnTo>
                      <a:pt x="1144" y="812"/>
                    </a:lnTo>
                    <a:lnTo>
                      <a:pt x="1144" y="812"/>
                    </a:lnTo>
                    <a:lnTo>
                      <a:pt x="1224" y="812"/>
                    </a:lnTo>
                    <a:lnTo>
                      <a:pt x="1224" y="812"/>
                    </a:lnTo>
                    <a:lnTo>
                      <a:pt x="1224" y="828"/>
                    </a:lnTo>
                    <a:lnTo>
                      <a:pt x="1224" y="828"/>
                    </a:lnTo>
                    <a:lnTo>
                      <a:pt x="1236" y="828"/>
                    </a:lnTo>
                    <a:lnTo>
                      <a:pt x="1242" y="828"/>
                    </a:lnTo>
                    <a:lnTo>
                      <a:pt x="1242" y="840"/>
                    </a:lnTo>
                    <a:lnTo>
                      <a:pt x="1236" y="840"/>
                    </a:lnTo>
                    <a:lnTo>
                      <a:pt x="1246" y="840"/>
                    </a:lnTo>
                    <a:lnTo>
                      <a:pt x="1252" y="840"/>
                    </a:lnTo>
                    <a:lnTo>
                      <a:pt x="1252" y="846"/>
                    </a:lnTo>
                    <a:lnTo>
                      <a:pt x="1252" y="862"/>
                    </a:lnTo>
                    <a:lnTo>
                      <a:pt x="1246" y="862"/>
                    </a:lnTo>
                    <a:lnTo>
                      <a:pt x="1270" y="862"/>
                    </a:lnTo>
                    <a:lnTo>
                      <a:pt x="1270" y="862"/>
                    </a:lnTo>
                    <a:lnTo>
                      <a:pt x="1270" y="868"/>
                    </a:lnTo>
                    <a:lnTo>
                      <a:pt x="1270" y="880"/>
                    </a:lnTo>
                    <a:lnTo>
                      <a:pt x="1270" y="880"/>
                    </a:lnTo>
                    <a:lnTo>
                      <a:pt x="1304" y="880"/>
                    </a:lnTo>
                    <a:lnTo>
                      <a:pt x="1304" y="880"/>
                    </a:lnTo>
                    <a:lnTo>
                      <a:pt x="1304" y="890"/>
                    </a:lnTo>
                    <a:lnTo>
                      <a:pt x="1304" y="890"/>
                    </a:lnTo>
                    <a:lnTo>
                      <a:pt x="1320" y="890"/>
                    </a:lnTo>
                    <a:lnTo>
                      <a:pt x="1326" y="890"/>
                    </a:lnTo>
                    <a:lnTo>
                      <a:pt x="1326" y="902"/>
                    </a:lnTo>
                    <a:lnTo>
                      <a:pt x="1320" y="902"/>
                    </a:lnTo>
                    <a:lnTo>
                      <a:pt x="1496" y="902"/>
                    </a:lnTo>
                    <a:lnTo>
                      <a:pt x="1496" y="902"/>
                    </a:lnTo>
                    <a:lnTo>
                      <a:pt x="1496" y="908"/>
                    </a:lnTo>
                    <a:lnTo>
                      <a:pt x="1496" y="908"/>
                    </a:lnTo>
                    <a:lnTo>
                      <a:pt x="1502" y="908"/>
                    </a:lnTo>
                    <a:lnTo>
                      <a:pt x="1502" y="908"/>
                    </a:lnTo>
                    <a:lnTo>
                      <a:pt x="1502" y="918"/>
                    </a:lnTo>
                    <a:lnTo>
                      <a:pt x="1502" y="918"/>
                    </a:lnTo>
                    <a:lnTo>
                      <a:pt x="1508" y="918"/>
                    </a:lnTo>
                    <a:lnTo>
                      <a:pt x="1508" y="918"/>
                    </a:lnTo>
                    <a:lnTo>
                      <a:pt x="1508" y="930"/>
                    </a:lnTo>
                    <a:lnTo>
                      <a:pt x="1508" y="942"/>
                    </a:lnTo>
                    <a:lnTo>
                      <a:pt x="1508" y="942"/>
                    </a:lnTo>
                    <a:lnTo>
                      <a:pt x="1514" y="942"/>
                    </a:lnTo>
                    <a:lnTo>
                      <a:pt x="1514" y="942"/>
                    </a:lnTo>
                    <a:lnTo>
                      <a:pt x="1514" y="958"/>
                    </a:lnTo>
                    <a:lnTo>
                      <a:pt x="1514" y="954"/>
                    </a:lnTo>
                    <a:lnTo>
                      <a:pt x="1530" y="954"/>
                    </a:lnTo>
                    <a:lnTo>
                      <a:pt x="1530" y="958"/>
                    </a:lnTo>
                    <a:lnTo>
                      <a:pt x="1530" y="970"/>
                    </a:lnTo>
                    <a:lnTo>
                      <a:pt x="1530" y="982"/>
                    </a:lnTo>
                    <a:lnTo>
                      <a:pt x="1530" y="976"/>
                    </a:lnTo>
                    <a:lnTo>
                      <a:pt x="1586" y="976"/>
                    </a:lnTo>
                    <a:lnTo>
                      <a:pt x="1586" y="982"/>
                    </a:lnTo>
                    <a:lnTo>
                      <a:pt x="1586" y="988"/>
                    </a:lnTo>
                    <a:lnTo>
                      <a:pt x="1586" y="988"/>
                    </a:lnTo>
                    <a:lnTo>
                      <a:pt x="1598" y="988"/>
                    </a:lnTo>
                    <a:lnTo>
                      <a:pt x="1598" y="988"/>
                    </a:lnTo>
                    <a:lnTo>
                      <a:pt x="1598" y="998"/>
                    </a:lnTo>
                    <a:lnTo>
                      <a:pt x="1598" y="998"/>
                    </a:lnTo>
                    <a:lnTo>
                      <a:pt x="1712" y="998"/>
                    </a:lnTo>
                    <a:close/>
                  </a:path>
                </a:pathLst>
              </a:custGeom>
              <a:solidFill>
                <a:srgbClr val="7F7F7F"/>
              </a:solidFill>
              <a:ln w="19050">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06" name="Freeform 895"/>
              <p:cNvSpPr>
                <a:spLocks/>
              </p:cNvSpPr>
              <p:nvPr/>
            </p:nvSpPr>
            <p:spPr bwMode="auto">
              <a:xfrm>
                <a:off x="1885132" y="2072609"/>
                <a:ext cx="2441832" cy="1275855"/>
              </a:xfrm>
              <a:custGeom>
                <a:avLst/>
                <a:gdLst>
                  <a:gd name="T0" fmla="*/ 1530 w 1712"/>
                  <a:gd name="T1" fmla="*/ 982 h 998"/>
                  <a:gd name="T2" fmla="*/ 1508 w 1712"/>
                  <a:gd name="T3" fmla="*/ 942 h 998"/>
                  <a:gd name="T4" fmla="*/ 1496 w 1712"/>
                  <a:gd name="T5" fmla="*/ 902 h 998"/>
                  <a:gd name="T6" fmla="*/ 1270 w 1712"/>
                  <a:gd name="T7" fmla="*/ 880 h 998"/>
                  <a:gd name="T8" fmla="*/ 1236 w 1712"/>
                  <a:gd name="T9" fmla="*/ 840 h 998"/>
                  <a:gd name="T10" fmla="*/ 1144 w 1712"/>
                  <a:gd name="T11" fmla="*/ 794 h 998"/>
                  <a:gd name="T12" fmla="*/ 1088 w 1712"/>
                  <a:gd name="T13" fmla="*/ 772 h 998"/>
                  <a:gd name="T14" fmla="*/ 1072 w 1712"/>
                  <a:gd name="T15" fmla="*/ 720 h 998"/>
                  <a:gd name="T16" fmla="*/ 924 w 1712"/>
                  <a:gd name="T17" fmla="*/ 698 h 998"/>
                  <a:gd name="T18" fmla="*/ 868 w 1712"/>
                  <a:gd name="T19" fmla="*/ 670 h 998"/>
                  <a:gd name="T20" fmla="*/ 850 w 1712"/>
                  <a:gd name="T21" fmla="*/ 612 h 998"/>
                  <a:gd name="T22" fmla="*/ 732 w 1712"/>
                  <a:gd name="T23" fmla="*/ 584 h 998"/>
                  <a:gd name="T24" fmla="*/ 652 w 1712"/>
                  <a:gd name="T25" fmla="*/ 556 h 998"/>
                  <a:gd name="T26" fmla="*/ 636 w 1712"/>
                  <a:gd name="T27" fmla="*/ 482 h 998"/>
                  <a:gd name="T28" fmla="*/ 612 w 1712"/>
                  <a:gd name="T29" fmla="*/ 466 h 998"/>
                  <a:gd name="T30" fmla="*/ 584 w 1712"/>
                  <a:gd name="T31" fmla="*/ 420 h 998"/>
                  <a:gd name="T32" fmla="*/ 522 w 1712"/>
                  <a:gd name="T33" fmla="*/ 402 h 998"/>
                  <a:gd name="T34" fmla="*/ 466 w 1712"/>
                  <a:gd name="T35" fmla="*/ 374 h 998"/>
                  <a:gd name="T36" fmla="*/ 436 w 1712"/>
                  <a:gd name="T37" fmla="*/ 312 h 998"/>
                  <a:gd name="T38" fmla="*/ 402 w 1712"/>
                  <a:gd name="T39" fmla="*/ 294 h 998"/>
                  <a:gd name="T40" fmla="*/ 238 w 1712"/>
                  <a:gd name="T41" fmla="*/ 256 h 998"/>
                  <a:gd name="T42" fmla="*/ 222 w 1712"/>
                  <a:gd name="T43" fmla="*/ 210 h 998"/>
                  <a:gd name="T44" fmla="*/ 210 w 1712"/>
                  <a:gd name="T45" fmla="*/ 152 h 998"/>
                  <a:gd name="T46" fmla="*/ 194 w 1712"/>
                  <a:gd name="T47" fmla="*/ 124 h 998"/>
                  <a:gd name="T48" fmla="*/ 164 w 1712"/>
                  <a:gd name="T49" fmla="*/ 102 h 998"/>
                  <a:gd name="T50" fmla="*/ 102 w 1712"/>
                  <a:gd name="T51" fmla="*/ 74 h 998"/>
                  <a:gd name="T52" fmla="*/ 92 w 1712"/>
                  <a:gd name="T53" fmla="*/ 40 h 998"/>
                  <a:gd name="T54" fmla="*/ 24 w 1712"/>
                  <a:gd name="T55" fmla="*/ 16 h 998"/>
                  <a:gd name="T56" fmla="*/ 0 w 1712"/>
                  <a:gd name="T57" fmla="*/ 0 h 998"/>
                  <a:gd name="T58" fmla="*/ 58 w 1712"/>
                  <a:gd name="T59" fmla="*/ 16 h 998"/>
                  <a:gd name="T60" fmla="*/ 92 w 1712"/>
                  <a:gd name="T61" fmla="*/ 56 h 998"/>
                  <a:gd name="T62" fmla="*/ 108 w 1712"/>
                  <a:gd name="T63" fmla="*/ 74 h 998"/>
                  <a:gd name="T64" fmla="*/ 164 w 1712"/>
                  <a:gd name="T65" fmla="*/ 102 h 998"/>
                  <a:gd name="T66" fmla="*/ 198 w 1712"/>
                  <a:gd name="T67" fmla="*/ 124 h 998"/>
                  <a:gd name="T68" fmla="*/ 210 w 1712"/>
                  <a:gd name="T69" fmla="*/ 164 h 998"/>
                  <a:gd name="T70" fmla="*/ 222 w 1712"/>
                  <a:gd name="T71" fmla="*/ 220 h 998"/>
                  <a:gd name="T72" fmla="*/ 238 w 1712"/>
                  <a:gd name="T73" fmla="*/ 256 h 998"/>
                  <a:gd name="T74" fmla="*/ 426 w 1712"/>
                  <a:gd name="T75" fmla="*/ 294 h 998"/>
                  <a:gd name="T76" fmla="*/ 436 w 1712"/>
                  <a:gd name="T77" fmla="*/ 328 h 998"/>
                  <a:gd name="T78" fmla="*/ 466 w 1712"/>
                  <a:gd name="T79" fmla="*/ 380 h 998"/>
                  <a:gd name="T80" fmla="*/ 556 w 1712"/>
                  <a:gd name="T81" fmla="*/ 402 h 998"/>
                  <a:gd name="T82" fmla="*/ 584 w 1712"/>
                  <a:gd name="T83" fmla="*/ 430 h 998"/>
                  <a:gd name="T84" fmla="*/ 618 w 1712"/>
                  <a:gd name="T85" fmla="*/ 466 h 998"/>
                  <a:gd name="T86" fmla="*/ 636 w 1712"/>
                  <a:gd name="T87" fmla="*/ 488 h 998"/>
                  <a:gd name="T88" fmla="*/ 670 w 1712"/>
                  <a:gd name="T89" fmla="*/ 556 h 998"/>
                  <a:gd name="T90" fmla="*/ 732 w 1712"/>
                  <a:gd name="T91" fmla="*/ 596 h 998"/>
                  <a:gd name="T92" fmla="*/ 856 w 1712"/>
                  <a:gd name="T93" fmla="*/ 612 h 998"/>
                  <a:gd name="T94" fmla="*/ 874 w 1712"/>
                  <a:gd name="T95" fmla="*/ 680 h 998"/>
                  <a:gd name="T96" fmla="*/ 974 w 1712"/>
                  <a:gd name="T97" fmla="*/ 698 h 998"/>
                  <a:gd name="T98" fmla="*/ 1072 w 1712"/>
                  <a:gd name="T99" fmla="*/ 732 h 998"/>
                  <a:gd name="T100" fmla="*/ 1100 w 1712"/>
                  <a:gd name="T101" fmla="*/ 772 h 998"/>
                  <a:gd name="T102" fmla="*/ 1144 w 1712"/>
                  <a:gd name="T103" fmla="*/ 812 h 998"/>
                  <a:gd name="T104" fmla="*/ 1252 w 1712"/>
                  <a:gd name="T105" fmla="*/ 840 h 998"/>
                  <a:gd name="T106" fmla="*/ 1304 w 1712"/>
                  <a:gd name="T107" fmla="*/ 880 h 998"/>
                  <a:gd name="T108" fmla="*/ 1496 w 1712"/>
                  <a:gd name="T109" fmla="*/ 908 h 998"/>
                  <a:gd name="T110" fmla="*/ 1514 w 1712"/>
                  <a:gd name="T111" fmla="*/ 942 h 998"/>
                  <a:gd name="T112" fmla="*/ 1586 w 1712"/>
                  <a:gd name="T113" fmla="*/ 982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2" h="998">
                    <a:moveTo>
                      <a:pt x="1712" y="998"/>
                    </a:moveTo>
                    <a:lnTo>
                      <a:pt x="1598" y="998"/>
                    </a:lnTo>
                    <a:lnTo>
                      <a:pt x="1598" y="998"/>
                    </a:lnTo>
                    <a:lnTo>
                      <a:pt x="1598" y="988"/>
                    </a:lnTo>
                    <a:lnTo>
                      <a:pt x="1598" y="988"/>
                    </a:lnTo>
                    <a:lnTo>
                      <a:pt x="1586" y="988"/>
                    </a:lnTo>
                    <a:lnTo>
                      <a:pt x="1586" y="988"/>
                    </a:lnTo>
                    <a:lnTo>
                      <a:pt x="1586" y="982"/>
                    </a:lnTo>
                    <a:lnTo>
                      <a:pt x="1586" y="982"/>
                    </a:lnTo>
                    <a:lnTo>
                      <a:pt x="1530" y="982"/>
                    </a:lnTo>
                    <a:lnTo>
                      <a:pt x="1524" y="982"/>
                    </a:lnTo>
                    <a:lnTo>
                      <a:pt x="1524" y="970"/>
                    </a:lnTo>
                    <a:lnTo>
                      <a:pt x="1524" y="958"/>
                    </a:lnTo>
                    <a:lnTo>
                      <a:pt x="1530" y="958"/>
                    </a:lnTo>
                    <a:lnTo>
                      <a:pt x="1514" y="958"/>
                    </a:lnTo>
                    <a:lnTo>
                      <a:pt x="1514" y="958"/>
                    </a:lnTo>
                    <a:lnTo>
                      <a:pt x="1514" y="942"/>
                    </a:lnTo>
                    <a:lnTo>
                      <a:pt x="1514" y="948"/>
                    </a:lnTo>
                    <a:lnTo>
                      <a:pt x="1508" y="948"/>
                    </a:lnTo>
                    <a:lnTo>
                      <a:pt x="1508" y="942"/>
                    </a:lnTo>
                    <a:lnTo>
                      <a:pt x="1508" y="930"/>
                    </a:lnTo>
                    <a:lnTo>
                      <a:pt x="1508" y="918"/>
                    </a:lnTo>
                    <a:lnTo>
                      <a:pt x="1508" y="924"/>
                    </a:lnTo>
                    <a:lnTo>
                      <a:pt x="1502" y="924"/>
                    </a:lnTo>
                    <a:lnTo>
                      <a:pt x="1502" y="918"/>
                    </a:lnTo>
                    <a:lnTo>
                      <a:pt x="1502" y="908"/>
                    </a:lnTo>
                    <a:lnTo>
                      <a:pt x="1502" y="908"/>
                    </a:lnTo>
                    <a:lnTo>
                      <a:pt x="1496" y="908"/>
                    </a:lnTo>
                    <a:lnTo>
                      <a:pt x="1496" y="908"/>
                    </a:lnTo>
                    <a:lnTo>
                      <a:pt x="1496" y="902"/>
                    </a:lnTo>
                    <a:lnTo>
                      <a:pt x="1496" y="902"/>
                    </a:lnTo>
                    <a:lnTo>
                      <a:pt x="1320" y="902"/>
                    </a:lnTo>
                    <a:lnTo>
                      <a:pt x="1320" y="902"/>
                    </a:lnTo>
                    <a:lnTo>
                      <a:pt x="1320" y="890"/>
                    </a:lnTo>
                    <a:lnTo>
                      <a:pt x="1320" y="890"/>
                    </a:lnTo>
                    <a:lnTo>
                      <a:pt x="1304" y="890"/>
                    </a:lnTo>
                    <a:lnTo>
                      <a:pt x="1298" y="890"/>
                    </a:lnTo>
                    <a:lnTo>
                      <a:pt x="1300" y="882"/>
                    </a:lnTo>
                    <a:lnTo>
                      <a:pt x="1304" y="880"/>
                    </a:lnTo>
                    <a:lnTo>
                      <a:pt x="1270" y="880"/>
                    </a:lnTo>
                    <a:lnTo>
                      <a:pt x="1270" y="880"/>
                    </a:lnTo>
                    <a:lnTo>
                      <a:pt x="1270" y="868"/>
                    </a:lnTo>
                    <a:lnTo>
                      <a:pt x="1270" y="862"/>
                    </a:lnTo>
                    <a:lnTo>
                      <a:pt x="1270" y="862"/>
                    </a:lnTo>
                    <a:lnTo>
                      <a:pt x="1246" y="862"/>
                    </a:lnTo>
                    <a:lnTo>
                      <a:pt x="1246" y="862"/>
                    </a:lnTo>
                    <a:lnTo>
                      <a:pt x="1246" y="846"/>
                    </a:lnTo>
                    <a:lnTo>
                      <a:pt x="1246" y="840"/>
                    </a:lnTo>
                    <a:lnTo>
                      <a:pt x="1246" y="840"/>
                    </a:lnTo>
                    <a:lnTo>
                      <a:pt x="1236" y="840"/>
                    </a:lnTo>
                    <a:lnTo>
                      <a:pt x="1236" y="840"/>
                    </a:lnTo>
                    <a:lnTo>
                      <a:pt x="1236" y="828"/>
                    </a:lnTo>
                    <a:lnTo>
                      <a:pt x="1236" y="828"/>
                    </a:lnTo>
                    <a:lnTo>
                      <a:pt x="1224" y="828"/>
                    </a:lnTo>
                    <a:lnTo>
                      <a:pt x="1218" y="828"/>
                    </a:lnTo>
                    <a:lnTo>
                      <a:pt x="1218" y="812"/>
                    </a:lnTo>
                    <a:lnTo>
                      <a:pt x="1224" y="816"/>
                    </a:lnTo>
                    <a:lnTo>
                      <a:pt x="1144" y="816"/>
                    </a:lnTo>
                    <a:lnTo>
                      <a:pt x="1144" y="812"/>
                    </a:lnTo>
                    <a:lnTo>
                      <a:pt x="1144" y="794"/>
                    </a:lnTo>
                    <a:lnTo>
                      <a:pt x="1144" y="794"/>
                    </a:lnTo>
                    <a:lnTo>
                      <a:pt x="1100" y="794"/>
                    </a:lnTo>
                    <a:lnTo>
                      <a:pt x="1100" y="794"/>
                    </a:lnTo>
                    <a:lnTo>
                      <a:pt x="1100" y="782"/>
                    </a:lnTo>
                    <a:lnTo>
                      <a:pt x="1100" y="782"/>
                    </a:lnTo>
                    <a:lnTo>
                      <a:pt x="1100" y="782"/>
                    </a:lnTo>
                    <a:lnTo>
                      <a:pt x="1094" y="782"/>
                    </a:lnTo>
                    <a:lnTo>
                      <a:pt x="1094" y="772"/>
                    </a:lnTo>
                    <a:lnTo>
                      <a:pt x="1100" y="772"/>
                    </a:lnTo>
                    <a:lnTo>
                      <a:pt x="1088" y="772"/>
                    </a:lnTo>
                    <a:lnTo>
                      <a:pt x="1082" y="772"/>
                    </a:lnTo>
                    <a:lnTo>
                      <a:pt x="1082" y="738"/>
                    </a:lnTo>
                    <a:lnTo>
                      <a:pt x="1088" y="738"/>
                    </a:lnTo>
                    <a:lnTo>
                      <a:pt x="1082" y="738"/>
                    </a:lnTo>
                    <a:lnTo>
                      <a:pt x="1076" y="738"/>
                    </a:lnTo>
                    <a:lnTo>
                      <a:pt x="1076" y="732"/>
                    </a:lnTo>
                    <a:lnTo>
                      <a:pt x="1082" y="732"/>
                    </a:lnTo>
                    <a:lnTo>
                      <a:pt x="1072" y="732"/>
                    </a:lnTo>
                    <a:lnTo>
                      <a:pt x="1072" y="732"/>
                    </a:lnTo>
                    <a:lnTo>
                      <a:pt x="1072" y="720"/>
                    </a:lnTo>
                    <a:lnTo>
                      <a:pt x="1072" y="720"/>
                    </a:lnTo>
                    <a:lnTo>
                      <a:pt x="1048" y="720"/>
                    </a:lnTo>
                    <a:lnTo>
                      <a:pt x="1048" y="720"/>
                    </a:lnTo>
                    <a:lnTo>
                      <a:pt x="1048" y="710"/>
                    </a:lnTo>
                    <a:lnTo>
                      <a:pt x="1048" y="710"/>
                    </a:lnTo>
                    <a:lnTo>
                      <a:pt x="974" y="710"/>
                    </a:lnTo>
                    <a:lnTo>
                      <a:pt x="974" y="710"/>
                    </a:lnTo>
                    <a:lnTo>
                      <a:pt x="974" y="698"/>
                    </a:lnTo>
                    <a:lnTo>
                      <a:pt x="974" y="698"/>
                    </a:lnTo>
                    <a:lnTo>
                      <a:pt x="924" y="698"/>
                    </a:lnTo>
                    <a:lnTo>
                      <a:pt x="924" y="698"/>
                    </a:lnTo>
                    <a:lnTo>
                      <a:pt x="924" y="692"/>
                    </a:lnTo>
                    <a:lnTo>
                      <a:pt x="924" y="692"/>
                    </a:lnTo>
                    <a:lnTo>
                      <a:pt x="890" y="692"/>
                    </a:lnTo>
                    <a:lnTo>
                      <a:pt x="890" y="692"/>
                    </a:lnTo>
                    <a:lnTo>
                      <a:pt x="890" y="680"/>
                    </a:lnTo>
                    <a:lnTo>
                      <a:pt x="890" y="680"/>
                    </a:lnTo>
                    <a:lnTo>
                      <a:pt x="874" y="680"/>
                    </a:lnTo>
                    <a:lnTo>
                      <a:pt x="868" y="680"/>
                    </a:lnTo>
                    <a:lnTo>
                      <a:pt x="868" y="670"/>
                    </a:lnTo>
                    <a:lnTo>
                      <a:pt x="868" y="652"/>
                    </a:lnTo>
                    <a:lnTo>
                      <a:pt x="874" y="652"/>
                    </a:lnTo>
                    <a:lnTo>
                      <a:pt x="856" y="652"/>
                    </a:lnTo>
                    <a:lnTo>
                      <a:pt x="856" y="652"/>
                    </a:lnTo>
                    <a:lnTo>
                      <a:pt x="856" y="646"/>
                    </a:lnTo>
                    <a:lnTo>
                      <a:pt x="856" y="636"/>
                    </a:lnTo>
                    <a:lnTo>
                      <a:pt x="856" y="612"/>
                    </a:lnTo>
                    <a:lnTo>
                      <a:pt x="856" y="612"/>
                    </a:lnTo>
                    <a:lnTo>
                      <a:pt x="850" y="612"/>
                    </a:lnTo>
                    <a:lnTo>
                      <a:pt x="850" y="612"/>
                    </a:lnTo>
                    <a:lnTo>
                      <a:pt x="850" y="606"/>
                    </a:lnTo>
                    <a:lnTo>
                      <a:pt x="850" y="606"/>
                    </a:lnTo>
                    <a:lnTo>
                      <a:pt x="788" y="606"/>
                    </a:lnTo>
                    <a:lnTo>
                      <a:pt x="782" y="606"/>
                    </a:lnTo>
                    <a:lnTo>
                      <a:pt x="782" y="596"/>
                    </a:lnTo>
                    <a:lnTo>
                      <a:pt x="788" y="596"/>
                    </a:lnTo>
                    <a:lnTo>
                      <a:pt x="732" y="596"/>
                    </a:lnTo>
                    <a:lnTo>
                      <a:pt x="732" y="596"/>
                    </a:lnTo>
                    <a:lnTo>
                      <a:pt x="732" y="584"/>
                    </a:lnTo>
                    <a:lnTo>
                      <a:pt x="732" y="584"/>
                    </a:lnTo>
                    <a:lnTo>
                      <a:pt x="674" y="584"/>
                    </a:lnTo>
                    <a:lnTo>
                      <a:pt x="674" y="584"/>
                    </a:lnTo>
                    <a:lnTo>
                      <a:pt x="674" y="572"/>
                    </a:lnTo>
                    <a:lnTo>
                      <a:pt x="674" y="572"/>
                    </a:lnTo>
                    <a:lnTo>
                      <a:pt x="670" y="572"/>
                    </a:lnTo>
                    <a:lnTo>
                      <a:pt x="670" y="572"/>
                    </a:lnTo>
                    <a:lnTo>
                      <a:pt x="670" y="562"/>
                    </a:lnTo>
                    <a:lnTo>
                      <a:pt x="670" y="556"/>
                    </a:lnTo>
                    <a:lnTo>
                      <a:pt x="670" y="556"/>
                    </a:lnTo>
                    <a:lnTo>
                      <a:pt x="652" y="556"/>
                    </a:lnTo>
                    <a:lnTo>
                      <a:pt x="652" y="556"/>
                    </a:lnTo>
                    <a:lnTo>
                      <a:pt x="652" y="544"/>
                    </a:lnTo>
                    <a:lnTo>
                      <a:pt x="652" y="538"/>
                    </a:lnTo>
                    <a:lnTo>
                      <a:pt x="652" y="516"/>
                    </a:lnTo>
                    <a:lnTo>
                      <a:pt x="652" y="516"/>
                    </a:lnTo>
                    <a:lnTo>
                      <a:pt x="636" y="516"/>
                    </a:lnTo>
                    <a:lnTo>
                      <a:pt x="636" y="516"/>
                    </a:lnTo>
                    <a:lnTo>
                      <a:pt x="636" y="488"/>
                    </a:lnTo>
                    <a:lnTo>
                      <a:pt x="636" y="482"/>
                    </a:lnTo>
                    <a:lnTo>
                      <a:pt x="636" y="482"/>
                    </a:lnTo>
                    <a:lnTo>
                      <a:pt x="624" y="482"/>
                    </a:lnTo>
                    <a:lnTo>
                      <a:pt x="624" y="482"/>
                    </a:lnTo>
                    <a:lnTo>
                      <a:pt x="624" y="470"/>
                    </a:lnTo>
                    <a:lnTo>
                      <a:pt x="624" y="470"/>
                    </a:lnTo>
                    <a:lnTo>
                      <a:pt x="618" y="470"/>
                    </a:lnTo>
                    <a:lnTo>
                      <a:pt x="618" y="470"/>
                    </a:lnTo>
                    <a:lnTo>
                      <a:pt x="618" y="466"/>
                    </a:lnTo>
                    <a:lnTo>
                      <a:pt x="618" y="466"/>
                    </a:lnTo>
                    <a:lnTo>
                      <a:pt x="612" y="466"/>
                    </a:lnTo>
                    <a:lnTo>
                      <a:pt x="612" y="466"/>
                    </a:lnTo>
                    <a:lnTo>
                      <a:pt x="612" y="448"/>
                    </a:lnTo>
                    <a:lnTo>
                      <a:pt x="612" y="442"/>
                    </a:lnTo>
                    <a:lnTo>
                      <a:pt x="612" y="442"/>
                    </a:lnTo>
                    <a:lnTo>
                      <a:pt x="606" y="442"/>
                    </a:lnTo>
                    <a:lnTo>
                      <a:pt x="606" y="442"/>
                    </a:lnTo>
                    <a:lnTo>
                      <a:pt x="606" y="430"/>
                    </a:lnTo>
                    <a:lnTo>
                      <a:pt x="606" y="430"/>
                    </a:lnTo>
                    <a:lnTo>
                      <a:pt x="584" y="430"/>
                    </a:lnTo>
                    <a:lnTo>
                      <a:pt x="584" y="430"/>
                    </a:lnTo>
                    <a:lnTo>
                      <a:pt x="584" y="420"/>
                    </a:lnTo>
                    <a:lnTo>
                      <a:pt x="584" y="420"/>
                    </a:lnTo>
                    <a:lnTo>
                      <a:pt x="578" y="420"/>
                    </a:lnTo>
                    <a:lnTo>
                      <a:pt x="578" y="420"/>
                    </a:lnTo>
                    <a:lnTo>
                      <a:pt x="578" y="414"/>
                    </a:lnTo>
                    <a:lnTo>
                      <a:pt x="578" y="414"/>
                    </a:lnTo>
                    <a:lnTo>
                      <a:pt x="556" y="414"/>
                    </a:lnTo>
                    <a:lnTo>
                      <a:pt x="556" y="414"/>
                    </a:lnTo>
                    <a:lnTo>
                      <a:pt x="556" y="402"/>
                    </a:lnTo>
                    <a:lnTo>
                      <a:pt x="556" y="402"/>
                    </a:lnTo>
                    <a:lnTo>
                      <a:pt x="522" y="402"/>
                    </a:lnTo>
                    <a:lnTo>
                      <a:pt x="522" y="402"/>
                    </a:lnTo>
                    <a:lnTo>
                      <a:pt x="522" y="396"/>
                    </a:lnTo>
                    <a:lnTo>
                      <a:pt x="522" y="396"/>
                    </a:lnTo>
                    <a:lnTo>
                      <a:pt x="504" y="396"/>
                    </a:lnTo>
                    <a:lnTo>
                      <a:pt x="504" y="396"/>
                    </a:lnTo>
                    <a:lnTo>
                      <a:pt x="504" y="386"/>
                    </a:lnTo>
                    <a:lnTo>
                      <a:pt x="504" y="386"/>
                    </a:lnTo>
                    <a:lnTo>
                      <a:pt x="466" y="386"/>
                    </a:lnTo>
                    <a:lnTo>
                      <a:pt x="466" y="386"/>
                    </a:lnTo>
                    <a:lnTo>
                      <a:pt x="466" y="374"/>
                    </a:lnTo>
                    <a:lnTo>
                      <a:pt x="466" y="362"/>
                    </a:lnTo>
                    <a:lnTo>
                      <a:pt x="466" y="362"/>
                    </a:lnTo>
                    <a:lnTo>
                      <a:pt x="448" y="362"/>
                    </a:lnTo>
                    <a:lnTo>
                      <a:pt x="448" y="362"/>
                    </a:lnTo>
                    <a:lnTo>
                      <a:pt x="448" y="340"/>
                    </a:lnTo>
                    <a:lnTo>
                      <a:pt x="448" y="328"/>
                    </a:lnTo>
                    <a:lnTo>
                      <a:pt x="448" y="328"/>
                    </a:lnTo>
                    <a:lnTo>
                      <a:pt x="436" y="328"/>
                    </a:lnTo>
                    <a:lnTo>
                      <a:pt x="436" y="328"/>
                    </a:lnTo>
                    <a:lnTo>
                      <a:pt x="436" y="312"/>
                    </a:lnTo>
                    <a:lnTo>
                      <a:pt x="436" y="312"/>
                    </a:lnTo>
                    <a:lnTo>
                      <a:pt x="432" y="312"/>
                    </a:lnTo>
                    <a:lnTo>
                      <a:pt x="432" y="312"/>
                    </a:lnTo>
                    <a:lnTo>
                      <a:pt x="432" y="300"/>
                    </a:lnTo>
                    <a:lnTo>
                      <a:pt x="432" y="300"/>
                    </a:lnTo>
                    <a:lnTo>
                      <a:pt x="426" y="300"/>
                    </a:lnTo>
                    <a:lnTo>
                      <a:pt x="426" y="300"/>
                    </a:lnTo>
                    <a:lnTo>
                      <a:pt x="426" y="294"/>
                    </a:lnTo>
                    <a:lnTo>
                      <a:pt x="426" y="294"/>
                    </a:lnTo>
                    <a:lnTo>
                      <a:pt x="402" y="294"/>
                    </a:lnTo>
                    <a:lnTo>
                      <a:pt x="402" y="294"/>
                    </a:lnTo>
                    <a:lnTo>
                      <a:pt x="402" y="272"/>
                    </a:lnTo>
                    <a:lnTo>
                      <a:pt x="402" y="272"/>
                    </a:lnTo>
                    <a:lnTo>
                      <a:pt x="398" y="272"/>
                    </a:lnTo>
                    <a:lnTo>
                      <a:pt x="398" y="272"/>
                    </a:lnTo>
                    <a:lnTo>
                      <a:pt x="398" y="260"/>
                    </a:lnTo>
                    <a:lnTo>
                      <a:pt x="398" y="260"/>
                    </a:lnTo>
                    <a:lnTo>
                      <a:pt x="238" y="260"/>
                    </a:lnTo>
                    <a:lnTo>
                      <a:pt x="238" y="260"/>
                    </a:lnTo>
                    <a:lnTo>
                      <a:pt x="238" y="256"/>
                    </a:lnTo>
                    <a:lnTo>
                      <a:pt x="238" y="256"/>
                    </a:lnTo>
                    <a:lnTo>
                      <a:pt x="232" y="256"/>
                    </a:lnTo>
                    <a:lnTo>
                      <a:pt x="232" y="256"/>
                    </a:lnTo>
                    <a:lnTo>
                      <a:pt x="232" y="226"/>
                    </a:lnTo>
                    <a:lnTo>
                      <a:pt x="232" y="220"/>
                    </a:lnTo>
                    <a:lnTo>
                      <a:pt x="232" y="226"/>
                    </a:lnTo>
                    <a:lnTo>
                      <a:pt x="222" y="226"/>
                    </a:lnTo>
                    <a:lnTo>
                      <a:pt x="222" y="220"/>
                    </a:lnTo>
                    <a:lnTo>
                      <a:pt x="222" y="210"/>
                    </a:lnTo>
                    <a:lnTo>
                      <a:pt x="222" y="210"/>
                    </a:lnTo>
                    <a:lnTo>
                      <a:pt x="216" y="210"/>
                    </a:lnTo>
                    <a:lnTo>
                      <a:pt x="216" y="210"/>
                    </a:lnTo>
                    <a:lnTo>
                      <a:pt x="216" y="182"/>
                    </a:lnTo>
                    <a:lnTo>
                      <a:pt x="216" y="176"/>
                    </a:lnTo>
                    <a:lnTo>
                      <a:pt x="216" y="176"/>
                    </a:lnTo>
                    <a:lnTo>
                      <a:pt x="210" y="176"/>
                    </a:lnTo>
                    <a:lnTo>
                      <a:pt x="210" y="176"/>
                    </a:lnTo>
                    <a:lnTo>
                      <a:pt x="210" y="164"/>
                    </a:lnTo>
                    <a:lnTo>
                      <a:pt x="210" y="152"/>
                    </a:lnTo>
                    <a:lnTo>
                      <a:pt x="210" y="152"/>
                    </a:lnTo>
                    <a:lnTo>
                      <a:pt x="204" y="152"/>
                    </a:lnTo>
                    <a:lnTo>
                      <a:pt x="204" y="152"/>
                    </a:lnTo>
                    <a:lnTo>
                      <a:pt x="204" y="136"/>
                    </a:lnTo>
                    <a:lnTo>
                      <a:pt x="204" y="136"/>
                    </a:lnTo>
                    <a:lnTo>
                      <a:pt x="198" y="136"/>
                    </a:lnTo>
                    <a:lnTo>
                      <a:pt x="198" y="136"/>
                    </a:lnTo>
                    <a:lnTo>
                      <a:pt x="198" y="124"/>
                    </a:lnTo>
                    <a:lnTo>
                      <a:pt x="198" y="124"/>
                    </a:lnTo>
                    <a:lnTo>
                      <a:pt x="194" y="124"/>
                    </a:lnTo>
                    <a:lnTo>
                      <a:pt x="194" y="124"/>
                    </a:lnTo>
                    <a:lnTo>
                      <a:pt x="194" y="114"/>
                    </a:lnTo>
                    <a:lnTo>
                      <a:pt x="194" y="118"/>
                    </a:lnTo>
                    <a:lnTo>
                      <a:pt x="188" y="118"/>
                    </a:lnTo>
                    <a:lnTo>
                      <a:pt x="188" y="114"/>
                    </a:lnTo>
                    <a:lnTo>
                      <a:pt x="188" y="102"/>
                    </a:lnTo>
                    <a:lnTo>
                      <a:pt x="188" y="108"/>
                    </a:lnTo>
                    <a:lnTo>
                      <a:pt x="164" y="108"/>
                    </a:lnTo>
                    <a:lnTo>
                      <a:pt x="164" y="102"/>
                    </a:lnTo>
                    <a:lnTo>
                      <a:pt x="164" y="96"/>
                    </a:lnTo>
                    <a:lnTo>
                      <a:pt x="164" y="102"/>
                    </a:lnTo>
                    <a:lnTo>
                      <a:pt x="126" y="102"/>
                    </a:lnTo>
                    <a:lnTo>
                      <a:pt x="126" y="96"/>
                    </a:lnTo>
                    <a:lnTo>
                      <a:pt x="126" y="84"/>
                    </a:lnTo>
                    <a:lnTo>
                      <a:pt x="126" y="84"/>
                    </a:lnTo>
                    <a:lnTo>
                      <a:pt x="108" y="84"/>
                    </a:lnTo>
                    <a:lnTo>
                      <a:pt x="108" y="84"/>
                    </a:lnTo>
                    <a:lnTo>
                      <a:pt x="108" y="74"/>
                    </a:lnTo>
                    <a:lnTo>
                      <a:pt x="108" y="74"/>
                    </a:lnTo>
                    <a:lnTo>
                      <a:pt x="102" y="74"/>
                    </a:lnTo>
                    <a:lnTo>
                      <a:pt x="102" y="74"/>
                    </a:lnTo>
                    <a:lnTo>
                      <a:pt x="102" y="68"/>
                    </a:lnTo>
                    <a:lnTo>
                      <a:pt x="102" y="68"/>
                    </a:lnTo>
                    <a:lnTo>
                      <a:pt x="96" y="68"/>
                    </a:lnTo>
                    <a:lnTo>
                      <a:pt x="96" y="68"/>
                    </a:lnTo>
                    <a:lnTo>
                      <a:pt x="96" y="56"/>
                    </a:lnTo>
                    <a:lnTo>
                      <a:pt x="96" y="56"/>
                    </a:lnTo>
                    <a:lnTo>
                      <a:pt x="92" y="56"/>
                    </a:lnTo>
                    <a:lnTo>
                      <a:pt x="92" y="56"/>
                    </a:lnTo>
                    <a:lnTo>
                      <a:pt x="92" y="46"/>
                    </a:lnTo>
                    <a:lnTo>
                      <a:pt x="92" y="40"/>
                    </a:lnTo>
                    <a:lnTo>
                      <a:pt x="92" y="40"/>
                    </a:lnTo>
                    <a:lnTo>
                      <a:pt x="74" y="40"/>
                    </a:lnTo>
                    <a:lnTo>
                      <a:pt x="74" y="40"/>
                    </a:lnTo>
                    <a:lnTo>
                      <a:pt x="74" y="28"/>
                    </a:lnTo>
                    <a:lnTo>
                      <a:pt x="74" y="28"/>
                    </a:lnTo>
                    <a:lnTo>
                      <a:pt x="58" y="28"/>
                    </a:lnTo>
                    <a:lnTo>
                      <a:pt x="58" y="28"/>
                    </a:lnTo>
                    <a:lnTo>
                      <a:pt x="58" y="16"/>
                    </a:lnTo>
                    <a:lnTo>
                      <a:pt x="58" y="16"/>
                    </a:lnTo>
                    <a:lnTo>
                      <a:pt x="24" y="16"/>
                    </a:lnTo>
                    <a:lnTo>
                      <a:pt x="24" y="16"/>
                    </a:lnTo>
                    <a:lnTo>
                      <a:pt x="24" y="12"/>
                    </a:lnTo>
                    <a:lnTo>
                      <a:pt x="24" y="12"/>
                    </a:lnTo>
                    <a:lnTo>
                      <a:pt x="18" y="12"/>
                    </a:lnTo>
                    <a:lnTo>
                      <a:pt x="18" y="12"/>
                    </a:lnTo>
                    <a:lnTo>
                      <a:pt x="18" y="0"/>
                    </a:lnTo>
                    <a:lnTo>
                      <a:pt x="18" y="0"/>
                    </a:lnTo>
                    <a:lnTo>
                      <a:pt x="0" y="0"/>
                    </a:lnTo>
                    <a:lnTo>
                      <a:pt x="0" y="0"/>
                    </a:lnTo>
                    <a:lnTo>
                      <a:pt x="0" y="0"/>
                    </a:lnTo>
                    <a:lnTo>
                      <a:pt x="18" y="0"/>
                    </a:lnTo>
                    <a:lnTo>
                      <a:pt x="18" y="0"/>
                    </a:lnTo>
                    <a:lnTo>
                      <a:pt x="18" y="12"/>
                    </a:lnTo>
                    <a:lnTo>
                      <a:pt x="18" y="12"/>
                    </a:lnTo>
                    <a:lnTo>
                      <a:pt x="24" y="12"/>
                    </a:lnTo>
                    <a:lnTo>
                      <a:pt x="24" y="12"/>
                    </a:lnTo>
                    <a:lnTo>
                      <a:pt x="24" y="16"/>
                    </a:lnTo>
                    <a:lnTo>
                      <a:pt x="24" y="16"/>
                    </a:lnTo>
                    <a:lnTo>
                      <a:pt x="58" y="16"/>
                    </a:lnTo>
                    <a:lnTo>
                      <a:pt x="58" y="16"/>
                    </a:lnTo>
                    <a:lnTo>
                      <a:pt x="58" y="28"/>
                    </a:lnTo>
                    <a:lnTo>
                      <a:pt x="58" y="28"/>
                    </a:lnTo>
                    <a:lnTo>
                      <a:pt x="74" y="28"/>
                    </a:lnTo>
                    <a:lnTo>
                      <a:pt x="74" y="28"/>
                    </a:lnTo>
                    <a:lnTo>
                      <a:pt x="74" y="40"/>
                    </a:lnTo>
                    <a:lnTo>
                      <a:pt x="74" y="40"/>
                    </a:lnTo>
                    <a:lnTo>
                      <a:pt x="92" y="40"/>
                    </a:lnTo>
                    <a:lnTo>
                      <a:pt x="92" y="40"/>
                    </a:lnTo>
                    <a:lnTo>
                      <a:pt x="92" y="46"/>
                    </a:lnTo>
                    <a:lnTo>
                      <a:pt x="92" y="56"/>
                    </a:lnTo>
                    <a:lnTo>
                      <a:pt x="92" y="56"/>
                    </a:lnTo>
                    <a:lnTo>
                      <a:pt x="96" y="56"/>
                    </a:lnTo>
                    <a:lnTo>
                      <a:pt x="96" y="56"/>
                    </a:lnTo>
                    <a:lnTo>
                      <a:pt x="96" y="68"/>
                    </a:lnTo>
                    <a:lnTo>
                      <a:pt x="96" y="68"/>
                    </a:lnTo>
                    <a:lnTo>
                      <a:pt x="102" y="68"/>
                    </a:lnTo>
                    <a:lnTo>
                      <a:pt x="102" y="68"/>
                    </a:lnTo>
                    <a:lnTo>
                      <a:pt x="102" y="74"/>
                    </a:lnTo>
                    <a:lnTo>
                      <a:pt x="102" y="74"/>
                    </a:lnTo>
                    <a:lnTo>
                      <a:pt x="108" y="74"/>
                    </a:lnTo>
                    <a:lnTo>
                      <a:pt x="108" y="74"/>
                    </a:lnTo>
                    <a:lnTo>
                      <a:pt x="108" y="84"/>
                    </a:lnTo>
                    <a:lnTo>
                      <a:pt x="108" y="84"/>
                    </a:lnTo>
                    <a:lnTo>
                      <a:pt x="126" y="84"/>
                    </a:lnTo>
                    <a:lnTo>
                      <a:pt x="126" y="84"/>
                    </a:lnTo>
                    <a:lnTo>
                      <a:pt x="126" y="96"/>
                    </a:lnTo>
                    <a:lnTo>
                      <a:pt x="126" y="96"/>
                    </a:lnTo>
                    <a:lnTo>
                      <a:pt x="164" y="96"/>
                    </a:lnTo>
                    <a:lnTo>
                      <a:pt x="164" y="96"/>
                    </a:lnTo>
                    <a:lnTo>
                      <a:pt x="164" y="102"/>
                    </a:lnTo>
                    <a:lnTo>
                      <a:pt x="164" y="102"/>
                    </a:lnTo>
                    <a:lnTo>
                      <a:pt x="188" y="102"/>
                    </a:lnTo>
                    <a:lnTo>
                      <a:pt x="188" y="102"/>
                    </a:lnTo>
                    <a:lnTo>
                      <a:pt x="188" y="114"/>
                    </a:lnTo>
                    <a:lnTo>
                      <a:pt x="188" y="114"/>
                    </a:lnTo>
                    <a:lnTo>
                      <a:pt x="194" y="114"/>
                    </a:lnTo>
                    <a:lnTo>
                      <a:pt x="194" y="114"/>
                    </a:lnTo>
                    <a:lnTo>
                      <a:pt x="194" y="124"/>
                    </a:lnTo>
                    <a:lnTo>
                      <a:pt x="194" y="124"/>
                    </a:lnTo>
                    <a:lnTo>
                      <a:pt x="198" y="124"/>
                    </a:lnTo>
                    <a:lnTo>
                      <a:pt x="198" y="124"/>
                    </a:lnTo>
                    <a:lnTo>
                      <a:pt x="198" y="136"/>
                    </a:lnTo>
                    <a:lnTo>
                      <a:pt x="198" y="136"/>
                    </a:lnTo>
                    <a:lnTo>
                      <a:pt x="204" y="136"/>
                    </a:lnTo>
                    <a:lnTo>
                      <a:pt x="204" y="136"/>
                    </a:lnTo>
                    <a:lnTo>
                      <a:pt x="204" y="152"/>
                    </a:lnTo>
                    <a:lnTo>
                      <a:pt x="204" y="152"/>
                    </a:lnTo>
                    <a:lnTo>
                      <a:pt x="210" y="152"/>
                    </a:lnTo>
                    <a:lnTo>
                      <a:pt x="210" y="152"/>
                    </a:lnTo>
                    <a:lnTo>
                      <a:pt x="210" y="164"/>
                    </a:lnTo>
                    <a:lnTo>
                      <a:pt x="210" y="176"/>
                    </a:lnTo>
                    <a:lnTo>
                      <a:pt x="210" y="176"/>
                    </a:lnTo>
                    <a:lnTo>
                      <a:pt x="216" y="176"/>
                    </a:lnTo>
                    <a:lnTo>
                      <a:pt x="216" y="176"/>
                    </a:lnTo>
                    <a:lnTo>
                      <a:pt x="216" y="182"/>
                    </a:lnTo>
                    <a:lnTo>
                      <a:pt x="216" y="210"/>
                    </a:lnTo>
                    <a:lnTo>
                      <a:pt x="216" y="210"/>
                    </a:lnTo>
                    <a:lnTo>
                      <a:pt x="222" y="210"/>
                    </a:lnTo>
                    <a:lnTo>
                      <a:pt x="222" y="210"/>
                    </a:lnTo>
                    <a:lnTo>
                      <a:pt x="222" y="220"/>
                    </a:lnTo>
                    <a:lnTo>
                      <a:pt x="222" y="220"/>
                    </a:lnTo>
                    <a:lnTo>
                      <a:pt x="232" y="220"/>
                    </a:lnTo>
                    <a:lnTo>
                      <a:pt x="232" y="220"/>
                    </a:lnTo>
                    <a:lnTo>
                      <a:pt x="232" y="226"/>
                    </a:lnTo>
                    <a:lnTo>
                      <a:pt x="232" y="256"/>
                    </a:lnTo>
                    <a:lnTo>
                      <a:pt x="232" y="250"/>
                    </a:lnTo>
                    <a:lnTo>
                      <a:pt x="238" y="250"/>
                    </a:lnTo>
                    <a:lnTo>
                      <a:pt x="238" y="256"/>
                    </a:lnTo>
                    <a:lnTo>
                      <a:pt x="238" y="260"/>
                    </a:lnTo>
                    <a:lnTo>
                      <a:pt x="238" y="256"/>
                    </a:lnTo>
                    <a:lnTo>
                      <a:pt x="398" y="256"/>
                    </a:lnTo>
                    <a:lnTo>
                      <a:pt x="398" y="260"/>
                    </a:lnTo>
                    <a:lnTo>
                      <a:pt x="398" y="272"/>
                    </a:lnTo>
                    <a:lnTo>
                      <a:pt x="398" y="266"/>
                    </a:lnTo>
                    <a:lnTo>
                      <a:pt x="402" y="266"/>
                    </a:lnTo>
                    <a:lnTo>
                      <a:pt x="402" y="272"/>
                    </a:lnTo>
                    <a:lnTo>
                      <a:pt x="402" y="294"/>
                    </a:lnTo>
                    <a:lnTo>
                      <a:pt x="402" y="294"/>
                    </a:lnTo>
                    <a:lnTo>
                      <a:pt x="426" y="294"/>
                    </a:lnTo>
                    <a:lnTo>
                      <a:pt x="426" y="294"/>
                    </a:lnTo>
                    <a:lnTo>
                      <a:pt x="426" y="300"/>
                    </a:lnTo>
                    <a:lnTo>
                      <a:pt x="426" y="300"/>
                    </a:lnTo>
                    <a:lnTo>
                      <a:pt x="432" y="300"/>
                    </a:lnTo>
                    <a:lnTo>
                      <a:pt x="432" y="300"/>
                    </a:lnTo>
                    <a:lnTo>
                      <a:pt x="432" y="312"/>
                    </a:lnTo>
                    <a:lnTo>
                      <a:pt x="432" y="312"/>
                    </a:lnTo>
                    <a:lnTo>
                      <a:pt x="436" y="312"/>
                    </a:lnTo>
                    <a:lnTo>
                      <a:pt x="436" y="312"/>
                    </a:lnTo>
                    <a:lnTo>
                      <a:pt x="436" y="328"/>
                    </a:lnTo>
                    <a:lnTo>
                      <a:pt x="436" y="328"/>
                    </a:lnTo>
                    <a:lnTo>
                      <a:pt x="448" y="328"/>
                    </a:lnTo>
                    <a:lnTo>
                      <a:pt x="448" y="328"/>
                    </a:lnTo>
                    <a:lnTo>
                      <a:pt x="448" y="340"/>
                    </a:lnTo>
                    <a:lnTo>
                      <a:pt x="448" y="362"/>
                    </a:lnTo>
                    <a:lnTo>
                      <a:pt x="448" y="358"/>
                    </a:lnTo>
                    <a:lnTo>
                      <a:pt x="466" y="358"/>
                    </a:lnTo>
                    <a:lnTo>
                      <a:pt x="466" y="362"/>
                    </a:lnTo>
                    <a:lnTo>
                      <a:pt x="466" y="374"/>
                    </a:lnTo>
                    <a:lnTo>
                      <a:pt x="466" y="386"/>
                    </a:lnTo>
                    <a:lnTo>
                      <a:pt x="466" y="380"/>
                    </a:lnTo>
                    <a:lnTo>
                      <a:pt x="504" y="380"/>
                    </a:lnTo>
                    <a:lnTo>
                      <a:pt x="504" y="386"/>
                    </a:lnTo>
                    <a:lnTo>
                      <a:pt x="504" y="396"/>
                    </a:lnTo>
                    <a:lnTo>
                      <a:pt x="504" y="396"/>
                    </a:lnTo>
                    <a:lnTo>
                      <a:pt x="522" y="396"/>
                    </a:lnTo>
                    <a:lnTo>
                      <a:pt x="522" y="396"/>
                    </a:lnTo>
                    <a:lnTo>
                      <a:pt x="522" y="402"/>
                    </a:lnTo>
                    <a:lnTo>
                      <a:pt x="522" y="402"/>
                    </a:lnTo>
                    <a:lnTo>
                      <a:pt x="556" y="402"/>
                    </a:lnTo>
                    <a:lnTo>
                      <a:pt x="556" y="402"/>
                    </a:lnTo>
                    <a:lnTo>
                      <a:pt x="556" y="414"/>
                    </a:lnTo>
                    <a:lnTo>
                      <a:pt x="556" y="414"/>
                    </a:lnTo>
                    <a:lnTo>
                      <a:pt x="578" y="414"/>
                    </a:lnTo>
                    <a:lnTo>
                      <a:pt x="578" y="414"/>
                    </a:lnTo>
                    <a:lnTo>
                      <a:pt x="578" y="420"/>
                    </a:lnTo>
                    <a:lnTo>
                      <a:pt x="578" y="420"/>
                    </a:lnTo>
                    <a:lnTo>
                      <a:pt x="584" y="420"/>
                    </a:lnTo>
                    <a:lnTo>
                      <a:pt x="584" y="420"/>
                    </a:lnTo>
                    <a:lnTo>
                      <a:pt x="584" y="430"/>
                    </a:lnTo>
                    <a:lnTo>
                      <a:pt x="584" y="430"/>
                    </a:lnTo>
                    <a:lnTo>
                      <a:pt x="606" y="430"/>
                    </a:lnTo>
                    <a:lnTo>
                      <a:pt x="606" y="430"/>
                    </a:lnTo>
                    <a:lnTo>
                      <a:pt x="606" y="442"/>
                    </a:lnTo>
                    <a:lnTo>
                      <a:pt x="606" y="442"/>
                    </a:lnTo>
                    <a:lnTo>
                      <a:pt x="612" y="442"/>
                    </a:lnTo>
                    <a:lnTo>
                      <a:pt x="612" y="442"/>
                    </a:lnTo>
                    <a:lnTo>
                      <a:pt x="612" y="448"/>
                    </a:lnTo>
                    <a:lnTo>
                      <a:pt x="612" y="466"/>
                    </a:lnTo>
                    <a:lnTo>
                      <a:pt x="612" y="466"/>
                    </a:lnTo>
                    <a:lnTo>
                      <a:pt x="618" y="466"/>
                    </a:lnTo>
                    <a:lnTo>
                      <a:pt x="618" y="466"/>
                    </a:lnTo>
                    <a:lnTo>
                      <a:pt x="618" y="470"/>
                    </a:lnTo>
                    <a:lnTo>
                      <a:pt x="618" y="470"/>
                    </a:lnTo>
                    <a:lnTo>
                      <a:pt x="624" y="470"/>
                    </a:lnTo>
                    <a:lnTo>
                      <a:pt x="624" y="470"/>
                    </a:lnTo>
                    <a:lnTo>
                      <a:pt x="624" y="482"/>
                    </a:lnTo>
                    <a:lnTo>
                      <a:pt x="624" y="482"/>
                    </a:lnTo>
                    <a:lnTo>
                      <a:pt x="636" y="482"/>
                    </a:lnTo>
                    <a:lnTo>
                      <a:pt x="636" y="482"/>
                    </a:lnTo>
                    <a:lnTo>
                      <a:pt x="636" y="488"/>
                    </a:lnTo>
                    <a:lnTo>
                      <a:pt x="636" y="516"/>
                    </a:lnTo>
                    <a:lnTo>
                      <a:pt x="636" y="516"/>
                    </a:lnTo>
                    <a:lnTo>
                      <a:pt x="652" y="516"/>
                    </a:lnTo>
                    <a:lnTo>
                      <a:pt x="652" y="516"/>
                    </a:lnTo>
                    <a:lnTo>
                      <a:pt x="652" y="538"/>
                    </a:lnTo>
                    <a:lnTo>
                      <a:pt x="652" y="544"/>
                    </a:lnTo>
                    <a:lnTo>
                      <a:pt x="652" y="556"/>
                    </a:lnTo>
                    <a:lnTo>
                      <a:pt x="652" y="556"/>
                    </a:lnTo>
                    <a:lnTo>
                      <a:pt x="670" y="556"/>
                    </a:lnTo>
                    <a:lnTo>
                      <a:pt x="670" y="556"/>
                    </a:lnTo>
                    <a:lnTo>
                      <a:pt x="670" y="562"/>
                    </a:lnTo>
                    <a:lnTo>
                      <a:pt x="670" y="572"/>
                    </a:lnTo>
                    <a:lnTo>
                      <a:pt x="670" y="572"/>
                    </a:lnTo>
                    <a:lnTo>
                      <a:pt x="674" y="572"/>
                    </a:lnTo>
                    <a:lnTo>
                      <a:pt x="674" y="572"/>
                    </a:lnTo>
                    <a:lnTo>
                      <a:pt x="674" y="584"/>
                    </a:lnTo>
                    <a:lnTo>
                      <a:pt x="674" y="584"/>
                    </a:lnTo>
                    <a:lnTo>
                      <a:pt x="732" y="584"/>
                    </a:lnTo>
                    <a:lnTo>
                      <a:pt x="732" y="584"/>
                    </a:lnTo>
                    <a:lnTo>
                      <a:pt x="732" y="596"/>
                    </a:lnTo>
                    <a:lnTo>
                      <a:pt x="732" y="596"/>
                    </a:lnTo>
                    <a:lnTo>
                      <a:pt x="788" y="596"/>
                    </a:lnTo>
                    <a:lnTo>
                      <a:pt x="788" y="596"/>
                    </a:lnTo>
                    <a:lnTo>
                      <a:pt x="788" y="606"/>
                    </a:lnTo>
                    <a:lnTo>
                      <a:pt x="788" y="606"/>
                    </a:lnTo>
                    <a:lnTo>
                      <a:pt x="850" y="606"/>
                    </a:lnTo>
                    <a:lnTo>
                      <a:pt x="850" y="606"/>
                    </a:lnTo>
                    <a:lnTo>
                      <a:pt x="850" y="612"/>
                    </a:lnTo>
                    <a:lnTo>
                      <a:pt x="850" y="612"/>
                    </a:lnTo>
                    <a:lnTo>
                      <a:pt x="856" y="612"/>
                    </a:lnTo>
                    <a:lnTo>
                      <a:pt x="856" y="612"/>
                    </a:lnTo>
                    <a:lnTo>
                      <a:pt x="856" y="636"/>
                    </a:lnTo>
                    <a:lnTo>
                      <a:pt x="856" y="646"/>
                    </a:lnTo>
                    <a:lnTo>
                      <a:pt x="856" y="652"/>
                    </a:lnTo>
                    <a:lnTo>
                      <a:pt x="856" y="652"/>
                    </a:lnTo>
                    <a:lnTo>
                      <a:pt x="874" y="652"/>
                    </a:lnTo>
                    <a:lnTo>
                      <a:pt x="874" y="652"/>
                    </a:lnTo>
                    <a:lnTo>
                      <a:pt x="874" y="670"/>
                    </a:lnTo>
                    <a:lnTo>
                      <a:pt x="874" y="680"/>
                    </a:lnTo>
                    <a:lnTo>
                      <a:pt x="874" y="680"/>
                    </a:lnTo>
                    <a:lnTo>
                      <a:pt x="890" y="680"/>
                    </a:lnTo>
                    <a:lnTo>
                      <a:pt x="890" y="680"/>
                    </a:lnTo>
                    <a:lnTo>
                      <a:pt x="890" y="692"/>
                    </a:lnTo>
                    <a:lnTo>
                      <a:pt x="890" y="692"/>
                    </a:lnTo>
                    <a:lnTo>
                      <a:pt x="924" y="692"/>
                    </a:lnTo>
                    <a:lnTo>
                      <a:pt x="924" y="692"/>
                    </a:lnTo>
                    <a:lnTo>
                      <a:pt x="924" y="698"/>
                    </a:lnTo>
                    <a:lnTo>
                      <a:pt x="924" y="698"/>
                    </a:lnTo>
                    <a:lnTo>
                      <a:pt x="974" y="698"/>
                    </a:lnTo>
                    <a:lnTo>
                      <a:pt x="974" y="698"/>
                    </a:lnTo>
                    <a:lnTo>
                      <a:pt x="974" y="710"/>
                    </a:lnTo>
                    <a:lnTo>
                      <a:pt x="974" y="710"/>
                    </a:lnTo>
                    <a:lnTo>
                      <a:pt x="1048" y="710"/>
                    </a:lnTo>
                    <a:lnTo>
                      <a:pt x="1048" y="710"/>
                    </a:lnTo>
                    <a:lnTo>
                      <a:pt x="1048" y="720"/>
                    </a:lnTo>
                    <a:lnTo>
                      <a:pt x="1048" y="720"/>
                    </a:lnTo>
                    <a:lnTo>
                      <a:pt x="1072" y="720"/>
                    </a:lnTo>
                    <a:lnTo>
                      <a:pt x="1072" y="720"/>
                    </a:lnTo>
                    <a:lnTo>
                      <a:pt x="1072" y="732"/>
                    </a:lnTo>
                    <a:lnTo>
                      <a:pt x="1072" y="732"/>
                    </a:lnTo>
                    <a:lnTo>
                      <a:pt x="1082" y="732"/>
                    </a:lnTo>
                    <a:lnTo>
                      <a:pt x="1082" y="732"/>
                    </a:lnTo>
                    <a:lnTo>
                      <a:pt x="1082" y="738"/>
                    </a:lnTo>
                    <a:lnTo>
                      <a:pt x="1082" y="738"/>
                    </a:lnTo>
                    <a:lnTo>
                      <a:pt x="1088" y="738"/>
                    </a:lnTo>
                    <a:lnTo>
                      <a:pt x="1088" y="738"/>
                    </a:lnTo>
                    <a:lnTo>
                      <a:pt x="1088" y="772"/>
                    </a:lnTo>
                    <a:lnTo>
                      <a:pt x="1088" y="772"/>
                    </a:lnTo>
                    <a:lnTo>
                      <a:pt x="1100" y="772"/>
                    </a:lnTo>
                    <a:lnTo>
                      <a:pt x="1100" y="772"/>
                    </a:lnTo>
                    <a:lnTo>
                      <a:pt x="1100" y="782"/>
                    </a:lnTo>
                    <a:lnTo>
                      <a:pt x="1100" y="782"/>
                    </a:lnTo>
                    <a:lnTo>
                      <a:pt x="1100" y="782"/>
                    </a:lnTo>
                    <a:lnTo>
                      <a:pt x="1106" y="782"/>
                    </a:lnTo>
                    <a:lnTo>
                      <a:pt x="1106" y="794"/>
                    </a:lnTo>
                    <a:lnTo>
                      <a:pt x="1100" y="794"/>
                    </a:lnTo>
                    <a:lnTo>
                      <a:pt x="1144" y="794"/>
                    </a:lnTo>
                    <a:lnTo>
                      <a:pt x="1144" y="794"/>
                    </a:lnTo>
                    <a:lnTo>
                      <a:pt x="1144" y="812"/>
                    </a:lnTo>
                    <a:lnTo>
                      <a:pt x="1144" y="812"/>
                    </a:lnTo>
                    <a:lnTo>
                      <a:pt x="1224" y="812"/>
                    </a:lnTo>
                    <a:lnTo>
                      <a:pt x="1224" y="812"/>
                    </a:lnTo>
                    <a:lnTo>
                      <a:pt x="1224" y="828"/>
                    </a:lnTo>
                    <a:lnTo>
                      <a:pt x="1224" y="828"/>
                    </a:lnTo>
                    <a:lnTo>
                      <a:pt x="1236" y="828"/>
                    </a:lnTo>
                    <a:lnTo>
                      <a:pt x="1242" y="828"/>
                    </a:lnTo>
                    <a:lnTo>
                      <a:pt x="1242" y="840"/>
                    </a:lnTo>
                    <a:lnTo>
                      <a:pt x="1236" y="840"/>
                    </a:lnTo>
                    <a:lnTo>
                      <a:pt x="1246" y="840"/>
                    </a:lnTo>
                    <a:lnTo>
                      <a:pt x="1252" y="840"/>
                    </a:lnTo>
                    <a:lnTo>
                      <a:pt x="1252" y="846"/>
                    </a:lnTo>
                    <a:lnTo>
                      <a:pt x="1252" y="862"/>
                    </a:lnTo>
                    <a:lnTo>
                      <a:pt x="1246" y="862"/>
                    </a:lnTo>
                    <a:lnTo>
                      <a:pt x="1270" y="862"/>
                    </a:lnTo>
                    <a:lnTo>
                      <a:pt x="1270" y="862"/>
                    </a:lnTo>
                    <a:lnTo>
                      <a:pt x="1270" y="868"/>
                    </a:lnTo>
                    <a:lnTo>
                      <a:pt x="1270" y="880"/>
                    </a:lnTo>
                    <a:lnTo>
                      <a:pt x="1270" y="880"/>
                    </a:lnTo>
                    <a:lnTo>
                      <a:pt x="1304" y="880"/>
                    </a:lnTo>
                    <a:lnTo>
                      <a:pt x="1304" y="880"/>
                    </a:lnTo>
                    <a:lnTo>
                      <a:pt x="1304" y="890"/>
                    </a:lnTo>
                    <a:lnTo>
                      <a:pt x="1304" y="890"/>
                    </a:lnTo>
                    <a:lnTo>
                      <a:pt x="1320" y="890"/>
                    </a:lnTo>
                    <a:lnTo>
                      <a:pt x="1326" y="890"/>
                    </a:lnTo>
                    <a:lnTo>
                      <a:pt x="1326" y="902"/>
                    </a:lnTo>
                    <a:lnTo>
                      <a:pt x="1320" y="902"/>
                    </a:lnTo>
                    <a:lnTo>
                      <a:pt x="1496" y="902"/>
                    </a:lnTo>
                    <a:lnTo>
                      <a:pt x="1496" y="902"/>
                    </a:lnTo>
                    <a:lnTo>
                      <a:pt x="1496" y="908"/>
                    </a:lnTo>
                    <a:lnTo>
                      <a:pt x="1496" y="908"/>
                    </a:lnTo>
                    <a:lnTo>
                      <a:pt x="1502" y="908"/>
                    </a:lnTo>
                    <a:lnTo>
                      <a:pt x="1502" y="908"/>
                    </a:lnTo>
                    <a:lnTo>
                      <a:pt x="1502" y="918"/>
                    </a:lnTo>
                    <a:lnTo>
                      <a:pt x="1502" y="918"/>
                    </a:lnTo>
                    <a:lnTo>
                      <a:pt x="1508" y="918"/>
                    </a:lnTo>
                    <a:lnTo>
                      <a:pt x="1508" y="918"/>
                    </a:lnTo>
                    <a:lnTo>
                      <a:pt x="1508" y="930"/>
                    </a:lnTo>
                    <a:lnTo>
                      <a:pt x="1508" y="942"/>
                    </a:lnTo>
                    <a:lnTo>
                      <a:pt x="1508" y="942"/>
                    </a:lnTo>
                    <a:lnTo>
                      <a:pt x="1514" y="942"/>
                    </a:lnTo>
                    <a:lnTo>
                      <a:pt x="1514" y="942"/>
                    </a:lnTo>
                    <a:lnTo>
                      <a:pt x="1514" y="958"/>
                    </a:lnTo>
                    <a:lnTo>
                      <a:pt x="1514" y="954"/>
                    </a:lnTo>
                    <a:lnTo>
                      <a:pt x="1530" y="954"/>
                    </a:lnTo>
                    <a:lnTo>
                      <a:pt x="1530" y="958"/>
                    </a:lnTo>
                    <a:lnTo>
                      <a:pt x="1530" y="970"/>
                    </a:lnTo>
                    <a:lnTo>
                      <a:pt x="1530" y="982"/>
                    </a:lnTo>
                    <a:lnTo>
                      <a:pt x="1530" y="976"/>
                    </a:lnTo>
                    <a:lnTo>
                      <a:pt x="1586" y="976"/>
                    </a:lnTo>
                    <a:lnTo>
                      <a:pt x="1586" y="982"/>
                    </a:lnTo>
                    <a:lnTo>
                      <a:pt x="1586" y="988"/>
                    </a:lnTo>
                    <a:lnTo>
                      <a:pt x="1586" y="988"/>
                    </a:lnTo>
                    <a:lnTo>
                      <a:pt x="1598" y="988"/>
                    </a:lnTo>
                    <a:lnTo>
                      <a:pt x="1598" y="988"/>
                    </a:lnTo>
                    <a:lnTo>
                      <a:pt x="1598" y="998"/>
                    </a:lnTo>
                    <a:lnTo>
                      <a:pt x="1598" y="998"/>
                    </a:lnTo>
                    <a:lnTo>
                      <a:pt x="1712" y="998"/>
                    </a:lnTo>
                  </a:path>
                </a:pathLst>
              </a:custGeom>
              <a:noFill/>
              <a:ln w="28575">
                <a:solidFill>
                  <a:schemeClr val="bg1">
                    <a:lumMod val="5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grpSp>
            <p:nvGrpSpPr>
              <p:cNvPr id="307" name="Group 306"/>
              <p:cNvGrpSpPr/>
              <p:nvPr/>
            </p:nvGrpSpPr>
            <p:grpSpPr>
              <a:xfrm>
                <a:off x="2426819" y="2435679"/>
                <a:ext cx="88431" cy="56250"/>
                <a:chOff x="2025650" y="2003425"/>
                <a:chExt cx="98425" cy="69850"/>
              </a:xfrm>
            </p:grpSpPr>
            <p:sp>
              <p:nvSpPr>
                <p:cNvPr id="320" name="Freeform 52"/>
                <p:cNvSpPr>
                  <a:spLocks/>
                </p:cNvSpPr>
                <p:nvPr/>
              </p:nvSpPr>
              <p:spPr bwMode="auto">
                <a:xfrm>
                  <a:off x="2025650" y="2003425"/>
                  <a:ext cx="53975" cy="15875"/>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solidFill>
                  <a:srgbClr val="FF00F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grpSp>
              <p:nvGrpSpPr>
                <p:cNvPr id="321" name="Group 320"/>
                <p:cNvGrpSpPr/>
                <p:nvPr/>
              </p:nvGrpSpPr>
              <p:grpSpPr>
                <a:xfrm>
                  <a:off x="2051050" y="2019300"/>
                  <a:ext cx="53975" cy="38100"/>
                  <a:chOff x="2051050" y="2019300"/>
                  <a:chExt cx="53975" cy="38100"/>
                </a:xfrm>
              </p:grpSpPr>
              <p:sp>
                <p:nvSpPr>
                  <p:cNvPr id="324" name="Rectangle 53"/>
                  <p:cNvSpPr>
                    <a:spLocks noChangeArrowheads="1"/>
                  </p:cNvSpPr>
                  <p:nvPr/>
                </p:nvSpPr>
                <p:spPr bwMode="auto">
                  <a:xfrm>
                    <a:off x="2079625" y="2019300"/>
                    <a:ext cx="1588" cy="38100"/>
                  </a:xfrm>
                  <a:prstGeom prst="rect">
                    <a:avLst/>
                  </a:prstGeom>
                  <a:solidFill>
                    <a:srgbClr val="FF00F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25" name="Rectangle 56"/>
                  <p:cNvSpPr>
                    <a:spLocks noChangeArrowheads="1"/>
                  </p:cNvSpPr>
                  <p:nvPr/>
                </p:nvSpPr>
                <p:spPr bwMode="auto">
                  <a:xfrm>
                    <a:off x="2079625" y="2019300"/>
                    <a:ext cx="1588" cy="38100"/>
                  </a:xfrm>
                  <a:prstGeom prst="rect">
                    <a:avLst/>
                  </a:prstGeom>
                  <a:solidFill>
                    <a:srgbClr val="FF00F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26" name="Freeform 57"/>
                  <p:cNvSpPr>
                    <a:spLocks/>
                  </p:cNvSpPr>
                  <p:nvPr/>
                </p:nvSpPr>
                <p:spPr bwMode="auto">
                  <a:xfrm>
                    <a:off x="2051050" y="202882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solidFill>
                    <a:srgbClr val="FF00F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grpSp>
            <p:sp>
              <p:nvSpPr>
                <p:cNvPr id="322" name="Freeform 58"/>
                <p:cNvSpPr>
                  <a:spLocks/>
                </p:cNvSpPr>
                <p:nvPr/>
              </p:nvSpPr>
              <p:spPr bwMode="auto">
                <a:xfrm>
                  <a:off x="2051050" y="2028825"/>
                  <a:ext cx="53975" cy="19050"/>
                </a:xfrm>
                <a:custGeom>
                  <a:avLst/>
                  <a:gdLst>
                    <a:gd name="T0" fmla="*/ 34 w 34"/>
                    <a:gd name="T1" fmla="*/ 12 h 12"/>
                    <a:gd name="T2" fmla="*/ 0 w 34"/>
                    <a:gd name="T3" fmla="*/ 0 h 12"/>
                    <a:gd name="T4" fmla="*/ 0 w 34"/>
                    <a:gd name="T5" fmla="*/ 0 h 12"/>
                    <a:gd name="T6" fmla="*/ 34 w 34"/>
                    <a:gd name="T7" fmla="*/ 12 h 12"/>
                    <a:gd name="T8" fmla="*/ 34 w 34"/>
                    <a:gd name="T9" fmla="*/ 12 h 12"/>
                  </a:gdLst>
                  <a:ahLst/>
                  <a:cxnLst>
                    <a:cxn ang="0">
                      <a:pos x="T0" y="T1"/>
                    </a:cxn>
                    <a:cxn ang="0">
                      <a:pos x="T2" y="T3"/>
                    </a:cxn>
                    <a:cxn ang="0">
                      <a:pos x="T4" y="T5"/>
                    </a:cxn>
                    <a:cxn ang="0">
                      <a:pos x="T6" y="T7"/>
                    </a:cxn>
                    <a:cxn ang="0">
                      <a:pos x="T8" y="T9"/>
                    </a:cxn>
                  </a:cxnLst>
                  <a:rect l="0" t="0" r="r" b="b"/>
                  <a:pathLst>
                    <a:path w="34" h="12">
                      <a:moveTo>
                        <a:pt x="34" y="12"/>
                      </a:moveTo>
                      <a:lnTo>
                        <a:pt x="0" y="0"/>
                      </a:lnTo>
                      <a:lnTo>
                        <a:pt x="0" y="0"/>
                      </a:lnTo>
                      <a:lnTo>
                        <a:pt x="34" y="12"/>
                      </a:lnTo>
                      <a:lnTo>
                        <a:pt x="34" y="12"/>
                      </a:lnTo>
                      <a:close/>
                    </a:path>
                  </a:pathLst>
                </a:custGeom>
                <a:solidFill>
                  <a:srgbClr val="FF00F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23" name="Freeform 60"/>
                <p:cNvSpPr>
                  <a:spLocks/>
                </p:cNvSpPr>
                <p:nvPr/>
              </p:nvSpPr>
              <p:spPr bwMode="auto">
                <a:xfrm>
                  <a:off x="2070100" y="2057400"/>
                  <a:ext cx="53975" cy="15875"/>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solidFill>
                  <a:srgbClr val="FF00F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grpSp>
          <p:grpSp>
            <p:nvGrpSpPr>
              <p:cNvPr id="308" name="Group 307"/>
              <p:cNvGrpSpPr/>
              <p:nvPr/>
            </p:nvGrpSpPr>
            <p:grpSpPr>
              <a:xfrm>
                <a:off x="2119598" y="2223463"/>
                <a:ext cx="395652" cy="276137"/>
                <a:chOff x="1683708" y="1739900"/>
                <a:chExt cx="440367" cy="342900"/>
              </a:xfrm>
            </p:grpSpPr>
            <p:sp>
              <p:nvSpPr>
                <p:cNvPr id="309" name="Line 5482"/>
                <p:cNvSpPr>
                  <a:spLocks noChangeShapeType="1"/>
                </p:cNvSpPr>
                <p:nvPr/>
              </p:nvSpPr>
              <p:spPr bwMode="auto">
                <a:xfrm>
                  <a:off x="1718784" y="1744640"/>
                  <a:ext cx="0" cy="39701"/>
                </a:xfrm>
                <a:prstGeom prst="line">
                  <a:avLst/>
                </a:prstGeom>
                <a:noFill/>
                <a:ln w="19050">
                  <a:solidFill>
                    <a:schemeClr val="bg1">
                      <a:lumMod val="50000"/>
                    </a:schemeClr>
                  </a:solidFill>
                  <a:round/>
                  <a:headEnd/>
                  <a:tailEnd/>
                </a:ln>
              </p:spPr>
              <p:txBody>
                <a:bodyPr/>
                <a:lstStyle/>
                <a:p>
                  <a:endParaRPr lang="en-US" sz="1100" b="1" dirty="0">
                    <a:solidFill>
                      <a:srgbClr val="000000"/>
                    </a:solidFill>
                    <a:latin typeface="Arial" pitchFamily="34" charset="0"/>
                    <a:cs typeface="Arial" charset="0"/>
                  </a:endParaRPr>
                </a:p>
              </p:txBody>
            </p:sp>
            <p:sp>
              <p:nvSpPr>
                <p:cNvPr id="310" name="Rectangle 32"/>
                <p:cNvSpPr>
                  <a:spLocks noChangeArrowheads="1"/>
                </p:cNvSpPr>
                <p:nvPr/>
              </p:nvSpPr>
              <p:spPr bwMode="auto">
                <a:xfrm>
                  <a:off x="1717675" y="1739900"/>
                  <a:ext cx="1588" cy="38100"/>
                </a:xfrm>
                <a:prstGeom prst="rect">
                  <a:avLst/>
                </a:prstGeom>
                <a:solidFill>
                  <a:srgbClr val="FF00F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grpSp>
              <p:nvGrpSpPr>
                <p:cNvPr id="311" name="Group 310"/>
                <p:cNvGrpSpPr/>
                <p:nvPr/>
              </p:nvGrpSpPr>
              <p:grpSpPr>
                <a:xfrm>
                  <a:off x="1683708" y="1766017"/>
                  <a:ext cx="440367" cy="316783"/>
                  <a:chOff x="1683708" y="1766017"/>
                  <a:chExt cx="440367" cy="316783"/>
                </a:xfrm>
              </p:grpSpPr>
              <p:sp>
                <p:nvSpPr>
                  <p:cNvPr id="312" name="Line 7128"/>
                  <p:cNvSpPr>
                    <a:spLocks noChangeShapeType="1"/>
                  </p:cNvSpPr>
                  <p:nvPr/>
                </p:nvSpPr>
                <p:spPr bwMode="auto">
                  <a:xfrm>
                    <a:off x="1683708" y="1766017"/>
                    <a:ext cx="0" cy="36647"/>
                  </a:xfrm>
                  <a:prstGeom prst="line">
                    <a:avLst/>
                  </a:prstGeom>
                  <a:noFill/>
                  <a:ln w="19050">
                    <a:solidFill>
                      <a:schemeClr val="bg1">
                        <a:lumMod val="50000"/>
                      </a:schemeClr>
                    </a:solidFill>
                    <a:round/>
                    <a:headEnd/>
                    <a:tailEnd/>
                  </a:ln>
                </p:spPr>
                <p:txBody>
                  <a:bodyPr/>
                  <a:lstStyle/>
                  <a:p>
                    <a:endParaRPr lang="en-US" sz="1100" b="1" dirty="0">
                      <a:solidFill>
                        <a:srgbClr val="000000"/>
                      </a:solidFill>
                      <a:latin typeface="Arial" pitchFamily="34" charset="0"/>
                      <a:cs typeface="Arial" charset="0"/>
                    </a:endParaRPr>
                  </a:p>
                </p:txBody>
              </p:sp>
              <p:grpSp>
                <p:nvGrpSpPr>
                  <p:cNvPr id="313" name="Group 312"/>
                  <p:cNvGrpSpPr/>
                  <p:nvPr/>
                </p:nvGrpSpPr>
                <p:grpSpPr>
                  <a:xfrm>
                    <a:off x="2025650" y="1993900"/>
                    <a:ext cx="53975" cy="25400"/>
                    <a:chOff x="2025650" y="1993900"/>
                    <a:chExt cx="53975" cy="25400"/>
                  </a:xfrm>
                </p:grpSpPr>
                <p:sp>
                  <p:nvSpPr>
                    <p:cNvPr id="318" name="Rectangle 50"/>
                    <p:cNvSpPr>
                      <a:spLocks noChangeArrowheads="1"/>
                    </p:cNvSpPr>
                    <p:nvPr/>
                  </p:nvSpPr>
                  <p:spPr bwMode="auto">
                    <a:xfrm>
                      <a:off x="2051050" y="1993900"/>
                      <a:ext cx="1588" cy="25400"/>
                    </a:xfrm>
                    <a:prstGeom prst="rect">
                      <a:avLst/>
                    </a:prstGeom>
                    <a:solidFill>
                      <a:srgbClr val="FF00F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19" name="Freeform 51"/>
                    <p:cNvSpPr>
                      <a:spLocks/>
                    </p:cNvSpPr>
                    <p:nvPr/>
                  </p:nvSpPr>
                  <p:spPr bwMode="auto">
                    <a:xfrm>
                      <a:off x="2025650" y="2003425"/>
                      <a:ext cx="53975" cy="15875"/>
                    </a:xfrm>
                    <a:custGeom>
                      <a:avLst/>
                      <a:gdLst>
                        <a:gd name="T0" fmla="*/ 0 w 34"/>
                        <a:gd name="T1" fmla="*/ 10 h 10"/>
                        <a:gd name="T2" fmla="*/ 34 w 34"/>
                        <a:gd name="T3" fmla="*/ 0 h 10"/>
                        <a:gd name="T4" fmla="*/ 34 w 34"/>
                        <a:gd name="T5" fmla="*/ 0 h 10"/>
                        <a:gd name="T6" fmla="*/ 0 w 34"/>
                        <a:gd name="T7" fmla="*/ 10 h 10"/>
                        <a:gd name="T8" fmla="*/ 0 w 34"/>
                        <a:gd name="T9" fmla="*/ 10 h 10"/>
                      </a:gdLst>
                      <a:ahLst/>
                      <a:cxnLst>
                        <a:cxn ang="0">
                          <a:pos x="T0" y="T1"/>
                        </a:cxn>
                        <a:cxn ang="0">
                          <a:pos x="T2" y="T3"/>
                        </a:cxn>
                        <a:cxn ang="0">
                          <a:pos x="T4" y="T5"/>
                        </a:cxn>
                        <a:cxn ang="0">
                          <a:pos x="T6" y="T7"/>
                        </a:cxn>
                        <a:cxn ang="0">
                          <a:pos x="T8" y="T9"/>
                        </a:cxn>
                      </a:cxnLst>
                      <a:rect l="0" t="0" r="r" b="b"/>
                      <a:pathLst>
                        <a:path w="34" h="10">
                          <a:moveTo>
                            <a:pt x="0" y="10"/>
                          </a:moveTo>
                          <a:lnTo>
                            <a:pt x="34" y="0"/>
                          </a:lnTo>
                          <a:lnTo>
                            <a:pt x="34" y="0"/>
                          </a:lnTo>
                          <a:lnTo>
                            <a:pt x="0" y="10"/>
                          </a:lnTo>
                          <a:lnTo>
                            <a:pt x="0" y="10"/>
                          </a:lnTo>
                          <a:close/>
                        </a:path>
                      </a:pathLst>
                    </a:custGeom>
                    <a:solidFill>
                      <a:srgbClr val="FF00F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grpSp>
              <p:sp>
                <p:nvSpPr>
                  <p:cNvPr id="314" name="Freeform 54"/>
                  <p:cNvSpPr>
                    <a:spLocks/>
                  </p:cNvSpPr>
                  <p:nvPr/>
                </p:nvSpPr>
                <p:spPr bwMode="auto">
                  <a:xfrm>
                    <a:off x="2051050" y="2028825"/>
                    <a:ext cx="53975" cy="19050"/>
                  </a:xfrm>
                  <a:custGeom>
                    <a:avLst/>
                    <a:gdLst>
                      <a:gd name="T0" fmla="*/ 0 w 34"/>
                      <a:gd name="T1" fmla="*/ 12 h 12"/>
                      <a:gd name="T2" fmla="*/ 34 w 34"/>
                      <a:gd name="T3" fmla="*/ 0 h 12"/>
                      <a:gd name="T4" fmla="*/ 34 w 34"/>
                      <a:gd name="T5" fmla="*/ 0 h 12"/>
                      <a:gd name="T6" fmla="*/ 0 w 34"/>
                      <a:gd name="T7" fmla="*/ 12 h 12"/>
                      <a:gd name="T8" fmla="*/ 0 w 34"/>
                      <a:gd name="T9" fmla="*/ 12 h 12"/>
                    </a:gdLst>
                    <a:ahLst/>
                    <a:cxnLst>
                      <a:cxn ang="0">
                        <a:pos x="T0" y="T1"/>
                      </a:cxn>
                      <a:cxn ang="0">
                        <a:pos x="T2" y="T3"/>
                      </a:cxn>
                      <a:cxn ang="0">
                        <a:pos x="T4" y="T5"/>
                      </a:cxn>
                      <a:cxn ang="0">
                        <a:pos x="T6" y="T7"/>
                      </a:cxn>
                      <a:cxn ang="0">
                        <a:pos x="T8" y="T9"/>
                      </a:cxn>
                    </a:cxnLst>
                    <a:rect l="0" t="0" r="r" b="b"/>
                    <a:pathLst>
                      <a:path w="34" h="12">
                        <a:moveTo>
                          <a:pt x="0" y="12"/>
                        </a:moveTo>
                        <a:lnTo>
                          <a:pt x="34" y="0"/>
                        </a:lnTo>
                        <a:lnTo>
                          <a:pt x="34" y="0"/>
                        </a:lnTo>
                        <a:lnTo>
                          <a:pt x="0" y="12"/>
                        </a:lnTo>
                        <a:lnTo>
                          <a:pt x="0" y="12"/>
                        </a:lnTo>
                        <a:close/>
                      </a:path>
                    </a:pathLst>
                  </a:custGeom>
                  <a:solidFill>
                    <a:srgbClr val="FF00F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grpSp>
                <p:nvGrpSpPr>
                  <p:cNvPr id="315" name="Group 314"/>
                  <p:cNvGrpSpPr/>
                  <p:nvPr/>
                </p:nvGrpSpPr>
                <p:grpSpPr>
                  <a:xfrm>
                    <a:off x="2070100" y="2057400"/>
                    <a:ext cx="53975" cy="25400"/>
                    <a:chOff x="2070100" y="2057400"/>
                    <a:chExt cx="53975" cy="25400"/>
                  </a:xfrm>
                </p:grpSpPr>
                <p:sp>
                  <p:nvSpPr>
                    <p:cNvPr id="316" name="Rectangle 59"/>
                    <p:cNvSpPr>
                      <a:spLocks noChangeArrowheads="1"/>
                    </p:cNvSpPr>
                    <p:nvPr/>
                  </p:nvSpPr>
                  <p:spPr bwMode="auto">
                    <a:xfrm>
                      <a:off x="2095500" y="2057400"/>
                      <a:ext cx="1588" cy="25400"/>
                    </a:xfrm>
                    <a:prstGeom prst="rect">
                      <a:avLst/>
                    </a:prstGeom>
                    <a:solidFill>
                      <a:srgbClr val="FF00FF"/>
                    </a:solidFill>
                    <a:ln w="19050">
                      <a:solidFill>
                        <a:schemeClr val="bg1">
                          <a:lumMod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sp>
                  <p:nvSpPr>
                    <p:cNvPr id="317" name="Freeform 61"/>
                    <p:cNvSpPr>
                      <a:spLocks/>
                    </p:cNvSpPr>
                    <p:nvPr/>
                  </p:nvSpPr>
                  <p:spPr bwMode="auto">
                    <a:xfrm>
                      <a:off x="2070100" y="2057400"/>
                      <a:ext cx="53975" cy="15875"/>
                    </a:xfrm>
                    <a:custGeom>
                      <a:avLst/>
                      <a:gdLst>
                        <a:gd name="T0" fmla="*/ 34 w 34"/>
                        <a:gd name="T1" fmla="*/ 10 h 10"/>
                        <a:gd name="T2" fmla="*/ 0 w 34"/>
                        <a:gd name="T3" fmla="*/ 0 h 10"/>
                        <a:gd name="T4" fmla="*/ 0 w 34"/>
                        <a:gd name="T5" fmla="*/ 0 h 10"/>
                        <a:gd name="T6" fmla="*/ 34 w 34"/>
                        <a:gd name="T7" fmla="*/ 10 h 10"/>
                        <a:gd name="T8" fmla="*/ 34 w 34"/>
                        <a:gd name="T9" fmla="*/ 10 h 10"/>
                      </a:gdLst>
                      <a:ahLst/>
                      <a:cxnLst>
                        <a:cxn ang="0">
                          <a:pos x="T0" y="T1"/>
                        </a:cxn>
                        <a:cxn ang="0">
                          <a:pos x="T2" y="T3"/>
                        </a:cxn>
                        <a:cxn ang="0">
                          <a:pos x="T4" y="T5"/>
                        </a:cxn>
                        <a:cxn ang="0">
                          <a:pos x="T6" y="T7"/>
                        </a:cxn>
                        <a:cxn ang="0">
                          <a:pos x="T8" y="T9"/>
                        </a:cxn>
                      </a:cxnLst>
                      <a:rect l="0" t="0" r="r" b="b"/>
                      <a:pathLst>
                        <a:path w="34" h="10">
                          <a:moveTo>
                            <a:pt x="34" y="10"/>
                          </a:moveTo>
                          <a:lnTo>
                            <a:pt x="0" y="0"/>
                          </a:lnTo>
                          <a:lnTo>
                            <a:pt x="0" y="0"/>
                          </a:lnTo>
                          <a:lnTo>
                            <a:pt x="34" y="10"/>
                          </a:lnTo>
                          <a:lnTo>
                            <a:pt x="34" y="10"/>
                          </a:lnTo>
                          <a:close/>
                        </a:path>
                      </a:pathLst>
                    </a:custGeom>
                    <a:solidFill>
                      <a:srgbClr val="FF00FF"/>
                    </a:solidFill>
                    <a:ln w="19050">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sz="1100" b="1" dirty="0">
                        <a:solidFill>
                          <a:srgbClr val="000000"/>
                        </a:solidFill>
                        <a:latin typeface="Arial" pitchFamily="34" charset="0"/>
                        <a:cs typeface="Arial" charset="0"/>
                      </a:endParaRPr>
                    </a:p>
                  </p:txBody>
                </p:sp>
              </p:grpSp>
            </p:grpSp>
          </p:grpSp>
        </p:grpSp>
        <p:sp>
          <p:nvSpPr>
            <p:cNvPr id="254" name="TextBox 2"/>
            <p:cNvSpPr txBox="1">
              <a:spLocks noChangeArrowheads="1"/>
            </p:cNvSpPr>
            <p:nvPr/>
          </p:nvSpPr>
          <p:spPr bwMode="auto">
            <a:xfrm>
              <a:off x="3543697" y="5783654"/>
              <a:ext cx="1404369" cy="351267"/>
            </a:xfrm>
            <a:prstGeom prst="rect">
              <a:avLst/>
            </a:prstGeom>
            <a:noFill/>
            <a:ln w="9525">
              <a:noFill/>
              <a:miter lim="800000"/>
              <a:headEnd/>
              <a:tailEnd/>
            </a:ln>
          </p:spPr>
          <p:txBody>
            <a:bodyPr wrap="none" lIns="0" tIns="0" rIns="0" bIns="0">
              <a:spAutoFit/>
            </a:bodyPr>
            <a:lstStyle/>
            <a:p>
              <a:pPr algn="ctr">
                <a:defRPr/>
              </a:pPr>
              <a:r>
                <a:rPr lang="en-US" sz="1050" b="1" dirty="0" smtClean="0">
                  <a:solidFill>
                    <a:srgbClr val="000000"/>
                  </a:solidFill>
                  <a:latin typeface="Arial"/>
                  <a:cs typeface="Arial" charset="0"/>
                </a:rPr>
                <a:t>T (</a:t>
              </a:r>
              <a:r>
                <a:rPr lang="el-GR" sz="1050" b="1" dirty="0" smtClean="0">
                  <a:solidFill>
                    <a:srgbClr val="000000"/>
                  </a:solidFill>
                  <a:latin typeface="Arial"/>
                  <a:cs typeface="Arial" charset="0"/>
                </a:rPr>
                <a:t>χρόνια)</a:t>
              </a:r>
              <a:endParaRPr lang="en-US" sz="1050" b="1" dirty="0">
                <a:solidFill>
                  <a:srgbClr val="000000"/>
                </a:solidFill>
                <a:latin typeface="Arial"/>
                <a:cs typeface="Arial" charset="0"/>
              </a:endParaRPr>
            </a:p>
          </p:txBody>
        </p:sp>
        <p:sp>
          <p:nvSpPr>
            <p:cNvPr id="255" name="AutoShape 78"/>
            <p:cNvSpPr>
              <a:spLocks noChangeArrowheads="1"/>
            </p:cNvSpPr>
            <p:nvPr/>
          </p:nvSpPr>
          <p:spPr bwMode="auto">
            <a:xfrm>
              <a:off x="6948769" y="1924987"/>
              <a:ext cx="1267524" cy="1394559"/>
            </a:xfrm>
            <a:prstGeom prst="roundRect">
              <a:avLst>
                <a:gd name="adj" fmla="val 11179"/>
              </a:avLst>
            </a:prstGeom>
            <a:solidFill>
              <a:schemeClr val="bg1"/>
            </a:solidFill>
            <a:ln w="28575" algn="ctr">
              <a:solidFill>
                <a:schemeClr val="accent1"/>
              </a:solidFill>
              <a:round/>
              <a:headEnd/>
              <a:tailEnd/>
            </a:ln>
            <a:effectLst>
              <a:outerShdw blurRad="38100" dist="53882" dir="2700000" algn="ctr" rotWithShape="0">
                <a:srgbClr val="B2B2B2">
                  <a:alpha val="75000"/>
                </a:srgbClr>
              </a:outerShdw>
            </a:effectLst>
          </p:spPr>
          <p:txBody>
            <a:bodyPr lIns="18000" tIns="36000" rIns="18000" bIns="36000" anchor="ctr"/>
            <a:lstStyle/>
            <a:p>
              <a:pPr algn="ctr" fontAlgn="auto">
                <a:spcBef>
                  <a:spcPts val="1200"/>
                </a:spcBef>
                <a:spcAft>
                  <a:spcPts val="0"/>
                </a:spcAft>
              </a:pPr>
              <a:r>
                <a:rPr lang="en-GB" sz="700" b="1" dirty="0" smtClean="0">
                  <a:solidFill>
                    <a:srgbClr val="000000"/>
                  </a:solidFill>
                  <a:latin typeface="Arial"/>
                  <a:ea typeface="MS PGothic" pitchFamily="34" charset="-128"/>
                  <a:cs typeface="Arial" charset="0"/>
                </a:rPr>
                <a:t>27</a:t>
              </a:r>
              <a:r>
                <a:rPr lang="en-GB" sz="700" b="1" dirty="0">
                  <a:solidFill>
                    <a:srgbClr val="000000"/>
                  </a:solidFill>
                  <a:latin typeface="Arial"/>
                  <a:ea typeface="MS PGothic" pitchFamily="34" charset="-128"/>
                  <a:cs typeface="Arial" charset="0"/>
                </a:rPr>
                <a:t>% </a:t>
              </a:r>
              <a:r>
                <a:rPr lang="el-GR" sz="700" b="1" dirty="0" smtClean="0">
                  <a:solidFill>
                    <a:srgbClr val="000000"/>
                  </a:solidFill>
                  <a:latin typeface="Arial"/>
                  <a:ea typeface="MS PGothic" pitchFamily="34" charset="-128"/>
                  <a:cs typeface="Arial" charset="0"/>
                </a:rPr>
                <a:t>μείωση του κινδύνου εξέλιξης της αναπηρίας</a:t>
              </a:r>
              <a:endParaRPr lang="en-US" sz="700" b="1" dirty="0">
                <a:solidFill>
                  <a:srgbClr val="000000"/>
                </a:solidFill>
                <a:latin typeface="Arial"/>
                <a:ea typeface="MS PGothic" pitchFamily="34" charset="-128"/>
                <a:cs typeface="Arial" charset="0"/>
              </a:endParaRPr>
            </a:p>
          </p:txBody>
        </p:sp>
        <p:sp>
          <p:nvSpPr>
            <p:cNvPr id="256" name="TextBox 8"/>
            <p:cNvSpPr txBox="1">
              <a:spLocks noChangeArrowheads="1"/>
            </p:cNvSpPr>
            <p:nvPr/>
          </p:nvSpPr>
          <p:spPr bwMode="auto">
            <a:xfrm>
              <a:off x="1702518" y="1608827"/>
              <a:ext cx="1892239" cy="334539"/>
            </a:xfrm>
            <a:prstGeom prst="rect">
              <a:avLst/>
            </a:prstGeom>
            <a:noFill/>
            <a:ln w="9525">
              <a:noFill/>
              <a:miter lim="800000"/>
              <a:headEnd/>
              <a:tailEnd/>
            </a:ln>
          </p:spPr>
          <p:txBody>
            <a:bodyPr wrap="none" lIns="0" tIns="0" rIns="0" bIns="0">
              <a:spAutoFit/>
            </a:bodyPr>
            <a:lstStyle/>
            <a:p>
              <a:pPr algn="ctr">
                <a:defRPr/>
              </a:pPr>
              <a:r>
                <a:rPr lang="el-GR" sz="1000" b="1" dirty="0" smtClean="0">
                  <a:solidFill>
                    <a:srgbClr val="000000"/>
                  </a:solidFill>
                  <a:latin typeface="Arial"/>
                  <a:cs typeface="Arial" charset="0"/>
                </a:rPr>
                <a:t>Αρχική μελέτη</a:t>
              </a:r>
              <a:endParaRPr lang="en-US" sz="1000" b="1" dirty="0">
                <a:solidFill>
                  <a:srgbClr val="000000"/>
                </a:solidFill>
                <a:latin typeface="Arial"/>
                <a:cs typeface="Arial" charset="0"/>
              </a:endParaRPr>
            </a:p>
          </p:txBody>
        </p:sp>
        <p:sp>
          <p:nvSpPr>
            <p:cNvPr id="257" name="TextBox 2074"/>
            <p:cNvSpPr txBox="1">
              <a:spLocks noChangeArrowheads="1"/>
            </p:cNvSpPr>
            <p:nvPr/>
          </p:nvSpPr>
          <p:spPr bwMode="auto">
            <a:xfrm>
              <a:off x="4188373" y="1608826"/>
              <a:ext cx="1274846" cy="334539"/>
            </a:xfrm>
            <a:prstGeom prst="rect">
              <a:avLst/>
            </a:prstGeom>
            <a:noFill/>
            <a:ln w="9525">
              <a:noFill/>
              <a:miter lim="800000"/>
              <a:headEnd/>
              <a:tailEnd/>
            </a:ln>
          </p:spPr>
          <p:txBody>
            <a:bodyPr wrap="none" lIns="0" tIns="0" rIns="0" bIns="0">
              <a:spAutoFit/>
            </a:bodyPr>
            <a:lstStyle/>
            <a:p>
              <a:pPr algn="ctr">
                <a:defRPr/>
              </a:pPr>
              <a:r>
                <a:rPr lang="el-GR" sz="1000" b="1" dirty="0">
                  <a:solidFill>
                    <a:srgbClr val="000000"/>
                  </a:solidFill>
                  <a:latin typeface="Arial"/>
                  <a:cs typeface="Arial" charset="0"/>
                </a:rPr>
                <a:t>Ε</a:t>
              </a:r>
              <a:r>
                <a:rPr lang="el-GR" sz="1000" b="1" dirty="0" smtClean="0">
                  <a:solidFill>
                    <a:srgbClr val="000000"/>
                  </a:solidFill>
                  <a:latin typeface="Arial"/>
                  <a:cs typeface="Arial" charset="0"/>
                </a:rPr>
                <a:t>πέκταση</a:t>
              </a:r>
              <a:endParaRPr lang="en-US" sz="1000" b="1" dirty="0">
                <a:solidFill>
                  <a:srgbClr val="000000"/>
                </a:solidFill>
                <a:latin typeface="Arial"/>
                <a:cs typeface="Arial" charset="0"/>
              </a:endParaRPr>
            </a:p>
          </p:txBody>
        </p:sp>
        <p:grpSp>
          <p:nvGrpSpPr>
            <p:cNvPr id="258" name="Group 257"/>
            <p:cNvGrpSpPr/>
            <p:nvPr/>
          </p:nvGrpSpPr>
          <p:grpSpPr>
            <a:xfrm>
              <a:off x="817303" y="6102506"/>
              <a:ext cx="5589693" cy="1359633"/>
              <a:chOff x="1241966" y="5545467"/>
              <a:chExt cx="6415365" cy="1133059"/>
            </a:xfrm>
          </p:grpSpPr>
          <p:grpSp>
            <p:nvGrpSpPr>
              <p:cNvPr id="295" name="Group 294"/>
              <p:cNvGrpSpPr/>
              <p:nvPr/>
            </p:nvGrpSpPr>
            <p:grpSpPr>
              <a:xfrm>
                <a:off x="1241966" y="5545467"/>
                <a:ext cx="4592193" cy="501824"/>
                <a:chOff x="1291584" y="5623450"/>
                <a:chExt cx="4592193" cy="513963"/>
              </a:xfrm>
            </p:grpSpPr>
            <p:sp>
              <p:nvSpPr>
                <p:cNvPr id="302" name="Line 84"/>
                <p:cNvSpPr>
                  <a:spLocks noChangeShapeType="1"/>
                </p:cNvSpPr>
                <p:nvPr/>
              </p:nvSpPr>
              <p:spPr bwMode="auto">
                <a:xfrm>
                  <a:off x="1291584" y="5832398"/>
                  <a:ext cx="227247" cy="0"/>
                </a:xfrm>
                <a:prstGeom prst="line">
                  <a:avLst/>
                </a:prstGeom>
                <a:noFill/>
                <a:ln w="28575">
                  <a:solidFill>
                    <a:schemeClr val="accent1"/>
                  </a:solidFill>
                  <a:round/>
                  <a:headEnd/>
                  <a:tailEnd/>
                </a:ln>
              </p:spPr>
              <p:txBody>
                <a:bodyPr/>
                <a:lstStyle/>
                <a:p>
                  <a:endParaRPr lang="en-US" sz="2000" b="1" dirty="0">
                    <a:solidFill>
                      <a:srgbClr val="FFFFFF"/>
                    </a:solidFill>
                    <a:latin typeface="Arial"/>
                    <a:cs typeface="Arial" charset="0"/>
                  </a:endParaRPr>
                </a:p>
              </p:txBody>
            </p:sp>
            <p:sp>
              <p:nvSpPr>
                <p:cNvPr id="303" name="Text Box 22"/>
                <p:cNvSpPr txBox="1">
                  <a:spLocks noChangeArrowheads="1"/>
                </p:cNvSpPr>
                <p:nvPr/>
              </p:nvSpPr>
              <p:spPr bwMode="auto">
                <a:xfrm>
                  <a:off x="1532284" y="5623450"/>
                  <a:ext cx="4351493" cy="513963"/>
                </a:xfrm>
                <a:prstGeom prst="rect">
                  <a:avLst/>
                </a:prstGeom>
                <a:noFill/>
                <a:ln w="9525">
                  <a:noFill/>
                  <a:miter lim="800000"/>
                  <a:headEnd/>
                  <a:tailEnd/>
                </a:ln>
              </p:spPr>
              <p:txBody>
                <a:bodyPr wrap="none" lIns="0" tIns="0" rIns="0" bIns="0" anchor="ctr">
                  <a:spAutoFit/>
                </a:bodyPr>
                <a:lstStyle/>
                <a:p>
                  <a:pPr>
                    <a:defRPr/>
                  </a:pPr>
                  <a:r>
                    <a:rPr lang="el-GR" sz="900" b="1" dirty="0" smtClean="0">
                      <a:solidFill>
                        <a:srgbClr val="000000"/>
                      </a:solidFill>
                      <a:latin typeface="Arial"/>
                      <a:cs typeface="Arial" charset="0"/>
                    </a:rPr>
                    <a:t>Συνεχής λήψη </a:t>
                  </a:r>
                  <a:r>
                    <a:rPr lang="el-GR" sz="900" b="1" dirty="0" err="1" smtClean="0">
                      <a:solidFill>
                        <a:srgbClr val="000000"/>
                      </a:solidFill>
                      <a:latin typeface="Arial"/>
                      <a:cs typeface="Arial" charset="0"/>
                    </a:rPr>
                    <a:t>φινγκολιμόδης</a:t>
                  </a:r>
                  <a:r>
                    <a:rPr lang="en-GB" sz="900" b="1" dirty="0" smtClean="0">
                      <a:solidFill>
                        <a:srgbClr val="000000"/>
                      </a:solidFill>
                      <a:latin typeface="Arial"/>
                      <a:cs typeface="Arial" charset="0"/>
                    </a:rPr>
                    <a:t> </a:t>
                  </a:r>
                  <a:br>
                    <a:rPr lang="en-GB" sz="900" b="1" dirty="0" smtClean="0">
                      <a:solidFill>
                        <a:srgbClr val="000000"/>
                      </a:solidFill>
                      <a:latin typeface="Arial"/>
                      <a:cs typeface="Arial" charset="0"/>
                    </a:rPr>
                  </a:br>
                  <a:r>
                    <a:rPr lang="en-GB" sz="900" b="1" dirty="0" smtClean="0">
                      <a:solidFill>
                        <a:srgbClr val="000000"/>
                      </a:solidFill>
                      <a:latin typeface="Arial"/>
                      <a:cs typeface="Arial" charset="0"/>
                    </a:rPr>
                    <a:t>(n = 425 core/n = 331 extension)</a:t>
                  </a:r>
                  <a:endParaRPr lang="en-GB" sz="900" b="1" i="1" baseline="30000" dirty="0">
                    <a:solidFill>
                      <a:srgbClr val="EC8026"/>
                    </a:solidFill>
                    <a:latin typeface="Arial"/>
                    <a:cs typeface="Arial" charset="0"/>
                  </a:endParaRPr>
                </a:p>
              </p:txBody>
            </p:sp>
          </p:grpSp>
          <p:grpSp>
            <p:nvGrpSpPr>
              <p:cNvPr id="296" name="Group 295"/>
              <p:cNvGrpSpPr/>
              <p:nvPr/>
            </p:nvGrpSpPr>
            <p:grpSpPr>
              <a:xfrm>
                <a:off x="1241967" y="6050237"/>
                <a:ext cx="6415364" cy="278790"/>
                <a:chOff x="1291585" y="6127061"/>
                <a:chExt cx="6415364" cy="285534"/>
              </a:xfrm>
            </p:grpSpPr>
            <p:sp>
              <p:nvSpPr>
                <p:cNvPr id="300" name="Line 85"/>
                <p:cNvSpPr>
                  <a:spLocks noChangeShapeType="1"/>
                </p:cNvSpPr>
                <p:nvPr/>
              </p:nvSpPr>
              <p:spPr bwMode="auto">
                <a:xfrm>
                  <a:off x="1291585" y="6297586"/>
                  <a:ext cx="227247" cy="0"/>
                </a:xfrm>
                <a:prstGeom prst="line">
                  <a:avLst/>
                </a:prstGeom>
                <a:noFill/>
                <a:ln w="28575">
                  <a:solidFill>
                    <a:schemeClr val="bg1">
                      <a:lumMod val="50000"/>
                    </a:schemeClr>
                  </a:solidFill>
                  <a:round/>
                  <a:headEnd/>
                  <a:tailEnd/>
                </a:ln>
              </p:spPr>
              <p:txBody>
                <a:bodyPr/>
                <a:lstStyle/>
                <a:p>
                  <a:endParaRPr lang="en-US" sz="2000" b="1" dirty="0">
                    <a:solidFill>
                      <a:srgbClr val="FFFFFF"/>
                    </a:solidFill>
                    <a:latin typeface="Arial"/>
                    <a:cs typeface="Arial" charset="0"/>
                  </a:endParaRPr>
                </a:p>
              </p:txBody>
            </p:sp>
            <p:sp>
              <p:nvSpPr>
                <p:cNvPr id="301" name="Text Box 22"/>
                <p:cNvSpPr txBox="1">
                  <a:spLocks noChangeArrowheads="1"/>
                </p:cNvSpPr>
                <p:nvPr/>
              </p:nvSpPr>
              <p:spPr bwMode="auto">
                <a:xfrm>
                  <a:off x="1595659" y="6127061"/>
                  <a:ext cx="6111290" cy="285534"/>
                </a:xfrm>
                <a:prstGeom prst="rect">
                  <a:avLst/>
                </a:prstGeom>
                <a:noFill/>
                <a:ln w="9525">
                  <a:noFill/>
                  <a:miter lim="800000"/>
                  <a:headEnd/>
                  <a:tailEnd/>
                </a:ln>
              </p:spPr>
              <p:txBody>
                <a:bodyPr wrap="none" lIns="0" tIns="0" rIns="0" bIns="0" anchor="ctr">
                  <a:spAutoFit/>
                </a:bodyPr>
                <a:lstStyle/>
                <a:p>
                  <a:pPr>
                    <a:defRPr/>
                  </a:pPr>
                  <a:r>
                    <a:rPr lang="el-GR" sz="1000" b="1" dirty="0" smtClean="0">
                      <a:solidFill>
                        <a:srgbClr val="000000"/>
                      </a:solidFill>
                      <a:latin typeface="Arial"/>
                      <a:cs typeface="Arial" charset="0"/>
                    </a:rPr>
                    <a:t>Εικονικό φάρμακο</a:t>
                  </a:r>
                  <a:r>
                    <a:rPr lang="en-GB" sz="1000" b="1" dirty="0" smtClean="0">
                      <a:solidFill>
                        <a:srgbClr val="000000"/>
                      </a:solidFill>
                      <a:latin typeface="Arial"/>
                      <a:cs typeface="Arial" charset="0"/>
                    </a:rPr>
                    <a:t> (M</a:t>
                  </a:r>
                  <a:r>
                    <a:rPr lang="el-GR" sz="1000" b="1" dirty="0" err="1" smtClean="0">
                      <a:solidFill>
                        <a:srgbClr val="000000"/>
                      </a:solidFill>
                      <a:latin typeface="Arial"/>
                      <a:cs typeface="Arial" charset="0"/>
                    </a:rPr>
                    <a:t>ήνες</a:t>
                  </a:r>
                  <a:r>
                    <a:rPr lang="en-GB" sz="1000" b="1" dirty="0" smtClean="0">
                      <a:solidFill>
                        <a:srgbClr val="000000"/>
                      </a:solidFill>
                      <a:latin typeface="Arial"/>
                      <a:cs typeface="Arial" charset="0"/>
                    </a:rPr>
                    <a:t> 0</a:t>
                  </a:r>
                  <a:r>
                    <a:rPr lang="en-GB" sz="1000" b="1" dirty="0" smtClean="0">
                      <a:solidFill>
                        <a:srgbClr val="000000"/>
                      </a:solidFill>
                      <a:latin typeface="Arial"/>
                      <a:cs typeface="Arial"/>
                    </a:rPr>
                    <a:t>–24, </a:t>
                  </a:r>
                  <a:r>
                    <a:rPr lang="en-GB" sz="1000" b="1" dirty="0" smtClean="0">
                      <a:solidFill>
                        <a:srgbClr val="000000"/>
                      </a:solidFill>
                      <a:latin typeface="Arial"/>
                      <a:cs typeface="Arial" charset="0"/>
                    </a:rPr>
                    <a:t>n = 418)</a:t>
                  </a:r>
                  <a:endParaRPr lang="en-GB" sz="1000" b="1" i="1" dirty="0">
                    <a:solidFill>
                      <a:srgbClr val="EC8026"/>
                    </a:solidFill>
                    <a:latin typeface="Arial"/>
                    <a:cs typeface="Arial" charset="0"/>
                  </a:endParaRPr>
                </a:p>
              </p:txBody>
            </p:sp>
          </p:grpSp>
          <p:grpSp>
            <p:nvGrpSpPr>
              <p:cNvPr id="297" name="Group 296"/>
              <p:cNvGrpSpPr/>
              <p:nvPr/>
            </p:nvGrpSpPr>
            <p:grpSpPr>
              <a:xfrm>
                <a:off x="1273650" y="6399736"/>
                <a:ext cx="5663766" cy="278790"/>
                <a:chOff x="1273650" y="6479746"/>
                <a:chExt cx="5663766" cy="278790"/>
              </a:xfrm>
            </p:grpSpPr>
            <p:sp>
              <p:nvSpPr>
                <p:cNvPr id="298" name="Line 85"/>
                <p:cNvSpPr>
                  <a:spLocks noChangeShapeType="1"/>
                </p:cNvSpPr>
                <p:nvPr/>
              </p:nvSpPr>
              <p:spPr bwMode="auto">
                <a:xfrm>
                  <a:off x="1273650" y="6619146"/>
                  <a:ext cx="227247" cy="0"/>
                </a:xfrm>
                <a:prstGeom prst="line">
                  <a:avLst/>
                </a:prstGeom>
                <a:noFill/>
                <a:ln w="28575">
                  <a:solidFill>
                    <a:schemeClr val="accent2"/>
                  </a:solidFill>
                  <a:round/>
                  <a:headEnd/>
                  <a:tailEnd/>
                </a:ln>
              </p:spPr>
              <p:txBody>
                <a:bodyPr/>
                <a:lstStyle/>
                <a:p>
                  <a:endParaRPr lang="en-US" sz="2000" b="1" dirty="0">
                    <a:solidFill>
                      <a:srgbClr val="000000"/>
                    </a:solidFill>
                    <a:latin typeface="Arial"/>
                    <a:cs typeface="Arial" charset="0"/>
                  </a:endParaRPr>
                </a:p>
              </p:txBody>
            </p:sp>
            <p:sp>
              <p:nvSpPr>
                <p:cNvPr id="299" name="Text Box 22"/>
                <p:cNvSpPr txBox="1">
                  <a:spLocks noChangeArrowheads="1"/>
                </p:cNvSpPr>
                <p:nvPr/>
              </p:nvSpPr>
              <p:spPr bwMode="auto">
                <a:xfrm>
                  <a:off x="1546040" y="6479746"/>
                  <a:ext cx="5391376" cy="278790"/>
                </a:xfrm>
                <a:prstGeom prst="rect">
                  <a:avLst/>
                </a:prstGeom>
                <a:noFill/>
                <a:ln w="9525">
                  <a:noFill/>
                  <a:miter lim="800000"/>
                  <a:headEnd/>
                  <a:tailEnd/>
                </a:ln>
              </p:spPr>
              <p:txBody>
                <a:bodyPr wrap="none" lIns="0" tIns="0" rIns="0" bIns="0" anchor="ctr">
                  <a:spAutoFit/>
                </a:bodyPr>
                <a:lstStyle/>
                <a:p>
                  <a:r>
                    <a:rPr lang="el-GR" sz="1000" b="1" dirty="0" smtClean="0">
                      <a:solidFill>
                        <a:srgbClr val="000000"/>
                      </a:solidFill>
                      <a:latin typeface="Arial"/>
                      <a:cs typeface="Arial" charset="0"/>
                    </a:rPr>
                    <a:t>Αλλαγή  σε </a:t>
                  </a:r>
                  <a:r>
                    <a:rPr lang="el-GR" sz="1000" b="1" dirty="0" err="1" smtClean="0">
                      <a:solidFill>
                        <a:srgbClr val="000000"/>
                      </a:solidFill>
                      <a:latin typeface="Arial"/>
                      <a:cs typeface="Arial" charset="0"/>
                    </a:rPr>
                    <a:t>φινγκολιμόδη</a:t>
                  </a:r>
                  <a:r>
                    <a:rPr lang="en-GB" sz="1000" b="1" baseline="30000" dirty="0" smtClean="0">
                      <a:solidFill>
                        <a:srgbClr val="000000"/>
                      </a:solidFill>
                      <a:latin typeface="Arial"/>
                      <a:cs typeface="Arial" charset="0"/>
                      <a:sym typeface="Symbol"/>
                    </a:rPr>
                    <a:t>a</a:t>
                  </a:r>
                  <a:r>
                    <a:rPr lang="en-GB" sz="1000" b="1" dirty="0" smtClean="0">
                      <a:solidFill>
                        <a:srgbClr val="000000"/>
                      </a:solidFill>
                      <a:latin typeface="Arial"/>
                      <a:cs typeface="Arial" charset="0"/>
                      <a:sym typeface="Symbol"/>
                    </a:rPr>
                    <a:t> (n = 300)</a:t>
                  </a:r>
                  <a:endParaRPr lang="en-GB" sz="1000" b="1" i="1" baseline="30000" dirty="0">
                    <a:solidFill>
                      <a:srgbClr val="EC8026"/>
                    </a:solidFill>
                    <a:latin typeface="Arial"/>
                    <a:cs typeface="Arial" charset="0"/>
                  </a:endParaRPr>
                </a:p>
              </p:txBody>
            </p:sp>
          </p:grpSp>
        </p:grpSp>
        <p:sp>
          <p:nvSpPr>
            <p:cNvPr id="259" name="AutoShape 8"/>
            <p:cNvSpPr>
              <a:spLocks noChangeArrowheads="1"/>
            </p:cNvSpPr>
            <p:nvPr/>
          </p:nvSpPr>
          <p:spPr bwMode="auto">
            <a:xfrm>
              <a:off x="1274168" y="289756"/>
              <a:ext cx="6939548" cy="444155"/>
            </a:xfrm>
            <a:prstGeom prst="roundRect">
              <a:avLst>
                <a:gd name="adj" fmla="val 16667"/>
              </a:avLst>
            </a:prstGeom>
            <a:noFill/>
            <a:ln w="9525">
              <a:noFill/>
              <a:round/>
              <a:headEnd/>
              <a:tailEnd/>
            </a:ln>
          </p:spPr>
          <p:txBody>
            <a:bodyPr wrap="none" lIns="0" tIns="0" rIns="0" bIns="0" anchor="ctr">
              <a:spAutoFit/>
            </a:bodyPr>
            <a:lstStyle/>
            <a:p>
              <a:pPr algn="ctr"/>
              <a:r>
                <a:rPr lang="en-GB" sz="1200" b="1" dirty="0">
                  <a:solidFill>
                    <a:srgbClr val="E44C16"/>
                  </a:solidFill>
                  <a:cs typeface="Arial" charset="0"/>
                </a:rPr>
                <a:t>FREEDOMS </a:t>
              </a:r>
              <a:r>
                <a:rPr lang="el-GR" sz="1200" b="1" dirty="0">
                  <a:solidFill>
                    <a:srgbClr val="E44C16"/>
                  </a:solidFill>
                  <a:cs typeface="Arial" charset="0"/>
                </a:rPr>
                <a:t>επέκταση</a:t>
              </a:r>
              <a:r>
                <a:rPr lang="en-GB" sz="1200" b="1" dirty="0">
                  <a:solidFill>
                    <a:srgbClr val="E44C16"/>
                  </a:solidFill>
                  <a:cs typeface="Arial" charset="0"/>
                </a:rPr>
                <a:t>: &gt; </a:t>
              </a:r>
              <a:r>
                <a:rPr lang="el-GR" sz="1200" b="1" dirty="0">
                  <a:solidFill>
                    <a:srgbClr val="E44C16"/>
                  </a:solidFill>
                  <a:cs typeface="Arial" charset="0"/>
                </a:rPr>
                <a:t>4ετή </a:t>
              </a:r>
              <a:r>
                <a:rPr lang="el-GR" sz="1200" b="1" dirty="0" smtClean="0">
                  <a:solidFill>
                    <a:srgbClr val="E44C16"/>
                  </a:solidFill>
                  <a:cs typeface="Arial" charset="0"/>
                </a:rPr>
                <a:t>αποτελέσματα</a:t>
              </a:r>
              <a:r>
                <a:rPr lang="el-GR" sz="1200" b="1" baseline="30000" dirty="0" smtClean="0">
                  <a:solidFill>
                    <a:srgbClr val="E44C16"/>
                  </a:solidFill>
                  <a:cs typeface="Arial" charset="0"/>
                </a:rPr>
                <a:t>1</a:t>
              </a:r>
              <a:endParaRPr lang="en-GB" sz="1200" b="1" dirty="0">
                <a:solidFill>
                  <a:srgbClr val="E44C16"/>
                </a:solidFill>
                <a:cs typeface="Arial" charset="0"/>
              </a:endParaRPr>
            </a:p>
          </p:txBody>
        </p:sp>
        <p:grpSp>
          <p:nvGrpSpPr>
            <p:cNvPr id="260" name="Group 259"/>
            <p:cNvGrpSpPr/>
            <p:nvPr/>
          </p:nvGrpSpPr>
          <p:grpSpPr>
            <a:xfrm>
              <a:off x="973908" y="1559192"/>
              <a:ext cx="6035955" cy="4306682"/>
              <a:chOff x="973908" y="1559192"/>
              <a:chExt cx="6035955" cy="4306682"/>
            </a:xfrm>
          </p:grpSpPr>
          <p:grpSp>
            <p:nvGrpSpPr>
              <p:cNvPr id="262" name="Group 261"/>
              <p:cNvGrpSpPr/>
              <p:nvPr/>
            </p:nvGrpSpPr>
            <p:grpSpPr>
              <a:xfrm>
                <a:off x="1494534" y="1718181"/>
                <a:ext cx="5457176" cy="3747534"/>
                <a:chOff x="1367976" y="1718181"/>
                <a:chExt cx="5457176" cy="3747534"/>
              </a:xfrm>
            </p:grpSpPr>
            <p:sp>
              <p:nvSpPr>
                <p:cNvPr id="277" name="Freeform 276"/>
                <p:cNvSpPr/>
                <p:nvPr/>
              </p:nvSpPr>
              <p:spPr bwMode="auto">
                <a:xfrm>
                  <a:off x="1486535" y="1718181"/>
                  <a:ext cx="5338617" cy="3671895"/>
                </a:xfrm>
                <a:custGeom>
                  <a:avLst/>
                  <a:gdLst>
                    <a:gd name="connsiteX0" fmla="*/ 0 w 7557571"/>
                    <a:gd name="connsiteY0" fmla="*/ 0 h 3833869"/>
                    <a:gd name="connsiteX1" fmla="*/ 0 w 7557571"/>
                    <a:gd name="connsiteY1" fmla="*/ 3833869 h 3833869"/>
                    <a:gd name="connsiteX2" fmla="*/ 7557571 w 7557571"/>
                    <a:gd name="connsiteY2" fmla="*/ 3833869 h 3833869"/>
                  </a:gdLst>
                  <a:ahLst/>
                  <a:cxnLst>
                    <a:cxn ang="0">
                      <a:pos x="connsiteX0" y="connsiteY0"/>
                    </a:cxn>
                    <a:cxn ang="0">
                      <a:pos x="connsiteX1" y="connsiteY1"/>
                    </a:cxn>
                    <a:cxn ang="0">
                      <a:pos x="connsiteX2" y="connsiteY2"/>
                    </a:cxn>
                  </a:cxnLst>
                  <a:rect l="l" t="t" r="r" b="b"/>
                  <a:pathLst>
                    <a:path w="7557571" h="3833869">
                      <a:moveTo>
                        <a:pt x="0" y="0"/>
                      </a:moveTo>
                      <a:lnTo>
                        <a:pt x="0" y="3833869"/>
                      </a:lnTo>
                      <a:lnTo>
                        <a:pt x="7557571" y="3833869"/>
                      </a:lnTo>
                    </a:path>
                  </a:pathLst>
                </a:cu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eaLnBrk="0" hangingPunct="0">
                    <a:spcBef>
                      <a:spcPct val="50000"/>
                    </a:spcBef>
                  </a:pPr>
                  <a:endParaRPr lang="en-GB" sz="1100" b="1" dirty="0" smtClean="0">
                    <a:solidFill>
                      <a:srgbClr val="000000"/>
                    </a:solidFill>
                    <a:latin typeface="Imago" pitchFamily="2" charset="0"/>
                    <a:cs typeface="Arial" charset="0"/>
                  </a:endParaRPr>
                </a:p>
              </p:txBody>
            </p:sp>
            <p:grpSp>
              <p:nvGrpSpPr>
                <p:cNvPr id="278" name="Group 277"/>
                <p:cNvGrpSpPr/>
                <p:nvPr/>
              </p:nvGrpSpPr>
              <p:grpSpPr>
                <a:xfrm>
                  <a:off x="1371495" y="1726464"/>
                  <a:ext cx="72000" cy="3459126"/>
                  <a:chOff x="1421025" y="1726464"/>
                  <a:chExt cx="90001" cy="3459126"/>
                </a:xfrm>
              </p:grpSpPr>
              <p:sp>
                <p:nvSpPr>
                  <p:cNvPr id="290" name="Line 5414"/>
                  <p:cNvSpPr>
                    <a:spLocks noChangeShapeType="1"/>
                  </p:cNvSpPr>
                  <p:nvPr/>
                </p:nvSpPr>
                <p:spPr bwMode="auto">
                  <a:xfrm rot="10800000">
                    <a:off x="1421025" y="5185590"/>
                    <a:ext cx="90000" cy="0"/>
                  </a:xfrm>
                  <a:prstGeom prst="line">
                    <a:avLst/>
                  </a:prstGeom>
                  <a:noFill/>
                  <a:ln w="28575" cap="sq">
                    <a:solidFill>
                      <a:schemeClr val="tx1"/>
                    </a:solidFill>
                    <a:round/>
                    <a:headEnd/>
                    <a:tailEnd/>
                  </a:ln>
                </p:spPr>
                <p:txBody>
                  <a:bodyPr/>
                  <a:lstStyle/>
                  <a:p>
                    <a:endParaRPr lang="en-US" sz="1100" b="1" dirty="0">
                      <a:solidFill>
                        <a:srgbClr val="000000"/>
                      </a:solidFill>
                      <a:latin typeface="Arial"/>
                      <a:cs typeface="Arial" charset="0"/>
                    </a:endParaRPr>
                  </a:p>
                </p:txBody>
              </p:sp>
              <p:sp>
                <p:nvSpPr>
                  <p:cNvPr id="291" name="Line 5414"/>
                  <p:cNvSpPr>
                    <a:spLocks noChangeShapeType="1"/>
                  </p:cNvSpPr>
                  <p:nvPr/>
                </p:nvSpPr>
                <p:spPr bwMode="auto">
                  <a:xfrm rot="10800000">
                    <a:off x="1421026" y="4320807"/>
                    <a:ext cx="90000" cy="0"/>
                  </a:xfrm>
                  <a:prstGeom prst="line">
                    <a:avLst/>
                  </a:prstGeom>
                  <a:noFill/>
                  <a:ln w="28575" cap="sq">
                    <a:solidFill>
                      <a:schemeClr val="tx1"/>
                    </a:solidFill>
                    <a:round/>
                    <a:headEnd/>
                    <a:tailEnd/>
                  </a:ln>
                </p:spPr>
                <p:txBody>
                  <a:bodyPr/>
                  <a:lstStyle/>
                  <a:p>
                    <a:endParaRPr lang="en-US" sz="1100" b="1" dirty="0">
                      <a:solidFill>
                        <a:srgbClr val="000000"/>
                      </a:solidFill>
                      <a:latin typeface="Arial"/>
                      <a:cs typeface="Arial" charset="0"/>
                    </a:endParaRPr>
                  </a:p>
                </p:txBody>
              </p:sp>
              <p:sp>
                <p:nvSpPr>
                  <p:cNvPr id="292" name="Line 5414"/>
                  <p:cNvSpPr>
                    <a:spLocks noChangeShapeType="1"/>
                  </p:cNvSpPr>
                  <p:nvPr/>
                </p:nvSpPr>
                <p:spPr bwMode="auto">
                  <a:xfrm rot="10800000">
                    <a:off x="1421026" y="3456026"/>
                    <a:ext cx="90000" cy="0"/>
                  </a:xfrm>
                  <a:prstGeom prst="line">
                    <a:avLst/>
                  </a:prstGeom>
                  <a:noFill/>
                  <a:ln w="28575" cap="sq">
                    <a:solidFill>
                      <a:schemeClr val="tx1"/>
                    </a:solidFill>
                    <a:round/>
                    <a:headEnd/>
                    <a:tailEnd/>
                  </a:ln>
                </p:spPr>
                <p:txBody>
                  <a:bodyPr/>
                  <a:lstStyle/>
                  <a:p>
                    <a:endParaRPr lang="en-US" sz="1100" b="1" dirty="0">
                      <a:solidFill>
                        <a:srgbClr val="000000"/>
                      </a:solidFill>
                      <a:latin typeface="Arial"/>
                      <a:cs typeface="Arial" charset="0"/>
                    </a:endParaRPr>
                  </a:p>
                </p:txBody>
              </p:sp>
              <p:sp>
                <p:nvSpPr>
                  <p:cNvPr id="293" name="Line 5414"/>
                  <p:cNvSpPr>
                    <a:spLocks noChangeShapeType="1"/>
                  </p:cNvSpPr>
                  <p:nvPr/>
                </p:nvSpPr>
                <p:spPr bwMode="auto">
                  <a:xfrm rot="10800000">
                    <a:off x="1421026" y="2591245"/>
                    <a:ext cx="90000" cy="0"/>
                  </a:xfrm>
                  <a:prstGeom prst="line">
                    <a:avLst/>
                  </a:prstGeom>
                  <a:noFill/>
                  <a:ln w="28575" cap="sq">
                    <a:solidFill>
                      <a:schemeClr val="tx1"/>
                    </a:solidFill>
                    <a:round/>
                    <a:headEnd/>
                    <a:tailEnd/>
                  </a:ln>
                </p:spPr>
                <p:txBody>
                  <a:bodyPr/>
                  <a:lstStyle/>
                  <a:p>
                    <a:endParaRPr lang="en-US" sz="1100" b="1" dirty="0">
                      <a:solidFill>
                        <a:srgbClr val="000000"/>
                      </a:solidFill>
                      <a:latin typeface="Arial"/>
                      <a:cs typeface="Arial" charset="0"/>
                    </a:endParaRPr>
                  </a:p>
                </p:txBody>
              </p:sp>
              <p:sp>
                <p:nvSpPr>
                  <p:cNvPr id="294" name="Line 8657"/>
                  <p:cNvSpPr>
                    <a:spLocks noChangeShapeType="1"/>
                  </p:cNvSpPr>
                  <p:nvPr/>
                </p:nvSpPr>
                <p:spPr bwMode="auto">
                  <a:xfrm rot="10800000">
                    <a:off x="1421026" y="1726464"/>
                    <a:ext cx="90000" cy="0"/>
                  </a:xfrm>
                  <a:prstGeom prst="line">
                    <a:avLst/>
                  </a:prstGeom>
                  <a:noFill/>
                  <a:ln w="28575" cap="sq">
                    <a:solidFill>
                      <a:schemeClr val="tx1"/>
                    </a:solidFill>
                    <a:round/>
                    <a:headEnd/>
                    <a:tailEnd/>
                  </a:ln>
                </p:spPr>
                <p:txBody>
                  <a:bodyPr/>
                  <a:lstStyle/>
                  <a:p>
                    <a:pPr>
                      <a:defRPr/>
                    </a:pPr>
                    <a:endParaRPr lang="en-US" sz="1100" b="1" dirty="0">
                      <a:solidFill>
                        <a:srgbClr val="000000"/>
                      </a:solidFill>
                      <a:latin typeface="Arial"/>
                      <a:cs typeface="Arial" charset="0"/>
                    </a:endParaRPr>
                  </a:p>
                </p:txBody>
              </p:sp>
            </p:grpSp>
            <p:grpSp>
              <p:nvGrpSpPr>
                <p:cNvPr id="279" name="Group 278"/>
                <p:cNvGrpSpPr/>
                <p:nvPr/>
              </p:nvGrpSpPr>
              <p:grpSpPr>
                <a:xfrm>
                  <a:off x="1458731" y="5393715"/>
                  <a:ext cx="5331679" cy="72000"/>
                  <a:chOff x="1466351" y="5382285"/>
                  <a:chExt cx="5331679" cy="90000"/>
                </a:xfrm>
              </p:grpSpPr>
              <p:sp>
                <p:nvSpPr>
                  <p:cNvPr id="284" name="Line 5415"/>
                  <p:cNvSpPr>
                    <a:spLocks noChangeShapeType="1"/>
                  </p:cNvSpPr>
                  <p:nvPr/>
                </p:nvSpPr>
                <p:spPr bwMode="auto">
                  <a:xfrm>
                    <a:off x="2524661" y="5382285"/>
                    <a:ext cx="0" cy="90000"/>
                  </a:xfrm>
                  <a:prstGeom prst="line">
                    <a:avLst/>
                  </a:prstGeom>
                  <a:noFill/>
                  <a:ln w="28575" cap="sq">
                    <a:solidFill>
                      <a:schemeClr val="tx1"/>
                    </a:solidFill>
                    <a:round/>
                    <a:headEnd/>
                    <a:tailEnd/>
                  </a:ln>
                </p:spPr>
                <p:txBody>
                  <a:bodyPr/>
                  <a:lstStyle/>
                  <a:p>
                    <a:endParaRPr lang="en-US" sz="1100" b="1" dirty="0">
                      <a:solidFill>
                        <a:srgbClr val="000000"/>
                      </a:solidFill>
                      <a:latin typeface="Arial"/>
                      <a:cs typeface="Arial" charset="0"/>
                    </a:endParaRPr>
                  </a:p>
                </p:txBody>
              </p:sp>
              <p:sp>
                <p:nvSpPr>
                  <p:cNvPr id="285" name="Line 5417"/>
                  <p:cNvSpPr>
                    <a:spLocks noChangeShapeType="1"/>
                  </p:cNvSpPr>
                  <p:nvPr/>
                </p:nvSpPr>
                <p:spPr bwMode="auto">
                  <a:xfrm>
                    <a:off x="3608992" y="5382285"/>
                    <a:ext cx="0" cy="90000"/>
                  </a:xfrm>
                  <a:prstGeom prst="line">
                    <a:avLst/>
                  </a:prstGeom>
                  <a:noFill/>
                  <a:ln w="28575" cap="sq">
                    <a:solidFill>
                      <a:schemeClr val="tx1"/>
                    </a:solidFill>
                    <a:round/>
                    <a:headEnd/>
                    <a:tailEnd/>
                  </a:ln>
                </p:spPr>
                <p:txBody>
                  <a:bodyPr/>
                  <a:lstStyle/>
                  <a:p>
                    <a:endParaRPr lang="en-US" sz="1100" b="1" dirty="0">
                      <a:solidFill>
                        <a:srgbClr val="000000"/>
                      </a:solidFill>
                      <a:latin typeface="Arial"/>
                      <a:cs typeface="Arial" charset="0"/>
                    </a:endParaRPr>
                  </a:p>
                </p:txBody>
              </p:sp>
              <p:sp>
                <p:nvSpPr>
                  <p:cNvPr id="286" name="Line 5419"/>
                  <p:cNvSpPr>
                    <a:spLocks noChangeShapeType="1"/>
                  </p:cNvSpPr>
                  <p:nvPr/>
                </p:nvSpPr>
                <p:spPr bwMode="auto">
                  <a:xfrm>
                    <a:off x="4651820" y="5382285"/>
                    <a:ext cx="0" cy="90000"/>
                  </a:xfrm>
                  <a:prstGeom prst="line">
                    <a:avLst/>
                  </a:prstGeom>
                  <a:noFill/>
                  <a:ln w="28575" cap="sq">
                    <a:solidFill>
                      <a:schemeClr val="tx1"/>
                    </a:solidFill>
                    <a:round/>
                    <a:headEnd/>
                    <a:tailEnd/>
                  </a:ln>
                </p:spPr>
                <p:txBody>
                  <a:bodyPr/>
                  <a:lstStyle/>
                  <a:p>
                    <a:endParaRPr lang="en-US" sz="1100" b="1" dirty="0">
                      <a:solidFill>
                        <a:srgbClr val="000000"/>
                      </a:solidFill>
                      <a:latin typeface="Arial"/>
                      <a:cs typeface="Arial" charset="0"/>
                    </a:endParaRPr>
                  </a:p>
                </p:txBody>
              </p:sp>
              <p:sp>
                <p:nvSpPr>
                  <p:cNvPr id="287" name="Line 5421"/>
                  <p:cNvSpPr>
                    <a:spLocks noChangeShapeType="1"/>
                  </p:cNvSpPr>
                  <p:nvPr/>
                </p:nvSpPr>
                <p:spPr bwMode="auto">
                  <a:xfrm>
                    <a:off x="5715400" y="5382285"/>
                    <a:ext cx="0" cy="90000"/>
                  </a:xfrm>
                  <a:prstGeom prst="line">
                    <a:avLst/>
                  </a:prstGeom>
                  <a:noFill/>
                  <a:ln w="28575" cap="sq">
                    <a:solidFill>
                      <a:schemeClr val="tx1"/>
                    </a:solidFill>
                    <a:round/>
                    <a:headEnd/>
                    <a:tailEnd/>
                  </a:ln>
                </p:spPr>
                <p:txBody>
                  <a:bodyPr/>
                  <a:lstStyle/>
                  <a:p>
                    <a:endParaRPr lang="en-US" sz="1100" b="1" dirty="0">
                      <a:solidFill>
                        <a:srgbClr val="000000"/>
                      </a:solidFill>
                      <a:latin typeface="Arial"/>
                      <a:cs typeface="Arial" charset="0"/>
                    </a:endParaRPr>
                  </a:p>
                </p:txBody>
              </p:sp>
              <p:sp>
                <p:nvSpPr>
                  <p:cNvPr id="288" name="Line 5423"/>
                  <p:cNvSpPr>
                    <a:spLocks noChangeShapeType="1"/>
                  </p:cNvSpPr>
                  <p:nvPr/>
                </p:nvSpPr>
                <p:spPr bwMode="auto">
                  <a:xfrm>
                    <a:off x="6798030" y="5382285"/>
                    <a:ext cx="0" cy="90000"/>
                  </a:xfrm>
                  <a:prstGeom prst="line">
                    <a:avLst/>
                  </a:prstGeom>
                  <a:noFill/>
                  <a:ln w="28575" cap="sq">
                    <a:solidFill>
                      <a:schemeClr val="tx1"/>
                    </a:solidFill>
                    <a:round/>
                    <a:headEnd/>
                    <a:tailEnd/>
                  </a:ln>
                </p:spPr>
                <p:txBody>
                  <a:bodyPr/>
                  <a:lstStyle/>
                  <a:p>
                    <a:endParaRPr lang="en-US" sz="1100" b="1" dirty="0">
                      <a:solidFill>
                        <a:srgbClr val="000000"/>
                      </a:solidFill>
                      <a:latin typeface="Arial"/>
                      <a:cs typeface="Arial" charset="0"/>
                    </a:endParaRPr>
                  </a:p>
                </p:txBody>
              </p:sp>
              <p:sp>
                <p:nvSpPr>
                  <p:cNvPr id="289" name="Line 5415"/>
                  <p:cNvSpPr>
                    <a:spLocks noChangeShapeType="1"/>
                  </p:cNvSpPr>
                  <p:nvPr/>
                </p:nvSpPr>
                <p:spPr bwMode="auto">
                  <a:xfrm>
                    <a:off x="1466351" y="5382285"/>
                    <a:ext cx="0" cy="90000"/>
                  </a:xfrm>
                  <a:prstGeom prst="line">
                    <a:avLst/>
                  </a:prstGeom>
                  <a:noFill/>
                  <a:ln w="28575" cap="sq">
                    <a:solidFill>
                      <a:schemeClr val="tx1"/>
                    </a:solidFill>
                    <a:round/>
                    <a:headEnd/>
                    <a:tailEnd/>
                  </a:ln>
                </p:spPr>
                <p:txBody>
                  <a:bodyPr/>
                  <a:lstStyle/>
                  <a:p>
                    <a:endParaRPr lang="en-US" sz="1100" b="1" dirty="0">
                      <a:solidFill>
                        <a:srgbClr val="000000"/>
                      </a:solidFill>
                      <a:latin typeface="Arial"/>
                      <a:cs typeface="Arial" charset="0"/>
                    </a:endParaRPr>
                  </a:p>
                </p:txBody>
              </p:sp>
            </p:grpSp>
            <p:grpSp>
              <p:nvGrpSpPr>
                <p:cNvPr id="280" name="Group 279"/>
                <p:cNvGrpSpPr/>
                <p:nvPr/>
              </p:nvGrpSpPr>
              <p:grpSpPr>
                <a:xfrm rot="16200000" flipH="1">
                  <a:off x="1401794" y="5223985"/>
                  <a:ext cx="116513" cy="184150"/>
                  <a:chOff x="2436842" y="5124533"/>
                  <a:chExt cx="154615" cy="184150"/>
                </a:xfrm>
              </p:grpSpPr>
              <p:sp>
                <p:nvSpPr>
                  <p:cNvPr id="281" name="Parallelogram 280"/>
                  <p:cNvSpPr/>
                  <p:nvPr/>
                </p:nvSpPr>
                <p:spPr bwMode="auto">
                  <a:xfrm>
                    <a:off x="2447259" y="5124533"/>
                    <a:ext cx="139700" cy="184150"/>
                  </a:xfrm>
                  <a:prstGeom prst="parallelogram">
                    <a:avLst/>
                  </a:prstGeom>
                  <a:solidFill>
                    <a:schemeClr val="bg1"/>
                  </a:solidFill>
                  <a:ln w="2857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ctr" eaLnBrk="0" hangingPunct="0">
                      <a:spcBef>
                        <a:spcPct val="50000"/>
                      </a:spcBef>
                    </a:pPr>
                    <a:endParaRPr lang="en-GB" sz="1800" b="1" dirty="0" smtClean="0">
                      <a:solidFill>
                        <a:srgbClr val="000000"/>
                      </a:solidFill>
                      <a:latin typeface="Arial"/>
                      <a:cs typeface="Arial" charset="0"/>
                    </a:endParaRPr>
                  </a:p>
                </p:txBody>
              </p:sp>
              <p:cxnSp>
                <p:nvCxnSpPr>
                  <p:cNvPr id="282" name="Straight Connector 281"/>
                  <p:cNvCxnSpPr/>
                  <p:nvPr/>
                </p:nvCxnSpPr>
                <p:spPr bwMode="auto">
                  <a:xfrm flipH="1">
                    <a:off x="2436842" y="5155060"/>
                    <a:ext cx="56416" cy="123096"/>
                  </a:xfrm>
                  <a:prstGeom prst="line">
                    <a:avLst/>
                  </a:prstGeom>
                  <a:solidFill>
                    <a:schemeClr val="bg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3" name="Straight Connector 282"/>
                  <p:cNvCxnSpPr/>
                  <p:nvPr/>
                </p:nvCxnSpPr>
                <p:spPr bwMode="auto">
                  <a:xfrm flipH="1">
                    <a:off x="2535041" y="5155060"/>
                    <a:ext cx="56416" cy="123096"/>
                  </a:xfrm>
                  <a:prstGeom prst="line">
                    <a:avLst/>
                  </a:prstGeom>
                  <a:solidFill>
                    <a:schemeClr val="bg2"/>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grpSp>
            <p:nvGrpSpPr>
              <p:cNvPr id="263" name="Group 262"/>
              <p:cNvGrpSpPr/>
              <p:nvPr/>
            </p:nvGrpSpPr>
            <p:grpSpPr>
              <a:xfrm>
                <a:off x="1537116" y="5531335"/>
                <a:ext cx="5472747" cy="334539"/>
                <a:chOff x="1410558" y="5498284"/>
                <a:chExt cx="5472747" cy="334539"/>
              </a:xfrm>
            </p:grpSpPr>
            <p:sp>
              <p:nvSpPr>
                <p:cNvPr id="271" name="TextBox 270"/>
                <p:cNvSpPr txBox="1"/>
                <p:nvPr/>
              </p:nvSpPr>
              <p:spPr>
                <a:xfrm>
                  <a:off x="1410558" y="5498284"/>
                  <a:ext cx="153330" cy="334539"/>
                </a:xfrm>
                <a:prstGeom prst="rect">
                  <a:avLst/>
                </a:prstGeom>
                <a:noFill/>
              </p:spPr>
              <p:txBody>
                <a:bodyPr wrap="none" lIns="0" tIns="0" rIns="0" bIns="0" rtlCol="0">
                  <a:spAutoFit/>
                </a:bodyPr>
                <a:lstStyle/>
                <a:p>
                  <a:pPr algn="ctr"/>
                  <a:r>
                    <a:rPr lang="en-GB" sz="1000" dirty="0" smtClean="0">
                      <a:solidFill>
                        <a:srgbClr val="000000"/>
                      </a:solidFill>
                      <a:latin typeface="Arial"/>
                      <a:cs typeface="Arial" charset="0"/>
                    </a:rPr>
                    <a:t>0</a:t>
                  </a:r>
                  <a:endParaRPr lang="en-GB" sz="1000" dirty="0">
                    <a:solidFill>
                      <a:srgbClr val="000000"/>
                    </a:solidFill>
                    <a:latin typeface="Arial"/>
                    <a:cs typeface="Arial" charset="0"/>
                  </a:endParaRPr>
                </a:p>
              </p:txBody>
            </p:sp>
            <p:sp>
              <p:nvSpPr>
                <p:cNvPr id="272" name="TextBox 271"/>
                <p:cNvSpPr txBox="1"/>
                <p:nvPr/>
              </p:nvSpPr>
              <p:spPr>
                <a:xfrm>
                  <a:off x="2470927" y="5498284"/>
                  <a:ext cx="153330" cy="334539"/>
                </a:xfrm>
                <a:prstGeom prst="rect">
                  <a:avLst/>
                </a:prstGeom>
                <a:noFill/>
              </p:spPr>
              <p:txBody>
                <a:bodyPr wrap="none" lIns="0" tIns="0" rIns="0" bIns="0" rtlCol="0">
                  <a:spAutoFit/>
                </a:bodyPr>
                <a:lstStyle/>
                <a:p>
                  <a:pPr algn="ctr"/>
                  <a:r>
                    <a:rPr lang="en-GB" sz="1000" dirty="0" smtClean="0">
                      <a:solidFill>
                        <a:srgbClr val="000000"/>
                      </a:solidFill>
                      <a:latin typeface="Arial"/>
                      <a:cs typeface="Arial" charset="0"/>
                    </a:rPr>
                    <a:t>1</a:t>
                  </a:r>
                  <a:endParaRPr lang="en-GB" sz="1000" dirty="0">
                    <a:solidFill>
                      <a:srgbClr val="000000"/>
                    </a:solidFill>
                    <a:latin typeface="Arial"/>
                    <a:cs typeface="Arial" charset="0"/>
                  </a:endParaRPr>
                </a:p>
              </p:txBody>
            </p:sp>
            <p:sp>
              <p:nvSpPr>
                <p:cNvPr id="273" name="TextBox 272"/>
                <p:cNvSpPr txBox="1"/>
                <p:nvPr/>
              </p:nvSpPr>
              <p:spPr>
                <a:xfrm>
                  <a:off x="3543310" y="5498284"/>
                  <a:ext cx="153330" cy="334539"/>
                </a:xfrm>
                <a:prstGeom prst="rect">
                  <a:avLst/>
                </a:prstGeom>
                <a:noFill/>
              </p:spPr>
              <p:txBody>
                <a:bodyPr wrap="none" lIns="0" tIns="0" rIns="0" bIns="0" rtlCol="0">
                  <a:spAutoFit/>
                </a:bodyPr>
                <a:lstStyle/>
                <a:p>
                  <a:pPr algn="ctr"/>
                  <a:r>
                    <a:rPr lang="en-GB" sz="1000" dirty="0" smtClean="0">
                      <a:solidFill>
                        <a:srgbClr val="000000"/>
                      </a:solidFill>
                      <a:latin typeface="Arial"/>
                      <a:cs typeface="Arial" charset="0"/>
                    </a:rPr>
                    <a:t>2</a:t>
                  </a:r>
                  <a:endParaRPr lang="en-GB" sz="1000" dirty="0">
                    <a:solidFill>
                      <a:srgbClr val="000000"/>
                    </a:solidFill>
                    <a:latin typeface="Arial"/>
                    <a:cs typeface="Arial" charset="0"/>
                  </a:endParaRPr>
                </a:p>
              </p:txBody>
            </p:sp>
            <p:sp>
              <p:nvSpPr>
                <p:cNvPr id="274" name="TextBox 273"/>
                <p:cNvSpPr txBox="1"/>
                <p:nvPr/>
              </p:nvSpPr>
              <p:spPr>
                <a:xfrm>
                  <a:off x="4592832" y="5498284"/>
                  <a:ext cx="153330" cy="334539"/>
                </a:xfrm>
                <a:prstGeom prst="rect">
                  <a:avLst/>
                </a:prstGeom>
                <a:noFill/>
              </p:spPr>
              <p:txBody>
                <a:bodyPr wrap="none" lIns="0" tIns="0" rIns="0" bIns="0" rtlCol="0">
                  <a:spAutoFit/>
                </a:bodyPr>
                <a:lstStyle/>
                <a:p>
                  <a:pPr algn="ctr"/>
                  <a:r>
                    <a:rPr lang="en-GB" sz="1000" dirty="0" smtClean="0">
                      <a:solidFill>
                        <a:srgbClr val="000000"/>
                      </a:solidFill>
                      <a:latin typeface="Arial"/>
                      <a:cs typeface="Arial" charset="0"/>
                    </a:rPr>
                    <a:t>3</a:t>
                  </a:r>
                  <a:endParaRPr lang="en-GB" sz="1000" dirty="0">
                    <a:solidFill>
                      <a:srgbClr val="000000"/>
                    </a:solidFill>
                    <a:latin typeface="Arial"/>
                    <a:cs typeface="Arial" charset="0"/>
                  </a:endParaRPr>
                </a:p>
              </p:txBody>
            </p:sp>
            <p:sp>
              <p:nvSpPr>
                <p:cNvPr id="275" name="TextBox 274"/>
                <p:cNvSpPr txBox="1"/>
                <p:nvPr/>
              </p:nvSpPr>
              <p:spPr>
                <a:xfrm>
                  <a:off x="5665218" y="5498284"/>
                  <a:ext cx="153330" cy="334539"/>
                </a:xfrm>
                <a:prstGeom prst="rect">
                  <a:avLst/>
                </a:prstGeom>
                <a:noFill/>
              </p:spPr>
              <p:txBody>
                <a:bodyPr wrap="none" lIns="0" tIns="0" rIns="0" bIns="0" rtlCol="0">
                  <a:spAutoFit/>
                </a:bodyPr>
                <a:lstStyle/>
                <a:p>
                  <a:pPr algn="ctr"/>
                  <a:r>
                    <a:rPr lang="en-GB" sz="1000" dirty="0" smtClean="0">
                      <a:solidFill>
                        <a:srgbClr val="000000"/>
                      </a:solidFill>
                      <a:latin typeface="Arial"/>
                      <a:cs typeface="Arial" charset="0"/>
                    </a:rPr>
                    <a:t>4</a:t>
                  </a:r>
                  <a:endParaRPr lang="en-GB" sz="1000" dirty="0">
                    <a:solidFill>
                      <a:srgbClr val="000000"/>
                    </a:solidFill>
                    <a:latin typeface="Arial"/>
                    <a:cs typeface="Arial" charset="0"/>
                  </a:endParaRPr>
                </a:p>
              </p:txBody>
            </p:sp>
            <p:sp>
              <p:nvSpPr>
                <p:cNvPr id="276" name="TextBox 275"/>
                <p:cNvSpPr txBox="1"/>
                <p:nvPr/>
              </p:nvSpPr>
              <p:spPr>
                <a:xfrm>
                  <a:off x="6729975" y="5498284"/>
                  <a:ext cx="153330" cy="334539"/>
                </a:xfrm>
                <a:prstGeom prst="rect">
                  <a:avLst/>
                </a:prstGeom>
                <a:noFill/>
              </p:spPr>
              <p:txBody>
                <a:bodyPr wrap="none" lIns="0" tIns="0" rIns="0" bIns="0" rtlCol="0">
                  <a:spAutoFit/>
                </a:bodyPr>
                <a:lstStyle/>
                <a:p>
                  <a:pPr algn="ctr"/>
                  <a:r>
                    <a:rPr lang="en-GB" sz="1000" dirty="0" smtClean="0">
                      <a:solidFill>
                        <a:srgbClr val="000000"/>
                      </a:solidFill>
                      <a:latin typeface="Arial"/>
                      <a:cs typeface="Arial" charset="0"/>
                    </a:rPr>
                    <a:t>5</a:t>
                  </a:r>
                  <a:endParaRPr lang="en-GB" sz="1000" dirty="0">
                    <a:solidFill>
                      <a:srgbClr val="000000"/>
                    </a:solidFill>
                    <a:latin typeface="Arial"/>
                    <a:cs typeface="Arial" charset="0"/>
                  </a:endParaRPr>
                </a:p>
              </p:txBody>
            </p:sp>
          </p:grpSp>
          <p:grpSp>
            <p:nvGrpSpPr>
              <p:cNvPr id="264" name="Group 263"/>
              <p:cNvGrpSpPr/>
              <p:nvPr/>
            </p:nvGrpSpPr>
            <p:grpSpPr>
              <a:xfrm>
                <a:off x="973908" y="1559192"/>
                <a:ext cx="459991" cy="4004304"/>
                <a:chOff x="880401" y="1559192"/>
                <a:chExt cx="459991" cy="4004304"/>
              </a:xfrm>
            </p:grpSpPr>
            <p:sp>
              <p:nvSpPr>
                <p:cNvPr id="265" name="TextBox 264"/>
                <p:cNvSpPr txBox="1"/>
                <p:nvPr/>
              </p:nvSpPr>
              <p:spPr>
                <a:xfrm>
                  <a:off x="1033731" y="2423975"/>
                  <a:ext cx="306661" cy="334539"/>
                </a:xfrm>
                <a:prstGeom prst="rect">
                  <a:avLst/>
                </a:prstGeom>
                <a:noFill/>
              </p:spPr>
              <p:txBody>
                <a:bodyPr wrap="none" lIns="0" tIns="0" rIns="0" bIns="0" rtlCol="0" anchor="ctr">
                  <a:spAutoFit/>
                </a:bodyPr>
                <a:lstStyle/>
                <a:p>
                  <a:pPr algn="r"/>
                  <a:r>
                    <a:rPr lang="en-GB" sz="1000" dirty="0" smtClean="0">
                      <a:solidFill>
                        <a:srgbClr val="000000"/>
                      </a:solidFill>
                      <a:latin typeface="Arial"/>
                      <a:cs typeface="Arial" charset="0"/>
                    </a:rPr>
                    <a:t>90</a:t>
                  </a:r>
                  <a:endParaRPr lang="en-GB" sz="1000" dirty="0">
                    <a:solidFill>
                      <a:srgbClr val="000000"/>
                    </a:solidFill>
                    <a:latin typeface="Arial"/>
                    <a:cs typeface="Arial" charset="0"/>
                  </a:endParaRPr>
                </a:p>
              </p:txBody>
            </p:sp>
            <p:sp>
              <p:nvSpPr>
                <p:cNvPr id="266" name="TextBox 265"/>
                <p:cNvSpPr txBox="1"/>
                <p:nvPr/>
              </p:nvSpPr>
              <p:spPr>
                <a:xfrm>
                  <a:off x="1033731" y="3288756"/>
                  <a:ext cx="306661" cy="334539"/>
                </a:xfrm>
                <a:prstGeom prst="rect">
                  <a:avLst/>
                </a:prstGeom>
                <a:noFill/>
              </p:spPr>
              <p:txBody>
                <a:bodyPr wrap="none" lIns="0" tIns="0" rIns="0" bIns="0" rtlCol="0" anchor="ctr">
                  <a:spAutoFit/>
                </a:bodyPr>
                <a:lstStyle/>
                <a:p>
                  <a:pPr algn="r"/>
                  <a:r>
                    <a:rPr lang="en-GB" sz="1000" dirty="0" smtClean="0">
                      <a:solidFill>
                        <a:srgbClr val="000000"/>
                      </a:solidFill>
                      <a:latin typeface="Arial"/>
                      <a:cs typeface="Arial" charset="0"/>
                    </a:rPr>
                    <a:t>80</a:t>
                  </a:r>
                  <a:endParaRPr lang="en-GB" sz="1000" dirty="0">
                    <a:solidFill>
                      <a:srgbClr val="000000"/>
                    </a:solidFill>
                    <a:latin typeface="Arial"/>
                    <a:cs typeface="Arial" charset="0"/>
                  </a:endParaRPr>
                </a:p>
              </p:txBody>
            </p:sp>
            <p:sp>
              <p:nvSpPr>
                <p:cNvPr id="267" name="TextBox 266"/>
                <p:cNvSpPr txBox="1"/>
                <p:nvPr/>
              </p:nvSpPr>
              <p:spPr>
                <a:xfrm>
                  <a:off x="1033731" y="4153539"/>
                  <a:ext cx="306661" cy="334539"/>
                </a:xfrm>
                <a:prstGeom prst="rect">
                  <a:avLst/>
                </a:prstGeom>
                <a:noFill/>
              </p:spPr>
              <p:txBody>
                <a:bodyPr wrap="none" lIns="0" tIns="0" rIns="0" bIns="0" rtlCol="0" anchor="ctr">
                  <a:spAutoFit/>
                </a:bodyPr>
                <a:lstStyle/>
                <a:p>
                  <a:pPr algn="r"/>
                  <a:r>
                    <a:rPr lang="en-GB" sz="1000" dirty="0" smtClean="0">
                      <a:solidFill>
                        <a:srgbClr val="000000"/>
                      </a:solidFill>
                      <a:latin typeface="Arial"/>
                      <a:cs typeface="Arial" charset="0"/>
                    </a:rPr>
                    <a:t>70</a:t>
                  </a:r>
                  <a:endParaRPr lang="en-GB" sz="1000" dirty="0">
                    <a:solidFill>
                      <a:srgbClr val="000000"/>
                    </a:solidFill>
                    <a:latin typeface="Arial"/>
                    <a:cs typeface="Arial" charset="0"/>
                  </a:endParaRPr>
                </a:p>
              </p:txBody>
            </p:sp>
            <p:sp>
              <p:nvSpPr>
                <p:cNvPr id="268" name="TextBox 267"/>
                <p:cNvSpPr txBox="1"/>
                <p:nvPr/>
              </p:nvSpPr>
              <p:spPr>
                <a:xfrm>
                  <a:off x="1033731" y="5018317"/>
                  <a:ext cx="306661" cy="334539"/>
                </a:xfrm>
                <a:prstGeom prst="rect">
                  <a:avLst/>
                </a:prstGeom>
                <a:noFill/>
              </p:spPr>
              <p:txBody>
                <a:bodyPr wrap="none" lIns="0" tIns="0" rIns="0" bIns="0" rtlCol="0" anchor="ctr">
                  <a:spAutoFit/>
                </a:bodyPr>
                <a:lstStyle/>
                <a:p>
                  <a:pPr algn="r"/>
                  <a:r>
                    <a:rPr lang="en-GB" sz="1000" dirty="0" smtClean="0">
                      <a:solidFill>
                        <a:srgbClr val="000000"/>
                      </a:solidFill>
                      <a:latin typeface="Arial"/>
                      <a:cs typeface="Arial" charset="0"/>
                    </a:rPr>
                    <a:t>60</a:t>
                  </a:r>
                  <a:endParaRPr lang="en-GB" sz="1000" dirty="0">
                    <a:solidFill>
                      <a:srgbClr val="000000"/>
                    </a:solidFill>
                    <a:latin typeface="Arial"/>
                    <a:cs typeface="Arial" charset="0"/>
                  </a:endParaRPr>
                </a:p>
              </p:txBody>
            </p:sp>
            <p:sp>
              <p:nvSpPr>
                <p:cNvPr id="269" name="Rectangle 10657"/>
                <p:cNvSpPr>
                  <a:spLocks noChangeArrowheads="1"/>
                </p:cNvSpPr>
                <p:nvPr/>
              </p:nvSpPr>
              <p:spPr bwMode="auto">
                <a:xfrm>
                  <a:off x="880401" y="1559192"/>
                  <a:ext cx="459991" cy="334539"/>
                </a:xfrm>
                <a:prstGeom prst="rect">
                  <a:avLst/>
                </a:prstGeom>
                <a:noFill/>
                <a:ln w="9525">
                  <a:noFill/>
                  <a:miter lim="800000"/>
                  <a:headEnd/>
                  <a:tailEnd/>
                </a:ln>
              </p:spPr>
              <p:txBody>
                <a:bodyPr wrap="none" lIns="0" tIns="0" rIns="0" bIns="0" anchor="ctr">
                  <a:spAutoFit/>
                </a:bodyPr>
                <a:lstStyle/>
                <a:p>
                  <a:pPr algn="r">
                    <a:defRPr/>
                  </a:pPr>
                  <a:r>
                    <a:rPr lang="en-US" sz="1000" dirty="0">
                      <a:solidFill>
                        <a:srgbClr val="000000"/>
                      </a:solidFill>
                      <a:latin typeface="Arial"/>
                      <a:cs typeface="Arial" charset="0"/>
                    </a:rPr>
                    <a:t>100</a:t>
                  </a:r>
                  <a:endParaRPr lang="en-US" sz="800" dirty="0">
                    <a:solidFill>
                      <a:srgbClr val="000000"/>
                    </a:solidFill>
                    <a:latin typeface="Arial"/>
                    <a:cs typeface="Arial" charset="0"/>
                  </a:endParaRPr>
                </a:p>
              </p:txBody>
            </p:sp>
            <p:sp>
              <p:nvSpPr>
                <p:cNvPr id="270" name="TextBox 269"/>
                <p:cNvSpPr txBox="1"/>
                <p:nvPr/>
              </p:nvSpPr>
              <p:spPr>
                <a:xfrm>
                  <a:off x="1187062" y="5228957"/>
                  <a:ext cx="153330" cy="334539"/>
                </a:xfrm>
                <a:prstGeom prst="rect">
                  <a:avLst/>
                </a:prstGeom>
                <a:noFill/>
              </p:spPr>
              <p:txBody>
                <a:bodyPr wrap="none" lIns="0" tIns="0" rIns="0" bIns="0" rtlCol="0" anchor="ctr">
                  <a:spAutoFit/>
                </a:bodyPr>
                <a:lstStyle/>
                <a:p>
                  <a:pPr algn="r"/>
                  <a:r>
                    <a:rPr lang="en-GB" sz="1000" dirty="0" smtClean="0">
                      <a:solidFill>
                        <a:srgbClr val="000000"/>
                      </a:solidFill>
                      <a:latin typeface="Arial"/>
                      <a:cs typeface="Arial" charset="0"/>
                    </a:rPr>
                    <a:t>0</a:t>
                  </a:r>
                  <a:endParaRPr lang="en-GB" sz="1000" dirty="0">
                    <a:solidFill>
                      <a:srgbClr val="000000"/>
                    </a:solidFill>
                    <a:latin typeface="Arial"/>
                    <a:cs typeface="Arial" charset="0"/>
                  </a:endParaRPr>
                </a:p>
              </p:txBody>
            </p:sp>
          </p:grpSp>
        </p:grpSp>
      </p:grpSp>
    </p:spTree>
    <p:extLst>
      <p:ext uri="{BB962C8B-B14F-4D97-AF65-F5344CB8AC3E}">
        <p14:creationId xmlns:p14="http://schemas.microsoft.com/office/powerpoint/2010/main" val="62013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7377555"/>
              </p:ext>
            </p:extLst>
          </p:nvPr>
        </p:nvGraphicFramePr>
        <p:xfrm>
          <a:off x="1187624" y="1340768"/>
          <a:ext cx="660605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7448550" y="6619875"/>
            <a:ext cx="1323975"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p:nvSpPr>
        <p:spPr>
          <a:xfrm>
            <a:off x="3289300" y="6627812"/>
            <a:ext cx="2789199" cy="2047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23190" y="268822"/>
            <a:ext cx="8103507" cy="338554"/>
          </a:xfrm>
          <a:prstGeom prst="rect">
            <a:avLst/>
          </a:prstGeom>
        </p:spPr>
        <p:txBody>
          <a:bodyPr wrap="square">
            <a:spAutoFit/>
          </a:bodyPr>
          <a:lstStyle/>
          <a:p>
            <a:r>
              <a:rPr lang="el-GR" sz="1600" b="1" dirty="0" smtClean="0">
                <a:solidFill>
                  <a:schemeClr val="tx1">
                    <a:lumMod val="85000"/>
                    <a:lumOff val="15000"/>
                  </a:schemeClr>
                </a:solidFill>
                <a:latin typeface="Arial" pitchFamily="34" charset="0"/>
                <a:cs typeface="Arial" pitchFamily="34" charset="0"/>
              </a:rPr>
              <a:t>Τα τέσσερα κριτήρια της αποτελεσματικής θεραπείας</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1098087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0048"/>
            <a:ext cx="8062913" cy="684213"/>
          </a:xfrm>
        </p:spPr>
        <p:txBody>
          <a:bodyPr/>
          <a:lstStyle/>
          <a:p>
            <a:pPr algn="ctr"/>
            <a:r>
              <a:rPr lang="el-GR" sz="1800" dirty="0" smtClean="0">
                <a:solidFill>
                  <a:schemeClr val="tx1">
                    <a:lumMod val="85000"/>
                    <a:lumOff val="15000"/>
                  </a:schemeClr>
                </a:solidFill>
              </a:rPr>
              <a:t>Η μείωση του εγκεφαλικού όγκου είναι ταχύτερη σε ασθενείς με ΣΚΠ σε σχέση με το γενικό πληθυσμό</a:t>
            </a:r>
            <a:endParaRPr lang="en-GB" sz="1800" dirty="0">
              <a:solidFill>
                <a:schemeClr val="tx1">
                  <a:lumMod val="85000"/>
                  <a:lumOff val="15000"/>
                </a:schemeClr>
              </a:solidFill>
            </a:endParaRPr>
          </a:p>
        </p:txBody>
      </p:sp>
      <p:sp>
        <p:nvSpPr>
          <p:cNvPr id="16" name="Content Placeholder 15"/>
          <p:cNvSpPr>
            <a:spLocks noGrp="1"/>
          </p:cNvSpPr>
          <p:nvPr>
            <p:ph sz="quarter" idx="4294967295"/>
          </p:nvPr>
        </p:nvSpPr>
        <p:spPr>
          <a:xfrm>
            <a:off x="0" y="6278563"/>
            <a:ext cx="7827963" cy="250825"/>
          </a:xfrm>
        </p:spPr>
        <p:txBody>
          <a:bodyPr/>
          <a:lstStyle/>
          <a:p>
            <a:pPr>
              <a:lnSpc>
                <a:spcPct val="90000"/>
              </a:lnSpc>
              <a:buClrTx/>
            </a:pPr>
            <a:r>
              <a:rPr lang="el-GR" sz="900" kern="1200" dirty="0" smtClean="0">
                <a:solidFill>
                  <a:srgbClr val="606060"/>
                </a:solidFill>
                <a:latin typeface="Arial" charset="0"/>
              </a:rPr>
              <a:t>1.</a:t>
            </a:r>
            <a:r>
              <a:rPr lang="en-GB" sz="900" kern="1200" dirty="0" err="1" smtClean="0">
                <a:solidFill>
                  <a:srgbClr val="606060"/>
                </a:solidFill>
                <a:latin typeface="Arial" charset="0"/>
              </a:rPr>
              <a:t>Barkhoff</a:t>
            </a:r>
            <a:r>
              <a:rPr lang="en-GB" sz="900" kern="1200" dirty="0" smtClean="0">
                <a:solidFill>
                  <a:srgbClr val="606060"/>
                </a:solidFill>
                <a:latin typeface="Arial" charset="0"/>
              </a:rPr>
              <a:t> </a:t>
            </a:r>
            <a:r>
              <a:rPr lang="en-GB" sz="900" kern="1200" dirty="0">
                <a:solidFill>
                  <a:srgbClr val="606060"/>
                </a:solidFill>
                <a:latin typeface="Arial" charset="0"/>
              </a:rPr>
              <a:t>F, et al. Nat Rev </a:t>
            </a:r>
            <a:r>
              <a:rPr lang="en-GB" sz="900" kern="1200" dirty="0" err="1">
                <a:solidFill>
                  <a:srgbClr val="606060"/>
                </a:solidFill>
                <a:latin typeface="Arial" charset="0"/>
              </a:rPr>
              <a:t>Neurol</a:t>
            </a:r>
            <a:r>
              <a:rPr lang="en-GB" sz="900" kern="1200" dirty="0">
                <a:solidFill>
                  <a:srgbClr val="606060"/>
                </a:solidFill>
                <a:latin typeface="Arial" charset="0"/>
              </a:rPr>
              <a:t> 2009; 5:256–266; 2. </a:t>
            </a:r>
            <a:r>
              <a:rPr lang="en-GB" sz="900" kern="1200" dirty="0" err="1">
                <a:solidFill>
                  <a:srgbClr val="606060"/>
                </a:solidFill>
                <a:latin typeface="Arial" charset="0"/>
              </a:rPr>
              <a:t>Fotenos</a:t>
            </a:r>
            <a:r>
              <a:rPr lang="en-GB" sz="900" kern="1200" dirty="0">
                <a:solidFill>
                  <a:srgbClr val="606060"/>
                </a:solidFill>
                <a:latin typeface="Arial" charset="0"/>
              </a:rPr>
              <a:t> AF, et al. Arch </a:t>
            </a:r>
            <a:r>
              <a:rPr lang="en-GB" sz="900" kern="1200" dirty="0" err="1">
                <a:solidFill>
                  <a:srgbClr val="606060"/>
                </a:solidFill>
                <a:latin typeface="Arial" charset="0"/>
              </a:rPr>
              <a:t>Neurol</a:t>
            </a:r>
            <a:r>
              <a:rPr lang="en-GB" sz="900" kern="1200" dirty="0">
                <a:solidFill>
                  <a:srgbClr val="606060"/>
                </a:solidFill>
                <a:latin typeface="Arial" charset="0"/>
              </a:rPr>
              <a:t> 2008; 65:113–120; 3. </a:t>
            </a:r>
            <a:r>
              <a:rPr lang="en-GB" sz="900" kern="1200" dirty="0" err="1">
                <a:solidFill>
                  <a:srgbClr val="606060"/>
                </a:solidFill>
                <a:latin typeface="Arial" charset="0"/>
              </a:rPr>
              <a:t>Filippi</a:t>
            </a:r>
            <a:r>
              <a:rPr lang="en-GB" sz="900" kern="1200" dirty="0">
                <a:solidFill>
                  <a:srgbClr val="606060"/>
                </a:solidFill>
                <a:latin typeface="Arial" charset="0"/>
              </a:rPr>
              <a:t> M, et al. Brain 2003; 126:433–437; </a:t>
            </a:r>
            <a:endParaRPr lang="el-GR" sz="900" kern="1200" dirty="0">
              <a:solidFill>
                <a:srgbClr val="606060"/>
              </a:solidFill>
              <a:latin typeface="Arial" charset="0"/>
            </a:endParaRPr>
          </a:p>
          <a:p>
            <a:pPr>
              <a:lnSpc>
                <a:spcPct val="90000"/>
              </a:lnSpc>
              <a:buClrTx/>
            </a:pPr>
            <a:r>
              <a:rPr lang="en-GB" sz="900" kern="1200" dirty="0">
                <a:solidFill>
                  <a:srgbClr val="606060"/>
                </a:solidFill>
                <a:latin typeface="Arial" charset="0"/>
              </a:rPr>
              <a:t>4. </a:t>
            </a:r>
            <a:r>
              <a:rPr lang="en-GB" sz="900" kern="1200" dirty="0" err="1">
                <a:solidFill>
                  <a:srgbClr val="606060"/>
                </a:solidFill>
                <a:latin typeface="Arial" charset="0"/>
              </a:rPr>
              <a:t>Bermel</a:t>
            </a:r>
            <a:r>
              <a:rPr lang="en-GB" sz="900" kern="1200" dirty="0">
                <a:solidFill>
                  <a:srgbClr val="606060"/>
                </a:solidFill>
                <a:latin typeface="Arial" charset="0"/>
              </a:rPr>
              <a:t> RA &amp; </a:t>
            </a:r>
            <a:r>
              <a:rPr lang="en-GB" sz="900" kern="1200" dirty="0" err="1">
                <a:solidFill>
                  <a:srgbClr val="606060"/>
                </a:solidFill>
                <a:latin typeface="Arial" charset="0"/>
              </a:rPr>
              <a:t>Bakshi</a:t>
            </a:r>
            <a:r>
              <a:rPr lang="en-GB" sz="900" kern="1200" dirty="0">
                <a:solidFill>
                  <a:srgbClr val="606060"/>
                </a:solidFill>
                <a:latin typeface="Arial" charset="0"/>
              </a:rPr>
              <a:t> R. Lancet </a:t>
            </a:r>
            <a:r>
              <a:rPr lang="en-GB" sz="900" kern="1200" dirty="0" err="1">
                <a:solidFill>
                  <a:srgbClr val="606060"/>
                </a:solidFill>
                <a:latin typeface="Arial" charset="0"/>
              </a:rPr>
              <a:t>Neurol</a:t>
            </a:r>
            <a:r>
              <a:rPr lang="en-GB" sz="900" kern="1200" dirty="0">
                <a:solidFill>
                  <a:srgbClr val="606060"/>
                </a:solidFill>
                <a:latin typeface="Arial" charset="0"/>
              </a:rPr>
              <a:t> 2006; 5:158–170; 5. De Stefano N, et al. Neurology 2010; 74:1868–1876.</a:t>
            </a:r>
          </a:p>
        </p:txBody>
      </p:sp>
      <p:graphicFrame>
        <p:nvGraphicFramePr>
          <p:cNvPr id="17" name="Content Placeholder 4"/>
          <p:cNvGraphicFramePr>
            <a:graphicFrameLocks/>
          </p:cNvGraphicFramePr>
          <p:nvPr>
            <p:extLst>
              <p:ext uri="{D42A27DB-BD31-4B8C-83A1-F6EECF244321}">
                <p14:modId xmlns:p14="http://schemas.microsoft.com/office/powerpoint/2010/main" val="1143248985"/>
              </p:ext>
            </p:extLst>
          </p:nvPr>
        </p:nvGraphicFramePr>
        <p:xfrm>
          <a:off x="280074" y="1343025"/>
          <a:ext cx="8293100" cy="4045404"/>
        </p:xfrm>
        <a:graphic>
          <a:graphicData uri="http://schemas.openxmlformats.org/drawingml/2006/chart">
            <c:chart xmlns:c="http://schemas.openxmlformats.org/drawingml/2006/chart" xmlns:r="http://schemas.openxmlformats.org/officeDocument/2006/relationships" r:id="rId3"/>
          </a:graphicData>
        </a:graphic>
      </p:graphicFrame>
      <p:sp>
        <p:nvSpPr>
          <p:cNvPr id="18" name="Left-Right Arrow 17"/>
          <p:cNvSpPr/>
          <p:nvPr/>
        </p:nvSpPr>
        <p:spPr>
          <a:xfrm>
            <a:off x="2286000" y="1714496"/>
            <a:ext cx="769931" cy="593951"/>
          </a:xfrm>
          <a:prstGeom prst="leftRightArrow">
            <a:avLst>
              <a:gd name="adj1" fmla="val 53459"/>
              <a:gd name="adj2" fmla="val 371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200" b="1" dirty="0" smtClean="0">
                <a:solidFill>
                  <a:srgbClr val="000000"/>
                </a:solidFill>
              </a:rPr>
              <a:t>0.</a:t>
            </a:r>
            <a:r>
              <a:rPr lang="el-GR" sz="1200" b="1" dirty="0" smtClean="0">
                <a:solidFill>
                  <a:srgbClr val="000000"/>
                </a:solidFill>
              </a:rPr>
              <a:t>2</a:t>
            </a:r>
            <a:r>
              <a:rPr lang="en-GB" sz="1200" b="1" dirty="0" smtClean="0">
                <a:solidFill>
                  <a:srgbClr val="000000"/>
                </a:solidFill>
              </a:rPr>
              <a:t>–0.</a:t>
            </a:r>
            <a:r>
              <a:rPr lang="el-GR" sz="1200" b="1" dirty="0" smtClean="0">
                <a:solidFill>
                  <a:srgbClr val="000000"/>
                </a:solidFill>
              </a:rPr>
              <a:t>4</a:t>
            </a:r>
            <a:r>
              <a:rPr lang="en-GB" sz="1200" b="1" dirty="0" smtClean="0">
                <a:solidFill>
                  <a:srgbClr val="000000"/>
                </a:solidFill>
              </a:rPr>
              <a:t>%</a:t>
            </a:r>
            <a:endParaRPr lang="en-GB" sz="1200" b="1" dirty="0">
              <a:solidFill>
                <a:srgbClr val="000000"/>
              </a:solidFill>
            </a:endParaRPr>
          </a:p>
        </p:txBody>
      </p:sp>
      <p:sp>
        <p:nvSpPr>
          <p:cNvPr id="20" name="Left-Right Arrow 19"/>
          <p:cNvSpPr/>
          <p:nvPr/>
        </p:nvSpPr>
        <p:spPr>
          <a:xfrm>
            <a:off x="3680499" y="3858256"/>
            <a:ext cx="2611437" cy="593951"/>
          </a:xfrm>
          <a:prstGeom prst="leftRightArrow">
            <a:avLst>
              <a:gd name="adj1" fmla="val 53459"/>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200" b="1" dirty="0" smtClean="0">
                <a:solidFill>
                  <a:srgbClr val="000000"/>
                </a:solidFill>
              </a:rPr>
              <a:t>0.5–1.35%</a:t>
            </a:r>
            <a:endParaRPr lang="en-GB" sz="1200" b="1" dirty="0">
              <a:solidFill>
                <a:srgbClr val="000000"/>
              </a:solidFill>
            </a:endParaRPr>
          </a:p>
        </p:txBody>
      </p:sp>
      <p:sp>
        <p:nvSpPr>
          <p:cNvPr id="21" name="Rectangle 20"/>
          <p:cNvSpPr/>
          <p:nvPr/>
        </p:nvSpPr>
        <p:spPr>
          <a:xfrm>
            <a:off x="630238" y="5662800"/>
            <a:ext cx="5741956" cy="323165"/>
          </a:xfrm>
          <a:prstGeom prst="rect">
            <a:avLst/>
          </a:prstGeom>
        </p:spPr>
        <p:txBody>
          <a:bodyPr wrap="none" lIns="0" tIns="0" rIns="0" bIns="0">
            <a:spAutoFit/>
          </a:bodyPr>
          <a:lstStyle/>
          <a:p>
            <a:r>
              <a:rPr lang="el-GR" sz="1050" dirty="0" smtClean="0">
                <a:solidFill>
                  <a:srgbClr val="000000"/>
                </a:solidFill>
                <a:latin typeface="Arial" pitchFamily="34" charset="0"/>
                <a:cs typeface="Arial" pitchFamily="34" charset="0"/>
              </a:rPr>
              <a:t>Εκτιμώμενη μείωση του εγκεφαλικού</a:t>
            </a:r>
            <a:r>
              <a:rPr lang="en-GB" sz="1050" dirty="0" smtClean="0">
                <a:solidFill>
                  <a:srgbClr val="000000"/>
                </a:solidFill>
                <a:latin typeface="Arial" pitchFamily="34" charset="0"/>
                <a:cs typeface="Arial" pitchFamily="34" charset="0"/>
              </a:rPr>
              <a:t> </a:t>
            </a:r>
            <a:r>
              <a:rPr lang="el-GR" sz="1050" dirty="0" smtClean="0">
                <a:solidFill>
                  <a:srgbClr val="000000"/>
                </a:solidFill>
                <a:latin typeface="Arial" pitchFamily="34" charset="0"/>
                <a:cs typeface="Arial" pitchFamily="34" charset="0"/>
              </a:rPr>
              <a:t>όγκου</a:t>
            </a:r>
            <a:r>
              <a:rPr lang="en-GB" sz="1050" dirty="0" smtClean="0">
                <a:solidFill>
                  <a:srgbClr val="000000"/>
                </a:solidFill>
                <a:latin typeface="Arial" pitchFamily="34" charset="0"/>
                <a:cs typeface="Arial" pitchFamily="34" charset="0"/>
              </a:rPr>
              <a:t>, </a:t>
            </a:r>
            <a:r>
              <a:rPr lang="el-GR" sz="1050" dirty="0" smtClean="0">
                <a:solidFill>
                  <a:srgbClr val="000000"/>
                </a:solidFill>
                <a:latin typeface="Arial" pitchFamily="34" charset="0"/>
                <a:cs typeface="Arial" pitchFamily="34" charset="0"/>
              </a:rPr>
              <a:t>δεδομένα από πολλαπλές μελέτες</a:t>
            </a:r>
            <a:endParaRPr lang="en-GB" sz="1050" dirty="0" smtClean="0">
              <a:solidFill>
                <a:srgbClr val="000000"/>
              </a:solidFill>
              <a:latin typeface="Arial" pitchFamily="34" charset="0"/>
              <a:cs typeface="Arial" pitchFamily="34" charset="0"/>
            </a:endParaRPr>
          </a:p>
          <a:p>
            <a:r>
              <a:rPr lang="el-GR" sz="1050" dirty="0" smtClean="0">
                <a:solidFill>
                  <a:srgbClr val="000000"/>
                </a:solidFill>
                <a:latin typeface="Arial" pitchFamily="34" charset="0"/>
                <a:cs typeface="Arial" pitchFamily="34" charset="0"/>
              </a:rPr>
              <a:t>Δεδομένα από πολλαπλές πηγές</a:t>
            </a:r>
            <a:r>
              <a:rPr lang="en-GB" sz="1050" dirty="0" smtClean="0">
                <a:solidFill>
                  <a:srgbClr val="000000"/>
                </a:solidFill>
                <a:latin typeface="Arial" pitchFamily="34" charset="0"/>
                <a:cs typeface="Arial" pitchFamily="34" charset="0"/>
              </a:rPr>
              <a:t>; background </a:t>
            </a:r>
            <a:r>
              <a:rPr lang="el-GR" sz="1050" dirty="0" smtClean="0">
                <a:solidFill>
                  <a:srgbClr val="000000"/>
                </a:solidFill>
                <a:latin typeface="Arial" pitchFamily="34" charset="0"/>
                <a:cs typeface="Arial" pitchFamily="34" charset="0"/>
              </a:rPr>
              <a:t>και μεθοδολογία των μελετών μπορεί να διαφέρει </a:t>
            </a:r>
            <a:endParaRPr lang="en-GB" sz="1050" dirty="0">
              <a:solidFill>
                <a:srgbClr val="000000"/>
              </a:solidFill>
              <a:latin typeface="Arial" pitchFamily="34" charset="0"/>
              <a:cs typeface="Arial" pitchFamily="34" charset="0"/>
            </a:endParaRPr>
          </a:p>
        </p:txBody>
      </p:sp>
      <p:sp>
        <p:nvSpPr>
          <p:cNvPr id="22" name="TextBox 21"/>
          <p:cNvSpPr txBox="1"/>
          <p:nvPr/>
        </p:nvSpPr>
        <p:spPr>
          <a:xfrm>
            <a:off x="991371" y="1822329"/>
            <a:ext cx="1069011" cy="430887"/>
          </a:xfrm>
          <a:prstGeom prst="rect">
            <a:avLst/>
          </a:prstGeom>
          <a:noFill/>
        </p:spPr>
        <p:txBody>
          <a:bodyPr wrap="none" lIns="0" tIns="0" rIns="0" bIns="0" rtlCol="0">
            <a:spAutoFit/>
          </a:bodyPr>
          <a:lstStyle/>
          <a:p>
            <a:r>
              <a:rPr lang="el-GR" sz="1400" b="1" dirty="0" smtClean="0">
                <a:solidFill>
                  <a:srgbClr val="000000"/>
                </a:solidFill>
                <a:latin typeface="Arial" pitchFamily="34" charset="0"/>
                <a:cs typeface="Arial" pitchFamily="34" charset="0"/>
              </a:rPr>
              <a:t>Υγιείς </a:t>
            </a:r>
          </a:p>
          <a:p>
            <a:r>
              <a:rPr lang="el-GR" sz="1400" b="1" dirty="0" smtClean="0">
                <a:solidFill>
                  <a:srgbClr val="000000"/>
                </a:solidFill>
                <a:latin typeface="Arial" pitchFamily="34" charset="0"/>
                <a:cs typeface="Arial" pitchFamily="34" charset="0"/>
              </a:rPr>
              <a:t>μάρτυρες</a:t>
            </a:r>
            <a:r>
              <a:rPr lang="en-GB" sz="1400" b="1" baseline="30000" dirty="0" smtClean="0">
                <a:solidFill>
                  <a:srgbClr val="000000"/>
                </a:solidFill>
                <a:latin typeface="Arial" pitchFamily="34" charset="0"/>
                <a:cs typeface="Arial" pitchFamily="34" charset="0"/>
              </a:rPr>
              <a:t>1,2,a</a:t>
            </a:r>
            <a:endParaRPr lang="en-GB" sz="1400" b="1" baseline="30000" dirty="0">
              <a:solidFill>
                <a:srgbClr val="000000"/>
              </a:solidFill>
              <a:latin typeface="Arial" pitchFamily="34" charset="0"/>
              <a:cs typeface="Arial" pitchFamily="34" charset="0"/>
            </a:endParaRPr>
          </a:p>
        </p:txBody>
      </p:sp>
      <p:sp>
        <p:nvSpPr>
          <p:cNvPr id="23" name="TextBox 22"/>
          <p:cNvSpPr txBox="1"/>
          <p:nvPr/>
        </p:nvSpPr>
        <p:spPr>
          <a:xfrm>
            <a:off x="294900" y="2992310"/>
            <a:ext cx="1782347" cy="215444"/>
          </a:xfrm>
          <a:prstGeom prst="rect">
            <a:avLst/>
          </a:prstGeom>
          <a:noFill/>
        </p:spPr>
        <p:txBody>
          <a:bodyPr wrap="none" lIns="0" tIns="0" rIns="0" bIns="0" rtlCol="0">
            <a:spAutoFit/>
          </a:bodyPr>
          <a:lstStyle/>
          <a:p>
            <a:r>
              <a:rPr lang="el-GR" sz="1400" b="1" dirty="0" smtClean="0">
                <a:solidFill>
                  <a:srgbClr val="000000"/>
                </a:solidFill>
                <a:latin typeface="Arial" pitchFamily="34" charset="0"/>
                <a:cs typeface="Arial" pitchFamily="34" charset="0"/>
              </a:rPr>
              <a:t>Πρώιμο στάδιο </a:t>
            </a:r>
            <a:r>
              <a:rPr lang="en-GB" sz="1400" b="1" dirty="0" smtClean="0">
                <a:solidFill>
                  <a:srgbClr val="000000"/>
                </a:solidFill>
                <a:latin typeface="Arial" pitchFamily="34" charset="0"/>
                <a:cs typeface="Arial" pitchFamily="34" charset="0"/>
              </a:rPr>
              <a:t>MS</a:t>
            </a:r>
            <a:r>
              <a:rPr lang="en-GB" sz="1400" b="1" baseline="30000" dirty="0" smtClean="0">
                <a:solidFill>
                  <a:srgbClr val="000000"/>
                </a:solidFill>
                <a:latin typeface="Arial" pitchFamily="34" charset="0"/>
                <a:cs typeface="Arial" pitchFamily="34" charset="0"/>
              </a:rPr>
              <a:t>3,b</a:t>
            </a:r>
            <a:endParaRPr lang="en-GB" sz="1400" b="1" baseline="30000" dirty="0">
              <a:solidFill>
                <a:srgbClr val="000000"/>
              </a:solidFill>
              <a:latin typeface="Arial" pitchFamily="34" charset="0"/>
              <a:cs typeface="Arial" pitchFamily="34" charset="0"/>
            </a:endParaRPr>
          </a:p>
        </p:txBody>
      </p:sp>
      <p:sp>
        <p:nvSpPr>
          <p:cNvPr id="24" name="TextBox 23"/>
          <p:cNvSpPr txBox="1"/>
          <p:nvPr/>
        </p:nvSpPr>
        <p:spPr>
          <a:xfrm>
            <a:off x="1232097" y="4074409"/>
            <a:ext cx="798295" cy="215444"/>
          </a:xfrm>
          <a:prstGeom prst="rect">
            <a:avLst/>
          </a:prstGeom>
          <a:noFill/>
        </p:spPr>
        <p:txBody>
          <a:bodyPr wrap="none" lIns="0" tIns="0" rIns="0" bIns="0" rtlCol="0">
            <a:spAutoFit/>
          </a:bodyPr>
          <a:lstStyle/>
          <a:p>
            <a:r>
              <a:rPr lang="en-GB" sz="1400" b="1" dirty="0" smtClean="0">
                <a:solidFill>
                  <a:srgbClr val="000000"/>
                </a:solidFill>
                <a:latin typeface="Arial" pitchFamily="34" charset="0"/>
                <a:cs typeface="Arial" pitchFamily="34" charset="0"/>
              </a:rPr>
              <a:t>RRMS</a:t>
            </a:r>
            <a:r>
              <a:rPr lang="en-GB" sz="1400" b="1" baseline="30000" dirty="0" smtClean="0">
                <a:solidFill>
                  <a:srgbClr val="000000"/>
                </a:solidFill>
                <a:latin typeface="Arial" pitchFamily="34" charset="0"/>
                <a:cs typeface="Arial" pitchFamily="34" charset="0"/>
              </a:rPr>
              <a:t>1,4,5</a:t>
            </a:r>
            <a:endParaRPr lang="en-GB" sz="1400" b="1" baseline="30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256115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0" y="374650"/>
            <a:ext cx="8289925" cy="381000"/>
          </a:xfrm>
        </p:spPr>
        <p:txBody>
          <a:bodyPr>
            <a:noAutofit/>
          </a:bodyPr>
          <a:lstStyle/>
          <a:p>
            <a:pPr algn="ctr"/>
            <a:r>
              <a:rPr lang="el-GR" sz="2400" b="1" dirty="0">
                <a:solidFill>
                  <a:srgbClr val="615953"/>
                </a:solidFill>
                <a:latin typeface="Arial" panose="020B0604020202020204" pitchFamily="34" charset="0"/>
                <a:cs typeface="Arial" panose="020B0604020202020204" pitchFamily="34" charset="0"/>
              </a:rPr>
              <a:t>Επιδημιολογία </a:t>
            </a:r>
          </a:p>
        </p:txBody>
      </p:sp>
      <p:pic>
        <p:nvPicPr>
          <p:cNvPr id="120837" name="Picture 5" descr="prevalence"/>
          <p:cNvPicPr>
            <a:picLocks noChangeAspect="1" noChangeArrowheads="1"/>
          </p:cNvPicPr>
          <p:nvPr/>
        </p:nvPicPr>
        <p:blipFill>
          <a:blip r:embed="rId2" cstate="print"/>
          <a:srcRect/>
          <a:stretch>
            <a:fillRect/>
          </a:stretch>
        </p:blipFill>
        <p:spPr bwMode="auto">
          <a:xfrm>
            <a:off x="684213" y="1341438"/>
            <a:ext cx="7991475" cy="48434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4661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169863"/>
            <a:ext cx="7070725" cy="1143001"/>
          </a:xfrm>
        </p:spPr>
        <p:txBody>
          <a:bodyPr>
            <a:normAutofit/>
          </a:bodyPr>
          <a:lstStyle/>
          <a:p>
            <a:pPr algn="l"/>
            <a:r>
              <a:rPr lang="el-GR" sz="1600" b="1" dirty="0" smtClean="0">
                <a:solidFill>
                  <a:schemeClr val="tx1">
                    <a:lumMod val="85000"/>
                    <a:lumOff val="15000"/>
                  </a:schemeClr>
                </a:solidFill>
                <a:latin typeface="Arial" pitchFamily="34" charset="0"/>
                <a:cs typeface="Arial" pitchFamily="34" charset="0"/>
              </a:rPr>
              <a:t> Εγκεφαλική ατροφία στην ΣΚΠ:</a:t>
            </a:r>
            <a:br>
              <a:rPr lang="el-GR" sz="1600" b="1" dirty="0" smtClean="0">
                <a:solidFill>
                  <a:schemeClr val="tx1">
                    <a:lumMod val="85000"/>
                    <a:lumOff val="15000"/>
                  </a:schemeClr>
                </a:solidFill>
                <a:latin typeface="Arial" pitchFamily="34" charset="0"/>
                <a:cs typeface="Arial" pitchFamily="34" charset="0"/>
              </a:rPr>
            </a:br>
            <a:r>
              <a:rPr lang="el-GR" sz="1600" b="1" dirty="0" smtClean="0">
                <a:solidFill>
                  <a:schemeClr val="tx1">
                    <a:lumMod val="85000"/>
                    <a:lumOff val="15000"/>
                  </a:schemeClr>
                </a:solidFill>
                <a:latin typeface="Arial" pitchFamily="34" charset="0"/>
                <a:cs typeface="Arial" pitchFamily="34" charset="0"/>
              </a:rPr>
              <a:t>Ένας </a:t>
            </a:r>
            <a:r>
              <a:rPr lang="en-GB" sz="1600" b="1" i="1" dirty="0">
                <a:solidFill>
                  <a:schemeClr val="tx1">
                    <a:lumMod val="85000"/>
                    <a:lumOff val="15000"/>
                  </a:schemeClr>
                </a:solidFill>
                <a:latin typeface="Arial" pitchFamily="34" charset="0"/>
                <a:cs typeface="Arial" pitchFamily="34" charset="0"/>
              </a:rPr>
              <a:t>in vivo</a:t>
            </a:r>
            <a:r>
              <a:rPr lang="en-GB" sz="1600" b="1" dirty="0">
                <a:solidFill>
                  <a:schemeClr val="tx1">
                    <a:lumMod val="85000"/>
                    <a:lumOff val="15000"/>
                  </a:schemeClr>
                </a:solidFill>
                <a:latin typeface="Arial" pitchFamily="34" charset="0"/>
                <a:cs typeface="Arial" pitchFamily="34" charset="0"/>
              </a:rPr>
              <a:t> </a:t>
            </a:r>
            <a:r>
              <a:rPr lang="el-GR" sz="1600" b="1" dirty="0" smtClean="0">
                <a:solidFill>
                  <a:schemeClr val="tx1">
                    <a:lumMod val="85000"/>
                    <a:lumOff val="15000"/>
                  </a:schemeClr>
                </a:solidFill>
                <a:latin typeface="Arial" pitchFamily="34" charset="0"/>
                <a:cs typeface="Arial" pitchFamily="34" charset="0"/>
              </a:rPr>
              <a:t>δείκτης της εξελικτικής πορείας της νόσου</a:t>
            </a:r>
            <a:endParaRPr lang="en-GB" sz="1600" b="1" dirty="0" smtClean="0">
              <a:solidFill>
                <a:schemeClr val="tx1">
                  <a:lumMod val="85000"/>
                  <a:lumOff val="15000"/>
                </a:schemeClr>
              </a:solidFill>
              <a:latin typeface="Arial" pitchFamily="34" charset="0"/>
              <a:cs typeface="Arial" pitchFamily="34" charset="0"/>
            </a:endParaRPr>
          </a:p>
        </p:txBody>
      </p:sp>
      <p:sp>
        <p:nvSpPr>
          <p:cNvPr id="7173" name="Text Box 219"/>
          <p:cNvSpPr txBox="1">
            <a:spLocks noChangeArrowheads="1"/>
          </p:cNvSpPr>
          <p:nvPr/>
        </p:nvSpPr>
        <p:spPr bwMode="auto">
          <a:xfrm>
            <a:off x="225631" y="6227552"/>
            <a:ext cx="827563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sz="900" dirty="0">
                <a:solidFill>
                  <a:srgbClr val="606060"/>
                </a:solidFill>
              </a:rPr>
              <a:t>1. </a:t>
            </a:r>
            <a:r>
              <a:rPr lang="en-GB" sz="900" dirty="0" err="1">
                <a:solidFill>
                  <a:srgbClr val="606060"/>
                </a:solidFill>
              </a:rPr>
              <a:t>Barkhof</a:t>
            </a:r>
            <a:r>
              <a:rPr lang="en-GB" sz="900" dirty="0">
                <a:solidFill>
                  <a:srgbClr val="606060"/>
                </a:solidFill>
              </a:rPr>
              <a:t> F </a:t>
            </a:r>
            <a:r>
              <a:rPr lang="en-GB" sz="900" i="1" dirty="0">
                <a:solidFill>
                  <a:srgbClr val="606060"/>
                </a:solidFill>
              </a:rPr>
              <a:t>et al. Nat Rev </a:t>
            </a:r>
            <a:r>
              <a:rPr lang="en-GB" sz="900" i="1" dirty="0" err="1">
                <a:solidFill>
                  <a:srgbClr val="606060"/>
                </a:solidFill>
              </a:rPr>
              <a:t>Neurol</a:t>
            </a:r>
            <a:r>
              <a:rPr lang="en-GB" sz="900" dirty="0">
                <a:solidFill>
                  <a:srgbClr val="606060"/>
                </a:solidFill>
              </a:rPr>
              <a:t> 2009; 2. Simon JH. </a:t>
            </a:r>
            <a:r>
              <a:rPr lang="en-GB" sz="900" i="1" dirty="0" err="1">
                <a:solidFill>
                  <a:srgbClr val="606060"/>
                </a:solidFill>
              </a:rPr>
              <a:t>Mult</a:t>
            </a:r>
            <a:r>
              <a:rPr lang="en-GB" sz="900" i="1" dirty="0">
                <a:solidFill>
                  <a:srgbClr val="606060"/>
                </a:solidFill>
              </a:rPr>
              <a:t> </a:t>
            </a:r>
            <a:r>
              <a:rPr lang="en-GB" sz="900" i="1" dirty="0" err="1">
                <a:solidFill>
                  <a:srgbClr val="606060"/>
                </a:solidFill>
              </a:rPr>
              <a:t>Scler</a:t>
            </a:r>
            <a:r>
              <a:rPr lang="en-GB" sz="900" dirty="0">
                <a:solidFill>
                  <a:srgbClr val="606060"/>
                </a:solidFill>
              </a:rPr>
              <a:t> 2006; 3. Calabrese M </a:t>
            </a:r>
            <a:r>
              <a:rPr lang="en-GB" sz="900" i="1" dirty="0">
                <a:solidFill>
                  <a:srgbClr val="606060"/>
                </a:solidFill>
              </a:rPr>
              <a:t>et al. Arch </a:t>
            </a:r>
            <a:r>
              <a:rPr lang="en-GB" sz="900" i="1" dirty="0" err="1">
                <a:solidFill>
                  <a:srgbClr val="606060"/>
                </a:solidFill>
              </a:rPr>
              <a:t>Neurol</a:t>
            </a:r>
            <a:r>
              <a:rPr lang="en-GB" sz="900" dirty="0">
                <a:solidFill>
                  <a:srgbClr val="606060"/>
                </a:solidFill>
              </a:rPr>
              <a:t> 2009; </a:t>
            </a:r>
          </a:p>
          <a:p>
            <a:r>
              <a:rPr lang="en-GB" sz="900" dirty="0">
                <a:solidFill>
                  <a:srgbClr val="606060"/>
                </a:solidFill>
              </a:rPr>
              <a:t>4. </a:t>
            </a:r>
            <a:r>
              <a:rPr lang="en-GB" sz="900" dirty="0" err="1">
                <a:solidFill>
                  <a:srgbClr val="606060"/>
                </a:solidFill>
              </a:rPr>
              <a:t>Prinster</a:t>
            </a:r>
            <a:r>
              <a:rPr lang="en-GB" sz="900" dirty="0">
                <a:solidFill>
                  <a:srgbClr val="606060"/>
                </a:solidFill>
              </a:rPr>
              <a:t> A </a:t>
            </a:r>
            <a:r>
              <a:rPr lang="en-GB" sz="900" i="1" dirty="0">
                <a:solidFill>
                  <a:srgbClr val="606060"/>
                </a:solidFill>
              </a:rPr>
              <a:t>et al. </a:t>
            </a:r>
            <a:r>
              <a:rPr lang="en-GB" sz="900" i="1" dirty="0" err="1">
                <a:solidFill>
                  <a:srgbClr val="606060"/>
                </a:solidFill>
              </a:rPr>
              <a:t>Mult</a:t>
            </a:r>
            <a:r>
              <a:rPr lang="en-GB" sz="900" i="1" dirty="0">
                <a:solidFill>
                  <a:srgbClr val="606060"/>
                </a:solidFill>
              </a:rPr>
              <a:t> </a:t>
            </a:r>
            <a:r>
              <a:rPr lang="en-GB" sz="900" i="1" dirty="0" err="1">
                <a:solidFill>
                  <a:srgbClr val="606060"/>
                </a:solidFill>
              </a:rPr>
              <a:t>Scler</a:t>
            </a:r>
            <a:r>
              <a:rPr lang="en-GB" sz="900" dirty="0">
                <a:solidFill>
                  <a:srgbClr val="606060"/>
                </a:solidFill>
              </a:rPr>
              <a:t> 2010; 5. </a:t>
            </a:r>
            <a:r>
              <a:rPr lang="en-GB" sz="900" dirty="0" err="1">
                <a:solidFill>
                  <a:srgbClr val="606060"/>
                </a:solidFill>
              </a:rPr>
              <a:t>Minneboo</a:t>
            </a:r>
            <a:r>
              <a:rPr lang="en-GB" sz="900" dirty="0">
                <a:solidFill>
                  <a:srgbClr val="606060"/>
                </a:solidFill>
              </a:rPr>
              <a:t> A </a:t>
            </a:r>
            <a:r>
              <a:rPr lang="en-GB" sz="900" i="1" dirty="0">
                <a:solidFill>
                  <a:srgbClr val="606060"/>
                </a:solidFill>
              </a:rPr>
              <a:t>et al. JNNP</a:t>
            </a:r>
            <a:r>
              <a:rPr lang="en-GB" sz="900" dirty="0">
                <a:solidFill>
                  <a:srgbClr val="606060"/>
                </a:solidFill>
              </a:rPr>
              <a:t> </a:t>
            </a:r>
            <a:r>
              <a:rPr lang="en-GB" sz="900" dirty="0" smtClean="0">
                <a:solidFill>
                  <a:srgbClr val="606060"/>
                </a:solidFill>
              </a:rPr>
              <a:t>2008;</a:t>
            </a:r>
            <a:r>
              <a:rPr lang="el-GR" sz="900" dirty="0">
                <a:solidFill>
                  <a:srgbClr val="606060"/>
                </a:solidFill>
              </a:rPr>
              <a:t> 6</a:t>
            </a:r>
            <a:r>
              <a:rPr lang="en-GB" sz="900" dirty="0" smtClean="0">
                <a:solidFill>
                  <a:srgbClr val="606060"/>
                </a:solidFill>
              </a:rPr>
              <a:t>. </a:t>
            </a:r>
            <a:r>
              <a:rPr lang="en-GB" sz="900" dirty="0" err="1">
                <a:solidFill>
                  <a:srgbClr val="606060"/>
                </a:solidFill>
              </a:rPr>
              <a:t>Zivadinov</a:t>
            </a:r>
            <a:r>
              <a:rPr lang="en-GB" sz="900" dirty="0">
                <a:solidFill>
                  <a:srgbClr val="606060"/>
                </a:solidFill>
              </a:rPr>
              <a:t> R, </a:t>
            </a:r>
            <a:r>
              <a:rPr lang="en-GB" sz="900" dirty="0" err="1">
                <a:solidFill>
                  <a:srgbClr val="606060"/>
                </a:solidFill>
              </a:rPr>
              <a:t>Bakshi</a:t>
            </a:r>
            <a:r>
              <a:rPr lang="en-GB" sz="900" dirty="0">
                <a:solidFill>
                  <a:srgbClr val="606060"/>
                </a:solidFill>
              </a:rPr>
              <a:t> R. </a:t>
            </a:r>
            <a:r>
              <a:rPr lang="en-GB" sz="900" i="1" dirty="0">
                <a:solidFill>
                  <a:srgbClr val="606060"/>
                </a:solidFill>
              </a:rPr>
              <a:t>J Neuroimaging</a:t>
            </a:r>
            <a:r>
              <a:rPr lang="en-GB" sz="900" dirty="0">
                <a:solidFill>
                  <a:srgbClr val="606060"/>
                </a:solidFill>
              </a:rPr>
              <a:t> 2004. </a:t>
            </a:r>
          </a:p>
        </p:txBody>
      </p:sp>
      <p:pic>
        <p:nvPicPr>
          <p:cNvPr id="7174" name="Picture 9" descr="she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601" y="1772816"/>
            <a:ext cx="1555489" cy="2110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1"/>
          <p:cNvSpPr txBox="1">
            <a:spLocks noChangeArrowheads="1"/>
          </p:cNvSpPr>
          <p:nvPr/>
        </p:nvSpPr>
        <p:spPr bwMode="auto">
          <a:xfrm>
            <a:off x="383324" y="1124744"/>
            <a:ext cx="5922225" cy="3174124"/>
          </a:xfrm>
          <a:prstGeom prst="rect">
            <a:avLst/>
          </a:prstGeom>
          <a:noFill/>
          <a:ln w="9525">
            <a:noFill/>
            <a:miter lim="800000"/>
            <a:headEnd/>
            <a:tailEnd/>
          </a:ln>
        </p:spPr>
        <p:txBody>
          <a:bodyPr/>
          <a:lstStyle/>
          <a:p>
            <a:pPr marL="342900" indent="-342900" eaLnBrk="0" hangingPunct="0">
              <a:spcAft>
                <a:spcPts val="600"/>
              </a:spcAft>
              <a:buClr>
                <a:srgbClr val="A50021"/>
              </a:buClr>
              <a:buFont typeface="Arial" pitchFamily="34" charset="0"/>
              <a:buChar char="•"/>
              <a:defRPr/>
            </a:pPr>
            <a:endParaRPr lang="en-GB" sz="1400" kern="0" dirty="0">
              <a:solidFill>
                <a:srgbClr val="58595B"/>
              </a:solidFill>
              <a:latin typeface="Arial"/>
              <a:ea typeface="Arial Unicode MS" pitchFamily="34" charset="-128"/>
              <a:cs typeface="Arial Unicode MS" pitchFamily="34" charset="-128"/>
              <a:sym typeface="Arial Unicode MS" pitchFamily="34" charset="-128"/>
            </a:endParaRPr>
          </a:p>
          <a:p>
            <a:pPr marL="342900" indent="-342900" eaLnBrk="0" hangingPunct="0">
              <a:spcAft>
                <a:spcPts val="600"/>
              </a:spcAft>
              <a:buClr>
                <a:srgbClr val="A50021"/>
              </a:buClr>
              <a:buFont typeface="Arial" pitchFamily="34" charset="0"/>
              <a:buChar char="•"/>
              <a:defRPr/>
            </a:pPr>
            <a:r>
              <a:rPr lang="en-GB" sz="1400" kern="0" dirty="0">
                <a:solidFill>
                  <a:srgbClr val="58595B"/>
                </a:solidFill>
                <a:latin typeface="Arial"/>
                <a:ea typeface="Arial Unicode MS" pitchFamily="34" charset="-128"/>
                <a:cs typeface="Arial Unicode MS" pitchFamily="34" charset="-128"/>
                <a:sym typeface="Arial Unicode MS" pitchFamily="34" charset="-128"/>
              </a:rPr>
              <a:t>Ο </a:t>
            </a:r>
            <a:r>
              <a:rPr lang="en-GB" sz="1400" kern="0" dirty="0" err="1">
                <a:solidFill>
                  <a:srgbClr val="58595B"/>
                </a:solidFill>
                <a:latin typeface="Arial"/>
                <a:ea typeface="Arial Unicode MS" pitchFamily="34" charset="-128"/>
                <a:cs typeface="Arial Unicode MS" pitchFamily="34" charset="-128"/>
                <a:sym typeface="Arial Unicode MS" pitchFamily="34" charset="-128"/>
              </a:rPr>
              <a:t>όγκος</a:t>
            </a:r>
            <a:r>
              <a:rPr lang="en-GB" sz="1400" kern="0" dirty="0">
                <a:solidFill>
                  <a:srgbClr val="58595B"/>
                </a:solidFill>
                <a:latin typeface="Arial"/>
                <a:ea typeface="Arial Unicode MS" pitchFamily="34" charset="-128"/>
                <a:cs typeface="Arial Unicode MS" pitchFamily="34" charset="-128"/>
                <a:sym typeface="Arial Unicode MS" pitchFamily="34" charset="-128"/>
              </a:rPr>
              <a:t> </a:t>
            </a:r>
            <a:r>
              <a:rPr lang="en-GB" sz="1400" kern="0" dirty="0" err="1">
                <a:solidFill>
                  <a:srgbClr val="58595B"/>
                </a:solidFill>
                <a:latin typeface="Arial"/>
                <a:ea typeface="Arial Unicode MS" pitchFamily="34" charset="-128"/>
                <a:cs typeface="Arial Unicode MS" pitchFamily="34" charset="-128"/>
                <a:sym typeface="Arial Unicode MS" pitchFamily="34" charset="-128"/>
              </a:rPr>
              <a:t>του</a:t>
            </a:r>
            <a:r>
              <a:rPr lang="en-GB" sz="1400" kern="0" dirty="0">
                <a:solidFill>
                  <a:srgbClr val="58595B"/>
                </a:solidFill>
                <a:latin typeface="Arial"/>
                <a:ea typeface="Arial Unicode MS" pitchFamily="34" charset="-128"/>
                <a:cs typeface="Arial Unicode MS" pitchFamily="34" charset="-128"/>
                <a:sym typeface="Arial Unicode MS" pitchFamily="34" charset="-128"/>
              </a:rPr>
              <a:t> </a:t>
            </a:r>
            <a:r>
              <a:rPr lang="en-GB" sz="1400" kern="0" dirty="0" err="1">
                <a:solidFill>
                  <a:srgbClr val="58595B"/>
                </a:solidFill>
                <a:latin typeface="Arial"/>
                <a:ea typeface="Arial Unicode MS" pitchFamily="34" charset="-128"/>
                <a:cs typeface="Arial Unicode MS" pitchFamily="34" charset="-128"/>
                <a:sym typeface="Arial Unicode MS" pitchFamily="34" charset="-128"/>
              </a:rPr>
              <a:t>εγκεφάλου</a:t>
            </a:r>
            <a:r>
              <a:rPr lang="en-GB" sz="1400" kern="0" dirty="0">
                <a:solidFill>
                  <a:srgbClr val="58595B"/>
                </a:solidFill>
                <a:latin typeface="Arial"/>
                <a:ea typeface="Arial Unicode MS" pitchFamily="34" charset="-128"/>
                <a:cs typeface="Arial Unicode MS" pitchFamily="34" charset="-128"/>
                <a:sym typeface="Arial Unicode MS" pitchFamily="34" charset="-128"/>
              </a:rPr>
              <a:t> ανα</a:t>
            </a:r>
            <a:r>
              <a:rPr lang="en-GB" sz="1400" kern="0" dirty="0" err="1">
                <a:solidFill>
                  <a:srgbClr val="58595B"/>
                </a:solidFill>
                <a:latin typeface="Arial"/>
                <a:ea typeface="Arial Unicode MS" pitchFamily="34" charset="-128"/>
                <a:cs typeface="Arial Unicode MS" pitchFamily="34" charset="-128"/>
                <a:sym typeface="Arial Unicode MS" pitchFamily="34" charset="-128"/>
              </a:rPr>
              <a:t>μένετ</a:t>
            </a:r>
            <a:r>
              <a:rPr lang="en-GB" sz="1400" kern="0" dirty="0">
                <a:solidFill>
                  <a:srgbClr val="58595B"/>
                </a:solidFill>
                <a:latin typeface="Arial"/>
                <a:ea typeface="Arial Unicode MS" pitchFamily="34" charset="-128"/>
                <a:cs typeface="Arial Unicode MS" pitchFamily="34" charset="-128"/>
                <a:sym typeface="Arial Unicode MS" pitchFamily="34" charset="-128"/>
              </a:rPr>
              <a:t>αι ότι θα μειώνεται κατά </a:t>
            </a:r>
            <a:r>
              <a:rPr lang="en-GB" sz="1400" b="1" kern="0" dirty="0" smtClean="0">
                <a:solidFill>
                  <a:srgbClr val="58595B"/>
                </a:solidFill>
                <a:latin typeface="Arial"/>
                <a:ea typeface="Arial Unicode MS" pitchFamily="34" charset="-128"/>
                <a:cs typeface="Arial Unicode MS" pitchFamily="34" charset="-128"/>
                <a:sym typeface="Arial Unicode MS" pitchFamily="34" charset="-128"/>
              </a:rPr>
              <a:t>0,</a:t>
            </a:r>
            <a:r>
              <a:rPr lang="el-GR" sz="1400" b="1" kern="0" dirty="0" smtClean="0">
                <a:solidFill>
                  <a:srgbClr val="58595B"/>
                </a:solidFill>
                <a:latin typeface="Arial"/>
                <a:ea typeface="Arial Unicode MS" pitchFamily="34" charset="-128"/>
                <a:cs typeface="Arial Unicode MS" pitchFamily="34" charset="-128"/>
                <a:sym typeface="Arial Unicode MS" pitchFamily="34" charset="-128"/>
              </a:rPr>
              <a:t>2</a:t>
            </a:r>
            <a:r>
              <a:rPr lang="en-GB" sz="1400" b="1" kern="0" dirty="0" smtClean="0">
                <a:solidFill>
                  <a:srgbClr val="58595B"/>
                </a:solidFill>
                <a:latin typeface="Arial"/>
                <a:ea typeface="Arial Unicode MS" pitchFamily="34" charset="-128"/>
                <a:cs typeface="Arial Unicode MS" pitchFamily="34" charset="-128"/>
                <a:sym typeface="Arial Unicode MS" pitchFamily="34" charset="-128"/>
              </a:rPr>
              <a:t>–0,4</a:t>
            </a:r>
            <a:r>
              <a:rPr lang="en-GB" sz="1400" b="1" kern="0" dirty="0">
                <a:solidFill>
                  <a:srgbClr val="58595B"/>
                </a:solidFill>
                <a:latin typeface="Arial"/>
                <a:ea typeface="Arial Unicode MS" pitchFamily="34" charset="-128"/>
                <a:cs typeface="Arial Unicode MS" pitchFamily="34" charset="-128"/>
                <a:sym typeface="Arial Unicode MS" pitchFamily="34" charset="-128"/>
              </a:rPr>
              <a:t>% </a:t>
            </a:r>
            <a:r>
              <a:rPr lang="en-GB" sz="1400" kern="0" dirty="0">
                <a:solidFill>
                  <a:srgbClr val="58595B"/>
                </a:solidFill>
                <a:latin typeface="Arial"/>
                <a:ea typeface="Arial Unicode MS" pitchFamily="34" charset="-128"/>
                <a:cs typeface="Arial Unicode MS" pitchFamily="34" charset="-128"/>
                <a:sym typeface="Arial Unicode MS" pitchFamily="34" charset="-128"/>
              </a:rPr>
              <a:t>α</a:t>
            </a:r>
            <a:r>
              <a:rPr lang="en-GB" sz="1400" kern="0" dirty="0" err="1">
                <a:solidFill>
                  <a:srgbClr val="58595B"/>
                </a:solidFill>
                <a:latin typeface="Arial"/>
                <a:ea typeface="Arial Unicode MS" pitchFamily="34" charset="-128"/>
                <a:cs typeface="Arial Unicode MS" pitchFamily="34" charset="-128"/>
                <a:sym typeface="Arial Unicode MS" pitchFamily="34" charset="-128"/>
              </a:rPr>
              <a:t>νά</a:t>
            </a:r>
            <a:r>
              <a:rPr lang="en-GB" sz="1400" kern="0" dirty="0">
                <a:solidFill>
                  <a:srgbClr val="58595B"/>
                </a:solidFill>
                <a:latin typeface="Arial"/>
                <a:ea typeface="Arial Unicode MS" pitchFamily="34" charset="-128"/>
                <a:cs typeface="Arial Unicode MS" pitchFamily="34" charset="-128"/>
                <a:sym typeface="Arial Unicode MS" pitchFamily="34" charset="-128"/>
              </a:rPr>
              <a:t> </a:t>
            </a:r>
            <a:r>
              <a:rPr lang="en-GB" sz="1400" kern="0" dirty="0" err="1">
                <a:solidFill>
                  <a:srgbClr val="58595B"/>
                </a:solidFill>
                <a:latin typeface="Arial"/>
                <a:ea typeface="Arial Unicode MS" pitchFamily="34" charset="-128"/>
                <a:cs typeface="Arial Unicode MS" pitchFamily="34" charset="-128"/>
                <a:sym typeface="Arial Unicode MS" pitchFamily="34" charset="-128"/>
              </a:rPr>
              <a:t>έτος</a:t>
            </a:r>
            <a:r>
              <a:rPr lang="en-GB" sz="1400" kern="0" dirty="0">
                <a:solidFill>
                  <a:srgbClr val="58595B"/>
                </a:solidFill>
                <a:latin typeface="Arial"/>
                <a:ea typeface="Arial Unicode MS" pitchFamily="34" charset="-128"/>
                <a:cs typeface="Arial Unicode MS" pitchFamily="34" charset="-128"/>
                <a:sym typeface="Arial Unicode MS" pitchFamily="34" charset="-128"/>
              </a:rPr>
              <a:t> σ</a:t>
            </a:r>
            <a:r>
              <a:rPr lang="el-GR" sz="1400" kern="0" dirty="0">
                <a:solidFill>
                  <a:srgbClr val="58595B"/>
                </a:solidFill>
                <a:latin typeface="Arial"/>
                <a:ea typeface="Arial Unicode MS" pitchFamily="34" charset="-128"/>
                <a:cs typeface="Arial Unicode MS" pitchFamily="34" charset="-128"/>
                <a:sym typeface="Arial Unicode MS" pitchFamily="34" charset="-128"/>
              </a:rPr>
              <a:t>ε</a:t>
            </a:r>
            <a:r>
              <a:rPr lang="en-GB" sz="1400" kern="0" dirty="0">
                <a:solidFill>
                  <a:srgbClr val="58595B"/>
                </a:solidFill>
                <a:latin typeface="Arial"/>
                <a:ea typeface="Arial Unicode MS" pitchFamily="34" charset="-128"/>
                <a:cs typeface="Arial Unicode MS" pitchFamily="34" charset="-128"/>
                <a:sym typeface="Arial Unicode MS" pitchFamily="34" charset="-128"/>
              </a:rPr>
              <a:t> </a:t>
            </a:r>
            <a:r>
              <a:rPr lang="en-GB" sz="1400" kern="0" dirty="0" err="1">
                <a:solidFill>
                  <a:srgbClr val="58595B"/>
                </a:solidFill>
                <a:latin typeface="Arial"/>
                <a:ea typeface="Arial Unicode MS" pitchFamily="34" charset="-128"/>
                <a:cs typeface="Arial Unicode MS" pitchFamily="34" charset="-128"/>
                <a:sym typeface="Arial Unicode MS" pitchFamily="34" charset="-128"/>
              </a:rPr>
              <a:t>υγι</a:t>
            </a:r>
            <a:r>
              <a:rPr lang="el-GR" sz="1400" kern="0" dirty="0">
                <a:solidFill>
                  <a:srgbClr val="58595B"/>
                </a:solidFill>
                <a:latin typeface="Arial"/>
                <a:ea typeface="Arial Unicode MS" pitchFamily="34" charset="-128"/>
                <a:cs typeface="Arial Unicode MS" pitchFamily="34" charset="-128"/>
                <a:sym typeface="Arial Unicode MS" pitchFamily="34" charset="-128"/>
              </a:rPr>
              <a:t>ή</a:t>
            </a:r>
            <a:r>
              <a:rPr lang="en-GB" sz="1400" kern="0" dirty="0">
                <a:solidFill>
                  <a:srgbClr val="58595B"/>
                </a:solidFill>
                <a:latin typeface="Arial"/>
                <a:ea typeface="Arial Unicode MS" pitchFamily="34" charset="-128"/>
                <a:cs typeface="Arial Unicode MS" pitchFamily="34" charset="-128"/>
                <a:sym typeface="Arial Unicode MS" pitchFamily="34" charset="-128"/>
              </a:rPr>
              <a:t> </a:t>
            </a:r>
            <a:r>
              <a:rPr lang="el-GR" sz="1400" kern="0" dirty="0">
                <a:solidFill>
                  <a:srgbClr val="58595B"/>
                </a:solidFill>
                <a:latin typeface="Arial"/>
                <a:ea typeface="Arial Unicode MS" pitchFamily="34" charset="-128"/>
                <a:cs typeface="Arial Unicode MS" pitchFamily="34" charset="-128"/>
                <a:sym typeface="Arial Unicode MS" pitchFamily="34" charset="-128"/>
              </a:rPr>
              <a:t>άτομα</a:t>
            </a:r>
            <a:r>
              <a:rPr lang="en-GB" sz="1400" kern="0" baseline="30000" dirty="0">
                <a:solidFill>
                  <a:srgbClr val="58595B"/>
                </a:solidFill>
                <a:latin typeface="Arial"/>
                <a:ea typeface="Arial Unicode MS" pitchFamily="34" charset="-128"/>
                <a:cs typeface="Arial Unicode MS" pitchFamily="34" charset="-128"/>
                <a:sym typeface="Arial Unicode MS" pitchFamily="34" charset="-128"/>
              </a:rPr>
              <a:t>2,3.4</a:t>
            </a:r>
            <a:r>
              <a:rPr lang="en-GB" sz="1400" kern="0" dirty="0">
                <a:solidFill>
                  <a:srgbClr val="58595B"/>
                </a:solidFill>
                <a:latin typeface="Arial"/>
                <a:ea typeface="Arial Unicode MS" pitchFamily="34" charset="-128"/>
                <a:cs typeface="Arial Unicode MS" pitchFamily="34" charset="-128"/>
                <a:sym typeface="Arial Unicode MS" pitchFamily="34" charset="-128"/>
              </a:rPr>
              <a:t> και κα</a:t>
            </a:r>
            <a:r>
              <a:rPr lang="en-GB" sz="1400" kern="0" dirty="0" err="1">
                <a:solidFill>
                  <a:srgbClr val="58595B"/>
                </a:solidFill>
                <a:latin typeface="Arial"/>
                <a:ea typeface="Arial Unicode MS" pitchFamily="34" charset="-128"/>
                <a:cs typeface="Arial Unicode MS" pitchFamily="34" charset="-128"/>
                <a:sym typeface="Arial Unicode MS" pitchFamily="34" charset="-128"/>
              </a:rPr>
              <a:t>τά</a:t>
            </a:r>
            <a:r>
              <a:rPr lang="en-GB" sz="1400" kern="0" dirty="0">
                <a:solidFill>
                  <a:srgbClr val="58595B"/>
                </a:solidFill>
                <a:latin typeface="Arial"/>
                <a:ea typeface="Arial Unicode MS" pitchFamily="34" charset="-128"/>
                <a:cs typeface="Arial Unicode MS" pitchFamily="34" charset="-128"/>
                <a:sym typeface="Arial Unicode MS" pitchFamily="34" charset="-128"/>
              </a:rPr>
              <a:t> 0,5–1,35% </a:t>
            </a:r>
            <a:r>
              <a:rPr lang="en-GB" sz="1400" kern="0" dirty="0" err="1">
                <a:solidFill>
                  <a:srgbClr val="58595B"/>
                </a:solidFill>
                <a:latin typeface="Arial"/>
                <a:ea typeface="Arial Unicode MS" pitchFamily="34" charset="-128"/>
                <a:cs typeface="Arial Unicode MS" pitchFamily="34" charset="-128"/>
                <a:sym typeface="Arial Unicode MS" pitchFamily="34" charset="-128"/>
              </a:rPr>
              <a:t>στους</a:t>
            </a:r>
            <a:r>
              <a:rPr lang="en-GB" sz="1400" kern="0" dirty="0">
                <a:solidFill>
                  <a:srgbClr val="58595B"/>
                </a:solidFill>
                <a:latin typeface="Arial"/>
                <a:ea typeface="Arial Unicode MS" pitchFamily="34" charset="-128"/>
                <a:cs typeface="Arial Unicode MS" pitchFamily="34" charset="-128"/>
                <a:sym typeface="Arial Unicode MS" pitchFamily="34" charset="-128"/>
              </a:rPr>
              <a:t> α</a:t>
            </a:r>
            <a:r>
              <a:rPr lang="en-GB" sz="1400" kern="0" dirty="0" err="1">
                <a:solidFill>
                  <a:srgbClr val="58595B"/>
                </a:solidFill>
                <a:latin typeface="Arial"/>
                <a:ea typeface="Arial Unicode MS" pitchFamily="34" charset="-128"/>
                <a:cs typeface="Arial Unicode MS" pitchFamily="34" charset="-128"/>
                <a:sym typeface="Arial Unicode MS" pitchFamily="34" charset="-128"/>
              </a:rPr>
              <a:t>σθενείς</a:t>
            </a:r>
            <a:r>
              <a:rPr lang="en-GB" sz="1400" kern="0" dirty="0">
                <a:solidFill>
                  <a:srgbClr val="58595B"/>
                </a:solidFill>
                <a:latin typeface="Arial"/>
                <a:ea typeface="Arial Unicode MS" pitchFamily="34" charset="-128"/>
                <a:cs typeface="Arial Unicode MS" pitchFamily="34" charset="-128"/>
                <a:sym typeface="Arial Unicode MS" pitchFamily="34" charset="-128"/>
              </a:rPr>
              <a:t> </a:t>
            </a:r>
            <a:r>
              <a:rPr lang="en-GB" sz="1400" kern="0" dirty="0" err="1">
                <a:solidFill>
                  <a:srgbClr val="58595B"/>
                </a:solidFill>
                <a:latin typeface="Arial"/>
                <a:ea typeface="Arial Unicode MS" pitchFamily="34" charset="-128"/>
                <a:cs typeface="Arial Unicode MS" pitchFamily="34" charset="-128"/>
                <a:sym typeface="Arial Unicode MS" pitchFamily="34" charset="-128"/>
              </a:rPr>
              <a:t>με</a:t>
            </a:r>
            <a:r>
              <a:rPr lang="en-GB" sz="1400" kern="0" dirty="0">
                <a:solidFill>
                  <a:srgbClr val="58595B"/>
                </a:solidFill>
                <a:latin typeface="Arial"/>
                <a:ea typeface="Arial Unicode MS" pitchFamily="34" charset="-128"/>
                <a:cs typeface="Arial Unicode MS" pitchFamily="34" charset="-128"/>
                <a:sym typeface="Arial Unicode MS" pitchFamily="34" charset="-128"/>
              </a:rPr>
              <a:t> </a:t>
            </a:r>
            <a:r>
              <a:rPr lang="en-GB" sz="1400" kern="0" dirty="0" err="1">
                <a:solidFill>
                  <a:srgbClr val="58595B"/>
                </a:solidFill>
                <a:latin typeface="Arial"/>
                <a:ea typeface="Arial Unicode MS" pitchFamily="34" charset="-128"/>
                <a:cs typeface="Arial Unicode MS" pitchFamily="34" charset="-128"/>
                <a:sym typeface="Arial Unicode MS" pitchFamily="34" charset="-128"/>
              </a:rPr>
              <a:t>σκλήρυνση</a:t>
            </a:r>
            <a:r>
              <a:rPr lang="en-GB" sz="1400" kern="0" dirty="0">
                <a:solidFill>
                  <a:srgbClr val="58595B"/>
                </a:solidFill>
                <a:latin typeface="Arial"/>
                <a:ea typeface="Arial Unicode MS" pitchFamily="34" charset="-128"/>
                <a:cs typeface="Arial Unicode MS" pitchFamily="34" charset="-128"/>
                <a:sym typeface="Arial Unicode MS" pitchFamily="34" charset="-128"/>
              </a:rPr>
              <a:t> κα</a:t>
            </a:r>
            <a:r>
              <a:rPr lang="en-GB" sz="1400" kern="0" dirty="0" err="1">
                <a:solidFill>
                  <a:srgbClr val="58595B"/>
                </a:solidFill>
                <a:latin typeface="Arial"/>
                <a:ea typeface="Arial Unicode MS" pitchFamily="34" charset="-128"/>
                <a:cs typeface="Arial Unicode MS" pitchFamily="34" charset="-128"/>
                <a:sym typeface="Arial Unicode MS" pitchFamily="34" charset="-128"/>
              </a:rPr>
              <a:t>τά</a:t>
            </a:r>
            <a:r>
              <a:rPr lang="en-GB" sz="1400" kern="0" dirty="0">
                <a:solidFill>
                  <a:srgbClr val="58595B"/>
                </a:solidFill>
                <a:latin typeface="Arial"/>
                <a:ea typeface="Arial Unicode MS" pitchFamily="34" charset="-128"/>
                <a:cs typeface="Arial Unicode MS" pitchFamily="34" charset="-128"/>
                <a:sym typeface="Arial Unicode MS" pitchFamily="34" charset="-128"/>
              </a:rPr>
              <a:t> </a:t>
            </a:r>
            <a:r>
              <a:rPr lang="en-GB" sz="1400" kern="0" dirty="0" smtClean="0">
                <a:solidFill>
                  <a:srgbClr val="58595B"/>
                </a:solidFill>
                <a:latin typeface="Arial"/>
                <a:ea typeface="Arial Unicode MS" pitchFamily="34" charset="-128"/>
                <a:cs typeface="Arial Unicode MS" pitchFamily="34" charset="-128"/>
                <a:sym typeface="Arial Unicode MS" pitchFamily="34" charset="-128"/>
              </a:rPr>
              <a:t>π</a:t>
            </a:r>
            <a:r>
              <a:rPr lang="en-GB" sz="1400" kern="0" dirty="0" err="1" smtClean="0">
                <a:solidFill>
                  <a:srgbClr val="58595B"/>
                </a:solidFill>
                <a:latin typeface="Arial"/>
                <a:ea typeface="Arial Unicode MS" pitchFamily="34" charset="-128"/>
                <a:cs typeface="Arial Unicode MS" pitchFamily="34" charset="-128"/>
                <a:sym typeface="Arial Unicode MS" pitchFamily="34" charset="-128"/>
              </a:rPr>
              <a:t>λάκ</a:t>
            </a:r>
            <a:r>
              <a:rPr lang="en-GB" sz="1400" kern="0" dirty="0" smtClean="0">
                <a:solidFill>
                  <a:srgbClr val="58595B"/>
                </a:solidFill>
                <a:latin typeface="Arial"/>
                <a:ea typeface="Arial Unicode MS" pitchFamily="34" charset="-128"/>
                <a:cs typeface="Arial Unicode MS" pitchFamily="34" charset="-128"/>
                <a:sym typeface="Arial Unicode MS" pitchFamily="34" charset="-128"/>
              </a:rPr>
              <a:t>ας</a:t>
            </a:r>
            <a:r>
              <a:rPr lang="en-GB" sz="1400" kern="0" baseline="30000" dirty="0" smtClean="0">
                <a:solidFill>
                  <a:srgbClr val="58595B"/>
                </a:solidFill>
                <a:latin typeface="Arial"/>
                <a:ea typeface="Arial Unicode MS" pitchFamily="34" charset="-128"/>
                <a:cs typeface="Arial Unicode MS" pitchFamily="34" charset="-128"/>
                <a:sym typeface="Arial Unicode MS" pitchFamily="34" charset="-128"/>
              </a:rPr>
              <a:t>2,5</a:t>
            </a:r>
            <a:endParaRPr lang="el-GR" sz="1400" kern="0" baseline="30000" dirty="0" smtClean="0">
              <a:solidFill>
                <a:srgbClr val="58595B"/>
              </a:solidFill>
              <a:latin typeface="Arial"/>
              <a:ea typeface="Arial Unicode MS" pitchFamily="34" charset="-128"/>
              <a:cs typeface="Arial Unicode MS" pitchFamily="34" charset="-128"/>
              <a:sym typeface="Arial Unicode MS" pitchFamily="34" charset="-128"/>
            </a:endParaRPr>
          </a:p>
          <a:p>
            <a:pPr marL="342900" indent="-342900" eaLnBrk="0" hangingPunct="0">
              <a:spcAft>
                <a:spcPts val="600"/>
              </a:spcAft>
              <a:buClr>
                <a:srgbClr val="A50021"/>
              </a:buClr>
              <a:buFont typeface="Arial" pitchFamily="34" charset="0"/>
              <a:buChar char="•"/>
              <a:defRPr/>
            </a:pPr>
            <a:endParaRPr lang="el-GR" sz="1400" kern="0" baseline="30000" dirty="0">
              <a:solidFill>
                <a:srgbClr val="58595B"/>
              </a:solidFill>
              <a:latin typeface="Arial"/>
              <a:ea typeface="Arial Unicode MS" pitchFamily="34" charset="-128"/>
              <a:cs typeface="Arial Unicode MS" pitchFamily="34" charset="-128"/>
              <a:sym typeface="Arial Unicode MS" pitchFamily="34" charset="-128"/>
            </a:endParaRPr>
          </a:p>
          <a:p>
            <a:pPr marL="342900" indent="-342900" eaLnBrk="0" hangingPunct="0">
              <a:spcAft>
                <a:spcPts val="600"/>
              </a:spcAft>
              <a:buClr>
                <a:srgbClr val="A50021"/>
              </a:buClr>
              <a:buFont typeface="Arial" pitchFamily="34" charset="0"/>
              <a:buChar char="•"/>
              <a:defRPr/>
            </a:pPr>
            <a:r>
              <a:rPr lang="el-GR" sz="1400" b="1" kern="0" dirty="0">
                <a:solidFill>
                  <a:srgbClr val="58595B"/>
                </a:solidFill>
                <a:latin typeface="Arial"/>
                <a:ea typeface="Arial Unicode MS" pitchFamily="34" charset="-128"/>
                <a:cs typeface="Arial Unicode MS" pitchFamily="34" charset="-128"/>
                <a:sym typeface="Arial Unicode MS" pitchFamily="34" charset="-128"/>
              </a:rPr>
              <a:t>Η </a:t>
            </a:r>
            <a:r>
              <a:rPr lang="el-GR" sz="1400" b="1" kern="0" dirty="0" err="1" smtClean="0">
                <a:solidFill>
                  <a:srgbClr val="58595B"/>
                </a:solidFill>
                <a:latin typeface="Arial"/>
                <a:ea typeface="Arial Unicode MS" pitchFamily="34" charset="-128"/>
                <a:cs typeface="Arial Unicode MS" pitchFamily="34" charset="-128"/>
                <a:sym typeface="Arial Unicode MS" pitchFamily="34" charset="-128"/>
              </a:rPr>
              <a:t>νευροεκφύλιση</a:t>
            </a:r>
            <a:r>
              <a:rPr lang="el-GR" sz="1400" b="1" kern="0" dirty="0" smtClean="0">
                <a:solidFill>
                  <a:srgbClr val="58595B"/>
                </a:solidFill>
                <a:latin typeface="Arial"/>
                <a:ea typeface="Arial Unicode MS" pitchFamily="34" charset="-128"/>
                <a:cs typeface="Arial Unicode MS" pitchFamily="34" charset="-128"/>
                <a:sym typeface="Arial Unicode MS" pitchFamily="34" charset="-128"/>
              </a:rPr>
              <a:t> και η φλεγμονώδης </a:t>
            </a:r>
            <a:r>
              <a:rPr lang="el-GR" sz="1400" b="1" kern="0" dirty="0" err="1" smtClean="0">
                <a:solidFill>
                  <a:srgbClr val="58595B"/>
                </a:solidFill>
                <a:latin typeface="Arial"/>
                <a:ea typeface="Arial Unicode MS" pitchFamily="34" charset="-128"/>
                <a:cs typeface="Arial Unicode MS" pitchFamily="34" charset="-128"/>
                <a:sym typeface="Arial Unicode MS" pitchFamily="34" charset="-128"/>
              </a:rPr>
              <a:t>απομυελίνωση</a:t>
            </a:r>
            <a:r>
              <a:rPr lang="el-GR" sz="1400" b="1" kern="0" dirty="0" smtClean="0">
                <a:solidFill>
                  <a:srgbClr val="58595B"/>
                </a:solidFill>
                <a:latin typeface="Arial"/>
                <a:ea typeface="Arial Unicode MS" pitchFamily="34" charset="-128"/>
                <a:cs typeface="Arial Unicode MS" pitchFamily="34" charset="-128"/>
                <a:sym typeface="Arial Unicode MS" pitchFamily="34" charset="-128"/>
              </a:rPr>
              <a:t> εμπλέκονται στη </a:t>
            </a:r>
            <a:r>
              <a:rPr lang="el-GR" sz="1400" b="1" kern="0" dirty="0" err="1" smtClean="0">
                <a:solidFill>
                  <a:srgbClr val="58595B"/>
                </a:solidFill>
                <a:latin typeface="Arial"/>
                <a:ea typeface="Arial Unicode MS" pitchFamily="34" charset="-128"/>
                <a:cs typeface="Arial Unicode MS" pitchFamily="34" charset="-128"/>
                <a:sym typeface="Arial Unicode MS" pitchFamily="34" charset="-128"/>
              </a:rPr>
              <a:t>ΣκΠ</a:t>
            </a:r>
            <a:r>
              <a:rPr lang="el-GR" sz="1400" b="1" kern="0" dirty="0" smtClean="0">
                <a:solidFill>
                  <a:srgbClr val="58595B"/>
                </a:solidFill>
                <a:latin typeface="Arial"/>
                <a:ea typeface="Arial Unicode MS" pitchFamily="34" charset="-128"/>
                <a:cs typeface="Arial Unicode MS" pitchFamily="34" charset="-128"/>
                <a:sym typeface="Arial Unicode MS" pitchFamily="34" charset="-128"/>
              </a:rPr>
              <a:t> και οδηγούν στη μείωση του εγκεφαλικού όγκου</a:t>
            </a:r>
            <a:r>
              <a:rPr lang="el-GR" sz="1400" b="1" kern="0" baseline="30000" dirty="0" smtClean="0">
                <a:solidFill>
                  <a:srgbClr val="58595B"/>
                </a:solidFill>
                <a:latin typeface="Arial"/>
                <a:ea typeface="Arial Unicode MS" pitchFamily="34" charset="-128"/>
                <a:cs typeface="Arial Unicode MS" pitchFamily="34" charset="-128"/>
                <a:sym typeface="Arial Unicode MS" pitchFamily="34" charset="-128"/>
              </a:rPr>
              <a:t>2</a:t>
            </a:r>
            <a:endParaRPr lang="el-GR" sz="1400" b="1" kern="0" baseline="30000" dirty="0">
              <a:solidFill>
                <a:srgbClr val="58595B"/>
              </a:solidFill>
              <a:latin typeface="Arial"/>
              <a:ea typeface="Arial Unicode MS" pitchFamily="34" charset="-128"/>
              <a:cs typeface="Arial Unicode MS" pitchFamily="34" charset="-128"/>
              <a:sym typeface="Arial Unicode MS" pitchFamily="34" charset="-128"/>
            </a:endParaRPr>
          </a:p>
          <a:p>
            <a:pPr marL="342900" indent="-342900" eaLnBrk="0" hangingPunct="0">
              <a:spcAft>
                <a:spcPts val="600"/>
              </a:spcAft>
              <a:buClr>
                <a:srgbClr val="A50021"/>
              </a:buClr>
              <a:buFont typeface="Arial" pitchFamily="34" charset="0"/>
              <a:buChar char="•"/>
              <a:defRPr/>
            </a:pPr>
            <a:endParaRPr lang="el-GR" sz="1400" b="1" kern="0" dirty="0" smtClean="0">
              <a:solidFill>
                <a:srgbClr val="58595B"/>
              </a:solidFill>
              <a:latin typeface="Arial"/>
              <a:ea typeface="Arial Unicode MS" pitchFamily="34" charset="-128"/>
              <a:cs typeface="Arial Unicode MS" pitchFamily="34" charset="-128"/>
              <a:sym typeface="Arial Unicode MS" pitchFamily="34" charset="-128"/>
            </a:endParaRPr>
          </a:p>
          <a:p>
            <a:pPr marL="342900" indent="-342900" eaLnBrk="0" hangingPunct="0">
              <a:spcAft>
                <a:spcPts val="600"/>
              </a:spcAft>
              <a:buClr>
                <a:srgbClr val="A50021"/>
              </a:buClr>
              <a:buFont typeface="Arial" pitchFamily="34" charset="0"/>
              <a:buChar char="•"/>
              <a:defRPr/>
            </a:pPr>
            <a:r>
              <a:rPr lang="el-GR" sz="1400" kern="0" dirty="0" smtClean="0">
                <a:solidFill>
                  <a:srgbClr val="58595B"/>
                </a:solidFill>
                <a:latin typeface="Arial"/>
                <a:ea typeface="Arial Unicode MS" pitchFamily="34" charset="-128"/>
                <a:cs typeface="Arial Unicode MS" pitchFamily="34" charset="-128"/>
                <a:sym typeface="Arial Unicode MS" pitchFamily="34" charset="-128"/>
              </a:rPr>
              <a:t>Η εγκεφαλική ατροφία συσχετίζεται με </a:t>
            </a:r>
            <a:r>
              <a:rPr lang="el-GR" sz="1400" kern="0" dirty="0" err="1" smtClean="0">
                <a:solidFill>
                  <a:srgbClr val="58595B"/>
                </a:solidFill>
                <a:latin typeface="Arial"/>
                <a:ea typeface="Arial Unicode MS" pitchFamily="34" charset="-128"/>
                <a:cs typeface="Arial Unicode MS" pitchFamily="34" charset="-128"/>
                <a:sym typeface="Arial Unicode MS" pitchFamily="34" charset="-128"/>
              </a:rPr>
              <a:t>γνωσιακές</a:t>
            </a:r>
            <a:r>
              <a:rPr lang="el-GR" sz="1400" kern="0" dirty="0" smtClean="0">
                <a:solidFill>
                  <a:srgbClr val="58595B"/>
                </a:solidFill>
                <a:latin typeface="Arial"/>
                <a:ea typeface="Arial Unicode MS" pitchFamily="34" charset="-128"/>
                <a:cs typeface="Arial Unicode MS" pitchFamily="34" charset="-128"/>
                <a:sym typeface="Arial Unicode MS" pitchFamily="34" charset="-128"/>
              </a:rPr>
              <a:t> λειτουργίες και η εστιακή ατροφία με το επίπεδο της φυσικής αναπηρίας στη ΣκΠ</a:t>
            </a:r>
            <a:r>
              <a:rPr lang="el-GR" sz="1400" kern="0" baseline="30000" dirty="0" smtClean="0">
                <a:solidFill>
                  <a:srgbClr val="58595B"/>
                </a:solidFill>
                <a:latin typeface="Arial"/>
                <a:ea typeface="Arial Unicode MS" pitchFamily="34" charset="-128"/>
                <a:cs typeface="Arial Unicode MS" pitchFamily="34" charset="-128"/>
                <a:sym typeface="Arial Unicode MS" pitchFamily="34" charset="-128"/>
              </a:rPr>
              <a:t>3-5</a:t>
            </a:r>
            <a:endParaRPr lang="el-GR" sz="1400" kern="0" dirty="0">
              <a:solidFill>
                <a:srgbClr val="58595B"/>
              </a:solidFill>
              <a:latin typeface="Arial"/>
              <a:ea typeface="Arial Unicode MS" pitchFamily="34" charset="-128"/>
              <a:cs typeface="Arial Unicode MS" pitchFamily="34" charset="-128"/>
              <a:sym typeface="Arial Unicode MS" pitchFamily="34" charset="-128"/>
            </a:endParaRPr>
          </a:p>
          <a:p>
            <a:pPr marL="342900" indent="-342900" eaLnBrk="0" hangingPunct="0">
              <a:spcAft>
                <a:spcPts val="600"/>
              </a:spcAft>
              <a:buClr>
                <a:srgbClr val="A50021"/>
              </a:buClr>
              <a:buFont typeface="Arial" pitchFamily="34" charset="0"/>
              <a:buChar char="•"/>
              <a:defRPr/>
            </a:pPr>
            <a:endParaRPr lang="el-GR" sz="1400" kern="0" baseline="30000" dirty="0">
              <a:solidFill>
                <a:srgbClr val="58595B"/>
              </a:solidFill>
              <a:latin typeface="Arial"/>
              <a:ea typeface="Arial Unicode MS" pitchFamily="34" charset="-128"/>
              <a:cs typeface="Arial Unicode MS" pitchFamily="34" charset="-128"/>
              <a:sym typeface="Arial Unicode MS" pitchFamily="34" charset="-128"/>
            </a:endParaRPr>
          </a:p>
          <a:p>
            <a:pPr marL="342900" indent="-342900" eaLnBrk="0" hangingPunct="0">
              <a:spcAft>
                <a:spcPts val="600"/>
              </a:spcAft>
              <a:buClr>
                <a:srgbClr val="A50021"/>
              </a:buClr>
              <a:buFont typeface="Arial" pitchFamily="34" charset="0"/>
              <a:buChar char="•"/>
              <a:defRPr/>
            </a:pPr>
            <a:endParaRPr lang="en-GB" sz="1400" kern="0" baseline="30000" dirty="0">
              <a:solidFill>
                <a:srgbClr val="58595B"/>
              </a:solidFill>
              <a:latin typeface="Arial"/>
              <a:ea typeface="Arial Unicode MS" pitchFamily="34" charset="-128"/>
              <a:cs typeface="Arial Unicode MS" pitchFamily="34" charset="-128"/>
              <a:sym typeface="Arial Unicode MS" pitchFamily="34" charset="-128"/>
            </a:endParaRPr>
          </a:p>
        </p:txBody>
      </p:sp>
      <p:sp>
        <p:nvSpPr>
          <p:cNvPr id="8" name="Rounded Rectangle 7"/>
          <p:cNvSpPr/>
          <p:nvPr/>
        </p:nvSpPr>
        <p:spPr bwMode="auto">
          <a:xfrm>
            <a:off x="593767" y="5023262"/>
            <a:ext cx="7730836" cy="570016"/>
          </a:xfrm>
          <a:prstGeom prst="roundRect">
            <a:avLst/>
          </a:prstGeom>
          <a:solidFill>
            <a:schemeClr val="bg1"/>
          </a:solidFill>
          <a:ln w="28575" algn="ctr">
            <a:solidFill>
              <a:schemeClr val="accent1"/>
            </a:solidFill>
            <a:round/>
            <a:headEnd/>
            <a:tailEnd/>
          </a:ln>
          <a:effectLst>
            <a:outerShdw blurRad="38100" dist="53882" dir="2700000" algn="ctr" rotWithShape="0">
              <a:srgbClr val="B2B2B2">
                <a:alpha val="75000"/>
              </a:srgbClr>
            </a:outerShdw>
          </a:effectLst>
          <a:extLst/>
        </p:spPr>
        <p:txBody>
          <a:bodyPr lIns="18000" tIns="36000" rIns="18000" bIns="36000" anchor="ctr"/>
          <a:lstStyle/>
          <a:p>
            <a:pPr algn="ctr" fontAlgn="auto">
              <a:spcBef>
                <a:spcPts val="0"/>
              </a:spcBef>
              <a:spcAft>
                <a:spcPts val="0"/>
              </a:spcAft>
            </a:pPr>
            <a:r>
              <a:rPr lang="el-GR" sz="1400" b="1" dirty="0" smtClean="0">
                <a:solidFill>
                  <a:srgbClr val="000000"/>
                </a:solidFill>
                <a:latin typeface="Arial"/>
                <a:ea typeface="MS PGothic" pitchFamily="34" charset="-128"/>
                <a:cs typeface="Arial" charset="0"/>
              </a:rPr>
              <a:t>Η μείωση του εγκεφαλικού όγκου είναι ένας έμμεσος κλινικός δείκτης εκτίμησης της </a:t>
            </a:r>
            <a:r>
              <a:rPr lang="el-GR" sz="1400" b="1" dirty="0" err="1" smtClean="0">
                <a:solidFill>
                  <a:srgbClr val="000000"/>
                </a:solidFill>
                <a:latin typeface="Arial"/>
                <a:ea typeface="MS PGothic" pitchFamily="34" charset="-128"/>
                <a:cs typeface="Arial" charset="0"/>
              </a:rPr>
              <a:t>νευροεκφύλισης</a:t>
            </a:r>
            <a:r>
              <a:rPr lang="el-GR" sz="1400" b="1" dirty="0" smtClean="0">
                <a:solidFill>
                  <a:srgbClr val="000000"/>
                </a:solidFill>
                <a:latin typeface="Arial"/>
                <a:ea typeface="MS PGothic" pitchFamily="34" charset="-128"/>
                <a:cs typeface="Arial" charset="0"/>
              </a:rPr>
              <a:t> και παρέχει έναν έμμεσο δείκτη νευροπροστασίας</a:t>
            </a:r>
            <a:r>
              <a:rPr lang="el-GR" sz="1400" b="1" baseline="30000" dirty="0" smtClean="0">
                <a:solidFill>
                  <a:srgbClr val="000000"/>
                </a:solidFill>
                <a:latin typeface="Arial"/>
                <a:ea typeface="MS PGothic" pitchFamily="34" charset="-128"/>
                <a:cs typeface="Arial" charset="0"/>
              </a:rPr>
              <a:t>6</a:t>
            </a:r>
            <a:endParaRPr lang="en-GB" sz="1400" b="1" dirty="0">
              <a:solidFill>
                <a:srgbClr val="000000"/>
              </a:solidFill>
              <a:latin typeface="Arial"/>
              <a:ea typeface="MS PGothic" pitchFamily="34" charset="-128"/>
              <a:cs typeface="Arial" charset="0"/>
            </a:endParaRPr>
          </a:p>
        </p:txBody>
      </p:sp>
    </p:spTree>
    <p:extLst>
      <p:ext uri="{BB962C8B-B14F-4D97-AF65-F5344CB8AC3E}">
        <p14:creationId xmlns:p14="http://schemas.microsoft.com/office/powerpoint/2010/main" val="230995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4" name="Group 174"/>
          <p:cNvGrpSpPr>
            <a:grpSpLocks/>
          </p:cNvGrpSpPr>
          <p:nvPr/>
        </p:nvGrpSpPr>
        <p:grpSpPr bwMode="auto">
          <a:xfrm>
            <a:off x="5940425" y="1008063"/>
            <a:ext cx="2816225" cy="4891087"/>
            <a:chOff x="5207000" y="973138"/>
            <a:chExt cx="2359660" cy="4993321"/>
          </a:xfrm>
        </p:grpSpPr>
        <p:sp>
          <p:nvSpPr>
            <p:cNvPr id="184" name="Rounded Rectangle 183"/>
            <p:cNvSpPr/>
            <p:nvPr/>
          </p:nvSpPr>
          <p:spPr>
            <a:xfrm>
              <a:off x="5214981" y="1585756"/>
              <a:ext cx="2351679" cy="4380703"/>
            </a:xfrm>
            <a:prstGeom prst="roundRect">
              <a:avLst>
                <a:gd name="adj" fmla="val 8920"/>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179" name="Rounded Rectangle 178"/>
            <p:cNvSpPr/>
            <p:nvPr/>
          </p:nvSpPr>
          <p:spPr>
            <a:xfrm>
              <a:off x="5207000" y="973138"/>
              <a:ext cx="2350349" cy="567239"/>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1400" b="1" dirty="0" smtClean="0">
                  <a:solidFill>
                    <a:srgbClr val="000000"/>
                  </a:solidFill>
                </a:rPr>
                <a:t>Διατήρηση στο χρόνο</a:t>
              </a:r>
              <a:endParaRPr lang="en-GB" sz="1400" b="1" dirty="0">
                <a:solidFill>
                  <a:srgbClr val="000000"/>
                </a:solidFill>
              </a:endParaRPr>
            </a:p>
          </p:txBody>
        </p:sp>
      </p:grpSp>
      <p:grpSp>
        <p:nvGrpSpPr>
          <p:cNvPr id="9225" name="Group 190"/>
          <p:cNvGrpSpPr>
            <a:grpSpLocks/>
          </p:cNvGrpSpPr>
          <p:nvPr/>
        </p:nvGrpSpPr>
        <p:grpSpPr bwMode="auto">
          <a:xfrm>
            <a:off x="319088" y="1000125"/>
            <a:ext cx="2816225" cy="4891088"/>
            <a:chOff x="5207000" y="973138"/>
            <a:chExt cx="2359660" cy="4993321"/>
          </a:xfrm>
        </p:grpSpPr>
        <p:sp>
          <p:nvSpPr>
            <p:cNvPr id="192" name="Rounded Rectangle 191"/>
            <p:cNvSpPr/>
            <p:nvPr/>
          </p:nvSpPr>
          <p:spPr>
            <a:xfrm>
              <a:off x="5214981" y="1585756"/>
              <a:ext cx="2351679" cy="4380703"/>
            </a:xfrm>
            <a:prstGeom prst="roundRect">
              <a:avLst>
                <a:gd name="adj" fmla="val 8920"/>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193" name="Rounded Rectangle 192"/>
            <p:cNvSpPr/>
            <p:nvPr/>
          </p:nvSpPr>
          <p:spPr>
            <a:xfrm>
              <a:off x="5207000" y="973138"/>
              <a:ext cx="2350349" cy="567239"/>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1400" b="1" dirty="0" smtClean="0">
                  <a:solidFill>
                    <a:srgbClr val="000000"/>
                  </a:solidFill>
                </a:rPr>
                <a:t>Υψηλή αποτελεσματικότητα</a:t>
              </a:r>
              <a:endParaRPr lang="en-GB" sz="1400" b="1" dirty="0">
                <a:solidFill>
                  <a:srgbClr val="000000"/>
                </a:solidFill>
              </a:endParaRPr>
            </a:p>
          </p:txBody>
        </p:sp>
      </p:grpSp>
      <p:sp>
        <p:nvSpPr>
          <p:cNvPr id="9226" name="TextBox 262"/>
          <p:cNvSpPr txBox="1">
            <a:spLocks noChangeArrowheads="1"/>
          </p:cNvSpPr>
          <p:nvPr/>
        </p:nvSpPr>
        <p:spPr bwMode="auto">
          <a:xfrm>
            <a:off x="6026150" y="4886325"/>
            <a:ext cx="266223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A50021"/>
              </a:buClr>
              <a:buFont typeface="Arial" charset="0"/>
              <a:buChar char="•"/>
            </a:pPr>
            <a:r>
              <a:rPr lang="el-GR" altLang="en-US" sz="1200" b="1" dirty="0" smtClean="0">
                <a:solidFill>
                  <a:srgbClr val="000000"/>
                </a:solidFill>
              </a:rPr>
              <a:t>Οι ασθενείς που άλλαξαν έγκαιρα σε </a:t>
            </a:r>
            <a:r>
              <a:rPr lang="el-GR" altLang="en-US" sz="1200" b="1" dirty="0" err="1" smtClean="0">
                <a:solidFill>
                  <a:srgbClr val="000000"/>
                </a:solidFill>
              </a:rPr>
              <a:t>φινγκολιμόδη</a:t>
            </a:r>
            <a:r>
              <a:rPr lang="el-GR" altLang="en-US" sz="1200" b="1" dirty="0" smtClean="0">
                <a:solidFill>
                  <a:srgbClr val="000000"/>
                </a:solidFill>
              </a:rPr>
              <a:t> διατήρησαν το πλεονέκτημα έως και 4 χρόνια μετά.</a:t>
            </a:r>
            <a:endParaRPr lang="en-GB" altLang="en-US" sz="1200" b="1" dirty="0">
              <a:solidFill>
                <a:srgbClr val="000000"/>
              </a:solidFill>
            </a:endParaRPr>
          </a:p>
        </p:txBody>
      </p:sp>
      <p:sp>
        <p:nvSpPr>
          <p:cNvPr id="9227" name="TextBox 1990"/>
          <p:cNvSpPr txBox="1">
            <a:spLocks noChangeArrowheads="1"/>
          </p:cNvSpPr>
          <p:nvPr/>
        </p:nvSpPr>
        <p:spPr bwMode="auto">
          <a:xfrm>
            <a:off x="392113" y="4886325"/>
            <a:ext cx="26638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A50021"/>
              </a:buClr>
              <a:buFont typeface="Arial" charset="0"/>
              <a:buChar char="•"/>
            </a:pPr>
            <a:r>
              <a:rPr lang="en-GB" altLang="en-US" sz="1400" b="1" dirty="0">
                <a:solidFill>
                  <a:srgbClr val="000000"/>
                </a:solidFill>
              </a:rPr>
              <a:t>33-35% </a:t>
            </a:r>
            <a:r>
              <a:rPr lang="el-GR" altLang="en-US" sz="1400" b="1" dirty="0" smtClean="0">
                <a:solidFill>
                  <a:srgbClr val="000000"/>
                </a:solidFill>
              </a:rPr>
              <a:t>σχετική μείωση έναντι </a:t>
            </a:r>
            <a:r>
              <a:rPr lang="en-US" altLang="en-US" sz="1400" b="1" dirty="0" smtClean="0">
                <a:solidFill>
                  <a:srgbClr val="000000"/>
                </a:solidFill>
              </a:rPr>
              <a:t>placebo</a:t>
            </a:r>
            <a:endParaRPr lang="en-GB" altLang="en-US" sz="1400" b="1" baseline="30000" dirty="0">
              <a:solidFill>
                <a:srgbClr val="000000"/>
              </a:solidFill>
            </a:endParaRPr>
          </a:p>
        </p:txBody>
      </p:sp>
      <p:sp>
        <p:nvSpPr>
          <p:cNvPr id="1992" name="Text Box 10"/>
          <p:cNvSpPr txBox="1">
            <a:spLocks noChangeArrowheads="1"/>
          </p:cNvSpPr>
          <p:nvPr/>
        </p:nvSpPr>
        <p:spPr bwMode="auto">
          <a:xfrm>
            <a:off x="528638" y="1662113"/>
            <a:ext cx="2455862" cy="433387"/>
          </a:xfrm>
          <a:prstGeom prst="rect">
            <a:avLst/>
          </a:prstGeom>
          <a:noFill/>
          <a:ln w="12700" algn="ctr">
            <a:noFill/>
            <a:miter lim="800000"/>
            <a:headEnd/>
            <a:tailEnd/>
          </a:ln>
        </p:spPr>
        <p:txBody>
          <a:bodyPr lIns="90000" tIns="46800" rIns="90000" bIns="46800">
            <a:spAutoFit/>
          </a:bodyPr>
          <a:lstStyle/>
          <a:p>
            <a:pPr algn="ctr" eaLnBrk="0" hangingPunct="0">
              <a:spcBef>
                <a:spcPct val="50000"/>
              </a:spcBef>
              <a:defRPr/>
            </a:pPr>
            <a:r>
              <a:rPr lang="en-GB" altLang="en-US" sz="1050" b="1" dirty="0">
                <a:solidFill>
                  <a:srgbClr val="E44C16"/>
                </a:solidFill>
                <a:latin typeface="Arial" pitchFamily="34" charset="0"/>
                <a:ea typeface="ヒラギノ角ゴ Pro W3"/>
                <a:cs typeface="ヒラギノ角ゴ Pro W3"/>
              </a:rPr>
              <a:t>FREEDOMS</a:t>
            </a:r>
            <a:r>
              <a:rPr lang="en-GB" altLang="en-US" sz="1050" dirty="0">
                <a:solidFill>
                  <a:srgbClr val="E44C16"/>
                </a:solidFill>
                <a:latin typeface="Arial" pitchFamily="34" charset="0"/>
                <a:ea typeface="ヒラギノ角ゴ Pro W3"/>
                <a:cs typeface="ヒラギノ角ゴ Pro W3"/>
              </a:rPr>
              <a:t> </a:t>
            </a:r>
            <a:br>
              <a:rPr lang="en-GB" altLang="en-US" sz="1050" dirty="0">
                <a:solidFill>
                  <a:srgbClr val="E44C16"/>
                </a:solidFill>
                <a:latin typeface="Arial" pitchFamily="34" charset="0"/>
                <a:ea typeface="ヒラギノ角ゴ Pro W3"/>
                <a:cs typeface="ヒラギノ角ゴ Pro W3"/>
              </a:rPr>
            </a:br>
            <a:r>
              <a:rPr lang="en-GB" altLang="en-US" sz="1050" dirty="0">
                <a:solidFill>
                  <a:srgbClr val="E44C16"/>
                </a:solidFill>
                <a:latin typeface="Arial" pitchFamily="34" charset="0"/>
                <a:ea typeface="ヒラギノ角ゴ Pro W3"/>
                <a:cs typeface="ヒラギノ角ゴ Pro W3"/>
              </a:rPr>
              <a:t>2-year results vs placebo</a:t>
            </a:r>
            <a:r>
              <a:rPr lang="en-GB" altLang="en-US" sz="1050" baseline="30000" dirty="0">
                <a:solidFill>
                  <a:srgbClr val="E44C16"/>
                </a:solidFill>
                <a:latin typeface="Arial" pitchFamily="34" charset="0"/>
                <a:ea typeface="ヒラギノ角ゴ Pro W3"/>
                <a:cs typeface="ヒラギノ角ゴ Pro W3"/>
              </a:rPr>
              <a:t>†1</a:t>
            </a:r>
          </a:p>
        </p:txBody>
      </p:sp>
      <p:graphicFrame>
        <p:nvGraphicFramePr>
          <p:cNvPr id="9218" name="Object 229"/>
          <p:cNvGraphicFramePr>
            <a:graphicFrameLocks noChangeAspect="1"/>
          </p:cNvGraphicFramePr>
          <p:nvPr/>
        </p:nvGraphicFramePr>
        <p:xfrm>
          <a:off x="490538" y="2451100"/>
          <a:ext cx="2692400" cy="2771775"/>
        </p:xfrm>
        <a:graphic>
          <a:graphicData uri="http://schemas.openxmlformats.org/presentationml/2006/ole">
            <mc:AlternateContent xmlns:mc="http://schemas.openxmlformats.org/markup-compatibility/2006">
              <mc:Choice xmlns:v="urn:schemas-microsoft-com:vml" Requires="v">
                <p:oleObj spid="_x0000_s8251" r:id="rId4" imgW="2688569" imgH="2773920" progId="Excel.Sheet.8">
                  <p:embed/>
                </p:oleObj>
              </mc:Choice>
              <mc:Fallback>
                <p:oleObj r:id="rId4" imgW="2688569" imgH="277392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8" y="2451100"/>
                        <a:ext cx="2692400" cy="2771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229" name="Text Box 50"/>
          <p:cNvSpPr txBox="1">
            <a:spLocks noChangeArrowheads="1"/>
          </p:cNvSpPr>
          <p:nvPr/>
        </p:nvSpPr>
        <p:spPr bwMode="auto">
          <a:xfrm rot="-5400000">
            <a:off x="-361156" y="3439319"/>
            <a:ext cx="1863725"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000" dirty="0">
                <a:solidFill>
                  <a:srgbClr val="000000"/>
                </a:solidFill>
                <a:ea typeface="ヒラギノ角ゴ Pro W3" pitchFamily="1" charset="-128"/>
              </a:rPr>
              <a:t>Mean change in brain volume from baseline (%)*</a:t>
            </a:r>
          </a:p>
        </p:txBody>
      </p:sp>
      <p:sp>
        <p:nvSpPr>
          <p:cNvPr id="9230" name="AutoShape 56"/>
          <p:cNvSpPr>
            <a:spLocks noChangeArrowheads="1"/>
          </p:cNvSpPr>
          <p:nvPr/>
        </p:nvSpPr>
        <p:spPr bwMode="auto">
          <a:xfrm rot="-5400000">
            <a:off x="2372519" y="3948907"/>
            <a:ext cx="407987" cy="3238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000000"/>
              </a:solidFill>
            </a:endParaRPr>
          </a:p>
        </p:txBody>
      </p:sp>
      <p:sp>
        <p:nvSpPr>
          <p:cNvPr id="9231" name="AutoShape 40"/>
          <p:cNvSpPr>
            <a:spLocks noChangeArrowheads="1"/>
          </p:cNvSpPr>
          <p:nvPr/>
        </p:nvSpPr>
        <p:spPr bwMode="auto">
          <a:xfrm>
            <a:off x="2171700" y="4335007"/>
            <a:ext cx="809625" cy="459700"/>
          </a:xfrm>
          <a:prstGeom prst="roundRect">
            <a:avLst>
              <a:gd name="adj" fmla="val 16667"/>
            </a:avLst>
          </a:prstGeom>
          <a:solidFill>
            <a:srgbClr val="FFFFFF"/>
          </a:solidFill>
          <a:ln w="19050">
            <a:solidFill>
              <a:srgbClr val="969696"/>
            </a:solidFill>
            <a:round/>
            <a:headEnd/>
            <a:tailEnd/>
          </a:ln>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r>
              <a:rPr lang="en-GB" altLang="en-US" sz="1000" b="1" dirty="0">
                <a:solidFill>
                  <a:srgbClr val="000000"/>
                </a:solidFill>
                <a:ea typeface="ヒラギノ角ゴ Pro W3" pitchFamily="1" charset="-128"/>
              </a:rPr>
              <a:t>35% </a:t>
            </a:r>
            <a:r>
              <a:rPr lang="el-GR" altLang="en-US" sz="1000" b="1" dirty="0" smtClean="0">
                <a:solidFill>
                  <a:srgbClr val="000000"/>
                </a:solidFill>
                <a:ea typeface="ヒラギノ角ゴ Pro W3" pitchFamily="1" charset="-128"/>
              </a:rPr>
              <a:t>σχετική μείωση</a:t>
            </a:r>
            <a:endParaRPr lang="en-GB" altLang="en-US" sz="1000" b="1" dirty="0">
              <a:solidFill>
                <a:srgbClr val="000000"/>
              </a:solidFill>
              <a:ea typeface="ヒラギノ角ゴ Pro W3" pitchFamily="1" charset="-128"/>
            </a:endParaRPr>
          </a:p>
          <a:p>
            <a:pPr algn="ctr" eaLnBrk="1" hangingPunct="1">
              <a:lnSpc>
                <a:spcPct val="90000"/>
              </a:lnSpc>
            </a:pPr>
            <a:r>
              <a:rPr lang="en-GB" altLang="en-US" sz="1000" b="1" dirty="0">
                <a:solidFill>
                  <a:srgbClr val="000000"/>
                </a:solidFill>
                <a:ea typeface="ヒラギノ角ゴ Pro W3" pitchFamily="1" charset="-128"/>
              </a:rPr>
              <a:t>p&lt;0.001</a:t>
            </a:r>
          </a:p>
        </p:txBody>
      </p:sp>
      <p:sp>
        <p:nvSpPr>
          <p:cNvPr id="9232" name="Text Box 57"/>
          <p:cNvSpPr txBox="1">
            <a:spLocks noChangeAspect="1" noChangeArrowheads="1"/>
          </p:cNvSpPr>
          <p:nvPr/>
        </p:nvSpPr>
        <p:spPr bwMode="auto">
          <a:xfrm>
            <a:off x="2046288" y="2193925"/>
            <a:ext cx="1069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1000">
                <a:solidFill>
                  <a:srgbClr val="000000"/>
                </a:solidFill>
                <a:ea typeface="MS PGothic" pitchFamily="34" charset="-128"/>
              </a:rPr>
              <a:t>Fingolimod</a:t>
            </a:r>
          </a:p>
          <a:p>
            <a:pPr algn="ctr" eaLnBrk="1" hangingPunct="1">
              <a:buFont typeface="Symbol" pitchFamily="18" charset="2"/>
              <a:buNone/>
            </a:pPr>
            <a:r>
              <a:rPr lang="en-GB" altLang="en-US" sz="1000">
                <a:solidFill>
                  <a:srgbClr val="000000"/>
                </a:solidFill>
                <a:ea typeface="MS PGothic" pitchFamily="34" charset="-128"/>
              </a:rPr>
              <a:t> 0.5 mg</a:t>
            </a:r>
            <a:br>
              <a:rPr lang="en-GB" altLang="en-US" sz="1000">
                <a:solidFill>
                  <a:srgbClr val="000000"/>
                </a:solidFill>
                <a:ea typeface="MS PGothic" pitchFamily="34" charset="-128"/>
              </a:rPr>
            </a:br>
            <a:r>
              <a:rPr lang="en-GB" altLang="en-US" sz="1000">
                <a:solidFill>
                  <a:srgbClr val="000000"/>
                </a:solidFill>
                <a:ea typeface="MS PGothic" pitchFamily="34" charset="-128"/>
              </a:rPr>
              <a:t> (n = 357)</a:t>
            </a:r>
          </a:p>
        </p:txBody>
      </p:sp>
      <p:sp>
        <p:nvSpPr>
          <p:cNvPr id="9233" name="Text Box 57"/>
          <p:cNvSpPr txBox="1">
            <a:spLocks noChangeAspect="1" noChangeArrowheads="1"/>
          </p:cNvSpPr>
          <p:nvPr/>
        </p:nvSpPr>
        <p:spPr bwMode="auto">
          <a:xfrm>
            <a:off x="1149350" y="2347913"/>
            <a:ext cx="946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1000" dirty="0">
                <a:solidFill>
                  <a:srgbClr val="000000"/>
                </a:solidFill>
                <a:ea typeface="MS PGothic" pitchFamily="34" charset="-128"/>
              </a:rPr>
              <a:t>Placebo</a:t>
            </a:r>
            <a:br>
              <a:rPr lang="en-GB" altLang="en-US" sz="1000" dirty="0">
                <a:solidFill>
                  <a:srgbClr val="000000"/>
                </a:solidFill>
                <a:ea typeface="MS PGothic" pitchFamily="34" charset="-128"/>
              </a:rPr>
            </a:br>
            <a:r>
              <a:rPr lang="en-GB" altLang="en-US" sz="1000" dirty="0">
                <a:solidFill>
                  <a:srgbClr val="000000"/>
                </a:solidFill>
                <a:ea typeface="MS PGothic" pitchFamily="34" charset="-128"/>
              </a:rPr>
              <a:t>(n = 331)</a:t>
            </a:r>
          </a:p>
        </p:txBody>
      </p:sp>
      <p:sp>
        <p:nvSpPr>
          <p:cNvPr id="2000" name="Watermark Phase III CORE"/>
          <p:cNvSpPr/>
          <p:nvPr/>
        </p:nvSpPr>
        <p:spPr>
          <a:xfrm>
            <a:off x="8255316" y="0"/>
            <a:ext cx="688659" cy="297180"/>
          </a:xfrm>
          <a:prstGeom prst="rect">
            <a:avLst/>
          </a:prstGeom>
          <a:gradFill rotWithShape="1">
            <a:gsLst>
              <a:gs pos="0">
                <a:srgbClr val="F45007">
                  <a:tint val="74000"/>
                </a:srgbClr>
              </a:gs>
              <a:gs pos="49000">
                <a:srgbClr val="F45007">
                  <a:tint val="96000"/>
                  <a:shade val="84000"/>
                  <a:satMod val="110000"/>
                </a:srgbClr>
              </a:gs>
              <a:gs pos="49100">
                <a:srgbClr val="F45007">
                  <a:shade val="55000"/>
                  <a:satMod val="150000"/>
                </a:srgbClr>
              </a:gs>
              <a:gs pos="92000">
                <a:srgbClr val="F45007">
                  <a:tint val="98000"/>
                  <a:shade val="90000"/>
                  <a:satMod val="128000"/>
                </a:srgbClr>
              </a:gs>
              <a:gs pos="100000">
                <a:srgbClr val="F45007">
                  <a:tint val="90000"/>
                  <a:shade val="97000"/>
                  <a:satMod val="128000"/>
                </a:srgbClr>
              </a:gs>
            </a:gsLst>
            <a:lin ang="5400000" scaled="1"/>
          </a:gradFill>
          <a:ln>
            <a:noFill/>
          </a:ln>
          <a:effectLst>
            <a:outerShdw blurRad="39000" dist="25400" dir="5400000" rotWithShape="0">
              <a:srgbClr val="F45007">
                <a:shade val="33000"/>
                <a:alpha val="83000"/>
              </a:srgbClr>
            </a:outerShdw>
          </a:effectLst>
          <a:scene3d>
            <a:camera prst="orthographicFront" fov="0">
              <a:rot lat="0" lon="0" rev="0"/>
            </a:camera>
            <a:lightRig rig="contrasting" dir="t">
              <a:rot lat="0" lon="0" rev="1500000"/>
            </a:lightRig>
          </a:scene3d>
          <a:sp3d extrusionH="127000" prstMaterial="powder">
            <a:bevelT w="50800" h="63500"/>
          </a:sp3d>
        </p:spPr>
        <p:txBody>
          <a:bodyPr lIns="36000" tIns="72000" rIns="36000" bIns="72000" anchor="ctr"/>
          <a:lstStyle/>
          <a:p>
            <a:pPr algn="ctr">
              <a:defRPr/>
            </a:pPr>
            <a:r>
              <a:rPr lang="en-GB" sz="1000" b="1" kern="0" dirty="0">
                <a:solidFill>
                  <a:sysClr val="window" lastClr="FFFFFF"/>
                </a:solidFill>
                <a:effectLst>
                  <a:outerShdw blurRad="50800" dist="38100" dir="5400000" algn="t" rotWithShape="0">
                    <a:prstClr val="black">
                      <a:alpha val="40000"/>
                    </a:prstClr>
                  </a:outerShdw>
                </a:effectLst>
                <a:latin typeface="Calibri"/>
                <a:cs typeface="Arial" pitchFamily="34" charset="0"/>
              </a:rPr>
              <a:t>BVL</a:t>
            </a:r>
          </a:p>
        </p:txBody>
      </p:sp>
      <p:grpSp>
        <p:nvGrpSpPr>
          <p:cNvPr id="9237" name="Group 190"/>
          <p:cNvGrpSpPr>
            <a:grpSpLocks/>
          </p:cNvGrpSpPr>
          <p:nvPr/>
        </p:nvGrpSpPr>
        <p:grpSpPr bwMode="auto">
          <a:xfrm>
            <a:off x="3128963" y="1006475"/>
            <a:ext cx="2816225" cy="4891088"/>
            <a:chOff x="5207000" y="973138"/>
            <a:chExt cx="2359660" cy="4993321"/>
          </a:xfrm>
        </p:grpSpPr>
        <p:sp>
          <p:nvSpPr>
            <p:cNvPr id="30" name="Rounded Rectangle 29"/>
            <p:cNvSpPr/>
            <p:nvPr/>
          </p:nvSpPr>
          <p:spPr>
            <a:xfrm>
              <a:off x="5214981" y="1585756"/>
              <a:ext cx="2351679" cy="4380703"/>
            </a:xfrm>
            <a:prstGeom prst="roundRect">
              <a:avLst>
                <a:gd name="adj" fmla="val 8920"/>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31" name="Rounded Rectangle 30"/>
            <p:cNvSpPr/>
            <p:nvPr/>
          </p:nvSpPr>
          <p:spPr>
            <a:xfrm>
              <a:off x="5207000" y="973138"/>
              <a:ext cx="2350349" cy="567239"/>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1400" b="1" dirty="0" smtClean="0">
                  <a:solidFill>
                    <a:srgbClr val="000000"/>
                  </a:solidFill>
                </a:rPr>
                <a:t>Οφέλη έγκαιρης αλλαγής</a:t>
              </a:r>
              <a:endParaRPr lang="en-GB" sz="1400" b="1" dirty="0">
                <a:solidFill>
                  <a:srgbClr val="000000"/>
                </a:solidFill>
              </a:endParaRPr>
            </a:p>
          </p:txBody>
        </p:sp>
      </p:grpSp>
      <p:sp>
        <p:nvSpPr>
          <p:cNvPr id="9239" name="Text Box 219"/>
          <p:cNvSpPr txBox="1">
            <a:spLocks noChangeArrowheads="1"/>
          </p:cNvSpPr>
          <p:nvPr/>
        </p:nvSpPr>
        <p:spPr bwMode="auto">
          <a:xfrm>
            <a:off x="608013" y="6205538"/>
            <a:ext cx="8275637"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GB" altLang="en-US" sz="600">
                <a:solidFill>
                  <a:srgbClr val="606060"/>
                </a:solidFill>
              </a:rPr>
              <a:t>1. From </a:t>
            </a:r>
            <a:r>
              <a:rPr lang="en-GB" altLang="en-US" sz="600" i="1">
                <a:solidFill>
                  <a:srgbClr val="606060"/>
                </a:solidFill>
              </a:rPr>
              <a:t>N Engl J Med</a:t>
            </a:r>
            <a:r>
              <a:rPr lang="en-GB" altLang="en-US" sz="600">
                <a:solidFill>
                  <a:srgbClr val="606060"/>
                </a:solidFill>
              </a:rPr>
              <a:t>; Kappos L </a:t>
            </a:r>
            <a:r>
              <a:rPr lang="en-GB" altLang="en-US" sz="600" i="1">
                <a:solidFill>
                  <a:srgbClr val="606060"/>
                </a:solidFill>
              </a:rPr>
              <a:t>et al. </a:t>
            </a:r>
            <a:r>
              <a:rPr lang="en-GB" altLang="en-US" sz="600">
                <a:solidFill>
                  <a:srgbClr val="606060"/>
                </a:solidFill>
              </a:rPr>
              <a:t>A Placebo-Controlled Trial of Oral Fingolimod in Relapsing Multiple Sclerosis, 362: 387–401. Copyright © (2010) Massachusetts Medical Society. Reproduced with permission from Massachusetts Medical Society; 2. Calabresi </a:t>
            </a:r>
            <a:r>
              <a:rPr lang="en-GB" altLang="en-US" sz="600" i="1">
                <a:solidFill>
                  <a:srgbClr val="606060"/>
                </a:solidFill>
              </a:rPr>
              <a:t>et al. Lancet Neurol</a:t>
            </a:r>
            <a:r>
              <a:rPr lang="en-GB" altLang="en-US" sz="600">
                <a:solidFill>
                  <a:srgbClr val="606060"/>
                </a:solidFill>
              </a:rPr>
              <a:t> 2014; 3. From </a:t>
            </a:r>
            <a:r>
              <a:rPr lang="en-GB" altLang="en-US" sz="600" i="1">
                <a:solidFill>
                  <a:srgbClr val="606060"/>
                </a:solidFill>
              </a:rPr>
              <a:t>N Engl J Med</a:t>
            </a:r>
            <a:r>
              <a:rPr lang="en-GB" altLang="en-US" sz="600">
                <a:solidFill>
                  <a:srgbClr val="606060"/>
                </a:solidFill>
              </a:rPr>
              <a:t>; Cohen JA </a:t>
            </a:r>
            <a:r>
              <a:rPr lang="en-GB" altLang="en-US" sz="600" i="1">
                <a:solidFill>
                  <a:srgbClr val="606060"/>
                </a:solidFill>
              </a:rPr>
              <a:t>et al. </a:t>
            </a:r>
            <a:r>
              <a:rPr lang="en-GB" altLang="en-US" sz="600">
                <a:solidFill>
                  <a:srgbClr val="606060"/>
                </a:solidFill>
              </a:rPr>
              <a:t>Oral Fingolimod or Intramuscular Interferon for Relapsing Multiple Sclerosis, 362: 402–415. Copyright © (2010) Massachusetts Medical Society. Reproduced with permission from Massachusetts Medical Society; 4. </a:t>
            </a:r>
            <a:r>
              <a:rPr lang="fi-FI" altLang="en-US" sz="600">
                <a:solidFill>
                  <a:srgbClr val="606060"/>
                </a:solidFill>
              </a:rPr>
              <a:t>Cohen JA </a:t>
            </a:r>
            <a:r>
              <a:rPr lang="fi-FI" altLang="en-US" sz="600" i="1">
                <a:solidFill>
                  <a:srgbClr val="606060"/>
                </a:solidFill>
              </a:rPr>
              <a:t>et al. J Neurol </a:t>
            </a:r>
            <a:r>
              <a:rPr lang="fi-FI" altLang="en-US" sz="600">
                <a:solidFill>
                  <a:srgbClr val="606060"/>
                </a:solidFill>
              </a:rPr>
              <a:t>2013;</a:t>
            </a:r>
            <a:r>
              <a:rPr lang="en-GB" altLang="en-US" sz="600">
                <a:solidFill>
                  <a:srgbClr val="606060"/>
                </a:solidFill>
              </a:rPr>
              <a:t> 5. Reproduced from </a:t>
            </a:r>
            <a:r>
              <a:rPr lang="en-GB" altLang="en-US" sz="600" i="1">
                <a:solidFill>
                  <a:srgbClr val="606060"/>
                </a:solidFill>
              </a:rPr>
              <a:t>Lancet Neurol. </a:t>
            </a:r>
            <a:r>
              <a:rPr lang="en-GB" altLang="en-US" sz="600">
                <a:solidFill>
                  <a:srgbClr val="606060"/>
                </a:solidFill>
              </a:rPr>
              <a:t>10(6). Khatri B, Barkhof F, Comi G, Hartung HP, Kappos L, Montalban X, Pelletier J, Stites T, Wu S, Holdbrook F, Zhang-Auberson L, Francis G, Cohen JA; TRANSFORMS Study Group. Comparison of fingolimod with interferon beta-1a in relapsing-remitting multiple sclerosis: a randomised extension of the TRANSFORMS study. pp520-9. ©2011. With permission from Elsevier; 6. Radue EW </a:t>
            </a:r>
            <a:r>
              <a:rPr lang="en-GB" altLang="en-US" sz="600" i="1">
                <a:solidFill>
                  <a:srgbClr val="606060"/>
                </a:solidFill>
              </a:rPr>
              <a:t>et al. </a:t>
            </a:r>
            <a:r>
              <a:rPr lang="en-GB" altLang="en-US" sz="600">
                <a:solidFill>
                  <a:srgbClr val="606060"/>
                </a:solidFill>
              </a:rPr>
              <a:t>Oral O219 presented at </a:t>
            </a:r>
            <a:r>
              <a:rPr lang="en-GB" altLang="en-US" sz="600" i="1">
                <a:solidFill>
                  <a:srgbClr val="606060"/>
                </a:solidFill>
              </a:rPr>
              <a:t>ENS </a:t>
            </a:r>
            <a:r>
              <a:rPr lang="en-GB" altLang="en-US" sz="600">
                <a:solidFill>
                  <a:srgbClr val="606060"/>
                </a:solidFill>
              </a:rPr>
              <a:t>2012. Reproduced with kind permission from EW Radue</a:t>
            </a:r>
          </a:p>
        </p:txBody>
      </p:sp>
      <p:sp>
        <p:nvSpPr>
          <p:cNvPr id="48" name="Text Box 10"/>
          <p:cNvSpPr txBox="1">
            <a:spLocks noChangeArrowheads="1"/>
          </p:cNvSpPr>
          <p:nvPr/>
        </p:nvSpPr>
        <p:spPr bwMode="auto">
          <a:xfrm>
            <a:off x="6276975" y="1662113"/>
            <a:ext cx="2555875" cy="255587"/>
          </a:xfrm>
          <a:prstGeom prst="rect">
            <a:avLst/>
          </a:prstGeom>
          <a:noFill/>
          <a:ln w="12700" algn="ctr">
            <a:noFill/>
            <a:miter lim="800000"/>
            <a:headEnd/>
            <a:tailEnd/>
          </a:ln>
        </p:spPr>
        <p:txBody>
          <a:bodyPr lIns="90000" tIns="46800" rIns="90000" bIns="46800">
            <a:spAutoFit/>
          </a:bodyPr>
          <a:lstStyle/>
          <a:p>
            <a:pPr algn="ctr">
              <a:defRPr/>
            </a:pPr>
            <a:r>
              <a:rPr lang="pt-BR" altLang="en-US" sz="1050" b="1" dirty="0">
                <a:solidFill>
                  <a:srgbClr val="E44C16"/>
                </a:solidFill>
                <a:latin typeface="Arial" pitchFamily="34" charset="0"/>
                <a:cs typeface="Arial" pitchFamily="34" charset="0"/>
              </a:rPr>
              <a:t>FREEDOMS </a:t>
            </a:r>
            <a:r>
              <a:rPr lang="el-GR" altLang="en-US" sz="1050" b="1" dirty="0" smtClean="0">
                <a:solidFill>
                  <a:srgbClr val="E44C16"/>
                </a:solidFill>
                <a:latin typeface="Arial" pitchFamily="34" charset="0"/>
                <a:cs typeface="Arial" pitchFamily="34" charset="0"/>
              </a:rPr>
              <a:t>επέκταση</a:t>
            </a:r>
            <a:r>
              <a:rPr lang="pt-BR" altLang="en-US" sz="1050" b="1" baseline="30000" dirty="0" smtClean="0">
                <a:solidFill>
                  <a:srgbClr val="E44C16"/>
                </a:solidFill>
                <a:latin typeface="Arial" pitchFamily="34" charset="0"/>
                <a:cs typeface="Arial" pitchFamily="34" charset="0"/>
              </a:rPr>
              <a:t>†§¶</a:t>
            </a:r>
            <a:r>
              <a:rPr lang="pt-BR" altLang="en-US" sz="1050" b="1" baseline="30000" dirty="0">
                <a:solidFill>
                  <a:srgbClr val="E44C16"/>
                </a:solidFill>
                <a:latin typeface="Arial" pitchFamily="34" charset="0"/>
                <a:cs typeface="Arial" pitchFamily="34" charset="0"/>
              </a:rPr>
              <a:t>6</a:t>
            </a:r>
            <a:endParaRPr lang="en-GB" altLang="en-US" sz="1050" b="1" baseline="30000" dirty="0">
              <a:solidFill>
                <a:srgbClr val="E44C16"/>
              </a:solidFill>
              <a:latin typeface="Arial" pitchFamily="34" charset="0"/>
              <a:cs typeface="Arial" pitchFamily="34" charset="0"/>
            </a:endParaRPr>
          </a:p>
        </p:txBody>
      </p:sp>
      <p:grpSp>
        <p:nvGrpSpPr>
          <p:cNvPr id="9242" name="Group 46"/>
          <p:cNvGrpSpPr>
            <a:grpSpLocks noChangeAspect="1"/>
          </p:cNvGrpSpPr>
          <p:nvPr/>
        </p:nvGrpSpPr>
        <p:grpSpPr bwMode="auto">
          <a:xfrm>
            <a:off x="3178941" y="1667828"/>
            <a:ext cx="2717906" cy="2882026"/>
            <a:chOff x="3290778" y="866094"/>
            <a:chExt cx="2717774" cy="4632968"/>
          </a:xfrm>
        </p:grpSpPr>
        <p:sp>
          <p:nvSpPr>
            <p:cNvPr id="35" name="Text Box 10"/>
            <p:cNvSpPr txBox="1">
              <a:spLocks noChangeArrowheads="1"/>
            </p:cNvSpPr>
            <p:nvPr/>
          </p:nvSpPr>
          <p:spPr bwMode="auto">
            <a:xfrm>
              <a:off x="3352793" y="866094"/>
              <a:ext cx="2655759" cy="584853"/>
            </a:xfrm>
            <a:prstGeom prst="rect">
              <a:avLst/>
            </a:prstGeom>
            <a:noFill/>
            <a:ln w="12700" algn="ctr">
              <a:noFill/>
              <a:miter lim="800000"/>
              <a:headEnd/>
              <a:tailEnd/>
            </a:ln>
          </p:spPr>
          <p:txBody>
            <a:bodyPr lIns="90000" tIns="46800" rIns="90000" bIns="46800">
              <a:spAutoFit/>
            </a:bodyPr>
            <a:lstStyle/>
            <a:p>
              <a:pPr algn="ctr" eaLnBrk="0" hangingPunct="0">
                <a:spcBef>
                  <a:spcPct val="50000"/>
                </a:spcBef>
                <a:defRPr/>
              </a:pPr>
              <a:r>
                <a:rPr lang="en-GB" altLang="en-US" sz="1050" b="1" dirty="0">
                  <a:solidFill>
                    <a:srgbClr val="E44C16"/>
                  </a:solidFill>
                  <a:latin typeface="Arial" pitchFamily="34" charset="0"/>
                  <a:ea typeface="ヒラギノ角ゴ Pro W3"/>
                  <a:cs typeface="ヒラギノ角ゴ Pro W3"/>
                </a:rPr>
                <a:t>TRANSFORMS </a:t>
              </a:r>
              <a:r>
                <a:rPr lang="el-GR" altLang="en-US" sz="1050" b="1" dirty="0" smtClean="0">
                  <a:solidFill>
                    <a:srgbClr val="E44C16"/>
                  </a:solidFill>
                  <a:latin typeface="Arial" pitchFamily="34" charset="0"/>
                  <a:ea typeface="ヒラギノ角ゴ Pro W3"/>
                  <a:cs typeface="ヒラギノ角ゴ Pro W3"/>
                </a:rPr>
                <a:t>επέκταση</a:t>
              </a:r>
              <a:r>
                <a:rPr lang="en-GB" altLang="en-US" sz="1050" b="1" baseline="30000" dirty="0" smtClean="0">
                  <a:solidFill>
                    <a:srgbClr val="E44C16"/>
                  </a:solidFill>
                  <a:latin typeface="Arial" pitchFamily="34" charset="0"/>
                  <a:ea typeface="ヒラギノ角ゴ Pro W3"/>
                  <a:cs typeface="ヒラギノ角ゴ Pro W3"/>
                </a:rPr>
                <a:t>†§</a:t>
              </a:r>
              <a:r>
                <a:rPr lang="en-GB" altLang="en-US" sz="1050" b="1" baseline="30000" dirty="0">
                  <a:solidFill>
                    <a:srgbClr val="E44C16"/>
                  </a:solidFill>
                  <a:latin typeface="Arial" pitchFamily="34" charset="0"/>
                  <a:ea typeface="ヒラギノ角ゴ Pro W3"/>
                  <a:cs typeface="ヒラギノ角ゴ Pro W3"/>
                </a:rPr>
                <a:t>5</a:t>
              </a:r>
              <a:br>
                <a:rPr lang="en-GB" altLang="en-US" sz="1050" b="1" baseline="30000" dirty="0">
                  <a:solidFill>
                    <a:srgbClr val="E44C16"/>
                  </a:solidFill>
                  <a:latin typeface="Arial" pitchFamily="34" charset="0"/>
                  <a:ea typeface="ヒラギノ角ゴ Pro W3"/>
                  <a:cs typeface="ヒラギノ角ゴ Pro W3"/>
                </a:rPr>
              </a:br>
              <a:endParaRPr lang="en-GB" altLang="en-US" sz="1050" baseline="30000" dirty="0">
                <a:solidFill>
                  <a:srgbClr val="E44C16"/>
                </a:solidFill>
                <a:latin typeface="Arial" pitchFamily="34" charset="0"/>
                <a:ea typeface="ヒラギノ角ゴ Pro W3"/>
                <a:cs typeface="ヒラギノ角ゴ Pro W3"/>
              </a:endParaRPr>
            </a:p>
          </p:txBody>
        </p:sp>
        <p:graphicFrame>
          <p:nvGraphicFramePr>
            <p:cNvPr id="9221" name="Object 25"/>
            <p:cNvGraphicFramePr>
              <a:graphicFrameLocks noChangeAspect="1"/>
            </p:cNvGraphicFramePr>
            <p:nvPr>
              <p:extLst>
                <p:ext uri="{D42A27DB-BD31-4B8C-83A1-F6EECF244321}">
                  <p14:modId xmlns:p14="http://schemas.microsoft.com/office/powerpoint/2010/main" val="3248953419"/>
                </p:ext>
              </p:extLst>
            </p:nvPr>
          </p:nvGraphicFramePr>
          <p:xfrm>
            <a:off x="3366937" y="2574250"/>
            <a:ext cx="2552707" cy="2924812"/>
          </p:xfrm>
          <a:graphic>
            <a:graphicData uri="http://schemas.openxmlformats.org/presentationml/2006/ole">
              <mc:AlternateContent xmlns:mc="http://schemas.openxmlformats.org/markup-compatibility/2006">
                <mc:Choice xmlns:v="urn:schemas-microsoft-com:vml" Requires="v">
                  <p:oleObj spid="_x0000_s8252" name="Worksheet" r:id="rId7" imgW="2695457" imgH="962121" progId="Excel.Sheet.8">
                    <p:embed/>
                  </p:oleObj>
                </mc:Choice>
                <mc:Fallback>
                  <p:oleObj name="Worksheet" r:id="rId7" imgW="2695457" imgH="962121" progId="Excel.Sheet.8">
                    <p:embed/>
                    <p:pic>
                      <p:nvPicPr>
                        <p:cNvPr id="0" name=""/>
                        <p:cNvPicPr>
                          <a:picLocks noChangeAspect="1" noChangeArrowheads="1"/>
                        </p:cNvPicPr>
                        <p:nvPr/>
                      </p:nvPicPr>
                      <p:blipFill>
                        <a:blip r:embed="rId8"/>
                        <a:srcRect/>
                        <a:stretch>
                          <a:fillRect/>
                        </a:stretch>
                      </p:blipFill>
                      <p:spPr bwMode="auto">
                        <a:xfrm>
                          <a:off x="3366937" y="2574250"/>
                          <a:ext cx="2552707" cy="2924812"/>
                        </a:xfrm>
                        <a:prstGeom prst="rect">
                          <a:avLst/>
                        </a:prstGeom>
                        <a:noFill/>
                        <a:extLst/>
                      </p:spPr>
                    </p:pic>
                  </p:oleObj>
                </mc:Fallback>
              </mc:AlternateContent>
            </a:graphicData>
          </a:graphic>
        </p:graphicFrame>
        <p:sp>
          <p:nvSpPr>
            <p:cNvPr id="9261" name="Text Box 50"/>
            <p:cNvSpPr txBox="1">
              <a:spLocks noChangeArrowheads="1"/>
            </p:cNvSpPr>
            <p:nvPr/>
          </p:nvSpPr>
          <p:spPr bwMode="auto">
            <a:xfrm rot="16200000">
              <a:off x="2132991" y="3696438"/>
              <a:ext cx="2717845" cy="402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000" dirty="0">
                  <a:solidFill>
                    <a:srgbClr val="000000"/>
                  </a:solidFill>
                  <a:ea typeface="ヒラギノ角ゴ Pro W3" pitchFamily="1" charset="-128"/>
                </a:rPr>
                <a:t>Percentage change in brain volume (%)</a:t>
              </a:r>
            </a:p>
          </p:txBody>
        </p:sp>
        <p:sp>
          <p:nvSpPr>
            <p:cNvPr id="9262" name="AutoShape 56"/>
            <p:cNvSpPr>
              <a:spLocks noChangeArrowheads="1"/>
            </p:cNvSpPr>
            <p:nvPr/>
          </p:nvSpPr>
          <p:spPr bwMode="auto">
            <a:xfrm rot="16200000">
              <a:off x="4942067" y="3861836"/>
              <a:ext cx="679092" cy="3238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000000"/>
                </a:solidFill>
              </a:endParaRPr>
            </a:p>
          </p:txBody>
        </p:sp>
        <p:sp>
          <p:nvSpPr>
            <p:cNvPr id="9263" name="AutoShape 40"/>
            <p:cNvSpPr>
              <a:spLocks noChangeArrowheads="1"/>
            </p:cNvSpPr>
            <p:nvPr/>
          </p:nvSpPr>
          <p:spPr bwMode="auto">
            <a:xfrm>
              <a:off x="4856965" y="4733345"/>
              <a:ext cx="970748" cy="738985"/>
            </a:xfrm>
            <a:prstGeom prst="roundRect">
              <a:avLst>
                <a:gd name="adj" fmla="val 16667"/>
              </a:avLst>
            </a:prstGeom>
            <a:solidFill>
              <a:srgbClr val="FFFFFF"/>
            </a:solidFill>
            <a:ln w="19050">
              <a:solidFill>
                <a:srgbClr val="969696"/>
              </a:solidFill>
              <a:round/>
              <a:headEnd/>
              <a:tailEnd/>
            </a:ln>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r>
                <a:rPr lang="en-GB" altLang="en-US" sz="1000" b="1" dirty="0" smtClean="0">
                  <a:solidFill>
                    <a:srgbClr val="000000"/>
                  </a:solidFill>
                  <a:ea typeface="ヒラギノ角ゴ Pro W3" pitchFamily="1" charset="-128"/>
                </a:rPr>
                <a:t>51</a:t>
              </a:r>
              <a:r>
                <a:rPr lang="el-GR" altLang="en-US" sz="1000" b="1" dirty="0" smtClean="0">
                  <a:solidFill>
                    <a:srgbClr val="000000"/>
                  </a:solidFill>
                  <a:ea typeface="ヒラギノ角ゴ Pro W3" pitchFamily="1" charset="-128"/>
                </a:rPr>
                <a:t>% σχετική μείωση</a:t>
              </a:r>
              <a:endParaRPr lang="en-GB" altLang="en-US" sz="1000" b="1" dirty="0">
                <a:solidFill>
                  <a:srgbClr val="000000"/>
                </a:solidFill>
                <a:ea typeface="ヒラギノ角ゴ Pro W3" pitchFamily="1" charset="-128"/>
              </a:endParaRPr>
            </a:p>
            <a:p>
              <a:pPr algn="ctr" eaLnBrk="1" hangingPunct="1">
                <a:lnSpc>
                  <a:spcPct val="90000"/>
                </a:lnSpc>
              </a:pPr>
              <a:r>
                <a:rPr lang="en-GB" altLang="en-US" sz="1000" b="1" dirty="0">
                  <a:solidFill>
                    <a:srgbClr val="000000"/>
                  </a:solidFill>
                  <a:ea typeface="ヒラギノ角ゴ Pro W3" pitchFamily="1" charset="-128"/>
                </a:rPr>
                <a:t>p=0.006</a:t>
              </a:r>
            </a:p>
          </p:txBody>
        </p:sp>
        <p:sp>
          <p:nvSpPr>
            <p:cNvPr id="9264" name="Text Box 57"/>
            <p:cNvSpPr txBox="1">
              <a:spLocks noChangeAspect="1" noChangeArrowheads="1"/>
            </p:cNvSpPr>
            <p:nvPr/>
          </p:nvSpPr>
          <p:spPr bwMode="auto">
            <a:xfrm>
              <a:off x="4808535" y="2228226"/>
              <a:ext cx="1069975" cy="461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1000" dirty="0">
                  <a:solidFill>
                    <a:srgbClr val="000000"/>
                  </a:solidFill>
                  <a:ea typeface="MS PGothic" pitchFamily="34" charset="-128"/>
                </a:rPr>
                <a:t>Year 1-EOS</a:t>
              </a:r>
            </a:p>
            <a:p>
              <a:pPr algn="ctr" eaLnBrk="1" hangingPunct="1">
                <a:buFont typeface="Symbol" pitchFamily="18" charset="2"/>
                <a:buNone/>
              </a:pPr>
              <a:r>
                <a:rPr lang="en-GB" altLang="en-US" sz="1000" dirty="0" err="1">
                  <a:solidFill>
                    <a:srgbClr val="000000"/>
                  </a:solidFill>
                  <a:ea typeface="MS PGothic" pitchFamily="34" charset="-128"/>
                </a:rPr>
                <a:t>Fingolimod</a:t>
              </a:r>
              <a:r>
                <a:rPr lang="en-GB" altLang="en-US" sz="1000" dirty="0">
                  <a:solidFill>
                    <a:srgbClr val="000000"/>
                  </a:solidFill>
                  <a:ea typeface="MS PGothic" pitchFamily="34" charset="-128"/>
                </a:rPr>
                <a:t> 0.5 mg</a:t>
              </a:r>
            </a:p>
            <a:p>
              <a:pPr algn="ctr" eaLnBrk="1" hangingPunct="1">
                <a:buFont typeface="Symbol" pitchFamily="18" charset="2"/>
                <a:buNone/>
              </a:pPr>
              <a:r>
                <a:rPr lang="en-GB" altLang="en-US" sz="1000" dirty="0">
                  <a:solidFill>
                    <a:srgbClr val="000000"/>
                  </a:solidFill>
                  <a:ea typeface="MS PGothic" pitchFamily="34" charset="-128"/>
                </a:rPr>
                <a:t>(n = 124)</a:t>
              </a:r>
            </a:p>
          </p:txBody>
        </p:sp>
        <p:sp>
          <p:nvSpPr>
            <p:cNvPr id="9265" name="Text Box 57"/>
            <p:cNvSpPr txBox="1">
              <a:spLocks noChangeAspect="1" noChangeArrowheads="1"/>
            </p:cNvSpPr>
            <p:nvPr/>
          </p:nvSpPr>
          <p:spPr bwMode="auto">
            <a:xfrm>
              <a:off x="3778253" y="2202836"/>
              <a:ext cx="946150" cy="461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altLang="en-US" sz="1000" dirty="0" err="1">
                  <a:solidFill>
                    <a:srgbClr val="000000"/>
                  </a:solidFill>
                  <a:ea typeface="MS PGothic" pitchFamily="34" charset="-128"/>
                </a:rPr>
                <a:t>Year</a:t>
              </a:r>
              <a:r>
                <a:rPr lang="pt-BR" altLang="en-US" sz="1000" dirty="0">
                  <a:solidFill>
                    <a:srgbClr val="000000"/>
                  </a:solidFill>
                  <a:ea typeface="MS PGothic" pitchFamily="34" charset="-128"/>
                </a:rPr>
                <a:t> 0–1</a:t>
              </a:r>
            </a:p>
            <a:p>
              <a:pPr algn="ctr" eaLnBrk="1" hangingPunct="1"/>
              <a:r>
                <a:rPr lang="pt-BR" altLang="en-US" sz="1000" dirty="0">
                  <a:solidFill>
                    <a:srgbClr val="000000"/>
                  </a:solidFill>
                  <a:ea typeface="MS PGothic" pitchFamily="34" charset="-128"/>
                </a:rPr>
                <a:t>IFNβ-1a IM</a:t>
              </a:r>
              <a:br>
                <a:rPr lang="pt-BR" altLang="en-US" sz="1000" dirty="0">
                  <a:solidFill>
                    <a:srgbClr val="000000"/>
                  </a:solidFill>
                  <a:ea typeface="MS PGothic" pitchFamily="34" charset="-128"/>
                </a:rPr>
              </a:br>
              <a:r>
                <a:rPr lang="pt-BR" altLang="en-US" sz="1000" dirty="0">
                  <a:solidFill>
                    <a:srgbClr val="000000"/>
                  </a:solidFill>
                  <a:ea typeface="MS PGothic" pitchFamily="34" charset="-128"/>
                </a:rPr>
                <a:t>(n = 124)</a:t>
              </a:r>
            </a:p>
          </p:txBody>
        </p:sp>
        <p:sp>
          <p:nvSpPr>
            <p:cNvPr id="41" name="Right Arrow 40"/>
            <p:cNvSpPr/>
            <p:nvPr/>
          </p:nvSpPr>
          <p:spPr>
            <a:xfrm>
              <a:off x="4654561" y="3202467"/>
              <a:ext cx="444478" cy="277688"/>
            </a:xfrm>
            <a:prstGeom prst="rightArrow">
              <a:avLst>
                <a:gd name="adj1" fmla="val 50000"/>
                <a:gd name="adj2" fmla="val 39912"/>
              </a:avLst>
            </a:prstGeom>
            <a:solidFill>
              <a:schemeClr val="tx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700" b="1" dirty="0">
                  <a:solidFill>
                    <a:srgbClr val="FFFFFF"/>
                  </a:solidFill>
                </a:rPr>
                <a:t>switch</a:t>
              </a:r>
            </a:p>
          </p:txBody>
        </p:sp>
      </p:grpSp>
      <p:graphicFrame>
        <p:nvGraphicFramePr>
          <p:cNvPr id="9219" name="Object 5"/>
          <p:cNvGraphicFramePr>
            <a:graphicFrameLocks noGrp="1" noChangeAspect="1"/>
          </p:cNvGraphicFramePr>
          <p:nvPr/>
        </p:nvGraphicFramePr>
        <p:xfrm>
          <a:off x="6172200" y="2400300"/>
          <a:ext cx="2095500" cy="1963738"/>
        </p:xfrm>
        <a:graphic>
          <a:graphicData uri="http://schemas.openxmlformats.org/presentationml/2006/ole">
            <mc:AlternateContent xmlns:mc="http://schemas.openxmlformats.org/markup-compatibility/2006">
              <mc:Choice xmlns:v="urn:schemas-microsoft-com:vml" Requires="v">
                <p:oleObj spid="_x0000_s8253" name="Worksheet" r:id="rId9" imgW="5667389" imgH="5295780" progId="Excel.Sheet.8">
                  <p:embed/>
                </p:oleObj>
              </mc:Choice>
              <mc:Fallback>
                <p:oleObj name="Worksheet" r:id="rId9" imgW="5667389" imgH="5295780" progId="Excel.Sheet.8">
                  <p:embed/>
                  <p:pic>
                    <p:nvPicPr>
                      <p:cNvPr id="0" name=""/>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2400300"/>
                        <a:ext cx="2095500" cy="1963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243" name="Text Box 50"/>
          <p:cNvSpPr txBox="1">
            <a:spLocks noChangeArrowheads="1"/>
          </p:cNvSpPr>
          <p:nvPr/>
        </p:nvSpPr>
        <p:spPr bwMode="auto">
          <a:xfrm rot="-5400000">
            <a:off x="5094288" y="3273425"/>
            <a:ext cx="203517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900">
                <a:solidFill>
                  <a:srgbClr val="000000"/>
                </a:solidFill>
                <a:ea typeface="ヒラギノ角ゴ Pro W3" pitchFamily="1" charset="-128"/>
              </a:rPr>
              <a:t>Mean percent change in brain volume from baseline*</a:t>
            </a:r>
          </a:p>
        </p:txBody>
      </p:sp>
      <p:sp>
        <p:nvSpPr>
          <p:cNvPr id="9244" name="Text Box 57"/>
          <p:cNvSpPr txBox="1">
            <a:spLocks noChangeAspect="1" noChangeArrowheads="1"/>
          </p:cNvSpPr>
          <p:nvPr/>
        </p:nvSpPr>
        <p:spPr bwMode="auto">
          <a:xfrm>
            <a:off x="7102475" y="2359025"/>
            <a:ext cx="817563"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0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900">
                <a:solidFill>
                  <a:srgbClr val="000000"/>
                </a:solidFill>
                <a:ea typeface="MS PGothic" pitchFamily="34" charset="-128"/>
              </a:rPr>
              <a:t>Month</a:t>
            </a:r>
          </a:p>
        </p:txBody>
      </p:sp>
      <p:sp>
        <p:nvSpPr>
          <p:cNvPr id="86" name="TextBox 1"/>
          <p:cNvSpPr txBox="1"/>
          <p:nvPr/>
        </p:nvSpPr>
        <p:spPr bwMode="auto">
          <a:xfrm>
            <a:off x="8102600" y="3670300"/>
            <a:ext cx="609600" cy="506413"/>
          </a:xfrm>
          <a:prstGeom prst="roundRect">
            <a:avLst/>
          </a:prstGeom>
          <a:noFill/>
          <a:ln w="19050">
            <a:solidFill>
              <a:srgbClr val="969696"/>
            </a:solidFill>
          </a:ln>
        </p:spPr>
        <p:style>
          <a:lnRef idx="2">
            <a:schemeClr val="accent2"/>
          </a:lnRef>
          <a:fillRef idx="1">
            <a:schemeClr val="lt1"/>
          </a:fillRef>
          <a:effectRef idx="0">
            <a:schemeClr val="accent2"/>
          </a:effectRef>
          <a:fontRef idx="minor">
            <a:schemeClr val="dk1"/>
          </a:fontRef>
        </p:style>
        <p:txBody>
          <a:bodyPr lIns="0" tIns="0" rIns="0" bIns="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900" b="1" dirty="0" smtClean="0">
                <a:solidFill>
                  <a:srgbClr val="000000"/>
                </a:solidFill>
              </a:rPr>
              <a:t>27.6% </a:t>
            </a:r>
            <a:r>
              <a:rPr lang="el-GR" sz="900" b="1" dirty="0" smtClean="0">
                <a:solidFill>
                  <a:srgbClr val="000000"/>
                </a:solidFill>
              </a:rPr>
              <a:t>μείωση</a:t>
            </a:r>
            <a:r>
              <a:rPr lang="en-US" sz="900" b="1" dirty="0" smtClean="0">
                <a:solidFill>
                  <a:srgbClr val="000000"/>
                </a:solidFill>
              </a:rPr>
              <a:t> p&lt;0.05</a:t>
            </a:r>
          </a:p>
        </p:txBody>
      </p:sp>
      <p:sp>
        <p:nvSpPr>
          <p:cNvPr id="9246" name="AutoShape 56"/>
          <p:cNvSpPr>
            <a:spLocks noChangeArrowheads="1"/>
          </p:cNvSpPr>
          <p:nvPr/>
        </p:nvSpPr>
        <p:spPr bwMode="auto">
          <a:xfrm rot="-5400000">
            <a:off x="7918450" y="3800475"/>
            <a:ext cx="219075" cy="857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44C16"/>
          </a:solidFill>
          <a:ln>
            <a:noFill/>
          </a:ln>
          <a:extLst>
            <a:ext uri="{91240B29-F687-4f45-9708-019B960494DF}">
              <a14:hiddenLine xmlns:a14="http://schemas.microsoft.com/office/drawing/2010/main" xmlns="" w="9525">
                <a:solidFill>
                  <a:srgbClr val="000000"/>
                </a:solidFill>
                <a:round/>
                <a:headEnd/>
                <a:tailEnd/>
              </a14:hiddenLine>
            </a:ext>
          </a:extLst>
        </p:spPr>
        <p:txBody>
          <a:bodyPr lIns="78071" tIns="39036" rIns="78071" bIns="39036"/>
          <a:lstStyle/>
          <a:p>
            <a:endParaRPr lang="en-US">
              <a:solidFill>
                <a:srgbClr val="000000"/>
              </a:solidFill>
            </a:endParaRPr>
          </a:p>
        </p:txBody>
      </p:sp>
      <p:sp>
        <p:nvSpPr>
          <p:cNvPr id="9247" name="TextBox 87"/>
          <p:cNvSpPr txBox="1">
            <a:spLocks noChangeArrowheads="1"/>
          </p:cNvSpPr>
          <p:nvPr/>
        </p:nvSpPr>
        <p:spPr bwMode="auto">
          <a:xfrm>
            <a:off x="6605588" y="4257675"/>
            <a:ext cx="5857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600" b="1">
                <a:solidFill>
                  <a:srgbClr val="000000"/>
                </a:solidFill>
              </a:rPr>
              <a:t>    n = </a:t>
            </a:r>
            <a:r>
              <a:rPr lang="en-US" altLang="en-US" sz="600" b="1">
                <a:solidFill>
                  <a:srgbClr val="E44C16"/>
                </a:solidFill>
              </a:rPr>
              <a:t>395</a:t>
            </a:r>
          </a:p>
          <a:p>
            <a:pPr eaLnBrk="1" hangingPunct="1"/>
            <a:r>
              <a:rPr lang="en-US" altLang="en-US" sz="600" b="1">
                <a:solidFill>
                  <a:srgbClr val="000000"/>
                </a:solidFill>
              </a:rPr>
              <a:t>          </a:t>
            </a:r>
            <a:r>
              <a:rPr lang="en-US" altLang="en-US" sz="600" b="1">
                <a:solidFill>
                  <a:srgbClr val="606060"/>
                </a:solidFill>
              </a:rPr>
              <a:t>383</a:t>
            </a:r>
          </a:p>
        </p:txBody>
      </p:sp>
      <p:sp>
        <p:nvSpPr>
          <p:cNvPr id="9248" name="TextBox 88"/>
          <p:cNvSpPr txBox="1">
            <a:spLocks noChangeArrowheads="1"/>
          </p:cNvSpPr>
          <p:nvPr/>
        </p:nvSpPr>
        <p:spPr bwMode="auto">
          <a:xfrm>
            <a:off x="6881813" y="4257675"/>
            <a:ext cx="631825"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600" b="1">
                <a:solidFill>
                  <a:srgbClr val="000000"/>
                </a:solidFill>
              </a:rPr>
              <a:t>    n = </a:t>
            </a:r>
            <a:r>
              <a:rPr lang="en-US" altLang="en-US" sz="600" b="1">
                <a:solidFill>
                  <a:srgbClr val="E44C16"/>
                </a:solidFill>
              </a:rPr>
              <a:t>383</a:t>
            </a:r>
          </a:p>
          <a:p>
            <a:pPr eaLnBrk="1" hangingPunct="1"/>
            <a:r>
              <a:rPr lang="en-US" altLang="en-US" sz="600" b="1">
                <a:solidFill>
                  <a:srgbClr val="000000"/>
                </a:solidFill>
              </a:rPr>
              <a:t>          </a:t>
            </a:r>
            <a:r>
              <a:rPr lang="en-US" altLang="en-US" sz="600" b="1">
                <a:solidFill>
                  <a:srgbClr val="606060"/>
                </a:solidFill>
              </a:rPr>
              <a:t>358</a:t>
            </a:r>
          </a:p>
        </p:txBody>
      </p:sp>
      <p:sp>
        <p:nvSpPr>
          <p:cNvPr id="9249" name="TextBox 89"/>
          <p:cNvSpPr txBox="1">
            <a:spLocks noChangeArrowheads="1"/>
          </p:cNvSpPr>
          <p:nvPr/>
        </p:nvSpPr>
        <p:spPr bwMode="auto">
          <a:xfrm>
            <a:off x="7177088" y="4257675"/>
            <a:ext cx="658812"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600" b="1">
                <a:solidFill>
                  <a:srgbClr val="000000"/>
                </a:solidFill>
              </a:rPr>
              <a:t>    n = </a:t>
            </a:r>
            <a:r>
              <a:rPr lang="en-US" altLang="en-US" sz="600" b="1">
                <a:solidFill>
                  <a:srgbClr val="E44C16"/>
                </a:solidFill>
              </a:rPr>
              <a:t>357</a:t>
            </a:r>
          </a:p>
          <a:p>
            <a:pPr eaLnBrk="1" hangingPunct="1"/>
            <a:r>
              <a:rPr lang="en-US" altLang="en-US" sz="600" b="1">
                <a:solidFill>
                  <a:srgbClr val="000000"/>
                </a:solidFill>
              </a:rPr>
              <a:t>          </a:t>
            </a:r>
            <a:r>
              <a:rPr lang="en-US" altLang="en-US" sz="600" b="1">
                <a:solidFill>
                  <a:srgbClr val="606060"/>
                </a:solidFill>
              </a:rPr>
              <a:t>331</a:t>
            </a:r>
          </a:p>
        </p:txBody>
      </p:sp>
      <p:sp>
        <p:nvSpPr>
          <p:cNvPr id="9250" name="TextBox 90"/>
          <p:cNvSpPr txBox="1">
            <a:spLocks noChangeArrowheads="1"/>
          </p:cNvSpPr>
          <p:nvPr/>
        </p:nvSpPr>
        <p:spPr bwMode="auto">
          <a:xfrm>
            <a:off x="7458075" y="4260850"/>
            <a:ext cx="5873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600" b="1">
                <a:solidFill>
                  <a:srgbClr val="000000"/>
                </a:solidFill>
              </a:rPr>
              <a:t>    n = </a:t>
            </a:r>
            <a:r>
              <a:rPr lang="en-US" altLang="en-US" sz="600" b="1">
                <a:solidFill>
                  <a:srgbClr val="E44C16"/>
                </a:solidFill>
              </a:rPr>
              <a:t>290</a:t>
            </a:r>
          </a:p>
          <a:p>
            <a:pPr eaLnBrk="1" hangingPunct="1"/>
            <a:r>
              <a:rPr lang="en-US" altLang="en-US" sz="600" b="1">
                <a:solidFill>
                  <a:srgbClr val="000000"/>
                </a:solidFill>
              </a:rPr>
              <a:t>          </a:t>
            </a:r>
            <a:r>
              <a:rPr lang="en-US" altLang="en-US" sz="600" b="1">
                <a:solidFill>
                  <a:srgbClr val="606060"/>
                </a:solidFill>
              </a:rPr>
              <a:t>254</a:t>
            </a:r>
          </a:p>
        </p:txBody>
      </p:sp>
      <p:sp>
        <p:nvSpPr>
          <p:cNvPr id="9251" name="TextBox 91"/>
          <p:cNvSpPr txBox="1">
            <a:spLocks noChangeArrowheads="1"/>
          </p:cNvSpPr>
          <p:nvPr/>
        </p:nvSpPr>
        <p:spPr bwMode="auto">
          <a:xfrm>
            <a:off x="7727950" y="4260850"/>
            <a:ext cx="6032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600" b="1">
                <a:solidFill>
                  <a:srgbClr val="000000"/>
                </a:solidFill>
              </a:rPr>
              <a:t>    n = </a:t>
            </a:r>
            <a:r>
              <a:rPr lang="en-US" altLang="en-US" sz="600" b="1">
                <a:solidFill>
                  <a:srgbClr val="E44C16"/>
                </a:solidFill>
              </a:rPr>
              <a:t>115</a:t>
            </a:r>
          </a:p>
          <a:p>
            <a:pPr eaLnBrk="1" hangingPunct="1"/>
            <a:r>
              <a:rPr lang="en-US" altLang="en-US" sz="600" b="1">
                <a:solidFill>
                  <a:srgbClr val="000000"/>
                </a:solidFill>
              </a:rPr>
              <a:t>           </a:t>
            </a:r>
            <a:r>
              <a:rPr lang="en-US" altLang="en-US" sz="600" b="1">
                <a:solidFill>
                  <a:srgbClr val="606060"/>
                </a:solidFill>
              </a:rPr>
              <a:t>93</a:t>
            </a:r>
          </a:p>
        </p:txBody>
      </p:sp>
      <p:sp>
        <p:nvSpPr>
          <p:cNvPr id="9252" name="TextBox 7"/>
          <p:cNvSpPr txBox="1">
            <a:spLocks noChangeArrowheads="1"/>
          </p:cNvSpPr>
          <p:nvPr/>
        </p:nvSpPr>
        <p:spPr bwMode="auto">
          <a:xfrm>
            <a:off x="6846888" y="4073525"/>
            <a:ext cx="78105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00">
                <a:solidFill>
                  <a:srgbClr val="000000"/>
                </a:solidFill>
              </a:rPr>
              <a:t>Point of switch placebo to fingolimod</a:t>
            </a:r>
          </a:p>
        </p:txBody>
      </p:sp>
      <p:sp>
        <p:nvSpPr>
          <p:cNvPr id="56" name="Title 7"/>
          <p:cNvSpPr>
            <a:spLocks noGrp="1"/>
          </p:cNvSpPr>
          <p:nvPr>
            <p:ph type="title" idx="4294967295"/>
          </p:nvPr>
        </p:nvSpPr>
        <p:spPr>
          <a:xfrm>
            <a:off x="0" y="0"/>
            <a:ext cx="8229600" cy="684213"/>
          </a:xfrm>
        </p:spPr>
        <p:txBody>
          <a:bodyPr/>
          <a:lstStyle/>
          <a:p>
            <a:pPr>
              <a:lnSpc>
                <a:spcPts val="2400"/>
              </a:lnSpc>
              <a:defRPr/>
            </a:pPr>
            <a:r>
              <a:rPr lang="el-GR" sz="1800" dirty="0" smtClean="0">
                <a:solidFill>
                  <a:schemeClr val="tx2"/>
                </a:solidFill>
                <a:cs typeface="Calibri" pitchFamily="34" charset="0"/>
              </a:rPr>
              <a:t>Μόνο η θεραπεία με </a:t>
            </a:r>
            <a:r>
              <a:rPr lang="el-GR" sz="1800" dirty="0" err="1" smtClean="0">
                <a:solidFill>
                  <a:schemeClr val="tx2"/>
                </a:solidFill>
                <a:cs typeface="Calibri" pitchFamily="34" charset="0"/>
              </a:rPr>
              <a:t>φινγκολιμόδη</a:t>
            </a:r>
            <a:r>
              <a:rPr lang="el-GR" sz="1800" dirty="0" smtClean="0">
                <a:solidFill>
                  <a:schemeClr val="tx2"/>
                </a:solidFill>
                <a:cs typeface="Calibri" pitchFamily="34" charset="0"/>
              </a:rPr>
              <a:t> έχει δείξει μείωση του ρυθμού εξέλιξης της εγκεφαλικής ατροφίας σε όλες τις μελέτες φάσης ΙΙΙ</a:t>
            </a:r>
            <a:endParaRPr lang="en-GB" sz="1800" dirty="0"/>
          </a:p>
        </p:txBody>
      </p:sp>
      <p:sp>
        <p:nvSpPr>
          <p:cNvPr id="3" name="Rounded Rectangle 2"/>
          <p:cNvSpPr/>
          <p:nvPr/>
        </p:nvSpPr>
        <p:spPr>
          <a:xfrm>
            <a:off x="3116263" y="714375"/>
            <a:ext cx="5894387" cy="5562600"/>
          </a:xfrm>
          <a:prstGeom prst="round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639743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4" name="Group 174"/>
          <p:cNvGrpSpPr>
            <a:grpSpLocks/>
          </p:cNvGrpSpPr>
          <p:nvPr/>
        </p:nvGrpSpPr>
        <p:grpSpPr bwMode="auto">
          <a:xfrm>
            <a:off x="5940425" y="1008063"/>
            <a:ext cx="2816225" cy="4891087"/>
            <a:chOff x="5207000" y="973138"/>
            <a:chExt cx="2359660" cy="4993321"/>
          </a:xfrm>
        </p:grpSpPr>
        <p:sp>
          <p:nvSpPr>
            <p:cNvPr id="184" name="Rounded Rectangle 183"/>
            <p:cNvSpPr/>
            <p:nvPr/>
          </p:nvSpPr>
          <p:spPr>
            <a:xfrm>
              <a:off x="5214981" y="1585756"/>
              <a:ext cx="2351679" cy="4380703"/>
            </a:xfrm>
            <a:prstGeom prst="roundRect">
              <a:avLst>
                <a:gd name="adj" fmla="val 8920"/>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179" name="Rounded Rectangle 178"/>
            <p:cNvSpPr/>
            <p:nvPr/>
          </p:nvSpPr>
          <p:spPr>
            <a:xfrm>
              <a:off x="5207000" y="973138"/>
              <a:ext cx="2350349" cy="567239"/>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1400" b="1" dirty="0" smtClean="0">
                  <a:solidFill>
                    <a:srgbClr val="000000"/>
                  </a:solidFill>
                </a:rPr>
                <a:t>Διατήρηση στο χρόνο</a:t>
              </a:r>
              <a:endParaRPr lang="en-GB" sz="1400" b="1" dirty="0">
                <a:solidFill>
                  <a:srgbClr val="000000"/>
                </a:solidFill>
              </a:endParaRPr>
            </a:p>
          </p:txBody>
        </p:sp>
      </p:grpSp>
      <p:grpSp>
        <p:nvGrpSpPr>
          <p:cNvPr id="9225" name="Group 190"/>
          <p:cNvGrpSpPr>
            <a:grpSpLocks/>
          </p:cNvGrpSpPr>
          <p:nvPr/>
        </p:nvGrpSpPr>
        <p:grpSpPr bwMode="auto">
          <a:xfrm>
            <a:off x="319088" y="1000125"/>
            <a:ext cx="2816225" cy="4891088"/>
            <a:chOff x="5207000" y="973138"/>
            <a:chExt cx="2359660" cy="4993321"/>
          </a:xfrm>
        </p:grpSpPr>
        <p:sp>
          <p:nvSpPr>
            <p:cNvPr id="192" name="Rounded Rectangle 191"/>
            <p:cNvSpPr/>
            <p:nvPr/>
          </p:nvSpPr>
          <p:spPr>
            <a:xfrm>
              <a:off x="5214981" y="1585756"/>
              <a:ext cx="2351679" cy="4380703"/>
            </a:xfrm>
            <a:prstGeom prst="roundRect">
              <a:avLst>
                <a:gd name="adj" fmla="val 8920"/>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193" name="Rounded Rectangle 192"/>
            <p:cNvSpPr/>
            <p:nvPr/>
          </p:nvSpPr>
          <p:spPr>
            <a:xfrm>
              <a:off x="5207000" y="973138"/>
              <a:ext cx="2350349" cy="567239"/>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1400" b="1" dirty="0" smtClean="0">
                  <a:solidFill>
                    <a:srgbClr val="000000"/>
                  </a:solidFill>
                </a:rPr>
                <a:t>Υψηλή αποτελεσματικότητα</a:t>
              </a:r>
              <a:endParaRPr lang="en-GB" sz="1400" b="1" dirty="0">
                <a:solidFill>
                  <a:srgbClr val="000000"/>
                </a:solidFill>
              </a:endParaRPr>
            </a:p>
          </p:txBody>
        </p:sp>
      </p:grpSp>
      <p:sp>
        <p:nvSpPr>
          <p:cNvPr id="9226" name="TextBox 262"/>
          <p:cNvSpPr txBox="1">
            <a:spLocks noChangeArrowheads="1"/>
          </p:cNvSpPr>
          <p:nvPr/>
        </p:nvSpPr>
        <p:spPr bwMode="auto">
          <a:xfrm>
            <a:off x="6026150" y="4886325"/>
            <a:ext cx="266223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A50021"/>
              </a:buClr>
              <a:buFont typeface="Arial" charset="0"/>
              <a:buChar char="•"/>
            </a:pPr>
            <a:r>
              <a:rPr lang="el-GR" altLang="en-US" sz="1200" b="1" dirty="0" smtClean="0">
                <a:solidFill>
                  <a:srgbClr val="000000"/>
                </a:solidFill>
              </a:rPr>
              <a:t>Οι ασθενείς που άλλαξαν έγκαιρα σε </a:t>
            </a:r>
            <a:r>
              <a:rPr lang="el-GR" altLang="en-US" sz="1200" b="1" dirty="0" err="1" smtClean="0">
                <a:solidFill>
                  <a:srgbClr val="000000"/>
                </a:solidFill>
              </a:rPr>
              <a:t>φινγκολιμόδη</a:t>
            </a:r>
            <a:r>
              <a:rPr lang="el-GR" altLang="en-US" sz="1200" b="1" dirty="0" smtClean="0">
                <a:solidFill>
                  <a:srgbClr val="000000"/>
                </a:solidFill>
              </a:rPr>
              <a:t> διατήρησαν το πλεονέκτημα έως και 4 χρόνια μετά.</a:t>
            </a:r>
            <a:endParaRPr lang="en-GB" altLang="en-US" sz="1200" b="1" dirty="0">
              <a:solidFill>
                <a:srgbClr val="000000"/>
              </a:solidFill>
            </a:endParaRPr>
          </a:p>
        </p:txBody>
      </p:sp>
      <p:sp>
        <p:nvSpPr>
          <p:cNvPr id="9227" name="TextBox 1990"/>
          <p:cNvSpPr txBox="1">
            <a:spLocks noChangeArrowheads="1"/>
          </p:cNvSpPr>
          <p:nvPr/>
        </p:nvSpPr>
        <p:spPr bwMode="auto">
          <a:xfrm>
            <a:off x="392113" y="4886325"/>
            <a:ext cx="26638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A50021"/>
              </a:buClr>
              <a:buFont typeface="Arial" charset="0"/>
              <a:buChar char="•"/>
            </a:pPr>
            <a:r>
              <a:rPr lang="en-GB" altLang="en-US" sz="1400" b="1" dirty="0">
                <a:solidFill>
                  <a:srgbClr val="000000"/>
                </a:solidFill>
              </a:rPr>
              <a:t>33-35% </a:t>
            </a:r>
            <a:r>
              <a:rPr lang="el-GR" altLang="en-US" sz="1400" b="1" dirty="0" smtClean="0">
                <a:solidFill>
                  <a:srgbClr val="000000"/>
                </a:solidFill>
              </a:rPr>
              <a:t>σχετική μείωση έναντι </a:t>
            </a:r>
            <a:r>
              <a:rPr lang="en-US" altLang="en-US" sz="1400" b="1" dirty="0" smtClean="0">
                <a:solidFill>
                  <a:srgbClr val="000000"/>
                </a:solidFill>
              </a:rPr>
              <a:t>placebo</a:t>
            </a:r>
            <a:endParaRPr lang="en-GB" altLang="en-US" sz="1400" b="1" baseline="30000" dirty="0">
              <a:solidFill>
                <a:srgbClr val="000000"/>
              </a:solidFill>
            </a:endParaRPr>
          </a:p>
        </p:txBody>
      </p:sp>
      <p:sp>
        <p:nvSpPr>
          <p:cNvPr id="1992" name="Text Box 10"/>
          <p:cNvSpPr txBox="1">
            <a:spLocks noChangeArrowheads="1"/>
          </p:cNvSpPr>
          <p:nvPr/>
        </p:nvSpPr>
        <p:spPr bwMode="auto">
          <a:xfrm>
            <a:off x="528638" y="1662113"/>
            <a:ext cx="2455862" cy="433387"/>
          </a:xfrm>
          <a:prstGeom prst="rect">
            <a:avLst/>
          </a:prstGeom>
          <a:noFill/>
          <a:ln w="12700" algn="ctr">
            <a:noFill/>
            <a:miter lim="800000"/>
            <a:headEnd/>
            <a:tailEnd/>
          </a:ln>
        </p:spPr>
        <p:txBody>
          <a:bodyPr lIns="90000" tIns="46800" rIns="90000" bIns="46800">
            <a:spAutoFit/>
          </a:bodyPr>
          <a:lstStyle/>
          <a:p>
            <a:pPr algn="ctr" eaLnBrk="0" hangingPunct="0">
              <a:spcBef>
                <a:spcPct val="50000"/>
              </a:spcBef>
              <a:defRPr/>
            </a:pPr>
            <a:r>
              <a:rPr lang="en-GB" altLang="en-US" sz="1050" b="1" dirty="0">
                <a:solidFill>
                  <a:srgbClr val="E44C16"/>
                </a:solidFill>
                <a:latin typeface="Arial" pitchFamily="34" charset="0"/>
                <a:ea typeface="ヒラギノ角ゴ Pro W3"/>
                <a:cs typeface="ヒラギノ角ゴ Pro W3"/>
              </a:rPr>
              <a:t>FREEDOMS</a:t>
            </a:r>
            <a:r>
              <a:rPr lang="en-GB" altLang="en-US" sz="1050" dirty="0">
                <a:solidFill>
                  <a:srgbClr val="E44C16"/>
                </a:solidFill>
                <a:latin typeface="Arial" pitchFamily="34" charset="0"/>
                <a:ea typeface="ヒラギノ角ゴ Pro W3"/>
                <a:cs typeface="ヒラギノ角ゴ Pro W3"/>
              </a:rPr>
              <a:t> </a:t>
            </a:r>
            <a:br>
              <a:rPr lang="en-GB" altLang="en-US" sz="1050" dirty="0">
                <a:solidFill>
                  <a:srgbClr val="E44C16"/>
                </a:solidFill>
                <a:latin typeface="Arial" pitchFamily="34" charset="0"/>
                <a:ea typeface="ヒラギノ角ゴ Pro W3"/>
                <a:cs typeface="ヒラギノ角ゴ Pro W3"/>
              </a:rPr>
            </a:br>
            <a:r>
              <a:rPr lang="en-GB" altLang="en-US" sz="1050" dirty="0">
                <a:solidFill>
                  <a:srgbClr val="E44C16"/>
                </a:solidFill>
                <a:latin typeface="Arial" pitchFamily="34" charset="0"/>
                <a:ea typeface="ヒラギノ角ゴ Pro W3"/>
                <a:cs typeface="ヒラギノ角ゴ Pro W3"/>
              </a:rPr>
              <a:t>2-year results vs placebo</a:t>
            </a:r>
            <a:r>
              <a:rPr lang="en-GB" altLang="en-US" sz="1050" baseline="30000" dirty="0">
                <a:solidFill>
                  <a:srgbClr val="E44C16"/>
                </a:solidFill>
                <a:latin typeface="Arial" pitchFamily="34" charset="0"/>
                <a:ea typeface="ヒラギノ角ゴ Pro W3"/>
                <a:cs typeface="ヒラギノ角ゴ Pro W3"/>
              </a:rPr>
              <a:t>†1</a:t>
            </a:r>
          </a:p>
        </p:txBody>
      </p:sp>
      <p:graphicFrame>
        <p:nvGraphicFramePr>
          <p:cNvPr id="9218" name="Object 229"/>
          <p:cNvGraphicFramePr>
            <a:graphicFrameLocks noChangeAspect="1"/>
          </p:cNvGraphicFramePr>
          <p:nvPr/>
        </p:nvGraphicFramePr>
        <p:xfrm>
          <a:off x="490538" y="2451100"/>
          <a:ext cx="2692400" cy="2771775"/>
        </p:xfrm>
        <a:graphic>
          <a:graphicData uri="http://schemas.openxmlformats.org/presentationml/2006/ole">
            <mc:AlternateContent xmlns:mc="http://schemas.openxmlformats.org/markup-compatibility/2006">
              <mc:Choice xmlns:v="urn:schemas-microsoft-com:vml" Requires="v">
                <p:oleObj spid="_x0000_s9275" r:id="rId4" imgW="2688569" imgH="2773920" progId="Excel.Sheet.8">
                  <p:embed/>
                </p:oleObj>
              </mc:Choice>
              <mc:Fallback>
                <p:oleObj r:id="rId4" imgW="2688569" imgH="277392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8" y="2451100"/>
                        <a:ext cx="2692400" cy="2771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229" name="Text Box 50"/>
          <p:cNvSpPr txBox="1">
            <a:spLocks noChangeArrowheads="1"/>
          </p:cNvSpPr>
          <p:nvPr/>
        </p:nvSpPr>
        <p:spPr bwMode="auto">
          <a:xfrm rot="-5400000">
            <a:off x="-361156" y="3439319"/>
            <a:ext cx="1863725"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000" dirty="0">
                <a:solidFill>
                  <a:srgbClr val="000000"/>
                </a:solidFill>
                <a:ea typeface="ヒラギノ角ゴ Pro W3" pitchFamily="1" charset="-128"/>
              </a:rPr>
              <a:t>Mean change in brain volume from baseline (%)*</a:t>
            </a:r>
          </a:p>
        </p:txBody>
      </p:sp>
      <p:sp>
        <p:nvSpPr>
          <p:cNvPr id="9230" name="AutoShape 56"/>
          <p:cNvSpPr>
            <a:spLocks noChangeArrowheads="1"/>
          </p:cNvSpPr>
          <p:nvPr/>
        </p:nvSpPr>
        <p:spPr bwMode="auto">
          <a:xfrm rot="-5400000">
            <a:off x="2372519" y="3948907"/>
            <a:ext cx="407987" cy="3238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000000"/>
              </a:solidFill>
            </a:endParaRPr>
          </a:p>
        </p:txBody>
      </p:sp>
      <p:sp>
        <p:nvSpPr>
          <p:cNvPr id="9231" name="AutoShape 40"/>
          <p:cNvSpPr>
            <a:spLocks noChangeArrowheads="1"/>
          </p:cNvSpPr>
          <p:nvPr/>
        </p:nvSpPr>
        <p:spPr bwMode="auto">
          <a:xfrm>
            <a:off x="2171700" y="4335007"/>
            <a:ext cx="809625" cy="459700"/>
          </a:xfrm>
          <a:prstGeom prst="roundRect">
            <a:avLst>
              <a:gd name="adj" fmla="val 16667"/>
            </a:avLst>
          </a:prstGeom>
          <a:solidFill>
            <a:srgbClr val="FFFFFF"/>
          </a:solidFill>
          <a:ln w="19050">
            <a:solidFill>
              <a:srgbClr val="969696"/>
            </a:solidFill>
            <a:round/>
            <a:headEnd/>
            <a:tailEnd/>
          </a:ln>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r>
              <a:rPr lang="en-GB" altLang="en-US" sz="1000" b="1" dirty="0">
                <a:solidFill>
                  <a:srgbClr val="000000"/>
                </a:solidFill>
                <a:ea typeface="ヒラギノ角ゴ Pro W3" pitchFamily="1" charset="-128"/>
              </a:rPr>
              <a:t>35% </a:t>
            </a:r>
            <a:r>
              <a:rPr lang="el-GR" altLang="en-US" sz="1000" b="1" dirty="0" smtClean="0">
                <a:solidFill>
                  <a:srgbClr val="000000"/>
                </a:solidFill>
                <a:ea typeface="ヒラギノ角ゴ Pro W3" pitchFamily="1" charset="-128"/>
              </a:rPr>
              <a:t>σχετική μείωση</a:t>
            </a:r>
            <a:endParaRPr lang="en-GB" altLang="en-US" sz="1000" b="1" dirty="0">
              <a:solidFill>
                <a:srgbClr val="000000"/>
              </a:solidFill>
              <a:ea typeface="ヒラギノ角ゴ Pro W3" pitchFamily="1" charset="-128"/>
            </a:endParaRPr>
          </a:p>
          <a:p>
            <a:pPr algn="ctr" eaLnBrk="1" hangingPunct="1">
              <a:lnSpc>
                <a:spcPct val="90000"/>
              </a:lnSpc>
            </a:pPr>
            <a:r>
              <a:rPr lang="en-GB" altLang="en-US" sz="1000" b="1" dirty="0">
                <a:solidFill>
                  <a:srgbClr val="000000"/>
                </a:solidFill>
                <a:ea typeface="ヒラギノ角ゴ Pro W3" pitchFamily="1" charset="-128"/>
              </a:rPr>
              <a:t>p&lt;0.001</a:t>
            </a:r>
          </a:p>
        </p:txBody>
      </p:sp>
      <p:sp>
        <p:nvSpPr>
          <p:cNvPr id="9232" name="Text Box 57"/>
          <p:cNvSpPr txBox="1">
            <a:spLocks noChangeAspect="1" noChangeArrowheads="1"/>
          </p:cNvSpPr>
          <p:nvPr/>
        </p:nvSpPr>
        <p:spPr bwMode="auto">
          <a:xfrm>
            <a:off x="2046288" y="2193925"/>
            <a:ext cx="1069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1000">
                <a:solidFill>
                  <a:srgbClr val="000000"/>
                </a:solidFill>
                <a:ea typeface="MS PGothic" pitchFamily="34" charset="-128"/>
              </a:rPr>
              <a:t>Fingolimod</a:t>
            </a:r>
          </a:p>
          <a:p>
            <a:pPr algn="ctr" eaLnBrk="1" hangingPunct="1">
              <a:buFont typeface="Symbol" pitchFamily="18" charset="2"/>
              <a:buNone/>
            </a:pPr>
            <a:r>
              <a:rPr lang="en-GB" altLang="en-US" sz="1000">
                <a:solidFill>
                  <a:srgbClr val="000000"/>
                </a:solidFill>
                <a:ea typeface="MS PGothic" pitchFamily="34" charset="-128"/>
              </a:rPr>
              <a:t> 0.5 mg</a:t>
            </a:r>
            <a:br>
              <a:rPr lang="en-GB" altLang="en-US" sz="1000">
                <a:solidFill>
                  <a:srgbClr val="000000"/>
                </a:solidFill>
                <a:ea typeface="MS PGothic" pitchFamily="34" charset="-128"/>
              </a:rPr>
            </a:br>
            <a:r>
              <a:rPr lang="en-GB" altLang="en-US" sz="1000">
                <a:solidFill>
                  <a:srgbClr val="000000"/>
                </a:solidFill>
                <a:ea typeface="MS PGothic" pitchFamily="34" charset="-128"/>
              </a:rPr>
              <a:t> (n = 357)</a:t>
            </a:r>
          </a:p>
        </p:txBody>
      </p:sp>
      <p:sp>
        <p:nvSpPr>
          <p:cNvPr id="9233" name="Text Box 57"/>
          <p:cNvSpPr txBox="1">
            <a:spLocks noChangeAspect="1" noChangeArrowheads="1"/>
          </p:cNvSpPr>
          <p:nvPr/>
        </p:nvSpPr>
        <p:spPr bwMode="auto">
          <a:xfrm>
            <a:off x="1149350" y="2347913"/>
            <a:ext cx="946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1000" dirty="0">
                <a:solidFill>
                  <a:srgbClr val="000000"/>
                </a:solidFill>
                <a:ea typeface="MS PGothic" pitchFamily="34" charset="-128"/>
              </a:rPr>
              <a:t>Placebo</a:t>
            </a:r>
            <a:br>
              <a:rPr lang="en-GB" altLang="en-US" sz="1000" dirty="0">
                <a:solidFill>
                  <a:srgbClr val="000000"/>
                </a:solidFill>
                <a:ea typeface="MS PGothic" pitchFamily="34" charset="-128"/>
              </a:rPr>
            </a:br>
            <a:r>
              <a:rPr lang="en-GB" altLang="en-US" sz="1000" dirty="0">
                <a:solidFill>
                  <a:srgbClr val="000000"/>
                </a:solidFill>
                <a:ea typeface="MS PGothic" pitchFamily="34" charset="-128"/>
              </a:rPr>
              <a:t>(n = 331)</a:t>
            </a:r>
          </a:p>
        </p:txBody>
      </p:sp>
      <p:sp>
        <p:nvSpPr>
          <p:cNvPr id="2000" name="Watermark Phase III CORE"/>
          <p:cNvSpPr/>
          <p:nvPr/>
        </p:nvSpPr>
        <p:spPr>
          <a:xfrm>
            <a:off x="8255316" y="0"/>
            <a:ext cx="688659" cy="297180"/>
          </a:xfrm>
          <a:prstGeom prst="rect">
            <a:avLst/>
          </a:prstGeom>
          <a:gradFill rotWithShape="1">
            <a:gsLst>
              <a:gs pos="0">
                <a:srgbClr val="F45007">
                  <a:tint val="74000"/>
                </a:srgbClr>
              </a:gs>
              <a:gs pos="49000">
                <a:srgbClr val="F45007">
                  <a:tint val="96000"/>
                  <a:shade val="84000"/>
                  <a:satMod val="110000"/>
                </a:srgbClr>
              </a:gs>
              <a:gs pos="49100">
                <a:srgbClr val="F45007">
                  <a:shade val="55000"/>
                  <a:satMod val="150000"/>
                </a:srgbClr>
              </a:gs>
              <a:gs pos="92000">
                <a:srgbClr val="F45007">
                  <a:tint val="98000"/>
                  <a:shade val="90000"/>
                  <a:satMod val="128000"/>
                </a:srgbClr>
              </a:gs>
              <a:gs pos="100000">
                <a:srgbClr val="F45007">
                  <a:tint val="90000"/>
                  <a:shade val="97000"/>
                  <a:satMod val="128000"/>
                </a:srgbClr>
              </a:gs>
            </a:gsLst>
            <a:lin ang="5400000" scaled="1"/>
          </a:gradFill>
          <a:ln>
            <a:noFill/>
          </a:ln>
          <a:effectLst>
            <a:outerShdw blurRad="39000" dist="25400" dir="5400000" rotWithShape="0">
              <a:srgbClr val="F45007">
                <a:shade val="33000"/>
                <a:alpha val="83000"/>
              </a:srgbClr>
            </a:outerShdw>
          </a:effectLst>
          <a:scene3d>
            <a:camera prst="orthographicFront" fov="0">
              <a:rot lat="0" lon="0" rev="0"/>
            </a:camera>
            <a:lightRig rig="contrasting" dir="t">
              <a:rot lat="0" lon="0" rev="1500000"/>
            </a:lightRig>
          </a:scene3d>
          <a:sp3d extrusionH="127000" prstMaterial="powder">
            <a:bevelT w="50800" h="63500"/>
          </a:sp3d>
        </p:spPr>
        <p:txBody>
          <a:bodyPr lIns="36000" tIns="72000" rIns="36000" bIns="72000" anchor="ctr"/>
          <a:lstStyle/>
          <a:p>
            <a:pPr algn="ctr">
              <a:defRPr/>
            </a:pPr>
            <a:r>
              <a:rPr lang="en-GB" sz="1000" b="1" kern="0" dirty="0">
                <a:solidFill>
                  <a:sysClr val="window" lastClr="FFFFFF"/>
                </a:solidFill>
                <a:effectLst>
                  <a:outerShdw blurRad="50800" dist="38100" dir="5400000" algn="t" rotWithShape="0">
                    <a:prstClr val="black">
                      <a:alpha val="40000"/>
                    </a:prstClr>
                  </a:outerShdw>
                </a:effectLst>
                <a:latin typeface="Calibri"/>
                <a:cs typeface="Arial" pitchFamily="34" charset="0"/>
              </a:rPr>
              <a:t>BVL</a:t>
            </a:r>
          </a:p>
        </p:txBody>
      </p:sp>
      <p:grpSp>
        <p:nvGrpSpPr>
          <p:cNvPr id="9237" name="Group 190"/>
          <p:cNvGrpSpPr>
            <a:grpSpLocks/>
          </p:cNvGrpSpPr>
          <p:nvPr/>
        </p:nvGrpSpPr>
        <p:grpSpPr bwMode="auto">
          <a:xfrm>
            <a:off x="3128963" y="1006475"/>
            <a:ext cx="2816225" cy="4891088"/>
            <a:chOff x="5207000" y="973138"/>
            <a:chExt cx="2359660" cy="4993321"/>
          </a:xfrm>
        </p:grpSpPr>
        <p:sp>
          <p:nvSpPr>
            <p:cNvPr id="30" name="Rounded Rectangle 29"/>
            <p:cNvSpPr/>
            <p:nvPr/>
          </p:nvSpPr>
          <p:spPr>
            <a:xfrm>
              <a:off x="5214981" y="1585756"/>
              <a:ext cx="2351679" cy="4380703"/>
            </a:xfrm>
            <a:prstGeom prst="roundRect">
              <a:avLst>
                <a:gd name="adj" fmla="val 8920"/>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31" name="Rounded Rectangle 30"/>
            <p:cNvSpPr/>
            <p:nvPr/>
          </p:nvSpPr>
          <p:spPr>
            <a:xfrm>
              <a:off x="5207000" y="973138"/>
              <a:ext cx="2350349" cy="567239"/>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1400" b="1" dirty="0" smtClean="0">
                  <a:solidFill>
                    <a:srgbClr val="000000"/>
                  </a:solidFill>
                </a:rPr>
                <a:t>Οφέλη έγκαιρης αλλαγής</a:t>
              </a:r>
              <a:endParaRPr lang="en-GB" sz="1400" b="1" dirty="0">
                <a:solidFill>
                  <a:srgbClr val="000000"/>
                </a:solidFill>
              </a:endParaRPr>
            </a:p>
          </p:txBody>
        </p:sp>
      </p:grpSp>
      <p:sp>
        <p:nvSpPr>
          <p:cNvPr id="9239" name="Text Box 219"/>
          <p:cNvSpPr txBox="1">
            <a:spLocks noChangeArrowheads="1"/>
          </p:cNvSpPr>
          <p:nvPr/>
        </p:nvSpPr>
        <p:spPr bwMode="auto">
          <a:xfrm>
            <a:off x="608013" y="6205538"/>
            <a:ext cx="8275637"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GB" altLang="en-US" sz="600">
                <a:solidFill>
                  <a:srgbClr val="606060"/>
                </a:solidFill>
              </a:rPr>
              <a:t>1. From </a:t>
            </a:r>
            <a:r>
              <a:rPr lang="en-GB" altLang="en-US" sz="600" i="1">
                <a:solidFill>
                  <a:srgbClr val="606060"/>
                </a:solidFill>
              </a:rPr>
              <a:t>N Engl J Med</a:t>
            </a:r>
            <a:r>
              <a:rPr lang="en-GB" altLang="en-US" sz="600">
                <a:solidFill>
                  <a:srgbClr val="606060"/>
                </a:solidFill>
              </a:rPr>
              <a:t>; Kappos L </a:t>
            </a:r>
            <a:r>
              <a:rPr lang="en-GB" altLang="en-US" sz="600" i="1">
                <a:solidFill>
                  <a:srgbClr val="606060"/>
                </a:solidFill>
              </a:rPr>
              <a:t>et al. </a:t>
            </a:r>
            <a:r>
              <a:rPr lang="en-GB" altLang="en-US" sz="600">
                <a:solidFill>
                  <a:srgbClr val="606060"/>
                </a:solidFill>
              </a:rPr>
              <a:t>A Placebo-Controlled Trial of Oral Fingolimod in Relapsing Multiple Sclerosis, 362: 387–401. Copyright © (2010) Massachusetts Medical Society. Reproduced with permission from Massachusetts Medical Society; 2. Calabresi </a:t>
            </a:r>
            <a:r>
              <a:rPr lang="en-GB" altLang="en-US" sz="600" i="1">
                <a:solidFill>
                  <a:srgbClr val="606060"/>
                </a:solidFill>
              </a:rPr>
              <a:t>et al. Lancet Neurol</a:t>
            </a:r>
            <a:r>
              <a:rPr lang="en-GB" altLang="en-US" sz="600">
                <a:solidFill>
                  <a:srgbClr val="606060"/>
                </a:solidFill>
              </a:rPr>
              <a:t> 2014; 3. From </a:t>
            </a:r>
            <a:r>
              <a:rPr lang="en-GB" altLang="en-US" sz="600" i="1">
                <a:solidFill>
                  <a:srgbClr val="606060"/>
                </a:solidFill>
              </a:rPr>
              <a:t>N Engl J Med</a:t>
            </a:r>
            <a:r>
              <a:rPr lang="en-GB" altLang="en-US" sz="600">
                <a:solidFill>
                  <a:srgbClr val="606060"/>
                </a:solidFill>
              </a:rPr>
              <a:t>; Cohen JA </a:t>
            </a:r>
            <a:r>
              <a:rPr lang="en-GB" altLang="en-US" sz="600" i="1">
                <a:solidFill>
                  <a:srgbClr val="606060"/>
                </a:solidFill>
              </a:rPr>
              <a:t>et al. </a:t>
            </a:r>
            <a:r>
              <a:rPr lang="en-GB" altLang="en-US" sz="600">
                <a:solidFill>
                  <a:srgbClr val="606060"/>
                </a:solidFill>
              </a:rPr>
              <a:t>Oral Fingolimod or Intramuscular Interferon for Relapsing Multiple Sclerosis, 362: 402–415. Copyright © (2010) Massachusetts Medical Society. Reproduced with permission from Massachusetts Medical Society; 4. </a:t>
            </a:r>
            <a:r>
              <a:rPr lang="fi-FI" altLang="en-US" sz="600">
                <a:solidFill>
                  <a:srgbClr val="606060"/>
                </a:solidFill>
              </a:rPr>
              <a:t>Cohen JA </a:t>
            </a:r>
            <a:r>
              <a:rPr lang="fi-FI" altLang="en-US" sz="600" i="1">
                <a:solidFill>
                  <a:srgbClr val="606060"/>
                </a:solidFill>
              </a:rPr>
              <a:t>et al. J Neurol </a:t>
            </a:r>
            <a:r>
              <a:rPr lang="fi-FI" altLang="en-US" sz="600">
                <a:solidFill>
                  <a:srgbClr val="606060"/>
                </a:solidFill>
              </a:rPr>
              <a:t>2013;</a:t>
            </a:r>
            <a:r>
              <a:rPr lang="en-GB" altLang="en-US" sz="600">
                <a:solidFill>
                  <a:srgbClr val="606060"/>
                </a:solidFill>
              </a:rPr>
              <a:t> 5. Reproduced from </a:t>
            </a:r>
            <a:r>
              <a:rPr lang="en-GB" altLang="en-US" sz="600" i="1">
                <a:solidFill>
                  <a:srgbClr val="606060"/>
                </a:solidFill>
              </a:rPr>
              <a:t>Lancet Neurol. </a:t>
            </a:r>
            <a:r>
              <a:rPr lang="en-GB" altLang="en-US" sz="600">
                <a:solidFill>
                  <a:srgbClr val="606060"/>
                </a:solidFill>
              </a:rPr>
              <a:t>10(6). Khatri B, Barkhof F, Comi G, Hartung HP, Kappos L, Montalban X, Pelletier J, Stites T, Wu S, Holdbrook F, Zhang-Auberson L, Francis G, Cohen JA; TRANSFORMS Study Group. Comparison of fingolimod with interferon beta-1a in relapsing-remitting multiple sclerosis: a randomised extension of the TRANSFORMS study. pp520-9. ©2011. With permission from Elsevier; 6. Radue EW </a:t>
            </a:r>
            <a:r>
              <a:rPr lang="en-GB" altLang="en-US" sz="600" i="1">
                <a:solidFill>
                  <a:srgbClr val="606060"/>
                </a:solidFill>
              </a:rPr>
              <a:t>et al. </a:t>
            </a:r>
            <a:r>
              <a:rPr lang="en-GB" altLang="en-US" sz="600">
                <a:solidFill>
                  <a:srgbClr val="606060"/>
                </a:solidFill>
              </a:rPr>
              <a:t>Oral O219 presented at </a:t>
            </a:r>
            <a:r>
              <a:rPr lang="en-GB" altLang="en-US" sz="600" i="1">
                <a:solidFill>
                  <a:srgbClr val="606060"/>
                </a:solidFill>
              </a:rPr>
              <a:t>ENS </a:t>
            </a:r>
            <a:r>
              <a:rPr lang="en-GB" altLang="en-US" sz="600">
                <a:solidFill>
                  <a:srgbClr val="606060"/>
                </a:solidFill>
              </a:rPr>
              <a:t>2012. Reproduced with kind permission from EW Radue</a:t>
            </a:r>
          </a:p>
        </p:txBody>
      </p:sp>
      <p:sp>
        <p:nvSpPr>
          <p:cNvPr id="48" name="Text Box 10"/>
          <p:cNvSpPr txBox="1">
            <a:spLocks noChangeArrowheads="1"/>
          </p:cNvSpPr>
          <p:nvPr/>
        </p:nvSpPr>
        <p:spPr bwMode="auto">
          <a:xfrm>
            <a:off x="6276975" y="1662113"/>
            <a:ext cx="2555875" cy="255587"/>
          </a:xfrm>
          <a:prstGeom prst="rect">
            <a:avLst/>
          </a:prstGeom>
          <a:noFill/>
          <a:ln w="12700" algn="ctr">
            <a:noFill/>
            <a:miter lim="800000"/>
            <a:headEnd/>
            <a:tailEnd/>
          </a:ln>
        </p:spPr>
        <p:txBody>
          <a:bodyPr lIns="90000" tIns="46800" rIns="90000" bIns="46800">
            <a:spAutoFit/>
          </a:bodyPr>
          <a:lstStyle/>
          <a:p>
            <a:pPr algn="ctr">
              <a:defRPr/>
            </a:pPr>
            <a:r>
              <a:rPr lang="pt-BR" altLang="en-US" sz="1050" b="1" dirty="0">
                <a:solidFill>
                  <a:srgbClr val="E44C16"/>
                </a:solidFill>
                <a:latin typeface="Arial" pitchFamily="34" charset="0"/>
                <a:cs typeface="Arial" pitchFamily="34" charset="0"/>
              </a:rPr>
              <a:t>FREEDOMS </a:t>
            </a:r>
            <a:r>
              <a:rPr lang="el-GR" altLang="en-US" sz="1050" b="1" dirty="0" smtClean="0">
                <a:solidFill>
                  <a:srgbClr val="E44C16"/>
                </a:solidFill>
                <a:latin typeface="Arial" pitchFamily="34" charset="0"/>
                <a:cs typeface="Arial" pitchFamily="34" charset="0"/>
              </a:rPr>
              <a:t>επέκταση</a:t>
            </a:r>
            <a:r>
              <a:rPr lang="pt-BR" altLang="en-US" sz="1050" b="1" baseline="30000" dirty="0" smtClean="0">
                <a:solidFill>
                  <a:srgbClr val="E44C16"/>
                </a:solidFill>
                <a:latin typeface="Arial" pitchFamily="34" charset="0"/>
                <a:cs typeface="Arial" pitchFamily="34" charset="0"/>
              </a:rPr>
              <a:t>†§¶</a:t>
            </a:r>
            <a:r>
              <a:rPr lang="pt-BR" altLang="en-US" sz="1050" b="1" baseline="30000" dirty="0">
                <a:solidFill>
                  <a:srgbClr val="E44C16"/>
                </a:solidFill>
                <a:latin typeface="Arial" pitchFamily="34" charset="0"/>
                <a:cs typeface="Arial" pitchFamily="34" charset="0"/>
              </a:rPr>
              <a:t>6</a:t>
            </a:r>
            <a:endParaRPr lang="en-GB" altLang="en-US" sz="1050" b="1" baseline="30000" dirty="0">
              <a:solidFill>
                <a:srgbClr val="E44C16"/>
              </a:solidFill>
              <a:latin typeface="Arial" pitchFamily="34" charset="0"/>
              <a:cs typeface="Arial" pitchFamily="34" charset="0"/>
            </a:endParaRPr>
          </a:p>
        </p:txBody>
      </p:sp>
      <p:grpSp>
        <p:nvGrpSpPr>
          <p:cNvPr id="9242" name="Group 46"/>
          <p:cNvGrpSpPr>
            <a:grpSpLocks noChangeAspect="1"/>
          </p:cNvGrpSpPr>
          <p:nvPr/>
        </p:nvGrpSpPr>
        <p:grpSpPr bwMode="auto">
          <a:xfrm>
            <a:off x="3178941" y="1667828"/>
            <a:ext cx="2717906" cy="2882026"/>
            <a:chOff x="3290778" y="866094"/>
            <a:chExt cx="2717774" cy="4632968"/>
          </a:xfrm>
        </p:grpSpPr>
        <p:sp>
          <p:nvSpPr>
            <p:cNvPr id="35" name="Text Box 10"/>
            <p:cNvSpPr txBox="1">
              <a:spLocks noChangeArrowheads="1"/>
            </p:cNvSpPr>
            <p:nvPr/>
          </p:nvSpPr>
          <p:spPr bwMode="auto">
            <a:xfrm>
              <a:off x="3352793" y="866094"/>
              <a:ext cx="2655759" cy="584853"/>
            </a:xfrm>
            <a:prstGeom prst="rect">
              <a:avLst/>
            </a:prstGeom>
            <a:noFill/>
            <a:ln w="12700" algn="ctr">
              <a:noFill/>
              <a:miter lim="800000"/>
              <a:headEnd/>
              <a:tailEnd/>
            </a:ln>
          </p:spPr>
          <p:txBody>
            <a:bodyPr lIns="90000" tIns="46800" rIns="90000" bIns="46800">
              <a:spAutoFit/>
            </a:bodyPr>
            <a:lstStyle/>
            <a:p>
              <a:pPr algn="ctr" eaLnBrk="0" hangingPunct="0">
                <a:spcBef>
                  <a:spcPct val="50000"/>
                </a:spcBef>
                <a:defRPr/>
              </a:pPr>
              <a:r>
                <a:rPr lang="en-GB" altLang="en-US" sz="1050" b="1" dirty="0">
                  <a:solidFill>
                    <a:srgbClr val="E44C16"/>
                  </a:solidFill>
                  <a:latin typeface="Arial" pitchFamily="34" charset="0"/>
                  <a:ea typeface="ヒラギノ角ゴ Pro W3"/>
                  <a:cs typeface="ヒラギノ角ゴ Pro W3"/>
                </a:rPr>
                <a:t>TRANSFORMS </a:t>
              </a:r>
              <a:r>
                <a:rPr lang="el-GR" altLang="en-US" sz="1050" b="1" dirty="0" smtClean="0">
                  <a:solidFill>
                    <a:srgbClr val="E44C16"/>
                  </a:solidFill>
                  <a:latin typeface="Arial" pitchFamily="34" charset="0"/>
                  <a:ea typeface="ヒラギノ角ゴ Pro W3"/>
                  <a:cs typeface="ヒラギノ角ゴ Pro W3"/>
                </a:rPr>
                <a:t>επέκταση</a:t>
              </a:r>
              <a:r>
                <a:rPr lang="en-GB" altLang="en-US" sz="1050" b="1" baseline="30000" dirty="0" smtClean="0">
                  <a:solidFill>
                    <a:srgbClr val="E44C16"/>
                  </a:solidFill>
                  <a:latin typeface="Arial" pitchFamily="34" charset="0"/>
                  <a:ea typeface="ヒラギノ角ゴ Pro W3"/>
                  <a:cs typeface="ヒラギノ角ゴ Pro W3"/>
                </a:rPr>
                <a:t>†§</a:t>
              </a:r>
              <a:r>
                <a:rPr lang="en-GB" altLang="en-US" sz="1050" b="1" baseline="30000" dirty="0">
                  <a:solidFill>
                    <a:srgbClr val="E44C16"/>
                  </a:solidFill>
                  <a:latin typeface="Arial" pitchFamily="34" charset="0"/>
                  <a:ea typeface="ヒラギノ角ゴ Pro W3"/>
                  <a:cs typeface="ヒラギノ角ゴ Pro W3"/>
                </a:rPr>
                <a:t>5</a:t>
              </a:r>
              <a:br>
                <a:rPr lang="en-GB" altLang="en-US" sz="1050" b="1" baseline="30000" dirty="0">
                  <a:solidFill>
                    <a:srgbClr val="E44C16"/>
                  </a:solidFill>
                  <a:latin typeface="Arial" pitchFamily="34" charset="0"/>
                  <a:ea typeface="ヒラギノ角ゴ Pro W3"/>
                  <a:cs typeface="ヒラギノ角ゴ Pro W3"/>
                </a:rPr>
              </a:br>
              <a:endParaRPr lang="en-GB" altLang="en-US" sz="1050" baseline="30000" dirty="0">
                <a:solidFill>
                  <a:srgbClr val="E44C16"/>
                </a:solidFill>
                <a:latin typeface="Arial" pitchFamily="34" charset="0"/>
                <a:ea typeface="ヒラギノ角ゴ Pro W3"/>
                <a:cs typeface="ヒラギノ角ゴ Pro W3"/>
              </a:endParaRPr>
            </a:p>
          </p:txBody>
        </p:sp>
        <p:graphicFrame>
          <p:nvGraphicFramePr>
            <p:cNvPr id="9221" name="Object 25"/>
            <p:cNvGraphicFramePr>
              <a:graphicFrameLocks noChangeAspect="1"/>
            </p:cNvGraphicFramePr>
            <p:nvPr>
              <p:extLst>
                <p:ext uri="{D42A27DB-BD31-4B8C-83A1-F6EECF244321}">
                  <p14:modId xmlns:p14="http://schemas.microsoft.com/office/powerpoint/2010/main" val="961615795"/>
                </p:ext>
              </p:extLst>
            </p:nvPr>
          </p:nvGraphicFramePr>
          <p:xfrm>
            <a:off x="3366937" y="2574250"/>
            <a:ext cx="2552707" cy="2924812"/>
          </p:xfrm>
          <a:graphic>
            <a:graphicData uri="http://schemas.openxmlformats.org/presentationml/2006/ole">
              <mc:AlternateContent xmlns:mc="http://schemas.openxmlformats.org/markup-compatibility/2006">
                <mc:Choice xmlns:v="urn:schemas-microsoft-com:vml" Requires="v">
                  <p:oleObj spid="_x0000_s9276" name="Worksheet" r:id="rId7" imgW="2695457" imgH="962121" progId="Excel.Sheet.8">
                    <p:embed/>
                  </p:oleObj>
                </mc:Choice>
                <mc:Fallback>
                  <p:oleObj name="Worksheet" r:id="rId7" imgW="2695457" imgH="962121" progId="Excel.Sheet.8">
                    <p:embed/>
                    <p:pic>
                      <p:nvPicPr>
                        <p:cNvPr id="0" name=""/>
                        <p:cNvPicPr>
                          <a:picLocks noChangeAspect="1" noChangeArrowheads="1"/>
                        </p:cNvPicPr>
                        <p:nvPr/>
                      </p:nvPicPr>
                      <p:blipFill>
                        <a:blip r:embed="rId8"/>
                        <a:srcRect/>
                        <a:stretch>
                          <a:fillRect/>
                        </a:stretch>
                      </p:blipFill>
                      <p:spPr bwMode="auto">
                        <a:xfrm>
                          <a:off x="3366937" y="2574250"/>
                          <a:ext cx="2552707" cy="2924812"/>
                        </a:xfrm>
                        <a:prstGeom prst="rect">
                          <a:avLst/>
                        </a:prstGeom>
                        <a:noFill/>
                        <a:extLst/>
                      </p:spPr>
                    </p:pic>
                  </p:oleObj>
                </mc:Fallback>
              </mc:AlternateContent>
            </a:graphicData>
          </a:graphic>
        </p:graphicFrame>
        <p:sp>
          <p:nvSpPr>
            <p:cNvPr id="9261" name="Text Box 50"/>
            <p:cNvSpPr txBox="1">
              <a:spLocks noChangeArrowheads="1"/>
            </p:cNvSpPr>
            <p:nvPr/>
          </p:nvSpPr>
          <p:spPr bwMode="auto">
            <a:xfrm rot="16200000">
              <a:off x="2132991" y="3696438"/>
              <a:ext cx="2717845" cy="402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000" dirty="0">
                  <a:solidFill>
                    <a:srgbClr val="000000"/>
                  </a:solidFill>
                  <a:ea typeface="ヒラギノ角ゴ Pro W3" pitchFamily="1" charset="-128"/>
                </a:rPr>
                <a:t>Percentage change in brain volume (%)</a:t>
              </a:r>
            </a:p>
          </p:txBody>
        </p:sp>
        <p:sp>
          <p:nvSpPr>
            <p:cNvPr id="9262" name="AutoShape 56"/>
            <p:cNvSpPr>
              <a:spLocks noChangeArrowheads="1"/>
            </p:cNvSpPr>
            <p:nvPr/>
          </p:nvSpPr>
          <p:spPr bwMode="auto">
            <a:xfrm rot="16200000">
              <a:off x="4942067" y="3861836"/>
              <a:ext cx="679092" cy="3238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000000"/>
                </a:solidFill>
              </a:endParaRPr>
            </a:p>
          </p:txBody>
        </p:sp>
        <p:sp>
          <p:nvSpPr>
            <p:cNvPr id="9263" name="AutoShape 40"/>
            <p:cNvSpPr>
              <a:spLocks noChangeArrowheads="1"/>
            </p:cNvSpPr>
            <p:nvPr/>
          </p:nvSpPr>
          <p:spPr bwMode="auto">
            <a:xfrm>
              <a:off x="4856965" y="4733345"/>
              <a:ext cx="970748" cy="738985"/>
            </a:xfrm>
            <a:prstGeom prst="roundRect">
              <a:avLst>
                <a:gd name="adj" fmla="val 16667"/>
              </a:avLst>
            </a:prstGeom>
            <a:solidFill>
              <a:srgbClr val="FFFFFF"/>
            </a:solidFill>
            <a:ln w="19050">
              <a:solidFill>
                <a:srgbClr val="969696"/>
              </a:solidFill>
              <a:round/>
              <a:headEnd/>
              <a:tailEnd/>
            </a:ln>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r>
                <a:rPr lang="en-GB" altLang="en-US" sz="1000" b="1" dirty="0" smtClean="0">
                  <a:solidFill>
                    <a:srgbClr val="000000"/>
                  </a:solidFill>
                  <a:ea typeface="ヒラギノ角ゴ Pro W3" pitchFamily="1" charset="-128"/>
                </a:rPr>
                <a:t>51</a:t>
              </a:r>
              <a:r>
                <a:rPr lang="el-GR" altLang="en-US" sz="1000" b="1" dirty="0" smtClean="0">
                  <a:solidFill>
                    <a:srgbClr val="000000"/>
                  </a:solidFill>
                  <a:ea typeface="ヒラギノ角ゴ Pro W3" pitchFamily="1" charset="-128"/>
                </a:rPr>
                <a:t>% σχετική μείωση</a:t>
              </a:r>
              <a:endParaRPr lang="en-GB" altLang="en-US" sz="1000" b="1" dirty="0">
                <a:solidFill>
                  <a:srgbClr val="000000"/>
                </a:solidFill>
                <a:ea typeface="ヒラギノ角ゴ Pro W3" pitchFamily="1" charset="-128"/>
              </a:endParaRPr>
            </a:p>
            <a:p>
              <a:pPr algn="ctr" eaLnBrk="1" hangingPunct="1">
                <a:lnSpc>
                  <a:spcPct val="90000"/>
                </a:lnSpc>
              </a:pPr>
              <a:r>
                <a:rPr lang="en-GB" altLang="en-US" sz="1000" b="1" dirty="0">
                  <a:solidFill>
                    <a:srgbClr val="000000"/>
                  </a:solidFill>
                  <a:ea typeface="ヒラギノ角ゴ Pro W3" pitchFamily="1" charset="-128"/>
                </a:rPr>
                <a:t>p=0.006</a:t>
              </a:r>
            </a:p>
          </p:txBody>
        </p:sp>
        <p:sp>
          <p:nvSpPr>
            <p:cNvPr id="9264" name="Text Box 57"/>
            <p:cNvSpPr txBox="1">
              <a:spLocks noChangeAspect="1" noChangeArrowheads="1"/>
            </p:cNvSpPr>
            <p:nvPr/>
          </p:nvSpPr>
          <p:spPr bwMode="auto">
            <a:xfrm>
              <a:off x="4808535" y="2228226"/>
              <a:ext cx="1069975" cy="461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1000" dirty="0">
                  <a:solidFill>
                    <a:srgbClr val="000000"/>
                  </a:solidFill>
                  <a:ea typeface="MS PGothic" pitchFamily="34" charset="-128"/>
                </a:rPr>
                <a:t>Year 1-EOS</a:t>
              </a:r>
            </a:p>
            <a:p>
              <a:pPr algn="ctr" eaLnBrk="1" hangingPunct="1">
                <a:buFont typeface="Symbol" pitchFamily="18" charset="2"/>
                <a:buNone/>
              </a:pPr>
              <a:r>
                <a:rPr lang="en-GB" altLang="en-US" sz="1000" dirty="0" err="1">
                  <a:solidFill>
                    <a:srgbClr val="000000"/>
                  </a:solidFill>
                  <a:ea typeface="MS PGothic" pitchFamily="34" charset="-128"/>
                </a:rPr>
                <a:t>Fingolimod</a:t>
              </a:r>
              <a:r>
                <a:rPr lang="en-GB" altLang="en-US" sz="1000" dirty="0">
                  <a:solidFill>
                    <a:srgbClr val="000000"/>
                  </a:solidFill>
                  <a:ea typeface="MS PGothic" pitchFamily="34" charset="-128"/>
                </a:rPr>
                <a:t> 0.5 mg</a:t>
              </a:r>
            </a:p>
            <a:p>
              <a:pPr algn="ctr" eaLnBrk="1" hangingPunct="1">
                <a:buFont typeface="Symbol" pitchFamily="18" charset="2"/>
                <a:buNone/>
              </a:pPr>
              <a:r>
                <a:rPr lang="en-GB" altLang="en-US" sz="1000" dirty="0">
                  <a:solidFill>
                    <a:srgbClr val="000000"/>
                  </a:solidFill>
                  <a:ea typeface="MS PGothic" pitchFamily="34" charset="-128"/>
                </a:rPr>
                <a:t>(n = 124)</a:t>
              </a:r>
            </a:p>
          </p:txBody>
        </p:sp>
        <p:sp>
          <p:nvSpPr>
            <p:cNvPr id="9265" name="Text Box 57"/>
            <p:cNvSpPr txBox="1">
              <a:spLocks noChangeAspect="1" noChangeArrowheads="1"/>
            </p:cNvSpPr>
            <p:nvPr/>
          </p:nvSpPr>
          <p:spPr bwMode="auto">
            <a:xfrm>
              <a:off x="3778253" y="2202836"/>
              <a:ext cx="946150" cy="461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altLang="en-US" sz="1000" dirty="0" err="1">
                  <a:solidFill>
                    <a:srgbClr val="000000"/>
                  </a:solidFill>
                  <a:ea typeface="MS PGothic" pitchFamily="34" charset="-128"/>
                </a:rPr>
                <a:t>Year</a:t>
              </a:r>
              <a:r>
                <a:rPr lang="pt-BR" altLang="en-US" sz="1000" dirty="0">
                  <a:solidFill>
                    <a:srgbClr val="000000"/>
                  </a:solidFill>
                  <a:ea typeface="MS PGothic" pitchFamily="34" charset="-128"/>
                </a:rPr>
                <a:t> 0–1</a:t>
              </a:r>
            </a:p>
            <a:p>
              <a:pPr algn="ctr" eaLnBrk="1" hangingPunct="1"/>
              <a:r>
                <a:rPr lang="pt-BR" altLang="en-US" sz="1000" dirty="0">
                  <a:solidFill>
                    <a:srgbClr val="000000"/>
                  </a:solidFill>
                  <a:ea typeface="MS PGothic" pitchFamily="34" charset="-128"/>
                </a:rPr>
                <a:t>IFNβ-1a IM</a:t>
              </a:r>
              <a:br>
                <a:rPr lang="pt-BR" altLang="en-US" sz="1000" dirty="0">
                  <a:solidFill>
                    <a:srgbClr val="000000"/>
                  </a:solidFill>
                  <a:ea typeface="MS PGothic" pitchFamily="34" charset="-128"/>
                </a:rPr>
              </a:br>
              <a:r>
                <a:rPr lang="pt-BR" altLang="en-US" sz="1000" dirty="0">
                  <a:solidFill>
                    <a:srgbClr val="000000"/>
                  </a:solidFill>
                  <a:ea typeface="MS PGothic" pitchFamily="34" charset="-128"/>
                </a:rPr>
                <a:t>(n = 124)</a:t>
              </a:r>
            </a:p>
          </p:txBody>
        </p:sp>
        <p:sp>
          <p:nvSpPr>
            <p:cNvPr id="41" name="Right Arrow 40"/>
            <p:cNvSpPr/>
            <p:nvPr/>
          </p:nvSpPr>
          <p:spPr>
            <a:xfrm>
              <a:off x="4654561" y="3202467"/>
              <a:ext cx="444478" cy="277688"/>
            </a:xfrm>
            <a:prstGeom prst="rightArrow">
              <a:avLst>
                <a:gd name="adj1" fmla="val 50000"/>
                <a:gd name="adj2" fmla="val 39912"/>
              </a:avLst>
            </a:prstGeom>
            <a:solidFill>
              <a:schemeClr val="tx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700" b="1" dirty="0">
                  <a:solidFill>
                    <a:srgbClr val="FFFFFF"/>
                  </a:solidFill>
                </a:rPr>
                <a:t>switch</a:t>
              </a:r>
            </a:p>
          </p:txBody>
        </p:sp>
      </p:grpSp>
      <p:graphicFrame>
        <p:nvGraphicFramePr>
          <p:cNvPr id="9219" name="Object 5"/>
          <p:cNvGraphicFramePr>
            <a:graphicFrameLocks noGrp="1" noChangeAspect="1"/>
          </p:cNvGraphicFramePr>
          <p:nvPr/>
        </p:nvGraphicFramePr>
        <p:xfrm>
          <a:off x="6172200" y="2400300"/>
          <a:ext cx="2095500" cy="1963738"/>
        </p:xfrm>
        <a:graphic>
          <a:graphicData uri="http://schemas.openxmlformats.org/presentationml/2006/ole">
            <mc:AlternateContent xmlns:mc="http://schemas.openxmlformats.org/markup-compatibility/2006">
              <mc:Choice xmlns:v="urn:schemas-microsoft-com:vml" Requires="v">
                <p:oleObj spid="_x0000_s9277" name="Worksheet" r:id="rId9" imgW="5667389" imgH="5295780" progId="Excel.Sheet.8">
                  <p:embed/>
                </p:oleObj>
              </mc:Choice>
              <mc:Fallback>
                <p:oleObj name="Worksheet" r:id="rId9" imgW="5667389" imgH="5295780" progId="Excel.Sheet.8">
                  <p:embed/>
                  <p:pic>
                    <p:nvPicPr>
                      <p:cNvPr id="0" name=""/>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2400300"/>
                        <a:ext cx="2095500" cy="1963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243" name="Text Box 50"/>
          <p:cNvSpPr txBox="1">
            <a:spLocks noChangeArrowheads="1"/>
          </p:cNvSpPr>
          <p:nvPr/>
        </p:nvSpPr>
        <p:spPr bwMode="auto">
          <a:xfrm rot="-5400000">
            <a:off x="5094288" y="3273425"/>
            <a:ext cx="203517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900">
                <a:solidFill>
                  <a:srgbClr val="000000"/>
                </a:solidFill>
                <a:ea typeface="ヒラギノ角ゴ Pro W3" pitchFamily="1" charset="-128"/>
              </a:rPr>
              <a:t>Mean percent change in brain volume from baseline*</a:t>
            </a:r>
          </a:p>
        </p:txBody>
      </p:sp>
      <p:sp>
        <p:nvSpPr>
          <p:cNvPr id="9244" name="Text Box 57"/>
          <p:cNvSpPr txBox="1">
            <a:spLocks noChangeAspect="1" noChangeArrowheads="1"/>
          </p:cNvSpPr>
          <p:nvPr/>
        </p:nvSpPr>
        <p:spPr bwMode="auto">
          <a:xfrm>
            <a:off x="7102475" y="2359025"/>
            <a:ext cx="817563"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0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900">
                <a:solidFill>
                  <a:srgbClr val="000000"/>
                </a:solidFill>
                <a:ea typeface="MS PGothic" pitchFamily="34" charset="-128"/>
              </a:rPr>
              <a:t>Month</a:t>
            </a:r>
          </a:p>
        </p:txBody>
      </p:sp>
      <p:sp>
        <p:nvSpPr>
          <p:cNvPr id="86" name="TextBox 1"/>
          <p:cNvSpPr txBox="1"/>
          <p:nvPr/>
        </p:nvSpPr>
        <p:spPr bwMode="auto">
          <a:xfrm>
            <a:off x="8102600" y="3670300"/>
            <a:ext cx="609600" cy="506413"/>
          </a:xfrm>
          <a:prstGeom prst="roundRect">
            <a:avLst/>
          </a:prstGeom>
          <a:noFill/>
          <a:ln w="19050">
            <a:solidFill>
              <a:srgbClr val="969696"/>
            </a:solidFill>
          </a:ln>
        </p:spPr>
        <p:style>
          <a:lnRef idx="2">
            <a:schemeClr val="accent2"/>
          </a:lnRef>
          <a:fillRef idx="1">
            <a:schemeClr val="lt1"/>
          </a:fillRef>
          <a:effectRef idx="0">
            <a:schemeClr val="accent2"/>
          </a:effectRef>
          <a:fontRef idx="minor">
            <a:schemeClr val="dk1"/>
          </a:fontRef>
        </p:style>
        <p:txBody>
          <a:bodyPr lIns="0" tIns="0" rIns="0" bIns="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900" b="1" dirty="0" smtClean="0">
                <a:solidFill>
                  <a:srgbClr val="000000"/>
                </a:solidFill>
              </a:rPr>
              <a:t>27.6% </a:t>
            </a:r>
            <a:r>
              <a:rPr lang="el-GR" sz="900" b="1" dirty="0" smtClean="0">
                <a:solidFill>
                  <a:srgbClr val="000000"/>
                </a:solidFill>
              </a:rPr>
              <a:t>μείωση</a:t>
            </a:r>
            <a:r>
              <a:rPr lang="en-US" sz="900" b="1" dirty="0" smtClean="0">
                <a:solidFill>
                  <a:srgbClr val="000000"/>
                </a:solidFill>
              </a:rPr>
              <a:t> p&lt;0.05</a:t>
            </a:r>
          </a:p>
        </p:txBody>
      </p:sp>
      <p:sp>
        <p:nvSpPr>
          <p:cNvPr id="9246" name="AutoShape 56"/>
          <p:cNvSpPr>
            <a:spLocks noChangeArrowheads="1"/>
          </p:cNvSpPr>
          <p:nvPr/>
        </p:nvSpPr>
        <p:spPr bwMode="auto">
          <a:xfrm rot="-5400000">
            <a:off x="7918450" y="3800475"/>
            <a:ext cx="219075" cy="857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44C16"/>
          </a:solidFill>
          <a:ln>
            <a:noFill/>
          </a:ln>
          <a:extLst>
            <a:ext uri="{91240B29-F687-4f45-9708-019B960494DF}">
              <a14:hiddenLine xmlns:a14="http://schemas.microsoft.com/office/drawing/2010/main" xmlns="" w="9525">
                <a:solidFill>
                  <a:srgbClr val="000000"/>
                </a:solidFill>
                <a:round/>
                <a:headEnd/>
                <a:tailEnd/>
              </a14:hiddenLine>
            </a:ext>
          </a:extLst>
        </p:spPr>
        <p:txBody>
          <a:bodyPr lIns="78071" tIns="39036" rIns="78071" bIns="39036"/>
          <a:lstStyle/>
          <a:p>
            <a:endParaRPr lang="en-US">
              <a:solidFill>
                <a:srgbClr val="000000"/>
              </a:solidFill>
            </a:endParaRPr>
          </a:p>
        </p:txBody>
      </p:sp>
      <p:sp>
        <p:nvSpPr>
          <p:cNvPr id="9247" name="TextBox 87"/>
          <p:cNvSpPr txBox="1">
            <a:spLocks noChangeArrowheads="1"/>
          </p:cNvSpPr>
          <p:nvPr/>
        </p:nvSpPr>
        <p:spPr bwMode="auto">
          <a:xfrm>
            <a:off x="6605588" y="4257675"/>
            <a:ext cx="5857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600" b="1">
                <a:solidFill>
                  <a:srgbClr val="000000"/>
                </a:solidFill>
              </a:rPr>
              <a:t>    n = </a:t>
            </a:r>
            <a:r>
              <a:rPr lang="en-US" altLang="en-US" sz="600" b="1">
                <a:solidFill>
                  <a:srgbClr val="E44C16"/>
                </a:solidFill>
              </a:rPr>
              <a:t>395</a:t>
            </a:r>
          </a:p>
          <a:p>
            <a:pPr eaLnBrk="1" hangingPunct="1"/>
            <a:r>
              <a:rPr lang="en-US" altLang="en-US" sz="600" b="1">
                <a:solidFill>
                  <a:srgbClr val="000000"/>
                </a:solidFill>
              </a:rPr>
              <a:t>          </a:t>
            </a:r>
            <a:r>
              <a:rPr lang="en-US" altLang="en-US" sz="600" b="1">
                <a:solidFill>
                  <a:srgbClr val="606060"/>
                </a:solidFill>
              </a:rPr>
              <a:t>383</a:t>
            </a:r>
          </a:p>
        </p:txBody>
      </p:sp>
      <p:sp>
        <p:nvSpPr>
          <p:cNvPr id="9248" name="TextBox 88"/>
          <p:cNvSpPr txBox="1">
            <a:spLocks noChangeArrowheads="1"/>
          </p:cNvSpPr>
          <p:nvPr/>
        </p:nvSpPr>
        <p:spPr bwMode="auto">
          <a:xfrm>
            <a:off x="6881813" y="4257675"/>
            <a:ext cx="631825"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600" b="1">
                <a:solidFill>
                  <a:srgbClr val="000000"/>
                </a:solidFill>
              </a:rPr>
              <a:t>    n = </a:t>
            </a:r>
            <a:r>
              <a:rPr lang="en-US" altLang="en-US" sz="600" b="1">
                <a:solidFill>
                  <a:srgbClr val="E44C16"/>
                </a:solidFill>
              </a:rPr>
              <a:t>383</a:t>
            </a:r>
          </a:p>
          <a:p>
            <a:pPr eaLnBrk="1" hangingPunct="1"/>
            <a:r>
              <a:rPr lang="en-US" altLang="en-US" sz="600" b="1">
                <a:solidFill>
                  <a:srgbClr val="000000"/>
                </a:solidFill>
              </a:rPr>
              <a:t>          </a:t>
            </a:r>
            <a:r>
              <a:rPr lang="en-US" altLang="en-US" sz="600" b="1">
                <a:solidFill>
                  <a:srgbClr val="606060"/>
                </a:solidFill>
              </a:rPr>
              <a:t>358</a:t>
            </a:r>
          </a:p>
        </p:txBody>
      </p:sp>
      <p:sp>
        <p:nvSpPr>
          <p:cNvPr id="9249" name="TextBox 89"/>
          <p:cNvSpPr txBox="1">
            <a:spLocks noChangeArrowheads="1"/>
          </p:cNvSpPr>
          <p:nvPr/>
        </p:nvSpPr>
        <p:spPr bwMode="auto">
          <a:xfrm>
            <a:off x="7177088" y="4257675"/>
            <a:ext cx="658812"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600" b="1">
                <a:solidFill>
                  <a:srgbClr val="000000"/>
                </a:solidFill>
              </a:rPr>
              <a:t>    n = </a:t>
            </a:r>
            <a:r>
              <a:rPr lang="en-US" altLang="en-US" sz="600" b="1">
                <a:solidFill>
                  <a:srgbClr val="E44C16"/>
                </a:solidFill>
              </a:rPr>
              <a:t>357</a:t>
            </a:r>
          </a:p>
          <a:p>
            <a:pPr eaLnBrk="1" hangingPunct="1"/>
            <a:r>
              <a:rPr lang="en-US" altLang="en-US" sz="600" b="1">
                <a:solidFill>
                  <a:srgbClr val="000000"/>
                </a:solidFill>
              </a:rPr>
              <a:t>          </a:t>
            </a:r>
            <a:r>
              <a:rPr lang="en-US" altLang="en-US" sz="600" b="1">
                <a:solidFill>
                  <a:srgbClr val="606060"/>
                </a:solidFill>
              </a:rPr>
              <a:t>331</a:t>
            </a:r>
          </a:p>
        </p:txBody>
      </p:sp>
      <p:sp>
        <p:nvSpPr>
          <p:cNvPr id="9250" name="TextBox 90"/>
          <p:cNvSpPr txBox="1">
            <a:spLocks noChangeArrowheads="1"/>
          </p:cNvSpPr>
          <p:nvPr/>
        </p:nvSpPr>
        <p:spPr bwMode="auto">
          <a:xfrm>
            <a:off x="7458075" y="4260850"/>
            <a:ext cx="5873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600" b="1">
                <a:solidFill>
                  <a:srgbClr val="000000"/>
                </a:solidFill>
              </a:rPr>
              <a:t>    n = </a:t>
            </a:r>
            <a:r>
              <a:rPr lang="en-US" altLang="en-US" sz="600" b="1">
                <a:solidFill>
                  <a:srgbClr val="E44C16"/>
                </a:solidFill>
              </a:rPr>
              <a:t>290</a:t>
            </a:r>
          </a:p>
          <a:p>
            <a:pPr eaLnBrk="1" hangingPunct="1"/>
            <a:r>
              <a:rPr lang="en-US" altLang="en-US" sz="600" b="1">
                <a:solidFill>
                  <a:srgbClr val="000000"/>
                </a:solidFill>
              </a:rPr>
              <a:t>          </a:t>
            </a:r>
            <a:r>
              <a:rPr lang="en-US" altLang="en-US" sz="600" b="1">
                <a:solidFill>
                  <a:srgbClr val="606060"/>
                </a:solidFill>
              </a:rPr>
              <a:t>254</a:t>
            </a:r>
          </a:p>
        </p:txBody>
      </p:sp>
      <p:sp>
        <p:nvSpPr>
          <p:cNvPr id="9251" name="TextBox 91"/>
          <p:cNvSpPr txBox="1">
            <a:spLocks noChangeArrowheads="1"/>
          </p:cNvSpPr>
          <p:nvPr/>
        </p:nvSpPr>
        <p:spPr bwMode="auto">
          <a:xfrm>
            <a:off x="7727950" y="4260850"/>
            <a:ext cx="6032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600" b="1">
                <a:solidFill>
                  <a:srgbClr val="000000"/>
                </a:solidFill>
              </a:rPr>
              <a:t>    n = </a:t>
            </a:r>
            <a:r>
              <a:rPr lang="en-US" altLang="en-US" sz="600" b="1">
                <a:solidFill>
                  <a:srgbClr val="E44C16"/>
                </a:solidFill>
              </a:rPr>
              <a:t>115</a:t>
            </a:r>
          </a:p>
          <a:p>
            <a:pPr eaLnBrk="1" hangingPunct="1"/>
            <a:r>
              <a:rPr lang="en-US" altLang="en-US" sz="600" b="1">
                <a:solidFill>
                  <a:srgbClr val="000000"/>
                </a:solidFill>
              </a:rPr>
              <a:t>           </a:t>
            </a:r>
            <a:r>
              <a:rPr lang="en-US" altLang="en-US" sz="600" b="1">
                <a:solidFill>
                  <a:srgbClr val="606060"/>
                </a:solidFill>
              </a:rPr>
              <a:t>93</a:t>
            </a:r>
          </a:p>
        </p:txBody>
      </p:sp>
      <p:sp>
        <p:nvSpPr>
          <p:cNvPr id="9252" name="TextBox 7"/>
          <p:cNvSpPr txBox="1">
            <a:spLocks noChangeArrowheads="1"/>
          </p:cNvSpPr>
          <p:nvPr/>
        </p:nvSpPr>
        <p:spPr bwMode="auto">
          <a:xfrm>
            <a:off x="6846888" y="4073525"/>
            <a:ext cx="78105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00">
                <a:solidFill>
                  <a:srgbClr val="000000"/>
                </a:solidFill>
              </a:rPr>
              <a:t>Point of switch placebo to fingolimod</a:t>
            </a:r>
          </a:p>
        </p:txBody>
      </p:sp>
      <p:sp>
        <p:nvSpPr>
          <p:cNvPr id="56" name="Title 7"/>
          <p:cNvSpPr>
            <a:spLocks noGrp="1"/>
          </p:cNvSpPr>
          <p:nvPr>
            <p:ph type="title" idx="4294967295"/>
          </p:nvPr>
        </p:nvSpPr>
        <p:spPr>
          <a:xfrm>
            <a:off x="0" y="0"/>
            <a:ext cx="8229600" cy="684213"/>
          </a:xfrm>
        </p:spPr>
        <p:txBody>
          <a:bodyPr/>
          <a:lstStyle/>
          <a:p>
            <a:pPr>
              <a:lnSpc>
                <a:spcPts val="2400"/>
              </a:lnSpc>
              <a:defRPr/>
            </a:pPr>
            <a:r>
              <a:rPr lang="el-GR" sz="1800" dirty="0" smtClean="0">
                <a:solidFill>
                  <a:schemeClr val="tx2"/>
                </a:solidFill>
                <a:cs typeface="Calibri" pitchFamily="34" charset="0"/>
              </a:rPr>
              <a:t>Μόνο η θεραπεία με </a:t>
            </a:r>
            <a:r>
              <a:rPr lang="el-GR" sz="1800" dirty="0" err="1" smtClean="0">
                <a:solidFill>
                  <a:schemeClr val="tx2"/>
                </a:solidFill>
                <a:cs typeface="Calibri" pitchFamily="34" charset="0"/>
              </a:rPr>
              <a:t>φινγκολιμόδη</a:t>
            </a:r>
            <a:r>
              <a:rPr lang="el-GR" sz="1800" dirty="0" smtClean="0">
                <a:solidFill>
                  <a:schemeClr val="tx2"/>
                </a:solidFill>
                <a:cs typeface="Calibri" pitchFamily="34" charset="0"/>
              </a:rPr>
              <a:t> έχει δείξει μείωση του ρυθμού εξέλιξης της εγκεφαλικής ατροφίας σε όλες τις μελέτες φάσης ΙΙΙ</a:t>
            </a:r>
            <a:endParaRPr lang="en-GB" sz="1800" dirty="0"/>
          </a:p>
        </p:txBody>
      </p:sp>
      <p:sp>
        <p:nvSpPr>
          <p:cNvPr id="3" name="Rounded Rectangle 2"/>
          <p:cNvSpPr/>
          <p:nvPr/>
        </p:nvSpPr>
        <p:spPr>
          <a:xfrm>
            <a:off x="222251" y="662780"/>
            <a:ext cx="2916237" cy="5562600"/>
          </a:xfrm>
          <a:prstGeom prst="round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Rounded Rectangle 44"/>
          <p:cNvSpPr/>
          <p:nvPr/>
        </p:nvSpPr>
        <p:spPr>
          <a:xfrm>
            <a:off x="5945188" y="662780"/>
            <a:ext cx="2916237" cy="5562600"/>
          </a:xfrm>
          <a:prstGeom prst="round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068956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4" name="Group 174"/>
          <p:cNvGrpSpPr>
            <a:grpSpLocks/>
          </p:cNvGrpSpPr>
          <p:nvPr/>
        </p:nvGrpSpPr>
        <p:grpSpPr bwMode="auto">
          <a:xfrm>
            <a:off x="5940425" y="1008063"/>
            <a:ext cx="2816225" cy="4891087"/>
            <a:chOff x="5207000" y="973138"/>
            <a:chExt cx="2359660" cy="4993321"/>
          </a:xfrm>
        </p:grpSpPr>
        <p:sp>
          <p:nvSpPr>
            <p:cNvPr id="184" name="Rounded Rectangle 183"/>
            <p:cNvSpPr/>
            <p:nvPr/>
          </p:nvSpPr>
          <p:spPr>
            <a:xfrm>
              <a:off x="5214981" y="1585756"/>
              <a:ext cx="2351679" cy="4380703"/>
            </a:xfrm>
            <a:prstGeom prst="roundRect">
              <a:avLst>
                <a:gd name="adj" fmla="val 8920"/>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179" name="Rounded Rectangle 178"/>
            <p:cNvSpPr/>
            <p:nvPr/>
          </p:nvSpPr>
          <p:spPr>
            <a:xfrm>
              <a:off x="5207000" y="973138"/>
              <a:ext cx="2350349" cy="567239"/>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1400" b="1" dirty="0" smtClean="0">
                  <a:solidFill>
                    <a:srgbClr val="000000"/>
                  </a:solidFill>
                </a:rPr>
                <a:t>Διατήρηση στο χρόνο</a:t>
              </a:r>
              <a:endParaRPr lang="en-GB" sz="1400" b="1" dirty="0">
                <a:solidFill>
                  <a:srgbClr val="000000"/>
                </a:solidFill>
              </a:endParaRPr>
            </a:p>
          </p:txBody>
        </p:sp>
      </p:grpSp>
      <p:grpSp>
        <p:nvGrpSpPr>
          <p:cNvPr id="9225" name="Group 190"/>
          <p:cNvGrpSpPr>
            <a:grpSpLocks/>
          </p:cNvGrpSpPr>
          <p:nvPr/>
        </p:nvGrpSpPr>
        <p:grpSpPr bwMode="auto">
          <a:xfrm>
            <a:off x="319088" y="1000125"/>
            <a:ext cx="2816225" cy="4891088"/>
            <a:chOff x="5207000" y="973138"/>
            <a:chExt cx="2359660" cy="4993321"/>
          </a:xfrm>
        </p:grpSpPr>
        <p:sp>
          <p:nvSpPr>
            <p:cNvPr id="192" name="Rounded Rectangle 191"/>
            <p:cNvSpPr/>
            <p:nvPr/>
          </p:nvSpPr>
          <p:spPr>
            <a:xfrm>
              <a:off x="5214981" y="1585756"/>
              <a:ext cx="2351679" cy="4380703"/>
            </a:xfrm>
            <a:prstGeom prst="roundRect">
              <a:avLst>
                <a:gd name="adj" fmla="val 8920"/>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193" name="Rounded Rectangle 192"/>
            <p:cNvSpPr/>
            <p:nvPr/>
          </p:nvSpPr>
          <p:spPr>
            <a:xfrm>
              <a:off x="5207000" y="973138"/>
              <a:ext cx="2350349" cy="567239"/>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1400" b="1" dirty="0" smtClean="0">
                  <a:solidFill>
                    <a:srgbClr val="000000"/>
                  </a:solidFill>
                </a:rPr>
                <a:t>Υψηλή αποτελεσματικότητα</a:t>
              </a:r>
              <a:endParaRPr lang="en-GB" sz="1400" b="1" dirty="0">
                <a:solidFill>
                  <a:srgbClr val="000000"/>
                </a:solidFill>
              </a:endParaRPr>
            </a:p>
          </p:txBody>
        </p:sp>
      </p:grpSp>
      <p:sp>
        <p:nvSpPr>
          <p:cNvPr id="9226" name="TextBox 262"/>
          <p:cNvSpPr txBox="1">
            <a:spLocks noChangeArrowheads="1"/>
          </p:cNvSpPr>
          <p:nvPr/>
        </p:nvSpPr>
        <p:spPr bwMode="auto">
          <a:xfrm>
            <a:off x="6026150" y="4886325"/>
            <a:ext cx="266223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A50021"/>
              </a:buClr>
              <a:buFont typeface="Arial" charset="0"/>
              <a:buChar char="•"/>
            </a:pPr>
            <a:r>
              <a:rPr lang="el-GR" altLang="en-US" sz="1200" b="1" dirty="0" smtClean="0">
                <a:solidFill>
                  <a:srgbClr val="000000"/>
                </a:solidFill>
              </a:rPr>
              <a:t>Οι ασθενείς που άλλαξαν έγκαιρα σε </a:t>
            </a:r>
            <a:r>
              <a:rPr lang="el-GR" altLang="en-US" sz="1200" b="1" dirty="0" err="1" smtClean="0">
                <a:solidFill>
                  <a:srgbClr val="000000"/>
                </a:solidFill>
              </a:rPr>
              <a:t>φινγκολιμόδη</a:t>
            </a:r>
            <a:r>
              <a:rPr lang="el-GR" altLang="en-US" sz="1200" b="1" dirty="0" smtClean="0">
                <a:solidFill>
                  <a:srgbClr val="000000"/>
                </a:solidFill>
              </a:rPr>
              <a:t> διατήρησαν το πλεονέκτημα έως και 4 χρόνια μετά.</a:t>
            </a:r>
            <a:endParaRPr lang="en-GB" altLang="en-US" sz="1200" b="1" dirty="0">
              <a:solidFill>
                <a:srgbClr val="000000"/>
              </a:solidFill>
            </a:endParaRPr>
          </a:p>
        </p:txBody>
      </p:sp>
      <p:sp>
        <p:nvSpPr>
          <p:cNvPr id="9227" name="TextBox 1990"/>
          <p:cNvSpPr txBox="1">
            <a:spLocks noChangeArrowheads="1"/>
          </p:cNvSpPr>
          <p:nvPr/>
        </p:nvSpPr>
        <p:spPr bwMode="auto">
          <a:xfrm>
            <a:off x="392113" y="4886325"/>
            <a:ext cx="26638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9388" indent="-1793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A50021"/>
              </a:buClr>
              <a:buFont typeface="Arial" charset="0"/>
              <a:buChar char="•"/>
            </a:pPr>
            <a:r>
              <a:rPr lang="en-GB" altLang="en-US" sz="1400" b="1" dirty="0">
                <a:solidFill>
                  <a:srgbClr val="000000"/>
                </a:solidFill>
              </a:rPr>
              <a:t>33-35% </a:t>
            </a:r>
            <a:r>
              <a:rPr lang="el-GR" altLang="en-US" sz="1400" b="1" dirty="0" smtClean="0">
                <a:solidFill>
                  <a:srgbClr val="000000"/>
                </a:solidFill>
              </a:rPr>
              <a:t>σχετική μείωση έναντι </a:t>
            </a:r>
            <a:r>
              <a:rPr lang="en-US" altLang="en-US" sz="1400" b="1" dirty="0" smtClean="0">
                <a:solidFill>
                  <a:srgbClr val="000000"/>
                </a:solidFill>
              </a:rPr>
              <a:t>placebo</a:t>
            </a:r>
            <a:endParaRPr lang="en-GB" altLang="en-US" sz="1400" b="1" baseline="30000" dirty="0">
              <a:solidFill>
                <a:srgbClr val="000000"/>
              </a:solidFill>
            </a:endParaRPr>
          </a:p>
        </p:txBody>
      </p:sp>
      <p:sp>
        <p:nvSpPr>
          <p:cNvPr id="1992" name="Text Box 10"/>
          <p:cNvSpPr txBox="1">
            <a:spLocks noChangeArrowheads="1"/>
          </p:cNvSpPr>
          <p:nvPr/>
        </p:nvSpPr>
        <p:spPr bwMode="auto">
          <a:xfrm>
            <a:off x="528638" y="1662113"/>
            <a:ext cx="2455862" cy="433387"/>
          </a:xfrm>
          <a:prstGeom prst="rect">
            <a:avLst/>
          </a:prstGeom>
          <a:noFill/>
          <a:ln w="12700" algn="ctr">
            <a:noFill/>
            <a:miter lim="800000"/>
            <a:headEnd/>
            <a:tailEnd/>
          </a:ln>
        </p:spPr>
        <p:txBody>
          <a:bodyPr lIns="90000" tIns="46800" rIns="90000" bIns="46800">
            <a:spAutoFit/>
          </a:bodyPr>
          <a:lstStyle/>
          <a:p>
            <a:pPr algn="ctr" eaLnBrk="0" hangingPunct="0">
              <a:spcBef>
                <a:spcPct val="50000"/>
              </a:spcBef>
              <a:defRPr/>
            </a:pPr>
            <a:r>
              <a:rPr lang="en-GB" altLang="en-US" sz="1050" b="1" dirty="0">
                <a:solidFill>
                  <a:srgbClr val="E44C16"/>
                </a:solidFill>
                <a:latin typeface="Arial" pitchFamily="34" charset="0"/>
                <a:ea typeface="ヒラギノ角ゴ Pro W3"/>
                <a:cs typeface="ヒラギノ角ゴ Pro W3"/>
              </a:rPr>
              <a:t>FREEDOMS</a:t>
            </a:r>
            <a:r>
              <a:rPr lang="en-GB" altLang="en-US" sz="1050" dirty="0">
                <a:solidFill>
                  <a:srgbClr val="E44C16"/>
                </a:solidFill>
                <a:latin typeface="Arial" pitchFamily="34" charset="0"/>
                <a:ea typeface="ヒラギノ角ゴ Pro W3"/>
                <a:cs typeface="ヒラギノ角ゴ Pro W3"/>
              </a:rPr>
              <a:t> </a:t>
            </a:r>
            <a:br>
              <a:rPr lang="en-GB" altLang="en-US" sz="1050" dirty="0">
                <a:solidFill>
                  <a:srgbClr val="E44C16"/>
                </a:solidFill>
                <a:latin typeface="Arial" pitchFamily="34" charset="0"/>
                <a:ea typeface="ヒラギノ角ゴ Pro W3"/>
                <a:cs typeface="ヒラギノ角ゴ Pro W3"/>
              </a:rPr>
            </a:br>
            <a:r>
              <a:rPr lang="en-GB" altLang="en-US" sz="1050" dirty="0">
                <a:solidFill>
                  <a:srgbClr val="E44C16"/>
                </a:solidFill>
                <a:latin typeface="Arial" pitchFamily="34" charset="0"/>
                <a:ea typeface="ヒラギノ角ゴ Pro W3"/>
                <a:cs typeface="ヒラギノ角ゴ Pro W3"/>
              </a:rPr>
              <a:t>2-year results vs placebo</a:t>
            </a:r>
            <a:r>
              <a:rPr lang="en-GB" altLang="en-US" sz="1050" baseline="30000" dirty="0">
                <a:solidFill>
                  <a:srgbClr val="E44C16"/>
                </a:solidFill>
                <a:latin typeface="Arial" pitchFamily="34" charset="0"/>
                <a:ea typeface="ヒラギノ角ゴ Pro W3"/>
                <a:cs typeface="ヒラギノ角ゴ Pro W3"/>
              </a:rPr>
              <a:t>†1</a:t>
            </a:r>
          </a:p>
        </p:txBody>
      </p:sp>
      <p:graphicFrame>
        <p:nvGraphicFramePr>
          <p:cNvPr id="9218" name="Object 229"/>
          <p:cNvGraphicFramePr>
            <a:graphicFrameLocks noChangeAspect="1"/>
          </p:cNvGraphicFramePr>
          <p:nvPr/>
        </p:nvGraphicFramePr>
        <p:xfrm>
          <a:off x="490538" y="2451100"/>
          <a:ext cx="2692400" cy="2771775"/>
        </p:xfrm>
        <a:graphic>
          <a:graphicData uri="http://schemas.openxmlformats.org/presentationml/2006/ole">
            <mc:AlternateContent xmlns:mc="http://schemas.openxmlformats.org/markup-compatibility/2006">
              <mc:Choice xmlns:v="urn:schemas-microsoft-com:vml" Requires="v">
                <p:oleObj spid="_x0000_s10299" r:id="rId4" imgW="2688569" imgH="2773920" progId="Excel.Sheet.8">
                  <p:embed/>
                </p:oleObj>
              </mc:Choice>
              <mc:Fallback>
                <p:oleObj r:id="rId4" imgW="2688569" imgH="277392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8" y="2451100"/>
                        <a:ext cx="2692400" cy="2771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229" name="Text Box 50"/>
          <p:cNvSpPr txBox="1">
            <a:spLocks noChangeArrowheads="1"/>
          </p:cNvSpPr>
          <p:nvPr/>
        </p:nvSpPr>
        <p:spPr bwMode="auto">
          <a:xfrm rot="-5400000">
            <a:off x="-361156" y="3439319"/>
            <a:ext cx="1863725"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000" dirty="0">
                <a:solidFill>
                  <a:srgbClr val="000000"/>
                </a:solidFill>
                <a:ea typeface="ヒラギノ角ゴ Pro W3" pitchFamily="1" charset="-128"/>
              </a:rPr>
              <a:t>Mean change in brain volume from baseline (%)*</a:t>
            </a:r>
          </a:p>
        </p:txBody>
      </p:sp>
      <p:sp>
        <p:nvSpPr>
          <p:cNvPr id="9230" name="AutoShape 56"/>
          <p:cNvSpPr>
            <a:spLocks noChangeArrowheads="1"/>
          </p:cNvSpPr>
          <p:nvPr/>
        </p:nvSpPr>
        <p:spPr bwMode="auto">
          <a:xfrm rot="-5400000">
            <a:off x="2372519" y="3948907"/>
            <a:ext cx="407987" cy="3238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000000"/>
              </a:solidFill>
            </a:endParaRPr>
          </a:p>
        </p:txBody>
      </p:sp>
      <p:sp>
        <p:nvSpPr>
          <p:cNvPr id="9231" name="AutoShape 40"/>
          <p:cNvSpPr>
            <a:spLocks noChangeArrowheads="1"/>
          </p:cNvSpPr>
          <p:nvPr/>
        </p:nvSpPr>
        <p:spPr bwMode="auto">
          <a:xfrm>
            <a:off x="2171700" y="4335007"/>
            <a:ext cx="809625" cy="459700"/>
          </a:xfrm>
          <a:prstGeom prst="roundRect">
            <a:avLst>
              <a:gd name="adj" fmla="val 16667"/>
            </a:avLst>
          </a:prstGeom>
          <a:solidFill>
            <a:srgbClr val="FFFFFF"/>
          </a:solidFill>
          <a:ln w="19050">
            <a:solidFill>
              <a:srgbClr val="969696"/>
            </a:solidFill>
            <a:round/>
            <a:headEnd/>
            <a:tailEnd/>
          </a:ln>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r>
              <a:rPr lang="en-GB" altLang="en-US" sz="1000" b="1" dirty="0">
                <a:solidFill>
                  <a:srgbClr val="000000"/>
                </a:solidFill>
                <a:ea typeface="ヒラギノ角ゴ Pro W3" pitchFamily="1" charset="-128"/>
              </a:rPr>
              <a:t>35% </a:t>
            </a:r>
            <a:r>
              <a:rPr lang="el-GR" altLang="en-US" sz="1000" b="1" dirty="0" smtClean="0">
                <a:solidFill>
                  <a:srgbClr val="000000"/>
                </a:solidFill>
                <a:ea typeface="ヒラギノ角ゴ Pro W3" pitchFamily="1" charset="-128"/>
              </a:rPr>
              <a:t>σχετική μείωση</a:t>
            </a:r>
            <a:endParaRPr lang="en-GB" altLang="en-US" sz="1000" b="1" dirty="0">
              <a:solidFill>
                <a:srgbClr val="000000"/>
              </a:solidFill>
              <a:ea typeface="ヒラギノ角ゴ Pro W3" pitchFamily="1" charset="-128"/>
            </a:endParaRPr>
          </a:p>
          <a:p>
            <a:pPr algn="ctr" eaLnBrk="1" hangingPunct="1">
              <a:lnSpc>
                <a:spcPct val="90000"/>
              </a:lnSpc>
            </a:pPr>
            <a:r>
              <a:rPr lang="en-GB" altLang="en-US" sz="1000" b="1" dirty="0">
                <a:solidFill>
                  <a:srgbClr val="000000"/>
                </a:solidFill>
                <a:ea typeface="ヒラギノ角ゴ Pro W3" pitchFamily="1" charset="-128"/>
              </a:rPr>
              <a:t>p&lt;0.001</a:t>
            </a:r>
          </a:p>
        </p:txBody>
      </p:sp>
      <p:sp>
        <p:nvSpPr>
          <p:cNvPr id="9232" name="Text Box 57"/>
          <p:cNvSpPr txBox="1">
            <a:spLocks noChangeAspect="1" noChangeArrowheads="1"/>
          </p:cNvSpPr>
          <p:nvPr/>
        </p:nvSpPr>
        <p:spPr bwMode="auto">
          <a:xfrm>
            <a:off x="2046288" y="2193925"/>
            <a:ext cx="1069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1000">
                <a:solidFill>
                  <a:srgbClr val="000000"/>
                </a:solidFill>
                <a:ea typeface="MS PGothic" pitchFamily="34" charset="-128"/>
              </a:rPr>
              <a:t>Fingolimod</a:t>
            </a:r>
          </a:p>
          <a:p>
            <a:pPr algn="ctr" eaLnBrk="1" hangingPunct="1">
              <a:buFont typeface="Symbol" pitchFamily="18" charset="2"/>
              <a:buNone/>
            </a:pPr>
            <a:r>
              <a:rPr lang="en-GB" altLang="en-US" sz="1000">
                <a:solidFill>
                  <a:srgbClr val="000000"/>
                </a:solidFill>
                <a:ea typeface="MS PGothic" pitchFamily="34" charset="-128"/>
              </a:rPr>
              <a:t> 0.5 mg</a:t>
            </a:r>
            <a:br>
              <a:rPr lang="en-GB" altLang="en-US" sz="1000">
                <a:solidFill>
                  <a:srgbClr val="000000"/>
                </a:solidFill>
                <a:ea typeface="MS PGothic" pitchFamily="34" charset="-128"/>
              </a:rPr>
            </a:br>
            <a:r>
              <a:rPr lang="en-GB" altLang="en-US" sz="1000">
                <a:solidFill>
                  <a:srgbClr val="000000"/>
                </a:solidFill>
                <a:ea typeface="MS PGothic" pitchFamily="34" charset="-128"/>
              </a:rPr>
              <a:t> (n = 357)</a:t>
            </a:r>
          </a:p>
        </p:txBody>
      </p:sp>
      <p:sp>
        <p:nvSpPr>
          <p:cNvPr id="9233" name="Text Box 57"/>
          <p:cNvSpPr txBox="1">
            <a:spLocks noChangeAspect="1" noChangeArrowheads="1"/>
          </p:cNvSpPr>
          <p:nvPr/>
        </p:nvSpPr>
        <p:spPr bwMode="auto">
          <a:xfrm>
            <a:off x="1149350" y="2347913"/>
            <a:ext cx="9461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1000" dirty="0">
                <a:solidFill>
                  <a:srgbClr val="000000"/>
                </a:solidFill>
                <a:ea typeface="MS PGothic" pitchFamily="34" charset="-128"/>
              </a:rPr>
              <a:t>Placebo</a:t>
            </a:r>
            <a:br>
              <a:rPr lang="en-GB" altLang="en-US" sz="1000" dirty="0">
                <a:solidFill>
                  <a:srgbClr val="000000"/>
                </a:solidFill>
                <a:ea typeface="MS PGothic" pitchFamily="34" charset="-128"/>
              </a:rPr>
            </a:br>
            <a:r>
              <a:rPr lang="en-GB" altLang="en-US" sz="1000" dirty="0">
                <a:solidFill>
                  <a:srgbClr val="000000"/>
                </a:solidFill>
                <a:ea typeface="MS PGothic" pitchFamily="34" charset="-128"/>
              </a:rPr>
              <a:t>(n = 331)</a:t>
            </a:r>
          </a:p>
        </p:txBody>
      </p:sp>
      <p:sp>
        <p:nvSpPr>
          <p:cNvPr id="2000" name="Watermark Phase III CORE"/>
          <p:cNvSpPr/>
          <p:nvPr/>
        </p:nvSpPr>
        <p:spPr>
          <a:xfrm>
            <a:off x="8255316" y="0"/>
            <a:ext cx="688659" cy="297180"/>
          </a:xfrm>
          <a:prstGeom prst="rect">
            <a:avLst/>
          </a:prstGeom>
          <a:gradFill rotWithShape="1">
            <a:gsLst>
              <a:gs pos="0">
                <a:srgbClr val="F45007">
                  <a:tint val="74000"/>
                </a:srgbClr>
              </a:gs>
              <a:gs pos="49000">
                <a:srgbClr val="F45007">
                  <a:tint val="96000"/>
                  <a:shade val="84000"/>
                  <a:satMod val="110000"/>
                </a:srgbClr>
              </a:gs>
              <a:gs pos="49100">
                <a:srgbClr val="F45007">
                  <a:shade val="55000"/>
                  <a:satMod val="150000"/>
                </a:srgbClr>
              </a:gs>
              <a:gs pos="92000">
                <a:srgbClr val="F45007">
                  <a:tint val="98000"/>
                  <a:shade val="90000"/>
                  <a:satMod val="128000"/>
                </a:srgbClr>
              </a:gs>
              <a:gs pos="100000">
                <a:srgbClr val="F45007">
                  <a:tint val="90000"/>
                  <a:shade val="97000"/>
                  <a:satMod val="128000"/>
                </a:srgbClr>
              </a:gs>
            </a:gsLst>
            <a:lin ang="5400000" scaled="1"/>
          </a:gradFill>
          <a:ln>
            <a:noFill/>
          </a:ln>
          <a:effectLst>
            <a:outerShdw blurRad="39000" dist="25400" dir="5400000" rotWithShape="0">
              <a:srgbClr val="F45007">
                <a:shade val="33000"/>
                <a:alpha val="83000"/>
              </a:srgbClr>
            </a:outerShdw>
          </a:effectLst>
          <a:scene3d>
            <a:camera prst="orthographicFront" fov="0">
              <a:rot lat="0" lon="0" rev="0"/>
            </a:camera>
            <a:lightRig rig="contrasting" dir="t">
              <a:rot lat="0" lon="0" rev="1500000"/>
            </a:lightRig>
          </a:scene3d>
          <a:sp3d extrusionH="127000" prstMaterial="powder">
            <a:bevelT w="50800" h="63500"/>
          </a:sp3d>
        </p:spPr>
        <p:txBody>
          <a:bodyPr lIns="36000" tIns="72000" rIns="36000" bIns="72000" anchor="ctr"/>
          <a:lstStyle/>
          <a:p>
            <a:pPr algn="ctr">
              <a:defRPr/>
            </a:pPr>
            <a:r>
              <a:rPr lang="en-GB" sz="1000" b="1" kern="0" dirty="0">
                <a:solidFill>
                  <a:sysClr val="window" lastClr="FFFFFF"/>
                </a:solidFill>
                <a:effectLst>
                  <a:outerShdw blurRad="50800" dist="38100" dir="5400000" algn="t" rotWithShape="0">
                    <a:prstClr val="black">
                      <a:alpha val="40000"/>
                    </a:prstClr>
                  </a:outerShdw>
                </a:effectLst>
                <a:latin typeface="Calibri"/>
                <a:cs typeface="Arial" pitchFamily="34" charset="0"/>
              </a:rPr>
              <a:t>BVL</a:t>
            </a:r>
          </a:p>
        </p:txBody>
      </p:sp>
      <p:grpSp>
        <p:nvGrpSpPr>
          <p:cNvPr id="9237" name="Group 190"/>
          <p:cNvGrpSpPr>
            <a:grpSpLocks/>
          </p:cNvGrpSpPr>
          <p:nvPr/>
        </p:nvGrpSpPr>
        <p:grpSpPr bwMode="auto">
          <a:xfrm>
            <a:off x="3128963" y="1006475"/>
            <a:ext cx="2816225" cy="4891088"/>
            <a:chOff x="5207000" y="973138"/>
            <a:chExt cx="2359660" cy="4993321"/>
          </a:xfrm>
        </p:grpSpPr>
        <p:sp>
          <p:nvSpPr>
            <p:cNvPr id="30" name="Rounded Rectangle 29"/>
            <p:cNvSpPr/>
            <p:nvPr/>
          </p:nvSpPr>
          <p:spPr>
            <a:xfrm>
              <a:off x="5214981" y="1585756"/>
              <a:ext cx="2351679" cy="4380703"/>
            </a:xfrm>
            <a:prstGeom prst="roundRect">
              <a:avLst>
                <a:gd name="adj" fmla="val 8920"/>
              </a:avLst>
            </a:prstGeom>
            <a:no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GB">
                <a:solidFill>
                  <a:srgbClr val="000000"/>
                </a:solidFill>
              </a:endParaRPr>
            </a:p>
          </p:txBody>
        </p:sp>
        <p:sp>
          <p:nvSpPr>
            <p:cNvPr id="31" name="Rounded Rectangle 30"/>
            <p:cNvSpPr/>
            <p:nvPr/>
          </p:nvSpPr>
          <p:spPr>
            <a:xfrm>
              <a:off x="5207000" y="973138"/>
              <a:ext cx="2350349" cy="567239"/>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l-GR" sz="1400" b="1" dirty="0" smtClean="0">
                  <a:solidFill>
                    <a:srgbClr val="000000"/>
                  </a:solidFill>
                </a:rPr>
                <a:t>Οφέλη έγκαιρης αλλαγής</a:t>
              </a:r>
              <a:endParaRPr lang="en-GB" sz="1400" b="1" dirty="0">
                <a:solidFill>
                  <a:srgbClr val="000000"/>
                </a:solidFill>
              </a:endParaRPr>
            </a:p>
          </p:txBody>
        </p:sp>
      </p:grpSp>
      <p:sp>
        <p:nvSpPr>
          <p:cNvPr id="9239" name="Text Box 219"/>
          <p:cNvSpPr txBox="1">
            <a:spLocks noChangeArrowheads="1"/>
          </p:cNvSpPr>
          <p:nvPr/>
        </p:nvSpPr>
        <p:spPr bwMode="auto">
          <a:xfrm>
            <a:off x="608013" y="6205538"/>
            <a:ext cx="8275637"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GB" altLang="en-US" sz="600">
                <a:solidFill>
                  <a:srgbClr val="606060"/>
                </a:solidFill>
              </a:rPr>
              <a:t>1. From </a:t>
            </a:r>
            <a:r>
              <a:rPr lang="en-GB" altLang="en-US" sz="600" i="1">
                <a:solidFill>
                  <a:srgbClr val="606060"/>
                </a:solidFill>
              </a:rPr>
              <a:t>N Engl J Med</a:t>
            </a:r>
            <a:r>
              <a:rPr lang="en-GB" altLang="en-US" sz="600">
                <a:solidFill>
                  <a:srgbClr val="606060"/>
                </a:solidFill>
              </a:rPr>
              <a:t>; Kappos L </a:t>
            </a:r>
            <a:r>
              <a:rPr lang="en-GB" altLang="en-US" sz="600" i="1">
                <a:solidFill>
                  <a:srgbClr val="606060"/>
                </a:solidFill>
              </a:rPr>
              <a:t>et al. </a:t>
            </a:r>
            <a:r>
              <a:rPr lang="en-GB" altLang="en-US" sz="600">
                <a:solidFill>
                  <a:srgbClr val="606060"/>
                </a:solidFill>
              </a:rPr>
              <a:t>A Placebo-Controlled Trial of Oral Fingolimod in Relapsing Multiple Sclerosis, 362: 387–401. Copyright © (2010) Massachusetts Medical Society. Reproduced with permission from Massachusetts Medical Society; 2. Calabresi </a:t>
            </a:r>
            <a:r>
              <a:rPr lang="en-GB" altLang="en-US" sz="600" i="1">
                <a:solidFill>
                  <a:srgbClr val="606060"/>
                </a:solidFill>
              </a:rPr>
              <a:t>et al. Lancet Neurol</a:t>
            </a:r>
            <a:r>
              <a:rPr lang="en-GB" altLang="en-US" sz="600">
                <a:solidFill>
                  <a:srgbClr val="606060"/>
                </a:solidFill>
              </a:rPr>
              <a:t> 2014; 3. From </a:t>
            </a:r>
            <a:r>
              <a:rPr lang="en-GB" altLang="en-US" sz="600" i="1">
                <a:solidFill>
                  <a:srgbClr val="606060"/>
                </a:solidFill>
              </a:rPr>
              <a:t>N Engl J Med</a:t>
            </a:r>
            <a:r>
              <a:rPr lang="en-GB" altLang="en-US" sz="600">
                <a:solidFill>
                  <a:srgbClr val="606060"/>
                </a:solidFill>
              </a:rPr>
              <a:t>; Cohen JA </a:t>
            </a:r>
            <a:r>
              <a:rPr lang="en-GB" altLang="en-US" sz="600" i="1">
                <a:solidFill>
                  <a:srgbClr val="606060"/>
                </a:solidFill>
              </a:rPr>
              <a:t>et al. </a:t>
            </a:r>
            <a:r>
              <a:rPr lang="en-GB" altLang="en-US" sz="600">
                <a:solidFill>
                  <a:srgbClr val="606060"/>
                </a:solidFill>
              </a:rPr>
              <a:t>Oral Fingolimod or Intramuscular Interferon for Relapsing Multiple Sclerosis, 362: 402–415. Copyright © (2010) Massachusetts Medical Society. Reproduced with permission from Massachusetts Medical Society; 4. </a:t>
            </a:r>
            <a:r>
              <a:rPr lang="fi-FI" altLang="en-US" sz="600">
                <a:solidFill>
                  <a:srgbClr val="606060"/>
                </a:solidFill>
              </a:rPr>
              <a:t>Cohen JA </a:t>
            </a:r>
            <a:r>
              <a:rPr lang="fi-FI" altLang="en-US" sz="600" i="1">
                <a:solidFill>
                  <a:srgbClr val="606060"/>
                </a:solidFill>
              </a:rPr>
              <a:t>et al. J Neurol </a:t>
            </a:r>
            <a:r>
              <a:rPr lang="fi-FI" altLang="en-US" sz="600">
                <a:solidFill>
                  <a:srgbClr val="606060"/>
                </a:solidFill>
              </a:rPr>
              <a:t>2013;</a:t>
            </a:r>
            <a:r>
              <a:rPr lang="en-GB" altLang="en-US" sz="600">
                <a:solidFill>
                  <a:srgbClr val="606060"/>
                </a:solidFill>
              </a:rPr>
              <a:t> 5. Reproduced from </a:t>
            </a:r>
            <a:r>
              <a:rPr lang="en-GB" altLang="en-US" sz="600" i="1">
                <a:solidFill>
                  <a:srgbClr val="606060"/>
                </a:solidFill>
              </a:rPr>
              <a:t>Lancet Neurol. </a:t>
            </a:r>
            <a:r>
              <a:rPr lang="en-GB" altLang="en-US" sz="600">
                <a:solidFill>
                  <a:srgbClr val="606060"/>
                </a:solidFill>
              </a:rPr>
              <a:t>10(6). Khatri B, Barkhof F, Comi G, Hartung HP, Kappos L, Montalban X, Pelletier J, Stites T, Wu S, Holdbrook F, Zhang-Auberson L, Francis G, Cohen JA; TRANSFORMS Study Group. Comparison of fingolimod with interferon beta-1a in relapsing-remitting multiple sclerosis: a randomised extension of the TRANSFORMS study. pp520-9. ©2011. With permission from Elsevier; 6. Radue EW </a:t>
            </a:r>
            <a:r>
              <a:rPr lang="en-GB" altLang="en-US" sz="600" i="1">
                <a:solidFill>
                  <a:srgbClr val="606060"/>
                </a:solidFill>
              </a:rPr>
              <a:t>et al. </a:t>
            </a:r>
            <a:r>
              <a:rPr lang="en-GB" altLang="en-US" sz="600">
                <a:solidFill>
                  <a:srgbClr val="606060"/>
                </a:solidFill>
              </a:rPr>
              <a:t>Oral O219 presented at </a:t>
            </a:r>
            <a:r>
              <a:rPr lang="en-GB" altLang="en-US" sz="600" i="1">
                <a:solidFill>
                  <a:srgbClr val="606060"/>
                </a:solidFill>
              </a:rPr>
              <a:t>ENS </a:t>
            </a:r>
            <a:r>
              <a:rPr lang="en-GB" altLang="en-US" sz="600">
                <a:solidFill>
                  <a:srgbClr val="606060"/>
                </a:solidFill>
              </a:rPr>
              <a:t>2012. Reproduced with kind permission from EW Radue</a:t>
            </a:r>
          </a:p>
        </p:txBody>
      </p:sp>
      <p:sp>
        <p:nvSpPr>
          <p:cNvPr id="48" name="Text Box 10"/>
          <p:cNvSpPr txBox="1">
            <a:spLocks noChangeArrowheads="1"/>
          </p:cNvSpPr>
          <p:nvPr/>
        </p:nvSpPr>
        <p:spPr bwMode="auto">
          <a:xfrm>
            <a:off x="6276975" y="1662113"/>
            <a:ext cx="2555875" cy="255587"/>
          </a:xfrm>
          <a:prstGeom prst="rect">
            <a:avLst/>
          </a:prstGeom>
          <a:noFill/>
          <a:ln w="12700" algn="ctr">
            <a:noFill/>
            <a:miter lim="800000"/>
            <a:headEnd/>
            <a:tailEnd/>
          </a:ln>
        </p:spPr>
        <p:txBody>
          <a:bodyPr lIns="90000" tIns="46800" rIns="90000" bIns="46800">
            <a:spAutoFit/>
          </a:bodyPr>
          <a:lstStyle/>
          <a:p>
            <a:pPr algn="ctr">
              <a:defRPr/>
            </a:pPr>
            <a:r>
              <a:rPr lang="pt-BR" altLang="en-US" sz="1050" b="1" dirty="0">
                <a:solidFill>
                  <a:srgbClr val="E44C16"/>
                </a:solidFill>
                <a:latin typeface="Arial" pitchFamily="34" charset="0"/>
                <a:cs typeface="Arial" pitchFamily="34" charset="0"/>
              </a:rPr>
              <a:t>FREEDOMS </a:t>
            </a:r>
            <a:r>
              <a:rPr lang="el-GR" altLang="en-US" sz="1050" b="1" dirty="0" smtClean="0">
                <a:solidFill>
                  <a:srgbClr val="E44C16"/>
                </a:solidFill>
                <a:latin typeface="Arial" pitchFamily="34" charset="0"/>
                <a:cs typeface="Arial" pitchFamily="34" charset="0"/>
              </a:rPr>
              <a:t>επέκταση</a:t>
            </a:r>
            <a:r>
              <a:rPr lang="pt-BR" altLang="en-US" sz="1050" b="1" baseline="30000" dirty="0" smtClean="0">
                <a:solidFill>
                  <a:srgbClr val="E44C16"/>
                </a:solidFill>
                <a:latin typeface="Arial" pitchFamily="34" charset="0"/>
                <a:cs typeface="Arial" pitchFamily="34" charset="0"/>
              </a:rPr>
              <a:t>†§¶</a:t>
            </a:r>
            <a:r>
              <a:rPr lang="pt-BR" altLang="en-US" sz="1050" b="1" baseline="30000" dirty="0">
                <a:solidFill>
                  <a:srgbClr val="E44C16"/>
                </a:solidFill>
                <a:latin typeface="Arial" pitchFamily="34" charset="0"/>
                <a:cs typeface="Arial" pitchFamily="34" charset="0"/>
              </a:rPr>
              <a:t>6</a:t>
            </a:r>
            <a:endParaRPr lang="en-GB" altLang="en-US" sz="1050" b="1" baseline="30000" dirty="0">
              <a:solidFill>
                <a:srgbClr val="E44C16"/>
              </a:solidFill>
              <a:latin typeface="Arial" pitchFamily="34" charset="0"/>
              <a:cs typeface="Arial" pitchFamily="34" charset="0"/>
            </a:endParaRPr>
          </a:p>
        </p:txBody>
      </p:sp>
      <p:grpSp>
        <p:nvGrpSpPr>
          <p:cNvPr id="9242" name="Group 46"/>
          <p:cNvGrpSpPr>
            <a:grpSpLocks noChangeAspect="1"/>
          </p:cNvGrpSpPr>
          <p:nvPr/>
        </p:nvGrpSpPr>
        <p:grpSpPr bwMode="auto">
          <a:xfrm>
            <a:off x="3178941" y="1667828"/>
            <a:ext cx="2717906" cy="2882026"/>
            <a:chOff x="3290778" y="866094"/>
            <a:chExt cx="2717774" cy="4632968"/>
          </a:xfrm>
        </p:grpSpPr>
        <p:sp>
          <p:nvSpPr>
            <p:cNvPr id="35" name="Text Box 10"/>
            <p:cNvSpPr txBox="1">
              <a:spLocks noChangeArrowheads="1"/>
            </p:cNvSpPr>
            <p:nvPr/>
          </p:nvSpPr>
          <p:spPr bwMode="auto">
            <a:xfrm>
              <a:off x="3352793" y="866094"/>
              <a:ext cx="2655759" cy="584853"/>
            </a:xfrm>
            <a:prstGeom prst="rect">
              <a:avLst/>
            </a:prstGeom>
            <a:noFill/>
            <a:ln w="12700" algn="ctr">
              <a:noFill/>
              <a:miter lim="800000"/>
              <a:headEnd/>
              <a:tailEnd/>
            </a:ln>
          </p:spPr>
          <p:txBody>
            <a:bodyPr lIns="90000" tIns="46800" rIns="90000" bIns="46800">
              <a:spAutoFit/>
            </a:bodyPr>
            <a:lstStyle/>
            <a:p>
              <a:pPr algn="ctr" eaLnBrk="0" hangingPunct="0">
                <a:spcBef>
                  <a:spcPct val="50000"/>
                </a:spcBef>
                <a:defRPr/>
              </a:pPr>
              <a:r>
                <a:rPr lang="en-GB" altLang="en-US" sz="1050" b="1" dirty="0">
                  <a:solidFill>
                    <a:srgbClr val="E44C16"/>
                  </a:solidFill>
                  <a:latin typeface="Arial" pitchFamily="34" charset="0"/>
                  <a:ea typeface="ヒラギノ角ゴ Pro W3"/>
                  <a:cs typeface="ヒラギノ角ゴ Pro W3"/>
                </a:rPr>
                <a:t>TRANSFORMS </a:t>
              </a:r>
              <a:r>
                <a:rPr lang="el-GR" altLang="en-US" sz="1050" b="1" dirty="0" smtClean="0">
                  <a:solidFill>
                    <a:srgbClr val="E44C16"/>
                  </a:solidFill>
                  <a:latin typeface="Arial" pitchFamily="34" charset="0"/>
                  <a:ea typeface="ヒラギノ角ゴ Pro W3"/>
                  <a:cs typeface="ヒラギノ角ゴ Pro W3"/>
                </a:rPr>
                <a:t>επέκταση</a:t>
              </a:r>
              <a:r>
                <a:rPr lang="en-GB" altLang="en-US" sz="1050" b="1" baseline="30000" dirty="0" smtClean="0">
                  <a:solidFill>
                    <a:srgbClr val="E44C16"/>
                  </a:solidFill>
                  <a:latin typeface="Arial" pitchFamily="34" charset="0"/>
                  <a:ea typeface="ヒラギノ角ゴ Pro W3"/>
                  <a:cs typeface="ヒラギノ角ゴ Pro W3"/>
                </a:rPr>
                <a:t>†§</a:t>
              </a:r>
              <a:r>
                <a:rPr lang="en-GB" altLang="en-US" sz="1050" b="1" baseline="30000" dirty="0">
                  <a:solidFill>
                    <a:srgbClr val="E44C16"/>
                  </a:solidFill>
                  <a:latin typeface="Arial" pitchFamily="34" charset="0"/>
                  <a:ea typeface="ヒラギノ角ゴ Pro W3"/>
                  <a:cs typeface="ヒラギノ角ゴ Pro W3"/>
                </a:rPr>
                <a:t>5</a:t>
              </a:r>
              <a:br>
                <a:rPr lang="en-GB" altLang="en-US" sz="1050" b="1" baseline="30000" dirty="0">
                  <a:solidFill>
                    <a:srgbClr val="E44C16"/>
                  </a:solidFill>
                  <a:latin typeface="Arial" pitchFamily="34" charset="0"/>
                  <a:ea typeface="ヒラギノ角ゴ Pro W3"/>
                  <a:cs typeface="ヒラギノ角ゴ Pro W3"/>
                </a:rPr>
              </a:br>
              <a:endParaRPr lang="en-GB" altLang="en-US" sz="1050" baseline="30000" dirty="0">
                <a:solidFill>
                  <a:srgbClr val="E44C16"/>
                </a:solidFill>
                <a:latin typeface="Arial" pitchFamily="34" charset="0"/>
                <a:ea typeface="ヒラギノ角ゴ Pro W3"/>
                <a:cs typeface="ヒラギノ角ゴ Pro W3"/>
              </a:endParaRPr>
            </a:p>
          </p:txBody>
        </p:sp>
        <p:graphicFrame>
          <p:nvGraphicFramePr>
            <p:cNvPr id="9221" name="Object 25"/>
            <p:cNvGraphicFramePr>
              <a:graphicFrameLocks noChangeAspect="1"/>
            </p:cNvGraphicFramePr>
            <p:nvPr>
              <p:extLst>
                <p:ext uri="{D42A27DB-BD31-4B8C-83A1-F6EECF244321}">
                  <p14:modId xmlns:p14="http://schemas.microsoft.com/office/powerpoint/2010/main" val="2180122850"/>
                </p:ext>
              </p:extLst>
            </p:nvPr>
          </p:nvGraphicFramePr>
          <p:xfrm>
            <a:off x="3366937" y="2574250"/>
            <a:ext cx="2552707" cy="2924812"/>
          </p:xfrm>
          <a:graphic>
            <a:graphicData uri="http://schemas.openxmlformats.org/presentationml/2006/ole">
              <mc:AlternateContent xmlns:mc="http://schemas.openxmlformats.org/markup-compatibility/2006">
                <mc:Choice xmlns:v="urn:schemas-microsoft-com:vml" Requires="v">
                  <p:oleObj spid="_x0000_s10300" name="Worksheet" r:id="rId7" imgW="2695457" imgH="962121" progId="Excel.Sheet.8">
                    <p:embed/>
                  </p:oleObj>
                </mc:Choice>
                <mc:Fallback>
                  <p:oleObj name="Worksheet" r:id="rId7" imgW="2695457" imgH="962121" progId="Excel.Sheet.8">
                    <p:embed/>
                    <p:pic>
                      <p:nvPicPr>
                        <p:cNvPr id="0" name=""/>
                        <p:cNvPicPr>
                          <a:picLocks noChangeAspect="1" noChangeArrowheads="1"/>
                        </p:cNvPicPr>
                        <p:nvPr/>
                      </p:nvPicPr>
                      <p:blipFill>
                        <a:blip r:embed="rId8"/>
                        <a:srcRect/>
                        <a:stretch>
                          <a:fillRect/>
                        </a:stretch>
                      </p:blipFill>
                      <p:spPr bwMode="auto">
                        <a:xfrm>
                          <a:off x="3366937" y="2574250"/>
                          <a:ext cx="2552707" cy="2924812"/>
                        </a:xfrm>
                        <a:prstGeom prst="rect">
                          <a:avLst/>
                        </a:prstGeom>
                        <a:noFill/>
                        <a:extLst/>
                      </p:spPr>
                    </p:pic>
                  </p:oleObj>
                </mc:Fallback>
              </mc:AlternateContent>
            </a:graphicData>
          </a:graphic>
        </p:graphicFrame>
        <p:sp>
          <p:nvSpPr>
            <p:cNvPr id="9261" name="Text Box 50"/>
            <p:cNvSpPr txBox="1">
              <a:spLocks noChangeArrowheads="1"/>
            </p:cNvSpPr>
            <p:nvPr/>
          </p:nvSpPr>
          <p:spPr bwMode="auto">
            <a:xfrm rot="16200000">
              <a:off x="2132991" y="3696438"/>
              <a:ext cx="2717845" cy="402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squar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1000" dirty="0">
                  <a:solidFill>
                    <a:srgbClr val="000000"/>
                  </a:solidFill>
                  <a:ea typeface="ヒラギノ角ゴ Pro W3" pitchFamily="1" charset="-128"/>
                </a:rPr>
                <a:t>Percentage change in brain volume (%)</a:t>
              </a:r>
            </a:p>
          </p:txBody>
        </p:sp>
        <p:sp>
          <p:nvSpPr>
            <p:cNvPr id="9262" name="AutoShape 56"/>
            <p:cNvSpPr>
              <a:spLocks noChangeArrowheads="1"/>
            </p:cNvSpPr>
            <p:nvPr/>
          </p:nvSpPr>
          <p:spPr bwMode="auto">
            <a:xfrm rot="16200000">
              <a:off x="4942067" y="3861836"/>
              <a:ext cx="679092" cy="3238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solidFill>
                  <a:srgbClr val="000000"/>
                </a:solidFill>
              </a:endParaRPr>
            </a:p>
          </p:txBody>
        </p:sp>
        <p:sp>
          <p:nvSpPr>
            <p:cNvPr id="9263" name="AutoShape 40"/>
            <p:cNvSpPr>
              <a:spLocks noChangeArrowheads="1"/>
            </p:cNvSpPr>
            <p:nvPr/>
          </p:nvSpPr>
          <p:spPr bwMode="auto">
            <a:xfrm>
              <a:off x="4856965" y="4733345"/>
              <a:ext cx="970748" cy="738985"/>
            </a:xfrm>
            <a:prstGeom prst="roundRect">
              <a:avLst>
                <a:gd name="adj" fmla="val 16667"/>
              </a:avLst>
            </a:prstGeom>
            <a:solidFill>
              <a:srgbClr val="FFFFFF"/>
            </a:solidFill>
            <a:ln w="19050">
              <a:solidFill>
                <a:srgbClr val="969696"/>
              </a:solidFill>
              <a:round/>
              <a:headEnd/>
              <a:tailEnd/>
            </a:ln>
          </p:spPr>
          <p:txBody>
            <a:bodyPr wrap="squar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pPr>
              <a:r>
                <a:rPr lang="en-GB" altLang="en-US" sz="1000" b="1" dirty="0" smtClean="0">
                  <a:solidFill>
                    <a:srgbClr val="000000"/>
                  </a:solidFill>
                  <a:ea typeface="ヒラギノ角ゴ Pro W3" pitchFamily="1" charset="-128"/>
                </a:rPr>
                <a:t>51</a:t>
              </a:r>
              <a:r>
                <a:rPr lang="el-GR" altLang="en-US" sz="1000" b="1" dirty="0" smtClean="0">
                  <a:solidFill>
                    <a:srgbClr val="000000"/>
                  </a:solidFill>
                  <a:ea typeface="ヒラギノ角ゴ Pro W3" pitchFamily="1" charset="-128"/>
                </a:rPr>
                <a:t>% σχετική μείωση</a:t>
              </a:r>
              <a:endParaRPr lang="en-GB" altLang="en-US" sz="1000" b="1" dirty="0">
                <a:solidFill>
                  <a:srgbClr val="000000"/>
                </a:solidFill>
                <a:ea typeface="ヒラギノ角ゴ Pro W3" pitchFamily="1" charset="-128"/>
              </a:endParaRPr>
            </a:p>
            <a:p>
              <a:pPr algn="ctr" eaLnBrk="1" hangingPunct="1">
                <a:lnSpc>
                  <a:spcPct val="90000"/>
                </a:lnSpc>
              </a:pPr>
              <a:r>
                <a:rPr lang="en-GB" altLang="en-US" sz="1000" b="1" dirty="0">
                  <a:solidFill>
                    <a:srgbClr val="000000"/>
                  </a:solidFill>
                  <a:ea typeface="ヒラギノ角ゴ Pro W3" pitchFamily="1" charset="-128"/>
                </a:rPr>
                <a:t>p=0.006</a:t>
              </a:r>
            </a:p>
          </p:txBody>
        </p:sp>
        <p:sp>
          <p:nvSpPr>
            <p:cNvPr id="9264" name="Text Box 57"/>
            <p:cNvSpPr txBox="1">
              <a:spLocks noChangeAspect="1" noChangeArrowheads="1"/>
            </p:cNvSpPr>
            <p:nvPr/>
          </p:nvSpPr>
          <p:spPr bwMode="auto">
            <a:xfrm>
              <a:off x="4808535" y="2228226"/>
              <a:ext cx="1069975" cy="461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1000" dirty="0">
                  <a:solidFill>
                    <a:srgbClr val="000000"/>
                  </a:solidFill>
                  <a:ea typeface="MS PGothic" pitchFamily="34" charset="-128"/>
                </a:rPr>
                <a:t>Year 1-EOS</a:t>
              </a:r>
            </a:p>
            <a:p>
              <a:pPr algn="ctr" eaLnBrk="1" hangingPunct="1">
                <a:buFont typeface="Symbol" pitchFamily="18" charset="2"/>
                <a:buNone/>
              </a:pPr>
              <a:r>
                <a:rPr lang="en-GB" altLang="en-US" sz="1000" dirty="0" err="1">
                  <a:solidFill>
                    <a:srgbClr val="000000"/>
                  </a:solidFill>
                  <a:ea typeface="MS PGothic" pitchFamily="34" charset="-128"/>
                </a:rPr>
                <a:t>Fingolimod</a:t>
              </a:r>
              <a:r>
                <a:rPr lang="en-GB" altLang="en-US" sz="1000" dirty="0">
                  <a:solidFill>
                    <a:srgbClr val="000000"/>
                  </a:solidFill>
                  <a:ea typeface="MS PGothic" pitchFamily="34" charset="-128"/>
                </a:rPr>
                <a:t> 0.5 mg</a:t>
              </a:r>
            </a:p>
            <a:p>
              <a:pPr algn="ctr" eaLnBrk="1" hangingPunct="1">
                <a:buFont typeface="Symbol" pitchFamily="18" charset="2"/>
                <a:buNone/>
              </a:pPr>
              <a:r>
                <a:rPr lang="en-GB" altLang="en-US" sz="1000" dirty="0">
                  <a:solidFill>
                    <a:srgbClr val="000000"/>
                  </a:solidFill>
                  <a:ea typeface="MS PGothic" pitchFamily="34" charset="-128"/>
                </a:rPr>
                <a:t>(n = 124)</a:t>
              </a:r>
            </a:p>
          </p:txBody>
        </p:sp>
        <p:sp>
          <p:nvSpPr>
            <p:cNvPr id="9265" name="Text Box 57"/>
            <p:cNvSpPr txBox="1">
              <a:spLocks noChangeAspect="1" noChangeArrowheads="1"/>
            </p:cNvSpPr>
            <p:nvPr/>
          </p:nvSpPr>
          <p:spPr bwMode="auto">
            <a:xfrm>
              <a:off x="3778253" y="2202836"/>
              <a:ext cx="946150" cy="461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pt-BR" altLang="en-US" sz="1000" dirty="0" err="1">
                  <a:solidFill>
                    <a:srgbClr val="000000"/>
                  </a:solidFill>
                  <a:ea typeface="MS PGothic" pitchFamily="34" charset="-128"/>
                </a:rPr>
                <a:t>Year</a:t>
              </a:r>
              <a:r>
                <a:rPr lang="pt-BR" altLang="en-US" sz="1000" dirty="0">
                  <a:solidFill>
                    <a:srgbClr val="000000"/>
                  </a:solidFill>
                  <a:ea typeface="MS PGothic" pitchFamily="34" charset="-128"/>
                </a:rPr>
                <a:t> 0–1</a:t>
              </a:r>
            </a:p>
            <a:p>
              <a:pPr algn="ctr" eaLnBrk="1" hangingPunct="1"/>
              <a:r>
                <a:rPr lang="pt-BR" altLang="en-US" sz="1000" dirty="0">
                  <a:solidFill>
                    <a:srgbClr val="000000"/>
                  </a:solidFill>
                  <a:ea typeface="MS PGothic" pitchFamily="34" charset="-128"/>
                </a:rPr>
                <a:t>IFNβ-1a IM</a:t>
              </a:r>
              <a:br>
                <a:rPr lang="pt-BR" altLang="en-US" sz="1000" dirty="0">
                  <a:solidFill>
                    <a:srgbClr val="000000"/>
                  </a:solidFill>
                  <a:ea typeface="MS PGothic" pitchFamily="34" charset="-128"/>
                </a:rPr>
              </a:br>
              <a:r>
                <a:rPr lang="pt-BR" altLang="en-US" sz="1000" dirty="0">
                  <a:solidFill>
                    <a:srgbClr val="000000"/>
                  </a:solidFill>
                  <a:ea typeface="MS PGothic" pitchFamily="34" charset="-128"/>
                </a:rPr>
                <a:t>(n = 124)</a:t>
              </a:r>
            </a:p>
          </p:txBody>
        </p:sp>
        <p:sp>
          <p:nvSpPr>
            <p:cNvPr id="41" name="Right Arrow 40"/>
            <p:cNvSpPr/>
            <p:nvPr/>
          </p:nvSpPr>
          <p:spPr>
            <a:xfrm>
              <a:off x="4654561" y="3202467"/>
              <a:ext cx="444478" cy="277688"/>
            </a:xfrm>
            <a:prstGeom prst="rightArrow">
              <a:avLst>
                <a:gd name="adj1" fmla="val 50000"/>
                <a:gd name="adj2" fmla="val 39912"/>
              </a:avLst>
            </a:prstGeom>
            <a:solidFill>
              <a:schemeClr val="tx1"/>
            </a:solidFill>
            <a:ln>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700" b="1" dirty="0">
                  <a:solidFill>
                    <a:srgbClr val="FFFFFF"/>
                  </a:solidFill>
                </a:rPr>
                <a:t>switch</a:t>
              </a:r>
            </a:p>
          </p:txBody>
        </p:sp>
      </p:grpSp>
      <p:graphicFrame>
        <p:nvGraphicFramePr>
          <p:cNvPr id="9219" name="Object 5"/>
          <p:cNvGraphicFramePr>
            <a:graphicFrameLocks noGrp="1" noChangeAspect="1"/>
          </p:cNvGraphicFramePr>
          <p:nvPr/>
        </p:nvGraphicFramePr>
        <p:xfrm>
          <a:off x="6172200" y="2400300"/>
          <a:ext cx="2095500" cy="1963738"/>
        </p:xfrm>
        <a:graphic>
          <a:graphicData uri="http://schemas.openxmlformats.org/presentationml/2006/ole">
            <mc:AlternateContent xmlns:mc="http://schemas.openxmlformats.org/markup-compatibility/2006">
              <mc:Choice xmlns:v="urn:schemas-microsoft-com:vml" Requires="v">
                <p:oleObj spid="_x0000_s10301" name="Worksheet" r:id="rId9" imgW="5667389" imgH="5295780" progId="Excel.Sheet.8">
                  <p:embed/>
                </p:oleObj>
              </mc:Choice>
              <mc:Fallback>
                <p:oleObj name="Worksheet" r:id="rId9" imgW="5667389" imgH="5295780" progId="Excel.Sheet.8">
                  <p:embed/>
                  <p:pic>
                    <p:nvPicPr>
                      <p:cNvPr id="0" name=""/>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2400300"/>
                        <a:ext cx="2095500" cy="1963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243" name="Text Box 50"/>
          <p:cNvSpPr txBox="1">
            <a:spLocks noChangeArrowheads="1"/>
          </p:cNvSpPr>
          <p:nvPr/>
        </p:nvSpPr>
        <p:spPr bwMode="auto">
          <a:xfrm rot="-5400000">
            <a:off x="5094288" y="3273425"/>
            <a:ext cx="203517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GB" altLang="en-US" sz="900">
                <a:solidFill>
                  <a:srgbClr val="000000"/>
                </a:solidFill>
                <a:ea typeface="ヒラギノ角ゴ Pro W3" pitchFamily="1" charset="-128"/>
              </a:rPr>
              <a:t>Mean percent change in brain volume from baseline*</a:t>
            </a:r>
          </a:p>
        </p:txBody>
      </p:sp>
      <p:sp>
        <p:nvSpPr>
          <p:cNvPr id="9244" name="Text Box 57"/>
          <p:cNvSpPr txBox="1">
            <a:spLocks noChangeAspect="1" noChangeArrowheads="1"/>
          </p:cNvSpPr>
          <p:nvPr/>
        </p:nvSpPr>
        <p:spPr bwMode="auto">
          <a:xfrm>
            <a:off x="7102475" y="2359025"/>
            <a:ext cx="817563" cy="32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18000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GB" altLang="en-US" sz="900">
                <a:solidFill>
                  <a:srgbClr val="000000"/>
                </a:solidFill>
                <a:ea typeface="MS PGothic" pitchFamily="34" charset="-128"/>
              </a:rPr>
              <a:t>Month</a:t>
            </a:r>
          </a:p>
        </p:txBody>
      </p:sp>
      <p:sp>
        <p:nvSpPr>
          <p:cNvPr id="86" name="TextBox 1"/>
          <p:cNvSpPr txBox="1"/>
          <p:nvPr/>
        </p:nvSpPr>
        <p:spPr bwMode="auto">
          <a:xfrm>
            <a:off x="8102600" y="3670300"/>
            <a:ext cx="609600" cy="506413"/>
          </a:xfrm>
          <a:prstGeom prst="roundRect">
            <a:avLst/>
          </a:prstGeom>
          <a:noFill/>
          <a:ln w="19050">
            <a:solidFill>
              <a:srgbClr val="969696"/>
            </a:solidFill>
          </a:ln>
        </p:spPr>
        <p:style>
          <a:lnRef idx="2">
            <a:schemeClr val="accent2"/>
          </a:lnRef>
          <a:fillRef idx="1">
            <a:schemeClr val="lt1"/>
          </a:fillRef>
          <a:effectRef idx="0">
            <a:schemeClr val="accent2"/>
          </a:effectRef>
          <a:fontRef idx="minor">
            <a:schemeClr val="dk1"/>
          </a:fontRef>
        </p:style>
        <p:txBody>
          <a:bodyPr lIns="0" tIns="0" rIns="0" bIns="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900" b="1" dirty="0" smtClean="0">
                <a:solidFill>
                  <a:srgbClr val="000000"/>
                </a:solidFill>
              </a:rPr>
              <a:t>27.6% </a:t>
            </a:r>
            <a:r>
              <a:rPr lang="el-GR" sz="900" b="1" dirty="0" smtClean="0">
                <a:solidFill>
                  <a:srgbClr val="000000"/>
                </a:solidFill>
              </a:rPr>
              <a:t>μείωση</a:t>
            </a:r>
            <a:r>
              <a:rPr lang="en-US" sz="900" b="1" dirty="0" smtClean="0">
                <a:solidFill>
                  <a:srgbClr val="000000"/>
                </a:solidFill>
              </a:rPr>
              <a:t> p&lt;0.05</a:t>
            </a:r>
          </a:p>
        </p:txBody>
      </p:sp>
      <p:sp>
        <p:nvSpPr>
          <p:cNvPr id="9246" name="AutoShape 56"/>
          <p:cNvSpPr>
            <a:spLocks noChangeArrowheads="1"/>
          </p:cNvSpPr>
          <p:nvPr/>
        </p:nvSpPr>
        <p:spPr bwMode="auto">
          <a:xfrm rot="-5400000">
            <a:off x="7918450" y="3800475"/>
            <a:ext cx="219075" cy="857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44C16"/>
          </a:solidFill>
          <a:ln>
            <a:noFill/>
          </a:ln>
          <a:extLst>
            <a:ext uri="{91240B29-F687-4f45-9708-019B960494DF}">
              <a14:hiddenLine xmlns:a14="http://schemas.microsoft.com/office/drawing/2010/main" xmlns="" w="9525">
                <a:solidFill>
                  <a:srgbClr val="000000"/>
                </a:solidFill>
                <a:round/>
                <a:headEnd/>
                <a:tailEnd/>
              </a14:hiddenLine>
            </a:ext>
          </a:extLst>
        </p:spPr>
        <p:txBody>
          <a:bodyPr lIns="78071" tIns="39036" rIns="78071" bIns="39036"/>
          <a:lstStyle/>
          <a:p>
            <a:endParaRPr lang="en-US">
              <a:solidFill>
                <a:srgbClr val="000000"/>
              </a:solidFill>
            </a:endParaRPr>
          </a:p>
        </p:txBody>
      </p:sp>
      <p:sp>
        <p:nvSpPr>
          <p:cNvPr id="9247" name="TextBox 87"/>
          <p:cNvSpPr txBox="1">
            <a:spLocks noChangeArrowheads="1"/>
          </p:cNvSpPr>
          <p:nvPr/>
        </p:nvSpPr>
        <p:spPr bwMode="auto">
          <a:xfrm>
            <a:off x="6605588" y="4257675"/>
            <a:ext cx="58578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600" b="1">
                <a:solidFill>
                  <a:srgbClr val="000000"/>
                </a:solidFill>
              </a:rPr>
              <a:t>    n = </a:t>
            </a:r>
            <a:r>
              <a:rPr lang="en-US" altLang="en-US" sz="600" b="1">
                <a:solidFill>
                  <a:srgbClr val="E44C16"/>
                </a:solidFill>
              </a:rPr>
              <a:t>395</a:t>
            </a:r>
          </a:p>
          <a:p>
            <a:pPr eaLnBrk="1" hangingPunct="1"/>
            <a:r>
              <a:rPr lang="en-US" altLang="en-US" sz="600" b="1">
                <a:solidFill>
                  <a:srgbClr val="000000"/>
                </a:solidFill>
              </a:rPr>
              <a:t>          </a:t>
            </a:r>
            <a:r>
              <a:rPr lang="en-US" altLang="en-US" sz="600" b="1">
                <a:solidFill>
                  <a:srgbClr val="606060"/>
                </a:solidFill>
              </a:rPr>
              <a:t>383</a:t>
            </a:r>
          </a:p>
        </p:txBody>
      </p:sp>
      <p:sp>
        <p:nvSpPr>
          <p:cNvPr id="9248" name="TextBox 88"/>
          <p:cNvSpPr txBox="1">
            <a:spLocks noChangeArrowheads="1"/>
          </p:cNvSpPr>
          <p:nvPr/>
        </p:nvSpPr>
        <p:spPr bwMode="auto">
          <a:xfrm>
            <a:off x="6881813" y="4257675"/>
            <a:ext cx="631825"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600" b="1">
                <a:solidFill>
                  <a:srgbClr val="000000"/>
                </a:solidFill>
              </a:rPr>
              <a:t>    n = </a:t>
            </a:r>
            <a:r>
              <a:rPr lang="en-US" altLang="en-US" sz="600" b="1">
                <a:solidFill>
                  <a:srgbClr val="E44C16"/>
                </a:solidFill>
              </a:rPr>
              <a:t>383</a:t>
            </a:r>
          </a:p>
          <a:p>
            <a:pPr eaLnBrk="1" hangingPunct="1"/>
            <a:r>
              <a:rPr lang="en-US" altLang="en-US" sz="600" b="1">
                <a:solidFill>
                  <a:srgbClr val="000000"/>
                </a:solidFill>
              </a:rPr>
              <a:t>          </a:t>
            </a:r>
            <a:r>
              <a:rPr lang="en-US" altLang="en-US" sz="600" b="1">
                <a:solidFill>
                  <a:srgbClr val="606060"/>
                </a:solidFill>
              </a:rPr>
              <a:t>358</a:t>
            </a:r>
          </a:p>
        </p:txBody>
      </p:sp>
      <p:sp>
        <p:nvSpPr>
          <p:cNvPr id="9249" name="TextBox 89"/>
          <p:cNvSpPr txBox="1">
            <a:spLocks noChangeArrowheads="1"/>
          </p:cNvSpPr>
          <p:nvPr/>
        </p:nvSpPr>
        <p:spPr bwMode="auto">
          <a:xfrm>
            <a:off x="7177088" y="4257675"/>
            <a:ext cx="658812"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600" b="1">
                <a:solidFill>
                  <a:srgbClr val="000000"/>
                </a:solidFill>
              </a:rPr>
              <a:t>    n = </a:t>
            </a:r>
            <a:r>
              <a:rPr lang="en-US" altLang="en-US" sz="600" b="1">
                <a:solidFill>
                  <a:srgbClr val="E44C16"/>
                </a:solidFill>
              </a:rPr>
              <a:t>357</a:t>
            </a:r>
          </a:p>
          <a:p>
            <a:pPr eaLnBrk="1" hangingPunct="1"/>
            <a:r>
              <a:rPr lang="en-US" altLang="en-US" sz="600" b="1">
                <a:solidFill>
                  <a:srgbClr val="000000"/>
                </a:solidFill>
              </a:rPr>
              <a:t>          </a:t>
            </a:r>
            <a:r>
              <a:rPr lang="en-US" altLang="en-US" sz="600" b="1">
                <a:solidFill>
                  <a:srgbClr val="606060"/>
                </a:solidFill>
              </a:rPr>
              <a:t>331</a:t>
            </a:r>
          </a:p>
        </p:txBody>
      </p:sp>
      <p:sp>
        <p:nvSpPr>
          <p:cNvPr id="9250" name="TextBox 90"/>
          <p:cNvSpPr txBox="1">
            <a:spLocks noChangeArrowheads="1"/>
          </p:cNvSpPr>
          <p:nvPr/>
        </p:nvSpPr>
        <p:spPr bwMode="auto">
          <a:xfrm>
            <a:off x="7458075" y="4260850"/>
            <a:ext cx="5873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600" b="1">
                <a:solidFill>
                  <a:srgbClr val="000000"/>
                </a:solidFill>
              </a:rPr>
              <a:t>    n = </a:t>
            </a:r>
            <a:r>
              <a:rPr lang="en-US" altLang="en-US" sz="600" b="1">
                <a:solidFill>
                  <a:srgbClr val="E44C16"/>
                </a:solidFill>
              </a:rPr>
              <a:t>290</a:t>
            </a:r>
          </a:p>
          <a:p>
            <a:pPr eaLnBrk="1" hangingPunct="1"/>
            <a:r>
              <a:rPr lang="en-US" altLang="en-US" sz="600" b="1">
                <a:solidFill>
                  <a:srgbClr val="000000"/>
                </a:solidFill>
              </a:rPr>
              <a:t>          </a:t>
            </a:r>
            <a:r>
              <a:rPr lang="en-US" altLang="en-US" sz="600" b="1">
                <a:solidFill>
                  <a:srgbClr val="606060"/>
                </a:solidFill>
              </a:rPr>
              <a:t>254</a:t>
            </a:r>
          </a:p>
        </p:txBody>
      </p:sp>
      <p:sp>
        <p:nvSpPr>
          <p:cNvPr id="9251" name="TextBox 91"/>
          <p:cNvSpPr txBox="1">
            <a:spLocks noChangeArrowheads="1"/>
          </p:cNvSpPr>
          <p:nvPr/>
        </p:nvSpPr>
        <p:spPr bwMode="auto">
          <a:xfrm>
            <a:off x="7727950" y="4260850"/>
            <a:ext cx="6032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600" b="1">
                <a:solidFill>
                  <a:srgbClr val="000000"/>
                </a:solidFill>
              </a:rPr>
              <a:t>    n = </a:t>
            </a:r>
            <a:r>
              <a:rPr lang="en-US" altLang="en-US" sz="600" b="1">
                <a:solidFill>
                  <a:srgbClr val="E44C16"/>
                </a:solidFill>
              </a:rPr>
              <a:t>115</a:t>
            </a:r>
          </a:p>
          <a:p>
            <a:pPr eaLnBrk="1" hangingPunct="1"/>
            <a:r>
              <a:rPr lang="en-US" altLang="en-US" sz="600" b="1">
                <a:solidFill>
                  <a:srgbClr val="000000"/>
                </a:solidFill>
              </a:rPr>
              <a:t>           </a:t>
            </a:r>
            <a:r>
              <a:rPr lang="en-US" altLang="en-US" sz="600" b="1">
                <a:solidFill>
                  <a:srgbClr val="606060"/>
                </a:solidFill>
              </a:rPr>
              <a:t>93</a:t>
            </a:r>
          </a:p>
        </p:txBody>
      </p:sp>
      <p:sp>
        <p:nvSpPr>
          <p:cNvPr id="9252" name="TextBox 7"/>
          <p:cNvSpPr txBox="1">
            <a:spLocks noChangeArrowheads="1"/>
          </p:cNvSpPr>
          <p:nvPr/>
        </p:nvSpPr>
        <p:spPr bwMode="auto">
          <a:xfrm>
            <a:off x="6846888" y="4073525"/>
            <a:ext cx="78105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500">
                <a:solidFill>
                  <a:srgbClr val="000000"/>
                </a:solidFill>
              </a:rPr>
              <a:t>Point of switch placebo to fingolimod</a:t>
            </a:r>
          </a:p>
        </p:txBody>
      </p:sp>
      <p:sp>
        <p:nvSpPr>
          <p:cNvPr id="56" name="Title 7"/>
          <p:cNvSpPr>
            <a:spLocks noGrp="1"/>
          </p:cNvSpPr>
          <p:nvPr>
            <p:ph type="title" idx="4294967295"/>
          </p:nvPr>
        </p:nvSpPr>
        <p:spPr>
          <a:xfrm>
            <a:off x="0" y="0"/>
            <a:ext cx="8229600" cy="684213"/>
          </a:xfrm>
        </p:spPr>
        <p:txBody>
          <a:bodyPr/>
          <a:lstStyle/>
          <a:p>
            <a:pPr>
              <a:lnSpc>
                <a:spcPts val="2400"/>
              </a:lnSpc>
              <a:defRPr/>
            </a:pPr>
            <a:r>
              <a:rPr lang="el-GR" sz="1800" dirty="0" smtClean="0">
                <a:solidFill>
                  <a:schemeClr val="tx2"/>
                </a:solidFill>
                <a:cs typeface="Calibri" pitchFamily="34" charset="0"/>
              </a:rPr>
              <a:t>Μόνο η θεραπεία με </a:t>
            </a:r>
            <a:r>
              <a:rPr lang="el-GR" sz="1800" dirty="0" err="1" smtClean="0">
                <a:solidFill>
                  <a:schemeClr val="tx2"/>
                </a:solidFill>
                <a:cs typeface="Calibri" pitchFamily="34" charset="0"/>
              </a:rPr>
              <a:t>φινγκολιμόδη</a:t>
            </a:r>
            <a:r>
              <a:rPr lang="el-GR" sz="1800" dirty="0" smtClean="0">
                <a:solidFill>
                  <a:schemeClr val="tx2"/>
                </a:solidFill>
                <a:cs typeface="Calibri" pitchFamily="34" charset="0"/>
              </a:rPr>
              <a:t> έχει δείξει μείωση του ρυθμού εξέλιξης της εγκεφαλικής ατροφίας σε όλες τις μελέτες φάσης ΙΙΙ</a:t>
            </a:r>
            <a:endParaRPr lang="en-GB" sz="1800" dirty="0"/>
          </a:p>
        </p:txBody>
      </p:sp>
      <p:sp>
        <p:nvSpPr>
          <p:cNvPr id="3" name="Rounded Rectangle 2"/>
          <p:cNvSpPr/>
          <p:nvPr/>
        </p:nvSpPr>
        <p:spPr>
          <a:xfrm>
            <a:off x="65325" y="642939"/>
            <a:ext cx="5894387" cy="5562600"/>
          </a:xfrm>
          <a:prstGeom prst="roundRect">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493600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9" y="2057400"/>
            <a:ext cx="8886825" cy="2667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273842"/>
            <a:ext cx="8382000" cy="6697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517165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gray">
          <a:xfrm>
            <a:off x="1044575" y="2590800"/>
            <a:ext cx="7413625"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18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pitchFamily="34" charset="0"/>
              </a:defRPr>
            </a:lvl2pPr>
            <a:lvl3pPr algn="l" rtl="0" eaLnBrk="0" fontAlgn="base" hangingPunct="0">
              <a:spcBef>
                <a:spcPct val="0"/>
              </a:spcBef>
              <a:spcAft>
                <a:spcPct val="0"/>
              </a:spcAft>
              <a:defRPr sz="2000" b="1">
                <a:solidFill>
                  <a:schemeClr val="bg1"/>
                </a:solidFill>
                <a:latin typeface="Arial" pitchFamily="34" charset="0"/>
              </a:defRPr>
            </a:lvl3pPr>
            <a:lvl4pPr algn="l" rtl="0" eaLnBrk="0" fontAlgn="base" hangingPunct="0">
              <a:spcBef>
                <a:spcPct val="0"/>
              </a:spcBef>
              <a:spcAft>
                <a:spcPct val="0"/>
              </a:spcAft>
              <a:defRPr sz="2000" b="1">
                <a:solidFill>
                  <a:schemeClr val="bg1"/>
                </a:solidFill>
                <a:latin typeface="Arial" pitchFamily="34" charset="0"/>
              </a:defRPr>
            </a:lvl4pPr>
            <a:lvl5pPr algn="l" rtl="0" eaLnBrk="0" fontAlgn="base" hangingPunct="0">
              <a:spcBef>
                <a:spcPct val="0"/>
              </a:spcBef>
              <a:spcAft>
                <a:spcPct val="0"/>
              </a:spcAft>
              <a:defRPr sz="2000" b="1">
                <a:solidFill>
                  <a:schemeClr val="bg1"/>
                </a:solidFill>
                <a:latin typeface="Arial" pitchFamily="34" charset="0"/>
              </a:defRPr>
            </a:lvl5pPr>
            <a:lvl6pPr marL="457200" algn="l" rtl="0" fontAlgn="base">
              <a:spcBef>
                <a:spcPct val="0"/>
              </a:spcBef>
              <a:spcAft>
                <a:spcPct val="0"/>
              </a:spcAft>
              <a:defRPr sz="2000">
                <a:solidFill>
                  <a:schemeClr val="bg1"/>
                </a:solidFill>
                <a:latin typeface="Arial" pitchFamily="34" charset="0"/>
              </a:defRPr>
            </a:lvl6pPr>
            <a:lvl7pPr marL="914400" algn="l" rtl="0" fontAlgn="base">
              <a:spcBef>
                <a:spcPct val="0"/>
              </a:spcBef>
              <a:spcAft>
                <a:spcPct val="0"/>
              </a:spcAft>
              <a:defRPr sz="2000">
                <a:solidFill>
                  <a:schemeClr val="bg1"/>
                </a:solidFill>
                <a:latin typeface="Arial" pitchFamily="34" charset="0"/>
              </a:defRPr>
            </a:lvl7pPr>
            <a:lvl8pPr marL="1371600" algn="l" rtl="0" fontAlgn="base">
              <a:spcBef>
                <a:spcPct val="0"/>
              </a:spcBef>
              <a:spcAft>
                <a:spcPct val="0"/>
              </a:spcAft>
              <a:defRPr sz="2000">
                <a:solidFill>
                  <a:schemeClr val="bg1"/>
                </a:solidFill>
                <a:latin typeface="Arial" pitchFamily="34" charset="0"/>
              </a:defRPr>
            </a:lvl8pPr>
            <a:lvl9pPr marL="1828800" algn="l" rtl="0" fontAlgn="base">
              <a:spcBef>
                <a:spcPct val="0"/>
              </a:spcBef>
              <a:spcAft>
                <a:spcPct val="0"/>
              </a:spcAft>
              <a:defRPr sz="2000">
                <a:solidFill>
                  <a:schemeClr val="bg1"/>
                </a:solidFill>
                <a:latin typeface="Arial" pitchFamily="34" charset="0"/>
              </a:defRPr>
            </a:lvl9pPr>
          </a:lstStyle>
          <a:p>
            <a:pPr>
              <a:spcAft>
                <a:spcPts val="600"/>
              </a:spcAft>
            </a:pPr>
            <a:r>
              <a:rPr lang="en-US" sz="3600" kern="0" dirty="0" smtClean="0">
                <a:solidFill>
                  <a:srgbClr val="923222"/>
                </a:solidFill>
              </a:rPr>
              <a:t/>
            </a:r>
            <a:br>
              <a:rPr lang="en-US" sz="3600" kern="0" dirty="0" smtClean="0">
                <a:solidFill>
                  <a:srgbClr val="923222"/>
                </a:solidFill>
              </a:rPr>
            </a:br>
            <a:r>
              <a:rPr lang="en-US" sz="3600" b="0" kern="0" dirty="0" smtClean="0">
                <a:solidFill>
                  <a:srgbClr val="923222"/>
                </a:solidFill>
              </a:rPr>
              <a:t>Real World Efficacy</a:t>
            </a:r>
          </a:p>
        </p:txBody>
      </p:sp>
      <p:sp>
        <p:nvSpPr>
          <p:cNvPr id="5" name="Text Placeholder 4"/>
          <p:cNvSpPr txBox="1">
            <a:spLocks/>
          </p:cNvSpPr>
          <p:nvPr/>
        </p:nvSpPr>
        <p:spPr>
          <a:xfrm>
            <a:off x="483998" y="1346612"/>
            <a:ext cx="7560000" cy="540000"/>
          </a:xfrm>
          <a:prstGeom prst="rect">
            <a:avLst/>
          </a:prstGeom>
        </p:spPr>
        <p:txBody>
          <a:bodyPr>
            <a:normAutofit fontScale="70000" lnSpcReduction="20000"/>
          </a:bodyPr>
          <a:lstStyle>
            <a:lvl1pPr marL="342900" indent="-342900" algn="l" rtl="0" eaLnBrk="0" fontAlgn="base" hangingPunct="0">
              <a:spcBef>
                <a:spcPct val="0"/>
              </a:spcBef>
              <a:spcAft>
                <a:spcPts val="600"/>
              </a:spcAft>
              <a:buClr>
                <a:schemeClr val="accent1"/>
              </a:buClr>
              <a:buFont typeface="Arial" pitchFamily="34" charset="0"/>
              <a:buChar char="•"/>
              <a:defRPr sz="2000" b="1">
                <a:solidFill>
                  <a:srgbClr val="464749"/>
                </a:solidFill>
                <a:latin typeface="+mn-lt"/>
                <a:ea typeface="+mn-ea"/>
                <a:cs typeface="+mn-cs"/>
              </a:defRPr>
            </a:lvl1pPr>
            <a:lvl2pPr marL="630238" indent="-274638" algn="l" rtl="0" eaLnBrk="0" fontAlgn="base" hangingPunct="0">
              <a:spcBef>
                <a:spcPct val="0"/>
              </a:spcBef>
              <a:spcAft>
                <a:spcPts val="600"/>
              </a:spcAft>
              <a:buClr>
                <a:srgbClr val="A50021"/>
              </a:buClr>
              <a:buFont typeface="Arial" pitchFamily="34" charset="0"/>
              <a:buChar char="–"/>
              <a:defRPr>
                <a:solidFill>
                  <a:srgbClr val="464749"/>
                </a:solidFill>
                <a:latin typeface="+mn-lt"/>
              </a:defRPr>
            </a:lvl2pPr>
            <a:lvl3pPr marL="808038" indent="-177800" algn="l" rtl="0" eaLnBrk="0" fontAlgn="base" hangingPunct="0">
              <a:spcBef>
                <a:spcPct val="0"/>
              </a:spcBef>
              <a:spcAft>
                <a:spcPts val="600"/>
              </a:spcAft>
              <a:buClr>
                <a:srgbClr val="A50021"/>
              </a:buClr>
              <a:buFont typeface="Arial" pitchFamily="34" charset="0"/>
              <a:buChar char="•"/>
              <a:defRPr sz="1600">
                <a:solidFill>
                  <a:srgbClr val="464749"/>
                </a:solidFill>
                <a:latin typeface="+mn-lt"/>
              </a:defRPr>
            </a:lvl3pPr>
            <a:lvl4pPr marL="985838" indent="-177800" algn="l" rtl="0" eaLnBrk="0" fontAlgn="base" hangingPunct="0">
              <a:spcBef>
                <a:spcPct val="0"/>
              </a:spcBef>
              <a:spcAft>
                <a:spcPts val="600"/>
              </a:spcAft>
              <a:buClr>
                <a:srgbClr val="A50021"/>
              </a:buClr>
              <a:buFont typeface="Arial" pitchFamily="34" charset="0"/>
              <a:buChar char="–"/>
              <a:defRPr sz="1400">
                <a:solidFill>
                  <a:srgbClr val="464749"/>
                </a:solidFill>
                <a:latin typeface="+mn-lt"/>
              </a:defRPr>
            </a:lvl4pPr>
            <a:lvl5pPr marL="1030288" indent="-180975" algn="l" rtl="0" eaLnBrk="0" fontAlgn="base" hangingPunct="0">
              <a:spcBef>
                <a:spcPct val="20000"/>
              </a:spcBef>
              <a:spcAft>
                <a:spcPct val="25000"/>
              </a:spcAft>
              <a:buClr>
                <a:srgbClr val="A50021"/>
              </a:buClr>
              <a:buFont typeface="Arial" pitchFamily="34" charset="0"/>
              <a:buChar char="–"/>
              <a:defRPr sz="1600">
                <a:solidFill>
                  <a:srgbClr val="464749"/>
                </a:solidFill>
                <a:latin typeface="+mn-lt"/>
              </a:defRPr>
            </a:lvl5pPr>
            <a:lvl6pPr marL="1487488" indent="-180975" algn="l" rtl="0" fontAlgn="base">
              <a:spcBef>
                <a:spcPct val="20000"/>
              </a:spcBef>
              <a:spcAft>
                <a:spcPct val="25000"/>
              </a:spcAft>
              <a:buClr>
                <a:srgbClr val="A50021"/>
              </a:buClr>
              <a:buFont typeface="Arial" pitchFamily="34" charset="0"/>
              <a:buChar char="–"/>
              <a:defRPr sz="1600">
                <a:solidFill>
                  <a:srgbClr val="464749"/>
                </a:solidFill>
                <a:latin typeface="+mn-lt"/>
              </a:defRPr>
            </a:lvl6pPr>
            <a:lvl7pPr marL="1944688" indent="-180975" algn="l" rtl="0" fontAlgn="base">
              <a:spcBef>
                <a:spcPct val="20000"/>
              </a:spcBef>
              <a:spcAft>
                <a:spcPct val="25000"/>
              </a:spcAft>
              <a:buClr>
                <a:srgbClr val="A50021"/>
              </a:buClr>
              <a:buFont typeface="Arial" pitchFamily="34" charset="0"/>
              <a:buChar char="–"/>
              <a:defRPr sz="1600">
                <a:solidFill>
                  <a:srgbClr val="464749"/>
                </a:solidFill>
                <a:latin typeface="+mn-lt"/>
              </a:defRPr>
            </a:lvl7pPr>
            <a:lvl8pPr marL="2401888" indent="-180975" algn="l" rtl="0" fontAlgn="base">
              <a:spcBef>
                <a:spcPct val="20000"/>
              </a:spcBef>
              <a:spcAft>
                <a:spcPct val="25000"/>
              </a:spcAft>
              <a:buClr>
                <a:srgbClr val="A50021"/>
              </a:buClr>
              <a:buFont typeface="Arial" pitchFamily="34" charset="0"/>
              <a:buChar char="–"/>
              <a:defRPr sz="1600">
                <a:solidFill>
                  <a:srgbClr val="464749"/>
                </a:solidFill>
                <a:latin typeface="+mn-lt"/>
              </a:defRPr>
            </a:lvl8pPr>
            <a:lvl9pPr marL="2859088" indent="-180975" algn="l" rtl="0" fontAlgn="base">
              <a:spcBef>
                <a:spcPct val="20000"/>
              </a:spcBef>
              <a:spcAft>
                <a:spcPct val="25000"/>
              </a:spcAft>
              <a:buClr>
                <a:srgbClr val="A50021"/>
              </a:buClr>
              <a:buFont typeface="Arial" pitchFamily="34" charset="0"/>
              <a:buChar char="–"/>
              <a:defRPr sz="1600">
                <a:solidFill>
                  <a:srgbClr val="464749"/>
                </a:solidFill>
                <a:latin typeface="+mn-lt"/>
              </a:defRPr>
            </a:lvl9pPr>
          </a:lstStyle>
          <a:p>
            <a:pPr>
              <a:buClr>
                <a:srgbClr val="A50021"/>
              </a:buClr>
            </a:pPr>
            <a:r>
              <a:rPr lang="el-GR" kern="0" dirty="0" smtClean="0">
                <a:solidFill>
                  <a:srgbClr val="000000"/>
                </a:solidFill>
                <a:latin typeface="Calibri" pitchFamily="34" charset="0"/>
                <a:cs typeface="Calibri" pitchFamily="34" charset="0"/>
              </a:rPr>
              <a:t>Σε ασθενείς με προηγούμενο ιστορικό υποτροπών και θεραπεία πρώτης γραμμής</a:t>
            </a:r>
            <a:r>
              <a:rPr lang="en-US" kern="0" dirty="0" smtClean="0">
                <a:solidFill>
                  <a:srgbClr val="000000"/>
                </a:solidFill>
                <a:latin typeface="Calibri" pitchFamily="34" charset="0"/>
                <a:cs typeface="Calibri" pitchFamily="34" charset="0"/>
              </a:rPr>
              <a:t>, </a:t>
            </a:r>
            <a:r>
              <a:rPr lang="el-GR" kern="0" dirty="0" smtClean="0">
                <a:solidFill>
                  <a:srgbClr val="000000"/>
                </a:solidFill>
                <a:latin typeface="Calibri" pitchFamily="34" charset="0"/>
                <a:cs typeface="Calibri" pitchFamily="34" charset="0"/>
              </a:rPr>
              <a:t> η αλλαγή σε </a:t>
            </a:r>
            <a:r>
              <a:rPr lang="el-GR" kern="0" dirty="0" err="1" smtClean="0">
                <a:solidFill>
                  <a:srgbClr val="000000"/>
                </a:solidFill>
                <a:latin typeface="Calibri" pitchFamily="34" charset="0"/>
                <a:cs typeface="Calibri" pitchFamily="34" charset="0"/>
              </a:rPr>
              <a:t>φινγκολιμόδη</a:t>
            </a:r>
            <a:r>
              <a:rPr lang="el-GR" kern="0" dirty="0" smtClean="0">
                <a:solidFill>
                  <a:srgbClr val="000000"/>
                </a:solidFill>
                <a:latin typeface="Calibri" pitchFamily="34" charset="0"/>
                <a:cs typeface="Calibri" pitchFamily="34" charset="0"/>
              </a:rPr>
              <a:t> καθυστέρησε το χρονικό σημείο της πρώτης υποτροπής στον 1 χρόνο</a:t>
            </a:r>
            <a:r>
              <a:rPr lang="en-US" b="0" dirty="0" smtClean="0"/>
              <a:t> </a:t>
            </a:r>
            <a:endParaRPr lang="en-US" b="0" dirty="0"/>
          </a:p>
          <a:p>
            <a:pPr>
              <a:buClr>
                <a:srgbClr val="000000"/>
              </a:buClr>
            </a:pPr>
            <a:endParaRPr lang="en-US" kern="0" baseline="30000" dirty="0">
              <a:solidFill>
                <a:srgbClr val="000000"/>
              </a:solidFill>
              <a:latin typeface="Calibri" pitchFamily="34" charset="0"/>
              <a:cs typeface="Calibri" pitchFamily="34"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46" y="2703615"/>
            <a:ext cx="5129678" cy="25967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9" name="Group 8"/>
          <p:cNvGrpSpPr/>
          <p:nvPr/>
        </p:nvGrpSpPr>
        <p:grpSpPr>
          <a:xfrm>
            <a:off x="4703305" y="3594396"/>
            <a:ext cx="1019066" cy="1179608"/>
            <a:chOff x="3448089" y="1883983"/>
            <a:chExt cx="1019066" cy="1179608"/>
          </a:xfrm>
        </p:grpSpPr>
        <p:sp>
          <p:nvSpPr>
            <p:cNvPr id="10" name="Rounded Rectangle 9"/>
            <p:cNvSpPr/>
            <p:nvPr/>
          </p:nvSpPr>
          <p:spPr>
            <a:xfrm>
              <a:off x="3481132" y="1883983"/>
              <a:ext cx="931209" cy="116068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100" dirty="0">
                <a:solidFill>
                  <a:srgbClr val="58595B"/>
                </a:solidFill>
                <a:latin typeface="Calibri" pitchFamily="34" charset="0"/>
                <a:cs typeface="Calibri" pitchFamily="34" charset="0"/>
              </a:endParaRPr>
            </a:p>
          </p:txBody>
        </p:sp>
        <p:sp>
          <p:nvSpPr>
            <p:cNvPr id="11" name="Rectangle 10"/>
            <p:cNvSpPr/>
            <p:nvPr/>
          </p:nvSpPr>
          <p:spPr>
            <a:xfrm>
              <a:off x="3507018" y="1959290"/>
              <a:ext cx="901209" cy="584775"/>
            </a:xfrm>
            <a:prstGeom prst="rect">
              <a:avLst/>
            </a:prstGeom>
          </p:spPr>
          <p:txBody>
            <a:bodyPr wrap="none">
              <a:spAutoFit/>
            </a:bodyPr>
            <a:lstStyle/>
            <a:p>
              <a:pPr algn="ctr"/>
              <a:r>
                <a:rPr lang="en-US" sz="3200" b="1" dirty="0" smtClean="0">
                  <a:solidFill>
                    <a:srgbClr val="58595B"/>
                  </a:solidFill>
                  <a:latin typeface="Calibri" pitchFamily="34" charset="0"/>
                  <a:cs typeface="Calibri" pitchFamily="34" charset="0"/>
                </a:rPr>
                <a:t>45%</a:t>
              </a:r>
              <a:endParaRPr lang="en-US" sz="2000" dirty="0">
                <a:solidFill>
                  <a:srgbClr val="58595B"/>
                </a:solidFill>
                <a:latin typeface="Calibri" pitchFamily="34" charset="0"/>
                <a:cs typeface="Calibri" pitchFamily="34" charset="0"/>
              </a:endParaRPr>
            </a:p>
          </p:txBody>
        </p:sp>
        <p:sp>
          <p:nvSpPr>
            <p:cNvPr id="12" name="Rectangle 11"/>
            <p:cNvSpPr/>
            <p:nvPr/>
          </p:nvSpPr>
          <p:spPr>
            <a:xfrm>
              <a:off x="3448089" y="2486510"/>
              <a:ext cx="1019066" cy="577081"/>
            </a:xfrm>
            <a:prstGeom prst="rect">
              <a:avLst/>
            </a:prstGeom>
          </p:spPr>
          <p:txBody>
            <a:bodyPr wrap="square">
              <a:spAutoFit/>
            </a:bodyPr>
            <a:lstStyle/>
            <a:p>
              <a:pPr algn="ctr"/>
              <a:r>
                <a:rPr lang="el-GR" sz="1050" dirty="0" smtClean="0">
                  <a:solidFill>
                    <a:srgbClr val="58595B"/>
                  </a:solidFill>
                  <a:latin typeface="Calibri" pitchFamily="34" charset="0"/>
                  <a:cs typeface="Calibri" pitchFamily="34" charset="0"/>
                </a:rPr>
                <a:t>Μείωση </a:t>
              </a:r>
              <a:r>
                <a:rPr lang="en-US" sz="1050" dirty="0" smtClean="0">
                  <a:solidFill>
                    <a:srgbClr val="58595B"/>
                  </a:solidFill>
                  <a:latin typeface="Calibri" pitchFamily="34" charset="0"/>
                  <a:cs typeface="Calibri" pitchFamily="34" charset="0"/>
                </a:rPr>
                <a:t>vs BRACE</a:t>
              </a:r>
            </a:p>
            <a:p>
              <a:pPr algn="ctr"/>
              <a:r>
                <a:rPr lang="en-US" sz="1050" dirty="0" smtClean="0">
                  <a:solidFill>
                    <a:srgbClr val="58595B"/>
                  </a:solidFill>
                  <a:latin typeface="Calibri" pitchFamily="34" charset="0"/>
                  <a:cs typeface="Calibri" pitchFamily="34" charset="0"/>
                </a:rPr>
                <a:t>(p &lt; 0.01)</a:t>
              </a:r>
              <a:r>
                <a:rPr lang="en-US" sz="1050" baseline="30000" dirty="0">
                  <a:solidFill>
                    <a:srgbClr val="58595B"/>
                  </a:solidFill>
                  <a:latin typeface="Calibri" pitchFamily="34" charset="0"/>
                  <a:cs typeface="Calibri" pitchFamily="34" charset="0"/>
                </a:rPr>
                <a:t>a</a:t>
              </a:r>
            </a:p>
          </p:txBody>
        </p:sp>
      </p:grpSp>
      <p:sp>
        <p:nvSpPr>
          <p:cNvPr id="13" name="Rounded Rectangle 12"/>
          <p:cNvSpPr/>
          <p:nvPr/>
        </p:nvSpPr>
        <p:spPr>
          <a:xfrm>
            <a:off x="6242850" y="3509536"/>
            <a:ext cx="180753" cy="180753"/>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p:nvSpPr>
        <p:spPr>
          <a:xfrm>
            <a:off x="6242850" y="3909400"/>
            <a:ext cx="180753" cy="180753"/>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6423603" y="3461413"/>
            <a:ext cx="1365054" cy="276999"/>
          </a:xfrm>
          <a:prstGeom prst="rect">
            <a:avLst/>
          </a:prstGeom>
          <a:noFill/>
        </p:spPr>
        <p:txBody>
          <a:bodyPr wrap="none" rtlCol="0">
            <a:spAutoFit/>
          </a:bodyPr>
          <a:lstStyle/>
          <a:p>
            <a:r>
              <a:rPr lang="en-US" sz="1200" dirty="0" smtClean="0">
                <a:solidFill>
                  <a:srgbClr val="58595B"/>
                </a:solidFill>
                <a:latin typeface="Calibri" pitchFamily="34" charset="0"/>
                <a:cs typeface="Calibri" pitchFamily="34" charset="0"/>
              </a:rPr>
              <a:t>Fingolimod(n=208)</a:t>
            </a:r>
            <a:endParaRPr lang="en-US" sz="1200" dirty="0">
              <a:solidFill>
                <a:srgbClr val="58595B"/>
              </a:solidFill>
              <a:latin typeface="Calibri" pitchFamily="34" charset="0"/>
              <a:cs typeface="Calibri" pitchFamily="34" charset="0"/>
            </a:endParaRPr>
          </a:p>
        </p:txBody>
      </p:sp>
      <p:sp>
        <p:nvSpPr>
          <p:cNvPr id="16" name="TextBox 15"/>
          <p:cNvSpPr txBox="1"/>
          <p:nvPr/>
        </p:nvSpPr>
        <p:spPr>
          <a:xfrm>
            <a:off x="6423603" y="3861277"/>
            <a:ext cx="1738489" cy="276999"/>
          </a:xfrm>
          <a:prstGeom prst="rect">
            <a:avLst/>
          </a:prstGeom>
          <a:noFill/>
        </p:spPr>
        <p:txBody>
          <a:bodyPr wrap="none" rtlCol="0">
            <a:spAutoFit/>
          </a:bodyPr>
          <a:lstStyle/>
          <a:p>
            <a:r>
              <a:rPr lang="en-US" sz="1200" dirty="0" smtClean="0">
                <a:solidFill>
                  <a:srgbClr val="58595B"/>
                </a:solidFill>
                <a:latin typeface="Calibri" pitchFamily="34" charset="0"/>
                <a:cs typeface="Calibri" pitchFamily="34" charset="0"/>
              </a:rPr>
              <a:t>BRACE therapies (n=208)</a:t>
            </a:r>
            <a:endParaRPr lang="en-US" sz="1200" dirty="0">
              <a:solidFill>
                <a:srgbClr val="58595B"/>
              </a:solidFill>
              <a:latin typeface="Calibri" pitchFamily="34" charset="0"/>
              <a:cs typeface="Calibri" pitchFamily="34" charset="0"/>
            </a:endParaRPr>
          </a:p>
        </p:txBody>
      </p:sp>
      <p:sp>
        <p:nvSpPr>
          <p:cNvPr id="17" name="Rectangle 16"/>
          <p:cNvSpPr/>
          <p:nvPr/>
        </p:nvSpPr>
        <p:spPr>
          <a:xfrm>
            <a:off x="196084" y="6477000"/>
            <a:ext cx="8194675" cy="182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rgbClr val="FFFFFF">
                    <a:lumMod val="65000"/>
                  </a:srgbClr>
                </a:solidFill>
              </a:rPr>
              <a:t>P1096</a:t>
            </a:r>
            <a:r>
              <a:rPr lang="en-US" sz="1200" dirty="0">
                <a:solidFill>
                  <a:srgbClr val="FFFFFF">
                    <a:lumMod val="65000"/>
                  </a:srgbClr>
                </a:solidFill>
              </a:rPr>
              <a:t>, Spelman et al., </a:t>
            </a:r>
            <a:r>
              <a:rPr lang="en-US" sz="1200" dirty="0" smtClean="0">
                <a:solidFill>
                  <a:srgbClr val="FFFFFF">
                    <a:lumMod val="65000"/>
                  </a:srgbClr>
                </a:solidFill>
              </a:rPr>
              <a:t>ECTRIMS 2013</a:t>
            </a:r>
            <a:endParaRPr lang="en-US" sz="1200" dirty="0">
              <a:solidFill>
                <a:srgbClr val="FFFFFF">
                  <a:lumMod val="65000"/>
                </a:srgbClr>
              </a:solidFill>
            </a:endParaRPr>
          </a:p>
        </p:txBody>
      </p:sp>
      <p:sp>
        <p:nvSpPr>
          <p:cNvPr id="18" name="Title 1"/>
          <p:cNvSpPr>
            <a:spLocks noGrp="1"/>
          </p:cNvSpPr>
          <p:nvPr>
            <p:ph type="title" idx="4294967295"/>
          </p:nvPr>
        </p:nvSpPr>
        <p:spPr>
          <a:xfrm>
            <a:off x="825500" y="-76200"/>
            <a:ext cx="8318500" cy="969963"/>
          </a:xfrm>
        </p:spPr>
        <p:txBody>
          <a:bodyPr/>
          <a:lstStyle/>
          <a:p>
            <a:r>
              <a:rPr lang="el-GR" sz="1600" dirty="0" smtClean="0">
                <a:solidFill>
                  <a:schemeClr val="tx1">
                    <a:lumMod val="85000"/>
                    <a:lumOff val="15000"/>
                  </a:schemeClr>
                </a:solidFill>
              </a:rPr>
              <a:t>Δεδομένα από την καθημερινή κλινική πράξη</a:t>
            </a:r>
            <a:endParaRPr lang="en-US" sz="1600" dirty="0">
              <a:solidFill>
                <a:schemeClr val="tx1">
                  <a:lumMod val="85000"/>
                  <a:lumOff val="15000"/>
                </a:schemeClr>
              </a:solidFill>
            </a:endParaRPr>
          </a:p>
        </p:txBody>
      </p:sp>
      <p:sp>
        <p:nvSpPr>
          <p:cNvPr id="2" name="Rounded Rectangle 1"/>
          <p:cNvSpPr/>
          <p:nvPr/>
        </p:nvSpPr>
        <p:spPr>
          <a:xfrm>
            <a:off x="803246" y="3200400"/>
            <a:ext cx="241329" cy="128506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p:cNvSpPr txBox="1"/>
          <p:nvPr/>
        </p:nvSpPr>
        <p:spPr>
          <a:xfrm rot="16200000">
            <a:off x="-925729" y="3707387"/>
            <a:ext cx="3237618" cy="307777"/>
          </a:xfrm>
          <a:prstGeom prst="rect">
            <a:avLst/>
          </a:prstGeom>
          <a:noFill/>
        </p:spPr>
        <p:txBody>
          <a:bodyPr wrap="none" rtlCol="0">
            <a:spAutoFit/>
          </a:bodyPr>
          <a:lstStyle/>
          <a:p>
            <a:r>
              <a:rPr lang="en-US" sz="1400" b="1" dirty="0" smtClean="0">
                <a:solidFill>
                  <a:srgbClr val="000000"/>
                </a:solidFill>
              </a:rPr>
              <a:t>% </a:t>
            </a:r>
            <a:r>
              <a:rPr lang="el-GR" sz="1400" b="1" dirty="0" smtClean="0">
                <a:solidFill>
                  <a:srgbClr val="000000"/>
                </a:solidFill>
              </a:rPr>
              <a:t>ασθενείς ελεύθεροι υποτροπών</a:t>
            </a:r>
            <a:r>
              <a:rPr lang="en-US" sz="1400" b="1" dirty="0" smtClean="0">
                <a:solidFill>
                  <a:srgbClr val="000000"/>
                </a:solidFill>
              </a:rPr>
              <a:t> </a:t>
            </a:r>
            <a:endParaRPr lang="en-US" sz="1400" b="1" dirty="0">
              <a:solidFill>
                <a:srgbClr val="000000"/>
              </a:solidFill>
            </a:endParaRPr>
          </a:p>
        </p:txBody>
      </p:sp>
    </p:spTree>
    <p:extLst>
      <p:ext uri="{BB962C8B-B14F-4D97-AF65-F5344CB8AC3E}">
        <p14:creationId xmlns:p14="http://schemas.microsoft.com/office/powerpoint/2010/main" val="409281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dirty="0" smtClean="0"/>
              <a:t>P-values for switching from GA or IFN to fingolimod were not reported. Error bars show 95% CI. </a:t>
            </a:r>
            <a:br>
              <a:rPr lang="en-GB" dirty="0" smtClean="0"/>
            </a:br>
            <a:r>
              <a:rPr lang="en-GB" dirty="0" smtClean="0"/>
              <a:t>*IFN</a:t>
            </a:r>
            <a:r>
              <a:rPr lang="el-GR" dirty="0"/>
              <a:t>β</a:t>
            </a:r>
            <a:r>
              <a:rPr lang="en-GB" dirty="0"/>
              <a:t>-1a SC, IFN</a:t>
            </a:r>
            <a:r>
              <a:rPr lang="el-GR" dirty="0"/>
              <a:t>β</a:t>
            </a:r>
            <a:r>
              <a:rPr lang="en-GB" dirty="0"/>
              <a:t>-1a IM </a:t>
            </a:r>
            <a:r>
              <a:rPr lang="en-GB" dirty="0" smtClean="0"/>
              <a:t>or IFN</a:t>
            </a:r>
            <a:r>
              <a:rPr lang="el-GR" dirty="0"/>
              <a:t>β</a:t>
            </a:r>
            <a:r>
              <a:rPr lang="en-GB" dirty="0" smtClean="0"/>
              <a:t>-1b. </a:t>
            </a:r>
          </a:p>
          <a:p>
            <a:pPr>
              <a:defRPr/>
            </a:pPr>
            <a:r>
              <a:rPr lang="en-GB" dirty="0" smtClean="0"/>
              <a:t>Ziemssen </a:t>
            </a:r>
            <a:r>
              <a:rPr lang="en-GB" dirty="0"/>
              <a:t>T </a:t>
            </a:r>
            <a:r>
              <a:rPr lang="en-GB" i="1" dirty="0"/>
              <a:t>et al</a:t>
            </a:r>
            <a:r>
              <a:rPr lang="en-GB" dirty="0"/>
              <a:t>. Poster P3.152 presented at </a:t>
            </a:r>
            <a:r>
              <a:rPr lang="en-GB" i="1" dirty="0"/>
              <a:t>AAN</a:t>
            </a:r>
            <a:r>
              <a:rPr lang="en-GB" dirty="0"/>
              <a:t> </a:t>
            </a:r>
            <a:r>
              <a:rPr lang="en-GB" dirty="0" smtClean="0"/>
              <a:t>2014. Reproduced with kind permission from T Ziemssen</a:t>
            </a:r>
            <a:endParaRPr lang="en-GB" dirty="0"/>
          </a:p>
        </p:txBody>
      </p:sp>
      <p:sp>
        <p:nvSpPr>
          <p:cNvPr id="13315" name="Title 1"/>
          <p:cNvSpPr>
            <a:spLocks noGrp="1"/>
          </p:cNvSpPr>
          <p:nvPr>
            <p:ph type="title" idx="4294967295"/>
          </p:nvPr>
        </p:nvSpPr>
        <p:spPr>
          <a:xfrm>
            <a:off x="0" y="10048"/>
            <a:ext cx="8001000" cy="685800"/>
          </a:xfrm>
        </p:spPr>
        <p:txBody>
          <a:bodyPr/>
          <a:lstStyle/>
          <a:p>
            <a:r>
              <a:rPr lang="el-GR" altLang="en-US" dirty="0" smtClean="0">
                <a:solidFill>
                  <a:schemeClr val="tx1">
                    <a:lumMod val="85000"/>
                    <a:lumOff val="15000"/>
                  </a:schemeClr>
                </a:solidFill>
              </a:rPr>
              <a:t>Μελέτη </a:t>
            </a:r>
            <a:r>
              <a:rPr lang="en-GB" altLang="en-US" dirty="0" smtClean="0">
                <a:solidFill>
                  <a:schemeClr val="tx1">
                    <a:lumMod val="85000"/>
                    <a:lumOff val="15000"/>
                  </a:schemeClr>
                </a:solidFill>
              </a:rPr>
              <a:t>PANGAEA: </a:t>
            </a:r>
            <a:r>
              <a:rPr lang="el-GR" altLang="en-US" dirty="0" smtClean="0">
                <a:solidFill>
                  <a:schemeClr val="tx1">
                    <a:lumMod val="85000"/>
                    <a:lumOff val="15000"/>
                  </a:schemeClr>
                </a:solidFill>
              </a:rPr>
              <a:t>η </a:t>
            </a:r>
            <a:r>
              <a:rPr lang="el-GR" altLang="en-US" dirty="0" err="1" smtClean="0">
                <a:solidFill>
                  <a:schemeClr val="tx1">
                    <a:lumMod val="85000"/>
                    <a:lumOff val="15000"/>
                  </a:schemeClr>
                </a:solidFill>
              </a:rPr>
              <a:t>φινγκολιμόδη</a:t>
            </a:r>
            <a:r>
              <a:rPr lang="el-GR" altLang="en-US" dirty="0" smtClean="0">
                <a:solidFill>
                  <a:schemeClr val="tx1">
                    <a:lumMod val="85000"/>
                    <a:lumOff val="15000"/>
                  </a:schemeClr>
                </a:solidFill>
              </a:rPr>
              <a:t> μείωσε τον ετήσιο ρυθμό υποτροπών έναντι προηγούμενης θεραπείας</a:t>
            </a:r>
            <a:endParaRPr lang="en-GB" altLang="en-US" dirty="0" smtClean="0">
              <a:solidFill>
                <a:schemeClr val="tx1">
                  <a:lumMod val="85000"/>
                  <a:lumOff val="15000"/>
                </a:schemeClr>
              </a:solidFill>
            </a:endParaRPr>
          </a:p>
        </p:txBody>
      </p:sp>
      <p:graphicFrame>
        <p:nvGraphicFramePr>
          <p:cNvPr id="13314" name="Chart 9"/>
          <p:cNvGraphicFramePr>
            <a:graphicFrameLocks/>
          </p:cNvGraphicFramePr>
          <p:nvPr>
            <p:extLst>
              <p:ext uri="{D42A27DB-BD31-4B8C-83A1-F6EECF244321}">
                <p14:modId xmlns:p14="http://schemas.microsoft.com/office/powerpoint/2010/main" val="221888983"/>
              </p:ext>
            </p:extLst>
          </p:nvPr>
        </p:nvGraphicFramePr>
        <p:xfrm>
          <a:off x="796925" y="1504950"/>
          <a:ext cx="7756525" cy="4232275"/>
        </p:xfrm>
        <a:graphic>
          <a:graphicData uri="http://schemas.openxmlformats.org/presentationml/2006/ole">
            <mc:AlternateContent xmlns:mc="http://schemas.openxmlformats.org/markup-compatibility/2006">
              <mc:Choice xmlns:v="urn:schemas-microsoft-com:vml" Requires="v">
                <p:oleObj spid="_x0000_s14354" r:id="rId4" imgW="7754784" imgH="4230991" progId="Excel.Chart.8">
                  <p:embed/>
                </p:oleObj>
              </mc:Choice>
              <mc:Fallback>
                <p:oleObj r:id="rId4" imgW="7754784" imgH="4230991"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925" y="1504950"/>
                        <a:ext cx="7756525" cy="4232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3317" name="Rectangle 10"/>
          <p:cNvSpPr>
            <a:spLocks noChangeArrowheads="1"/>
          </p:cNvSpPr>
          <p:nvPr/>
        </p:nvSpPr>
        <p:spPr bwMode="auto">
          <a:xfrm rot="-5400000">
            <a:off x="-971549" y="3476625"/>
            <a:ext cx="30924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600">
                <a:solidFill>
                  <a:srgbClr val="000000"/>
                </a:solidFill>
              </a:rPr>
              <a:t>Annualised relapse rate</a:t>
            </a:r>
          </a:p>
        </p:txBody>
      </p:sp>
      <p:sp>
        <p:nvSpPr>
          <p:cNvPr id="13318" name="TextBox 11"/>
          <p:cNvSpPr txBox="1">
            <a:spLocks noChangeArrowheads="1"/>
          </p:cNvSpPr>
          <p:nvPr/>
        </p:nvSpPr>
        <p:spPr bwMode="auto">
          <a:xfrm>
            <a:off x="1538288" y="1222375"/>
            <a:ext cx="205581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n-US" sz="1800" b="1" dirty="0" smtClean="0">
                <a:solidFill>
                  <a:srgbClr val="E44C16"/>
                </a:solidFill>
              </a:rPr>
              <a:t>Αλλαγή από </a:t>
            </a:r>
            <a:r>
              <a:rPr lang="en-GB" altLang="en-US" sz="1800" b="1" dirty="0" smtClean="0">
                <a:solidFill>
                  <a:srgbClr val="E44C16"/>
                </a:solidFill>
              </a:rPr>
              <a:t>GA</a:t>
            </a:r>
            <a:endParaRPr lang="en-GB" altLang="en-US" sz="1800" b="1" dirty="0">
              <a:solidFill>
                <a:srgbClr val="E44C16"/>
              </a:solidFill>
            </a:endParaRPr>
          </a:p>
          <a:p>
            <a:pPr algn="ctr" eaLnBrk="1" hangingPunct="1"/>
            <a:r>
              <a:rPr lang="en-GB" altLang="en-US" sz="1800" b="1" dirty="0">
                <a:solidFill>
                  <a:srgbClr val="E44C16"/>
                </a:solidFill>
              </a:rPr>
              <a:t>(n = 831 / 510)</a:t>
            </a:r>
          </a:p>
        </p:txBody>
      </p:sp>
      <p:sp>
        <p:nvSpPr>
          <p:cNvPr id="13319" name="TextBox 17"/>
          <p:cNvSpPr txBox="1">
            <a:spLocks noChangeArrowheads="1"/>
          </p:cNvSpPr>
          <p:nvPr/>
        </p:nvSpPr>
        <p:spPr bwMode="auto">
          <a:xfrm>
            <a:off x="1709738" y="5435600"/>
            <a:ext cx="91916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300" dirty="0" smtClean="0">
                <a:solidFill>
                  <a:srgbClr val="000000"/>
                </a:solidFill>
              </a:rPr>
              <a:t>Prior to switch</a:t>
            </a:r>
            <a:endParaRPr lang="en-GB" altLang="en-US" sz="1300" dirty="0">
              <a:solidFill>
                <a:srgbClr val="000000"/>
              </a:solidFill>
            </a:endParaRPr>
          </a:p>
        </p:txBody>
      </p:sp>
      <p:sp>
        <p:nvSpPr>
          <p:cNvPr id="13320" name="TextBox 17"/>
          <p:cNvSpPr txBox="1">
            <a:spLocks noChangeArrowheads="1"/>
          </p:cNvSpPr>
          <p:nvPr/>
        </p:nvSpPr>
        <p:spPr bwMode="auto">
          <a:xfrm>
            <a:off x="2438400" y="5435600"/>
            <a:ext cx="11557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300" b="1" dirty="0" err="1">
                <a:solidFill>
                  <a:srgbClr val="000000"/>
                </a:solidFill>
              </a:rPr>
              <a:t>Fingolimod</a:t>
            </a:r>
            <a:r>
              <a:rPr lang="en-GB" altLang="en-US" sz="1300" dirty="0">
                <a:solidFill>
                  <a:srgbClr val="000000"/>
                </a:solidFill>
              </a:rPr>
              <a:t> (Month 12)</a:t>
            </a:r>
          </a:p>
        </p:txBody>
      </p:sp>
      <p:sp>
        <p:nvSpPr>
          <p:cNvPr id="13321" name="TextBox 17"/>
          <p:cNvSpPr txBox="1">
            <a:spLocks noChangeArrowheads="1"/>
          </p:cNvSpPr>
          <p:nvPr/>
        </p:nvSpPr>
        <p:spPr bwMode="auto">
          <a:xfrm>
            <a:off x="4033838" y="5435600"/>
            <a:ext cx="91916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300" dirty="0" smtClean="0">
                <a:solidFill>
                  <a:srgbClr val="000000"/>
                </a:solidFill>
              </a:rPr>
              <a:t>Prior to switch</a:t>
            </a:r>
            <a:endParaRPr lang="en-GB" altLang="en-US" sz="1300" dirty="0">
              <a:solidFill>
                <a:srgbClr val="000000"/>
              </a:solidFill>
            </a:endParaRPr>
          </a:p>
        </p:txBody>
      </p:sp>
      <p:sp>
        <p:nvSpPr>
          <p:cNvPr id="13322" name="TextBox 17"/>
          <p:cNvSpPr txBox="1">
            <a:spLocks noChangeArrowheads="1"/>
          </p:cNvSpPr>
          <p:nvPr/>
        </p:nvSpPr>
        <p:spPr bwMode="auto">
          <a:xfrm>
            <a:off x="4762500" y="5435600"/>
            <a:ext cx="113665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300" b="1" dirty="0" err="1">
                <a:solidFill>
                  <a:srgbClr val="000000"/>
                </a:solidFill>
              </a:rPr>
              <a:t>Fingolimod</a:t>
            </a:r>
            <a:r>
              <a:rPr lang="en-GB" altLang="en-US" sz="1300" dirty="0">
                <a:solidFill>
                  <a:srgbClr val="000000"/>
                </a:solidFill>
              </a:rPr>
              <a:t> (Month 12)</a:t>
            </a:r>
          </a:p>
        </p:txBody>
      </p:sp>
      <p:sp>
        <p:nvSpPr>
          <p:cNvPr id="13323" name="TextBox 17"/>
          <p:cNvSpPr txBox="1">
            <a:spLocks noChangeArrowheads="1"/>
          </p:cNvSpPr>
          <p:nvPr/>
        </p:nvSpPr>
        <p:spPr bwMode="auto">
          <a:xfrm>
            <a:off x="6332538" y="5435600"/>
            <a:ext cx="919162"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300">
                <a:solidFill>
                  <a:srgbClr val="000000"/>
                </a:solidFill>
              </a:rPr>
              <a:t>Prior to switch</a:t>
            </a:r>
          </a:p>
        </p:txBody>
      </p:sp>
      <p:sp>
        <p:nvSpPr>
          <p:cNvPr id="13324" name="TextBox 17"/>
          <p:cNvSpPr txBox="1">
            <a:spLocks noChangeArrowheads="1"/>
          </p:cNvSpPr>
          <p:nvPr/>
        </p:nvSpPr>
        <p:spPr bwMode="auto">
          <a:xfrm>
            <a:off x="7061200" y="5435600"/>
            <a:ext cx="1016000"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300">
                <a:solidFill>
                  <a:srgbClr val="000000"/>
                </a:solidFill>
              </a:rPr>
              <a:t>Fingolimod (Month 12)</a:t>
            </a:r>
          </a:p>
        </p:txBody>
      </p:sp>
      <p:sp>
        <p:nvSpPr>
          <p:cNvPr id="13325" name="TextBox 16"/>
          <p:cNvSpPr txBox="1">
            <a:spLocks noChangeArrowheads="1"/>
          </p:cNvSpPr>
          <p:nvPr/>
        </p:nvSpPr>
        <p:spPr bwMode="auto">
          <a:xfrm>
            <a:off x="6781800" y="2143125"/>
            <a:ext cx="8445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200">
                <a:solidFill>
                  <a:srgbClr val="000000"/>
                </a:solidFill>
              </a:rPr>
              <a:t>p&lt;0.001</a:t>
            </a:r>
          </a:p>
        </p:txBody>
      </p:sp>
      <p:sp>
        <p:nvSpPr>
          <p:cNvPr id="62" name="Freeform 61"/>
          <p:cNvSpPr/>
          <p:nvPr/>
        </p:nvSpPr>
        <p:spPr>
          <a:xfrm>
            <a:off x="6807200" y="2428875"/>
            <a:ext cx="755650" cy="114300"/>
          </a:xfrm>
          <a:custGeom>
            <a:avLst/>
            <a:gdLst>
              <a:gd name="connsiteX0" fmla="*/ 0 w 923925"/>
              <a:gd name="connsiteY0" fmla="*/ 104775 h 114300"/>
              <a:gd name="connsiteX1" fmla="*/ 0 w 923925"/>
              <a:gd name="connsiteY1" fmla="*/ 0 h 114300"/>
              <a:gd name="connsiteX2" fmla="*/ 923925 w 923925"/>
              <a:gd name="connsiteY2" fmla="*/ 0 h 114300"/>
              <a:gd name="connsiteX3" fmla="*/ 923925 w 923925"/>
              <a:gd name="connsiteY3" fmla="*/ 114300 h 114300"/>
            </a:gdLst>
            <a:ahLst/>
            <a:cxnLst>
              <a:cxn ang="0">
                <a:pos x="connsiteX0" y="connsiteY0"/>
              </a:cxn>
              <a:cxn ang="0">
                <a:pos x="connsiteX1" y="connsiteY1"/>
              </a:cxn>
              <a:cxn ang="0">
                <a:pos x="connsiteX2" y="connsiteY2"/>
              </a:cxn>
              <a:cxn ang="0">
                <a:pos x="connsiteX3" y="connsiteY3"/>
              </a:cxn>
            </a:cxnLst>
            <a:rect l="l" t="t" r="r" b="b"/>
            <a:pathLst>
              <a:path w="923925" h="114300">
                <a:moveTo>
                  <a:pt x="0" y="104775"/>
                </a:moveTo>
                <a:lnTo>
                  <a:pt x="0" y="0"/>
                </a:lnTo>
                <a:lnTo>
                  <a:pt x="923925" y="0"/>
                </a:lnTo>
                <a:lnTo>
                  <a:pt x="923925" y="114300"/>
                </a:ln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3327" name="TextBox 11"/>
          <p:cNvSpPr txBox="1">
            <a:spLocks noChangeArrowheads="1"/>
          </p:cNvSpPr>
          <p:nvPr/>
        </p:nvSpPr>
        <p:spPr bwMode="auto">
          <a:xfrm>
            <a:off x="3843338" y="1222375"/>
            <a:ext cx="205581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n-US" sz="1800" b="1" dirty="0" smtClean="0">
                <a:solidFill>
                  <a:srgbClr val="E44C16"/>
                </a:solidFill>
              </a:rPr>
              <a:t>Αλλαγή από </a:t>
            </a:r>
            <a:r>
              <a:rPr lang="en-GB" altLang="en-US" sz="1800" b="1" dirty="0" smtClean="0">
                <a:solidFill>
                  <a:srgbClr val="E44C16"/>
                </a:solidFill>
              </a:rPr>
              <a:t>IFN</a:t>
            </a:r>
            <a:r>
              <a:rPr lang="en-GB" altLang="en-US" sz="1800" b="1" dirty="0">
                <a:solidFill>
                  <a:srgbClr val="E44C16"/>
                </a:solidFill>
              </a:rPr>
              <a:t>*</a:t>
            </a:r>
          </a:p>
          <a:p>
            <a:pPr algn="ctr" eaLnBrk="1" hangingPunct="1"/>
            <a:r>
              <a:rPr lang="en-GB" altLang="en-US" sz="1800" b="1" dirty="0">
                <a:solidFill>
                  <a:srgbClr val="E44C16"/>
                </a:solidFill>
              </a:rPr>
              <a:t>(n = 1758 / 1085)</a:t>
            </a:r>
          </a:p>
        </p:txBody>
      </p:sp>
      <p:sp>
        <p:nvSpPr>
          <p:cNvPr id="13328" name="TextBox 11"/>
          <p:cNvSpPr txBox="1">
            <a:spLocks noChangeArrowheads="1"/>
          </p:cNvSpPr>
          <p:nvPr/>
        </p:nvSpPr>
        <p:spPr bwMode="auto">
          <a:xfrm>
            <a:off x="6148388" y="1222375"/>
            <a:ext cx="205581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n-US" sz="1800" b="1" dirty="0" smtClean="0">
                <a:solidFill>
                  <a:srgbClr val="E44C16"/>
                </a:solidFill>
              </a:rPr>
              <a:t>Σύνολο ασθενών</a:t>
            </a:r>
            <a:endParaRPr lang="en-GB" altLang="en-US" sz="1800" b="1" dirty="0">
              <a:solidFill>
                <a:srgbClr val="E44C16"/>
              </a:solidFill>
            </a:endParaRPr>
          </a:p>
          <a:p>
            <a:pPr algn="ctr" eaLnBrk="1" hangingPunct="1"/>
            <a:r>
              <a:rPr lang="en-GB" altLang="en-US" sz="1800" b="1" dirty="0">
                <a:solidFill>
                  <a:srgbClr val="E44C16"/>
                </a:solidFill>
              </a:rPr>
              <a:t>(n = 3565 / 2229)</a:t>
            </a:r>
          </a:p>
        </p:txBody>
      </p:sp>
      <p:sp>
        <p:nvSpPr>
          <p:cNvPr id="3" name="TextBox 2"/>
          <p:cNvSpPr txBox="1"/>
          <p:nvPr/>
        </p:nvSpPr>
        <p:spPr>
          <a:xfrm>
            <a:off x="1928708" y="3646487"/>
            <a:ext cx="492443" cy="338554"/>
          </a:xfrm>
          <a:prstGeom prst="rect">
            <a:avLst/>
          </a:prstGeom>
          <a:noFill/>
        </p:spPr>
        <p:txBody>
          <a:bodyPr wrap="none" rtlCol="0">
            <a:spAutoFit/>
          </a:bodyPr>
          <a:lstStyle/>
          <a:p>
            <a:r>
              <a:rPr lang="en-US" sz="1600" b="1" dirty="0" smtClean="0">
                <a:solidFill>
                  <a:srgbClr val="FFFFFF"/>
                </a:solidFill>
              </a:rPr>
              <a:t>GA</a:t>
            </a:r>
            <a:endParaRPr lang="en-US" sz="1600" b="1" dirty="0">
              <a:solidFill>
                <a:srgbClr val="FFFFFF"/>
              </a:solidFill>
            </a:endParaRPr>
          </a:p>
        </p:txBody>
      </p:sp>
      <p:sp>
        <p:nvSpPr>
          <p:cNvPr id="20" name="TextBox 19"/>
          <p:cNvSpPr txBox="1"/>
          <p:nvPr/>
        </p:nvSpPr>
        <p:spPr>
          <a:xfrm>
            <a:off x="4225661" y="3646487"/>
            <a:ext cx="514885" cy="338554"/>
          </a:xfrm>
          <a:prstGeom prst="rect">
            <a:avLst/>
          </a:prstGeom>
          <a:noFill/>
        </p:spPr>
        <p:txBody>
          <a:bodyPr wrap="none" rtlCol="0">
            <a:spAutoFit/>
          </a:bodyPr>
          <a:lstStyle/>
          <a:p>
            <a:r>
              <a:rPr lang="en-US" sz="1600" b="1" dirty="0" smtClean="0">
                <a:solidFill>
                  <a:srgbClr val="FFFFFF"/>
                </a:solidFill>
              </a:rPr>
              <a:t>INF</a:t>
            </a:r>
            <a:endParaRPr lang="en-US" sz="1600" b="1" dirty="0">
              <a:solidFill>
                <a:srgbClr val="FFFFFF"/>
              </a:solidFill>
            </a:endParaRPr>
          </a:p>
        </p:txBody>
      </p:sp>
    </p:spTree>
    <p:extLst>
      <p:ext uri="{BB962C8B-B14F-4D97-AF65-F5344CB8AC3E}">
        <p14:creationId xmlns:p14="http://schemas.microsoft.com/office/powerpoint/2010/main" val="9352432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z="1000" dirty="0" smtClean="0"/>
              <a:t>Presented results are from an interim analysis of up to 3641 patients documented in the PANGAEA registry.*</a:t>
            </a:r>
            <a:r>
              <a:rPr lang="en-GB" altLang="en-US" sz="1000" dirty="0" smtClean="0"/>
              <a:t>The length of follow up varies according to the time point of inclusion; the lower patient numbers at later time points do not indicate that patients have stopped treatment </a:t>
            </a:r>
            <a:r>
              <a:rPr lang="en-GB" sz="1000" dirty="0" smtClean="0"/>
              <a:t>Ziemssen T </a:t>
            </a:r>
            <a:r>
              <a:rPr lang="en-GB" sz="1000" i="1" dirty="0" smtClean="0"/>
              <a:t>et al.</a:t>
            </a:r>
            <a:r>
              <a:rPr lang="en-GB" sz="1000" dirty="0" smtClean="0"/>
              <a:t> Poster P3.152 presented at </a:t>
            </a:r>
            <a:r>
              <a:rPr lang="en-GB" sz="1000" i="1" dirty="0" smtClean="0"/>
              <a:t>AAN</a:t>
            </a:r>
            <a:r>
              <a:rPr lang="en-GB" sz="1000" dirty="0" smtClean="0"/>
              <a:t> 2014. Reproduced with kind permission from T Ziemssen</a:t>
            </a:r>
            <a:endParaRPr lang="en-GB" sz="1000" dirty="0"/>
          </a:p>
        </p:txBody>
      </p:sp>
      <p:sp>
        <p:nvSpPr>
          <p:cNvPr id="12293" name="TextBox 11"/>
          <p:cNvSpPr txBox="1">
            <a:spLocks noChangeArrowheads="1"/>
          </p:cNvSpPr>
          <p:nvPr/>
        </p:nvSpPr>
        <p:spPr bwMode="auto">
          <a:xfrm>
            <a:off x="1902629" y="5473700"/>
            <a:ext cx="78579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200" dirty="0">
                <a:solidFill>
                  <a:srgbClr val="000000"/>
                </a:solidFill>
              </a:rPr>
              <a:t>n = 2720</a:t>
            </a:r>
          </a:p>
        </p:txBody>
      </p:sp>
      <p:graphicFrame>
        <p:nvGraphicFramePr>
          <p:cNvPr id="12290" name="Chart 9"/>
          <p:cNvGraphicFramePr>
            <a:graphicFrameLocks/>
          </p:cNvGraphicFramePr>
          <p:nvPr>
            <p:extLst>
              <p:ext uri="{D42A27DB-BD31-4B8C-83A1-F6EECF244321}">
                <p14:modId xmlns:p14="http://schemas.microsoft.com/office/powerpoint/2010/main" val="2801056970"/>
              </p:ext>
            </p:extLst>
          </p:nvPr>
        </p:nvGraphicFramePr>
        <p:xfrm>
          <a:off x="973931" y="1622425"/>
          <a:ext cx="7145337" cy="3862387"/>
        </p:xfrm>
        <a:graphic>
          <a:graphicData uri="http://schemas.openxmlformats.org/presentationml/2006/ole">
            <mc:AlternateContent xmlns:mc="http://schemas.openxmlformats.org/markup-compatibility/2006">
              <mc:Choice xmlns:v="urn:schemas-microsoft-com:vml" Requires="v">
                <p:oleObj spid="_x0000_s15376" r:id="rId4" imgW="7730398" imgH="4163929" progId="Excel.Chart.8">
                  <p:embed/>
                </p:oleObj>
              </mc:Choice>
              <mc:Fallback>
                <p:oleObj r:id="rId4" imgW="7730398" imgH="416392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931" y="1622425"/>
                        <a:ext cx="7145337" cy="3862387"/>
                      </a:xfrm>
                      <a:prstGeom prst="rect">
                        <a:avLst/>
                      </a:prstGeom>
                      <a:noFill/>
                      <a:extLst/>
                    </p:spPr>
                  </p:pic>
                </p:oleObj>
              </mc:Fallback>
            </mc:AlternateContent>
          </a:graphicData>
        </a:graphic>
      </p:graphicFrame>
      <p:sp>
        <p:nvSpPr>
          <p:cNvPr id="12294" name="Rectangle 10"/>
          <p:cNvSpPr>
            <a:spLocks noChangeArrowheads="1"/>
          </p:cNvSpPr>
          <p:nvPr/>
        </p:nvSpPr>
        <p:spPr bwMode="auto">
          <a:xfrm rot="16200000">
            <a:off x="-666749" y="3492599"/>
            <a:ext cx="309245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400">
                <a:solidFill>
                  <a:srgbClr val="000000"/>
                </a:solidFill>
              </a:rPr>
              <a:t>Patients (%)</a:t>
            </a:r>
          </a:p>
        </p:txBody>
      </p:sp>
      <p:sp>
        <p:nvSpPr>
          <p:cNvPr id="12295" name="TextBox 11"/>
          <p:cNvSpPr txBox="1">
            <a:spLocks noChangeArrowheads="1"/>
          </p:cNvSpPr>
          <p:nvPr/>
        </p:nvSpPr>
        <p:spPr bwMode="auto">
          <a:xfrm>
            <a:off x="3575050" y="5473700"/>
            <a:ext cx="7857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200">
                <a:solidFill>
                  <a:srgbClr val="000000"/>
                </a:solidFill>
              </a:rPr>
              <a:t>n = 1927</a:t>
            </a:r>
          </a:p>
        </p:txBody>
      </p:sp>
      <p:sp>
        <p:nvSpPr>
          <p:cNvPr id="12296" name="TextBox 12"/>
          <p:cNvSpPr txBox="1">
            <a:spLocks noChangeArrowheads="1"/>
          </p:cNvSpPr>
          <p:nvPr/>
        </p:nvSpPr>
        <p:spPr bwMode="auto">
          <a:xfrm>
            <a:off x="5127625" y="5473700"/>
            <a:ext cx="7857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200">
                <a:solidFill>
                  <a:srgbClr val="000000"/>
                </a:solidFill>
              </a:rPr>
              <a:t>n = 1262</a:t>
            </a:r>
          </a:p>
        </p:txBody>
      </p:sp>
      <p:sp>
        <p:nvSpPr>
          <p:cNvPr id="12297" name="TextBox 13"/>
          <p:cNvSpPr txBox="1">
            <a:spLocks noChangeArrowheads="1"/>
          </p:cNvSpPr>
          <p:nvPr/>
        </p:nvSpPr>
        <p:spPr bwMode="auto">
          <a:xfrm>
            <a:off x="6837363" y="5473700"/>
            <a:ext cx="76014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200">
                <a:solidFill>
                  <a:srgbClr val="000000"/>
                </a:solidFill>
              </a:rPr>
              <a:t>n = 748*</a:t>
            </a:r>
          </a:p>
        </p:txBody>
      </p:sp>
      <p:sp>
        <p:nvSpPr>
          <p:cNvPr id="12298" name="TextBox 11"/>
          <p:cNvSpPr txBox="1">
            <a:spLocks noChangeArrowheads="1"/>
          </p:cNvSpPr>
          <p:nvPr/>
        </p:nvSpPr>
        <p:spPr bwMode="auto">
          <a:xfrm>
            <a:off x="1436688" y="1222375"/>
            <a:ext cx="69230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000" b="1" dirty="0">
                <a:solidFill>
                  <a:srgbClr val="E44C16"/>
                </a:solidFill>
              </a:rPr>
              <a:t>6-month sustained EDSS change</a:t>
            </a:r>
          </a:p>
        </p:txBody>
      </p:sp>
      <p:sp>
        <p:nvSpPr>
          <p:cNvPr id="11" name="Title 1"/>
          <p:cNvSpPr txBox="1">
            <a:spLocks/>
          </p:cNvSpPr>
          <p:nvPr/>
        </p:nvSpPr>
        <p:spPr bwMode="auto">
          <a:xfrm>
            <a:off x="539750" y="-76200"/>
            <a:ext cx="8318530" cy="969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bg1"/>
                </a:solidFill>
                <a:latin typeface="Arial" pitchFamily="34" charset="0"/>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a:solidFill>
                  <a:schemeClr val="bg1"/>
                </a:solidFill>
                <a:latin typeface="Arial" charset="0"/>
              </a:defRPr>
            </a:lvl6pPr>
            <a:lvl7pPr marL="914400" algn="l" rtl="0" fontAlgn="base">
              <a:spcBef>
                <a:spcPct val="0"/>
              </a:spcBef>
              <a:spcAft>
                <a:spcPct val="0"/>
              </a:spcAft>
              <a:defRPr sz="2000">
                <a:solidFill>
                  <a:schemeClr val="bg1"/>
                </a:solidFill>
                <a:latin typeface="Arial" charset="0"/>
              </a:defRPr>
            </a:lvl7pPr>
            <a:lvl8pPr marL="1371600" algn="l" rtl="0" fontAlgn="base">
              <a:spcBef>
                <a:spcPct val="0"/>
              </a:spcBef>
              <a:spcAft>
                <a:spcPct val="0"/>
              </a:spcAft>
              <a:defRPr sz="2000">
                <a:solidFill>
                  <a:schemeClr val="bg1"/>
                </a:solidFill>
                <a:latin typeface="Arial" charset="0"/>
              </a:defRPr>
            </a:lvl8pPr>
            <a:lvl9pPr marL="1828800" algn="l" rtl="0" fontAlgn="base">
              <a:spcBef>
                <a:spcPct val="0"/>
              </a:spcBef>
              <a:spcAft>
                <a:spcPct val="0"/>
              </a:spcAft>
              <a:defRPr sz="2000">
                <a:solidFill>
                  <a:schemeClr val="bg1"/>
                </a:solidFill>
                <a:latin typeface="Arial" charset="0"/>
              </a:defRPr>
            </a:lvl9pPr>
          </a:lstStyle>
          <a:p>
            <a:r>
              <a:rPr lang="el-GR" sz="1600" kern="0" smtClean="0">
                <a:solidFill>
                  <a:schemeClr val="tx1">
                    <a:lumMod val="85000"/>
                    <a:lumOff val="15000"/>
                  </a:schemeClr>
                </a:solidFill>
              </a:rPr>
              <a:t>Δεδομένα από την καθημερινή κλινική πράξη</a:t>
            </a:r>
            <a:endParaRPr lang="en-US" sz="1600" kern="0" dirty="0">
              <a:solidFill>
                <a:schemeClr val="tx1">
                  <a:lumMod val="85000"/>
                  <a:lumOff val="15000"/>
                </a:schemeClr>
              </a:solidFill>
            </a:endParaRPr>
          </a:p>
        </p:txBody>
      </p:sp>
      <p:sp>
        <p:nvSpPr>
          <p:cNvPr id="2" name="Rounded Rectangle 1"/>
          <p:cNvSpPr/>
          <p:nvPr/>
        </p:nvSpPr>
        <p:spPr>
          <a:xfrm>
            <a:off x="95250" y="893296"/>
            <a:ext cx="1757363" cy="729129"/>
          </a:xfrm>
          <a:prstGeom prst="roundRect">
            <a:avLst/>
          </a:prstGeom>
          <a:solidFill>
            <a:schemeClr val="accent6"/>
          </a:solidFill>
          <a:ln>
            <a:solidFill>
              <a:schemeClr val="accent6"/>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rgbClr val="FFFFFF"/>
                </a:solidFill>
              </a:rPr>
              <a:t>PANGAEA</a:t>
            </a:r>
            <a:endParaRPr lang="en-US" sz="1800" b="1" dirty="0">
              <a:solidFill>
                <a:srgbClr val="FFFFFF"/>
              </a:solidFill>
            </a:endParaRPr>
          </a:p>
        </p:txBody>
      </p:sp>
    </p:spTree>
    <p:extLst>
      <p:ext uri="{BB962C8B-B14F-4D97-AF65-F5344CB8AC3E}">
        <p14:creationId xmlns:p14="http://schemas.microsoft.com/office/powerpoint/2010/main" val="3891491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0" y="0"/>
            <a:ext cx="7589838" cy="684213"/>
          </a:xfrm>
        </p:spPr>
        <p:txBody>
          <a:bodyPr/>
          <a:lstStyle/>
          <a:p>
            <a:r>
              <a:rPr lang="el-GR" dirty="0">
                <a:solidFill>
                  <a:schemeClr val="tx1">
                    <a:lumMod val="85000"/>
                    <a:lumOff val="15000"/>
                  </a:schemeClr>
                </a:solidFill>
              </a:rPr>
              <a:t>Μακροχρόνια δεδομένα εμπειρίας χρήσης και ασφάλειας</a:t>
            </a:r>
            <a:endParaRPr lang="en-US" dirty="0">
              <a:solidFill>
                <a:schemeClr val="tx1">
                  <a:lumMod val="85000"/>
                  <a:lumOff val="15000"/>
                </a:schemeClr>
              </a:solidFill>
            </a:endParaRPr>
          </a:p>
        </p:txBody>
      </p:sp>
      <p:sp>
        <p:nvSpPr>
          <p:cNvPr id="70659" name="Rectangle 3"/>
          <p:cNvSpPr>
            <a:spLocks noGrp="1" noChangeArrowheads="1"/>
          </p:cNvSpPr>
          <p:nvPr>
            <p:ph idx="4294967295"/>
          </p:nvPr>
        </p:nvSpPr>
        <p:spPr>
          <a:xfrm>
            <a:off x="3992563" y="1220788"/>
            <a:ext cx="5151437" cy="2932112"/>
          </a:xfrm>
        </p:spPr>
        <p:txBody>
          <a:bodyPr/>
          <a:lstStyle/>
          <a:p>
            <a:r>
              <a:rPr lang="en-US" altLang="en-US" dirty="0" smtClean="0"/>
              <a:t>&gt; 91 500* </a:t>
            </a:r>
            <a:r>
              <a:rPr lang="el-GR" altLang="en-US" dirty="0" smtClean="0"/>
              <a:t>ασθενείς έχουν λάβει </a:t>
            </a:r>
            <a:r>
              <a:rPr lang="el-GR" altLang="en-US" dirty="0" err="1" smtClean="0"/>
              <a:t>φινγκολιμόδη</a:t>
            </a:r>
            <a:endParaRPr lang="el-GR" altLang="en-US" dirty="0" smtClean="0"/>
          </a:p>
          <a:p>
            <a:endParaRPr lang="en-US" altLang="en-US" dirty="0" smtClean="0"/>
          </a:p>
          <a:p>
            <a:r>
              <a:rPr lang="el-GR" altLang="en-US" dirty="0" smtClean="0"/>
              <a:t>Υπάρχει έκθεση σε πάνω από </a:t>
            </a:r>
            <a:r>
              <a:rPr lang="en-US" altLang="en-US" dirty="0" smtClean="0"/>
              <a:t> 135</a:t>
            </a:r>
            <a:r>
              <a:rPr lang="el-GR" altLang="en-US" dirty="0" smtClean="0"/>
              <a:t>.</a:t>
            </a:r>
            <a:r>
              <a:rPr lang="en-US" altLang="en-US" dirty="0" smtClean="0"/>
              <a:t>800 </a:t>
            </a:r>
            <a:r>
              <a:rPr lang="el-GR" altLang="en-US" dirty="0" smtClean="0"/>
              <a:t>έτη ασθενών παγκοσμίως</a:t>
            </a:r>
          </a:p>
          <a:p>
            <a:endParaRPr lang="en-US" altLang="en-US" dirty="0" smtClean="0"/>
          </a:p>
          <a:p>
            <a:pPr eaLnBrk="1" hangingPunct="1">
              <a:buClr>
                <a:srgbClr val="A50021"/>
              </a:buClr>
            </a:pPr>
            <a:r>
              <a:rPr lang="el-GR" altLang="en-US" dirty="0" smtClean="0"/>
              <a:t>Εγκεκριμένο σε</a:t>
            </a:r>
            <a:r>
              <a:rPr lang="en-GB" altLang="en-US" dirty="0" smtClean="0"/>
              <a:t> &gt;80 </a:t>
            </a:r>
            <a:r>
              <a:rPr lang="el-GR" altLang="en-US" dirty="0" smtClean="0"/>
              <a:t>χώρες</a:t>
            </a:r>
            <a:endParaRPr lang="en-GB" altLang="en-US" dirty="0" smtClean="0"/>
          </a:p>
        </p:txBody>
      </p:sp>
      <p:sp>
        <p:nvSpPr>
          <p:cNvPr id="70660" name="Footer Placeholder 3"/>
          <p:cNvSpPr txBox="1">
            <a:spLocks noGrp="1"/>
          </p:cNvSpPr>
          <p:nvPr/>
        </p:nvSpPr>
        <p:spPr bwMode="auto">
          <a:xfrm>
            <a:off x="146956" y="6184446"/>
            <a:ext cx="8833531" cy="900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buFont typeface="Arial" charset="0"/>
              <a:buNone/>
            </a:pPr>
            <a:r>
              <a:rPr lang="en-GB" altLang="en-US" sz="1050" dirty="0">
                <a:solidFill>
                  <a:srgbClr val="606060"/>
                </a:solidFill>
              </a:rPr>
              <a:t>*Data cut-off 28 February 2014. Novartis </a:t>
            </a:r>
            <a:r>
              <a:rPr lang="en-GB" altLang="en-US" sz="1050" dirty="0" err="1">
                <a:solidFill>
                  <a:srgbClr val="606060"/>
                </a:solidFill>
              </a:rPr>
              <a:t>Pharma</a:t>
            </a:r>
            <a:r>
              <a:rPr lang="en-GB" altLang="en-US" sz="1050" dirty="0">
                <a:solidFill>
                  <a:srgbClr val="606060"/>
                </a:solidFill>
              </a:rPr>
              <a:t> AG. Data on </a:t>
            </a:r>
            <a:r>
              <a:rPr lang="en-GB" altLang="en-US" sz="1050" dirty="0" smtClean="0">
                <a:solidFill>
                  <a:srgbClr val="606060"/>
                </a:solidFill>
              </a:rPr>
              <a:t>file</a:t>
            </a:r>
            <a:endParaRPr lang="el-GR" altLang="en-US" sz="1050" dirty="0" smtClean="0">
              <a:solidFill>
                <a:srgbClr val="606060"/>
              </a:solidFill>
            </a:endParaRPr>
          </a:p>
          <a:p>
            <a:r>
              <a:rPr lang="en-GB" sz="700" dirty="0">
                <a:solidFill>
                  <a:srgbClr val="000000"/>
                </a:solidFill>
              </a:rPr>
              <a:t>2</a:t>
            </a:r>
            <a:r>
              <a:rPr lang="en-GB" sz="1050" dirty="0">
                <a:solidFill>
                  <a:srgbClr val="606060"/>
                </a:solidFill>
              </a:rPr>
              <a:t>. US FDA Drug Safety Communication. 2011. Available at: http://www.fda.gov/Drugs/DrugSafety/ucm284240.htm. </a:t>
            </a:r>
            <a:r>
              <a:rPr lang="en-GB" sz="1050" dirty="0" smtClean="0">
                <a:solidFill>
                  <a:srgbClr val="606060"/>
                </a:solidFill>
              </a:rPr>
              <a:t>Accessed </a:t>
            </a:r>
            <a:r>
              <a:rPr lang="en-GB" sz="1050" dirty="0">
                <a:solidFill>
                  <a:srgbClr val="606060"/>
                </a:solidFill>
              </a:rPr>
              <a:t>April 2013; 3. EMA. GILENYA Q&amp;A. 2012. Available at: http://www.ema.europa.eu/docs/en_GB/document_library/Medicine_QA/2012/04/WC500125689.pdf.</a:t>
            </a:r>
            <a:br>
              <a:rPr lang="en-GB" sz="1050" dirty="0">
                <a:solidFill>
                  <a:srgbClr val="606060"/>
                </a:solidFill>
              </a:rPr>
            </a:br>
            <a:r>
              <a:rPr lang="en-GB" sz="1050" dirty="0">
                <a:solidFill>
                  <a:srgbClr val="606060"/>
                </a:solidFill>
              </a:rPr>
              <a:t> Accessed April 2013.</a:t>
            </a:r>
          </a:p>
          <a:p>
            <a:pPr>
              <a:buFont typeface="Arial" charset="0"/>
              <a:buNone/>
            </a:pPr>
            <a:r>
              <a:rPr lang="en-GB" altLang="en-US" sz="1050" dirty="0">
                <a:solidFill>
                  <a:srgbClr val="606060"/>
                </a:solidFill>
              </a:rPr>
              <a:t> </a:t>
            </a:r>
          </a:p>
        </p:txBody>
      </p:sp>
      <p:pic>
        <p:nvPicPr>
          <p:cNvPr id="7066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8" y="1697038"/>
            <a:ext cx="2998787" cy="236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266700" y="4659853"/>
            <a:ext cx="8713788" cy="1015663"/>
          </a:xfrm>
          <a:prstGeom prst="rect">
            <a:avLst/>
          </a:prstGeom>
        </p:spPr>
        <p:txBody>
          <a:bodyPr>
            <a:spAutoFit/>
          </a:bodyPr>
          <a:lstStyle/>
          <a:p>
            <a:pPr indent="-1588">
              <a:spcBef>
                <a:spcPts val="0"/>
              </a:spcBef>
              <a:buClr>
                <a:srgbClr val="FF9900"/>
              </a:buClr>
              <a:defRPr/>
            </a:pPr>
            <a:r>
              <a:rPr lang="el-GR" sz="1800" b="1" kern="0" dirty="0">
                <a:solidFill>
                  <a:srgbClr val="474649"/>
                </a:solidFill>
              </a:rPr>
              <a:t>Θετικό προφίλ οφέλους-ρίσκου</a:t>
            </a:r>
            <a:r>
              <a:rPr lang="en-GB" sz="1800" b="1" kern="0" dirty="0">
                <a:solidFill>
                  <a:srgbClr val="474649"/>
                </a:solidFill>
              </a:rPr>
              <a:t> </a:t>
            </a:r>
            <a:r>
              <a:rPr lang="el-GR" sz="1800" b="1" kern="0" dirty="0">
                <a:solidFill>
                  <a:srgbClr val="474649"/>
                </a:solidFill>
              </a:rPr>
              <a:t>επιβεβαιωμένο από τις αρμόδιες αρχές</a:t>
            </a:r>
            <a:r>
              <a:rPr lang="en-GB" sz="1800" b="1" kern="0" baseline="30000" dirty="0">
                <a:solidFill>
                  <a:srgbClr val="474649"/>
                </a:solidFill>
              </a:rPr>
              <a:t>2,3</a:t>
            </a:r>
          </a:p>
          <a:p>
            <a:pPr marL="1080000" lvl="1" indent="-285750">
              <a:spcBef>
                <a:spcPts val="600"/>
              </a:spcBef>
              <a:buClr>
                <a:srgbClr val="A50021"/>
              </a:buClr>
              <a:buFont typeface="Arial" pitchFamily="34" charset="0"/>
              <a:buChar char="•"/>
              <a:defRPr/>
            </a:pPr>
            <a:r>
              <a:rPr lang="en-GB" sz="1600" b="1" kern="0" dirty="0">
                <a:solidFill>
                  <a:srgbClr val="474649"/>
                </a:solidFill>
              </a:rPr>
              <a:t>US FDA</a:t>
            </a:r>
            <a:r>
              <a:rPr lang="en-GB" sz="1600" kern="0" dirty="0">
                <a:solidFill>
                  <a:srgbClr val="474649"/>
                </a:solidFill>
              </a:rPr>
              <a:t>: </a:t>
            </a:r>
            <a:r>
              <a:rPr lang="el-GR" sz="1600" kern="0" dirty="0">
                <a:solidFill>
                  <a:srgbClr val="474649"/>
                </a:solidFill>
              </a:rPr>
              <a:t>η </a:t>
            </a:r>
            <a:r>
              <a:rPr lang="el-GR" sz="1600" kern="0" dirty="0" err="1">
                <a:solidFill>
                  <a:srgbClr val="474649"/>
                </a:solidFill>
              </a:rPr>
              <a:t>φινγκολιμόδη</a:t>
            </a:r>
            <a:r>
              <a:rPr lang="el-GR" sz="1600" kern="0" dirty="0">
                <a:solidFill>
                  <a:srgbClr val="474649"/>
                </a:solidFill>
              </a:rPr>
              <a:t> παρέχει σημαντικό όφελος στη θεραπεία</a:t>
            </a:r>
            <a:endParaRPr lang="en-GB" sz="1600" kern="0" baseline="30000" dirty="0">
              <a:solidFill>
                <a:srgbClr val="474649"/>
              </a:solidFill>
            </a:endParaRPr>
          </a:p>
          <a:p>
            <a:pPr marL="1080000" lvl="1" indent="-285750">
              <a:spcBef>
                <a:spcPts val="600"/>
              </a:spcBef>
              <a:buClr>
                <a:srgbClr val="A50021"/>
              </a:buClr>
              <a:buFont typeface="Arial" pitchFamily="34" charset="0"/>
              <a:buChar char="•"/>
              <a:defRPr/>
            </a:pPr>
            <a:r>
              <a:rPr lang="en-GB" sz="1600" b="1" kern="0" dirty="0">
                <a:solidFill>
                  <a:srgbClr val="474649"/>
                </a:solidFill>
              </a:rPr>
              <a:t>EU EMA</a:t>
            </a:r>
            <a:r>
              <a:rPr lang="en-GB" sz="1600" kern="0" dirty="0">
                <a:solidFill>
                  <a:srgbClr val="474649"/>
                </a:solidFill>
              </a:rPr>
              <a:t>: </a:t>
            </a:r>
            <a:r>
              <a:rPr lang="el-GR" sz="1600" kern="0" dirty="0">
                <a:solidFill>
                  <a:srgbClr val="474649"/>
                </a:solidFill>
              </a:rPr>
              <a:t>η </a:t>
            </a:r>
            <a:r>
              <a:rPr lang="el-GR" sz="1600" kern="0" dirty="0" err="1">
                <a:solidFill>
                  <a:srgbClr val="474649"/>
                </a:solidFill>
              </a:rPr>
              <a:t>φινγκολιμόδη</a:t>
            </a:r>
            <a:r>
              <a:rPr lang="el-GR" sz="1600" kern="0" dirty="0">
                <a:solidFill>
                  <a:srgbClr val="474649"/>
                </a:solidFill>
              </a:rPr>
              <a:t> έχει θετικό προφίλ </a:t>
            </a:r>
            <a:r>
              <a:rPr lang="el-GR" sz="1600" kern="0" dirty="0" smtClean="0">
                <a:solidFill>
                  <a:srgbClr val="474649"/>
                </a:solidFill>
              </a:rPr>
              <a:t>οφέλους-ρίσκου</a:t>
            </a:r>
            <a:endParaRPr lang="en-GB" sz="1600" kern="0" baseline="30000" dirty="0">
              <a:solidFill>
                <a:srgbClr val="474649"/>
              </a:solidFill>
            </a:endParaRPr>
          </a:p>
        </p:txBody>
      </p:sp>
    </p:spTree>
    <p:extLst>
      <p:ext uri="{BB962C8B-B14F-4D97-AF65-F5344CB8AC3E}">
        <p14:creationId xmlns:p14="http://schemas.microsoft.com/office/powerpoint/2010/main" val="34340724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Text Box 219"/>
          <p:cNvSpPr txBox="1">
            <a:spLocks noChangeArrowheads="1"/>
          </p:cNvSpPr>
          <p:nvPr/>
        </p:nvSpPr>
        <p:spPr bwMode="auto">
          <a:xfrm>
            <a:off x="107504" y="6481905"/>
            <a:ext cx="8275637" cy="260350"/>
          </a:xfrm>
          <a:prstGeom prst="rect">
            <a:avLst/>
          </a:prstGeom>
          <a:noFill/>
          <a:ln w="9525" algn="ctr">
            <a:noFill/>
            <a:miter lim="800000"/>
            <a:headEnd/>
            <a:tailEnd/>
          </a:ln>
        </p:spPr>
        <p:txBody>
          <a:bodyPr>
            <a:spAutoFit/>
          </a:bodyPr>
          <a:lstStyle/>
          <a:p>
            <a:pPr eaLnBrk="0" hangingPunct="0"/>
            <a:r>
              <a:rPr lang="en-GB" sz="1100" dirty="0">
                <a:solidFill>
                  <a:srgbClr val="606060"/>
                </a:solidFill>
                <a:cs typeface="Arial" charset="0"/>
              </a:rPr>
              <a:t>Gilenya™ Prescribing </a:t>
            </a:r>
            <a:r>
              <a:rPr lang="en-GB" sz="1100" dirty="0" smtClean="0">
                <a:solidFill>
                  <a:srgbClr val="606060"/>
                </a:solidFill>
                <a:cs typeface="Arial" charset="0"/>
              </a:rPr>
              <a:t>Information</a:t>
            </a:r>
            <a:endParaRPr lang="en-GB" sz="1100" dirty="0">
              <a:solidFill>
                <a:srgbClr val="606060"/>
              </a:solidFill>
              <a:cs typeface="Arial" charset="0"/>
            </a:endParaRPr>
          </a:p>
        </p:txBody>
      </p:sp>
      <p:sp>
        <p:nvSpPr>
          <p:cNvPr id="14" name="Rectangle 2"/>
          <p:cNvSpPr txBox="1">
            <a:spLocks noChangeArrowheads="1"/>
          </p:cNvSpPr>
          <p:nvPr/>
        </p:nvSpPr>
        <p:spPr bwMode="auto">
          <a:xfrm>
            <a:off x="107504" y="54672"/>
            <a:ext cx="8359602" cy="684213"/>
          </a:xfrm>
          <a:prstGeom prst="rect">
            <a:avLst/>
          </a:prstGeom>
          <a:noFill/>
          <a:ln w="9525">
            <a:noFill/>
            <a:miter lim="800000"/>
            <a:headEnd/>
            <a:tailEnd/>
          </a:ln>
        </p:spPr>
        <p:txBody>
          <a:bodyPr anchor="ctr"/>
          <a:lstStyle/>
          <a:p>
            <a:r>
              <a:rPr lang="el-GR" sz="1600" b="1" dirty="0" smtClean="0">
                <a:solidFill>
                  <a:schemeClr val="tx1">
                    <a:lumMod val="85000"/>
                    <a:lumOff val="15000"/>
                  </a:schemeClr>
                </a:solidFill>
                <a:ea typeface="Times New Roman" pitchFamily="18" charset="0"/>
                <a:cs typeface="Arial" pitchFamily="34" charset="0"/>
              </a:rPr>
              <a:t>Η </a:t>
            </a:r>
            <a:r>
              <a:rPr lang="el-GR" sz="1600" b="1" dirty="0" err="1" smtClean="0">
                <a:solidFill>
                  <a:schemeClr val="tx1">
                    <a:lumMod val="85000"/>
                    <a:lumOff val="15000"/>
                  </a:schemeClr>
                </a:solidFill>
                <a:ea typeface="Times New Roman" pitchFamily="18" charset="0"/>
                <a:cs typeface="Arial" pitchFamily="34" charset="0"/>
              </a:rPr>
              <a:t>φινγκολιμόδη</a:t>
            </a:r>
            <a:r>
              <a:rPr lang="el-GR" sz="1600" b="1" dirty="0" smtClean="0">
                <a:solidFill>
                  <a:schemeClr val="tx1">
                    <a:lumMod val="85000"/>
                    <a:lumOff val="15000"/>
                  </a:schemeClr>
                </a:solidFill>
                <a:ea typeface="Times New Roman" pitchFamily="18" charset="0"/>
                <a:cs typeface="Arial" pitchFamily="34" charset="0"/>
              </a:rPr>
              <a:t> </a:t>
            </a:r>
            <a:r>
              <a:rPr lang="el-GR" sz="1600" b="1" dirty="0">
                <a:solidFill>
                  <a:schemeClr val="tx1">
                    <a:lumMod val="85000"/>
                    <a:lumOff val="15000"/>
                  </a:schemeClr>
                </a:solidFill>
                <a:ea typeface="Times New Roman" pitchFamily="18" charset="0"/>
                <a:cs typeface="Arial" pitchFamily="34" charset="0"/>
              </a:rPr>
              <a:t>ενδείκνυται ως </a:t>
            </a:r>
            <a:r>
              <a:rPr lang="el-GR" sz="1600" b="1" dirty="0" err="1">
                <a:solidFill>
                  <a:schemeClr val="tx1">
                    <a:lumMod val="85000"/>
                    <a:lumOff val="15000"/>
                  </a:schemeClr>
                </a:solidFill>
                <a:ea typeface="Times New Roman" pitchFamily="18" charset="0"/>
                <a:cs typeface="Arial" pitchFamily="34" charset="0"/>
              </a:rPr>
              <a:t>μονοθεραπεία</a:t>
            </a:r>
            <a:r>
              <a:rPr lang="el-GR" sz="1600" b="1" dirty="0">
                <a:solidFill>
                  <a:schemeClr val="tx1">
                    <a:lumMod val="85000"/>
                    <a:lumOff val="15000"/>
                  </a:schemeClr>
                </a:solidFill>
                <a:ea typeface="Times New Roman" pitchFamily="18" charset="0"/>
                <a:cs typeface="Arial" pitchFamily="34" charset="0"/>
              </a:rPr>
              <a:t> τροποποιητική της νόσου σε υψηλής </a:t>
            </a:r>
            <a:r>
              <a:rPr lang="el-GR" sz="1600" b="1" dirty="0" err="1">
                <a:solidFill>
                  <a:schemeClr val="tx1">
                    <a:lumMod val="85000"/>
                    <a:lumOff val="15000"/>
                  </a:schemeClr>
                </a:solidFill>
                <a:ea typeface="Times New Roman" pitchFamily="18" charset="0"/>
                <a:cs typeface="Arial" pitchFamily="34" charset="0"/>
              </a:rPr>
              <a:t>ενεργότητας</a:t>
            </a:r>
            <a:r>
              <a:rPr lang="el-GR" sz="1600" b="1" dirty="0">
                <a:solidFill>
                  <a:schemeClr val="tx1">
                    <a:lumMod val="85000"/>
                    <a:lumOff val="15000"/>
                  </a:schemeClr>
                </a:solidFill>
                <a:ea typeface="Times New Roman" pitchFamily="18" charset="0"/>
                <a:cs typeface="Arial" pitchFamily="34" charset="0"/>
              </a:rPr>
              <a:t> υποτροπιάζουσα-διαλείπουσα σκλήρυνση κατά πλάκας (ΣΚΠ)</a:t>
            </a:r>
            <a:endParaRPr lang="el-GR" sz="1600" b="1" dirty="0">
              <a:solidFill>
                <a:schemeClr val="tx1">
                  <a:lumMod val="85000"/>
                  <a:lumOff val="15000"/>
                </a:schemeClr>
              </a:solidFill>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276264"/>
            <a:ext cx="1306576" cy="2048660"/>
          </a:xfrm>
          <a:prstGeom prst="rect">
            <a:avLst/>
          </a:prstGeom>
          <a:ln>
            <a:noFill/>
          </a:ln>
          <a:effectLst>
            <a:outerShdw blurRad="292100" dist="139700" dir="2700000" algn="tl" rotWithShape="0">
              <a:srgbClr val="333333">
                <a:alpha val="65000"/>
              </a:srgbClr>
            </a:outerShdw>
          </a:effectLst>
        </p:spPr>
      </p:pic>
      <p:sp>
        <p:nvSpPr>
          <p:cNvPr id="7" name="Rectangle 1"/>
          <p:cNvSpPr>
            <a:spLocks noChangeArrowheads="1"/>
          </p:cNvSpPr>
          <p:nvPr/>
        </p:nvSpPr>
        <p:spPr bwMode="auto">
          <a:xfrm>
            <a:off x="2051719" y="1376991"/>
            <a:ext cx="6768753"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hangingPunct="0">
              <a:buClr>
                <a:srgbClr val="C51571"/>
              </a:buClr>
              <a:buFont typeface="Wingdings" pitchFamily="2" charset="2"/>
              <a:buChar char="Ø"/>
            </a:pPr>
            <a:r>
              <a:rPr lang="el-GR" sz="1200" dirty="0" smtClean="0">
                <a:solidFill>
                  <a:srgbClr val="000000">
                    <a:lumMod val="65000"/>
                    <a:lumOff val="35000"/>
                  </a:srgbClr>
                </a:solidFill>
                <a:ea typeface="Times New Roman" pitchFamily="18" charset="0"/>
                <a:cs typeface="Arial" pitchFamily="34" charset="0"/>
              </a:rPr>
              <a:t> </a:t>
            </a:r>
            <a:r>
              <a:rPr lang="el-GR" sz="1200" b="1" dirty="0" smtClean="0">
                <a:solidFill>
                  <a:srgbClr val="000000">
                    <a:lumMod val="65000"/>
                    <a:lumOff val="35000"/>
                  </a:srgbClr>
                </a:solidFill>
                <a:ea typeface="Times New Roman" pitchFamily="18" charset="0"/>
                <a:cs typeface="Arial" pitchFamily="34" charset="0"/>
              </a:rPr>
              <a:t>Ασθενείς με υψηλής </a:t>
            </a:r>
            <a:r>
              <a:rPr lang="el-GR" sz="1200" b="1" dirty="0" err="1" smtClean="0">
                <a:solidFill>
                  <a:srgbClr val="000000">
                    <a:lumMod val="65000"/>
                    <a:lumOff val="35000"/>
                  </a:srgbClr>
                </a:solidFill>
                <a:ea typeface="Times New Roman" pitchFamily="18" charset="0"/>
                <a:cs typeface="Arial" pitchFamily="34" charset="0"/>
              </a:rPr>
              <a:t>ενεργότητας</a:t>
            </a:r>
            <a:r>
              <a:rPr lang="el-GR" sz="1200" b="1" dirty="0" smtClean="0">
                <a:solidFill>
                  <a:srgbClr val="000000">
                    <a:lumMod val="65000"/>
                    <a:lumOff val="35000"/>
                  </a:srgbClr>
                </a:solidFill>
                <a:ea typeface="Times New Roman" pitchFamily="18" charset="0"/>
                <a:cs typeface="Arial" pitchFamily="34" charset="0"/>
              </a:rPr>
              <a:t> </a:t>
            </a:r>
            <a:r>
              <a:rPr lang="en-US" sz="1200" b="1" dirty="0">
                <a:solidFill>
                  <a:srgbClr val="000000">
                    <a:lumMod val="65000"/>
                    <a:lumOff val="35000"/>
                  </a:srgbClr>
                </a:solidFill>
                <a:ea typeface="Times New Roman" pitchFamily="18" charset="0"/>
                <a:cs typeface="Arial" pitchFamily="34" charset="0"/>
              </a:rPr>
              <a:t> </a:t>
            </a:r>
            <a:r>
              <a:rPr lang="el-GR" sz="1200" b="1" dirty="0" smtClean="0">
                <a:solidFill>
                  <a:srgbClr val="000000">
                    <a:lumMod val="65000"/>
                    <a:lumOff val="35000"/>
                  </a:srgbClr>
                </a:solidFill>
                <a:ea typeface="Times New Roman" pitchFamily="18" charset="0"/>
                <a:cs typeface="Arial" pitchFamily="34" charset="0"/>
              </a:rPr>
              <a:t>νόσο παρά τη θεραπεία</a:t>
            </a:r>
            <a:r>
              <a:rPr lang="el-GR" sz="1200" b="1" strike="sngStrike" dirty="0" smtClean="0">
                <a:solidFill>
                  <a:srgbClr val="000000">
                    <a:lumMod val="65000"/>
                    <a:lumOff val="35000"/>
                  </a:srgbClr>
                </a:solidFill>
                <a:ea typeface="Times New Roman" pitchFamily="18" charset="0"/>
                <a:cs typeface="Arial" pitchFamily="34" charset="0"/>
              </a:rPr>
              <a:t> με μια βήτα-</a:t>
            </a:r>
            <a:r>
              <a:rPr lang="el-GR" sz="1200" b="1" strike="sngStrike" dirty="0" err="1" smtClean="0">
                <a:solidFill>
                  <a:srgbClr val="000000">
                    <a:lumMod val="65000"/>
                    <a:lumOff val="35000"/>
                  </a:srgbClr>
                </a:solidFill>
                <a:ea typeface="Times New Roman" pitchFamily="18" charset="0"/>
                <a:cs typeface="Arial" pitchFamily="34" charset="0"/>
              </a:rPr>
              <a:t>ιντερφερόνη</a:t>
            </a:r>
            <a:r>
              <a:rPr lang="el-GR" sz="1200" b="1" strike="sngStrike" dirty="0" smtClean="0">
                <a:solidFill>
                  <a:srgbClr val="000000">
                    <a:lumMod val="65000"/>
                    <a:lumOff val="35000"/>
                  </a:srgbClr>
                </a:solidFill>
                <a:ea typeface="Times New Roman" pitchFamily="18" charset="0"/>
                <a:cs typeface="Arial" pitchFamily="34" charset="0"/>
              </a:rPr>
              <a:t>.</a:t>
            </a:r>
            <a:r>
              <a:rPr lang="el-GR" sz="1200" b="1" i="1" dirty="0">
                <a:solidFill>
                  <a:srgbClr val="000000"/>
                </a:solidFill>
              </a:rPr>
              <a:t> </a:t>
            </a:r>
            <a:r>
              <a:rPr lang="el-GR" sz="1400" b="1" i="1" u="sng" dirty="0">
                <a:solidFill>
                  <a:srgbClr val="000000"/>
                </a:solidFill>
              </a:rPr>
              <a:t>με τουλάχιστον μία τροποποιητική της νόσου θεραπεία</a:t>
            </a:r>
            <a:r>
              <a:rPr lang="el-GR" sz="1400" i="1" u="sng" dirty="0">
                <a:solidFill>
                  <a:srgbClr val="000000"/>
                </a:solidFill>
              </a:rPr>
              <a:t> </a:t>
            </a:r>
            <a:endParaRPr lang="el-GR" sz="1400" b="1" u="sng" strike="sngStrike" dirty="0" smtClean="0">
              <a:solidFill>
                <a:srgbClr val="000000">
                  <a:lumMod val="65000"/>
                  <a:lumOff val="35000"/>
                </a:srgbClr>
              </a:solidFill>
              <a:ea typeface="Times New Roman" pitchFamily="18" charset="0"/>
              <a:cs typeface="Arial" pitchFamily="34" charset="0"/>
            </a:endParaRPr>
          </a:p>
          <a:p>
            <a:pPr algn="just" eaLnBrk="0" hangingPunct="0">
              <a:buClr>
                <a:srgbClr val="C51571"/>
              </a:buClr>
              <a:buFont typeface="Wingdings" pitchFamily="2" charset="2"/>
              <a:buChar char="Ø"/>
            </a:pPr>
            <a:endParaRPr lang="el-GR" sz="1200" b="1" dirty="0">
              <a:solidFill>
                <a:srgbClr val="000000">
                  <a:lumMod val="65000"/>
                  <a:lumOff val="35000"/>
                </a:srgbClr>
              </a:solidFill>
              <a:ea typeface="Times New Roman" pitchFamily="18" charset="0"/>
              <a:cs typeface="Arial" pitchFamily="34" charset="0"/>
            </a:endParaRPr>
          </a:p>
          <a:p>
            <a:pPr lvl="1" algn="just" eaLnBrk="0" hangingPunct="0">
              <a:buClr>
                <a:srgbClr val="C51571"/>
              </a:buClr>
              <a:buFont typeface="Wingdings" pitchFamily="2" charset="2"/>
              <a:buChar char="Ø"/>
            </a:pPr>
            <a:r>
              <a:rPr lang="el-GR" sz="1200" b="1" dirty="0" smtClean="0">
                <a:solidFill>
                  <a:srgbClr val="000000">
                    <a:lumMod val="65000"/>
                    <a:lumOff val="35000"/>
                  </a:srgbClr>
                </a:solidFill>
                <a:ea typeface="Times New Roman" pitchFamily="18" charset="0"/>
                <a:cs typeface="Arial" pitchFamily="34" charset="0"/>
              </a:rPr>
              <a:t> </a:t>
            </a:r>
            <a:r>
              <a:rPr lang="el-GR" sz="1200" dirty="0" smtClean="0">
                <a:solidFill>
                  <a:srgbClr val="000000">
                    <a:lumMod val="65000"/>
                    <a:lumOff val="35000"/>
                  </a:srgbClr>
                </a:solidFill>
                <a:ea typeface="Times New Roman" pitchFamily="18" charset="0"/>
                <a:cs typeface="Arial" pitchFamily="34" charset="0"/>
              </a:rPr>
              <a:t>Τουλάχιστον </a:t>
            </a:r>
            <a:r>
              <a:rPr lang="el-GR" sz="1200" b="1" dirty="0" smtClean="0">
                <a:solidFill>
                  <a:srgbClr val="000000">
                    <a:lumMod val="65000"/>
                    <a:lumOff val="35000"/>
                  </a:srgbClr>
                </a:solidFill>
                <a:ea typeface="Times New Roman" pitchFamily="18" charset="0"/>
                <a:cs typeface="Arial" pitchFamily="34" charset="0"/>
              </a:rPr>
              <a:t>1 υποτροπή </a:t>
            </a:r>
            <a:r>
              <a:rPr lang="el-GR" sz="1200" dirty="0" smtClean="0">
                <a:solidFill>
                  <a:srgbClr val="000000">
                    <a:lumMod val="65000"/>
                    <a:lumOff val="35000"/>
                  </a:srgbClr>
                </a:solidFill>
                <a:ea typeface="Times New Roman" pitchFamily="18" charset="0"/>
                <a:cs typeface="Arial" pitchFamily="34" charset="0"/>
              </a:rPr>
              <a:t>εντός του προηγούμενου έτους ενώ ήταν υπό θεραπεία και τουλάχιστον </a:t>
            </a:r>
            <a:r>
              <a:rPr lang="el-GR" sz="1200" b="1" dirty="0" smtClean="0">
                <a:solidFill>
                  <a:srgbClr val="000000">
                    <a:lumMod val="65000"/>
                    <a:lumOff val="35000"/>
                  </a:srgbClr>
                </a:solidFill>
                <a:ea typeface="Times New Roman" pitchFamily="18" charset="0"/>
                <a:cs typeface="Arial" pitchFamily="34" charset="0"/>
              </a:rPr>
              <a:t>9 </a:t>
            </a:r>
            <a:r>
              <a:rPr lang="el-GR" sz="1200" b="1" dirty="0" err="1" smtClean="0">
                <a:solidFill>
                  <a:srgbClr val="000000">
                    <a:lumMod val="65000"/>
                    <a:lumOff val="35000"/>
                  </a:srgbClr>
                </a:solidFill>
                <a:ea typeface="Times New Roman" pitchFamily="18" charset="0"/>
                <a:cs typeface="Arial" pitchFamily="34" charset="0"/>
              </a:rPr>
              <a:t>υπέρπυκνες</a:t>
            </a:r>
            <a:r>
              <a:rPr lang="el-GR" sz="1200" b="1" dirty="0" smtClean="0">
                <a:solidFill>
                  <a:srgbClr val="000000">
                    <a:lumMod val="65000"/>
                    <a:lumOff val="35000"/>
                  </a:srgbClr>
                </a:solidFill>
                <a:ea typeface="Times New Roman" pitchFamily="18" charset="0"/>
                <a:cs typeface="Arial" pitchFamily="34" charset="0"/>
              </a:rPr>
              <a:t> βλάβες στην Τ2 </a:t>
            </a:r>
            <a:r>
              <a:rPr lang="el-GR" sz="1200" dirty="0" smtClean="0">
                <a:solidFill>
                  <a:srgbClr val="000000">
                    <a:lumMod val="65000"/>
                    <a:lumOff val="35000"/>
                  </a:srgbClr>
                </a:solidFill>
                <a:ea typeface="Times New Roman" pitchFamily="18" charset="0"/>
                <a:cs typeface="Arial" pitchFamily="34" charset="0"/>
              </a:rPr>
              <a:t>στην </a:t>
            </a:r>
            <a:r>
              <a:rPr lang="en-US" sz="1200" dirty="0" smtClean="0">
                <a:solidFill>
                  <a:srgbClr val="000000">
                    <a:lumMod val="65000"/>
                    <a:lumOff val="35000"/>
                  </a:srgbClr>
                </a:solidFill>
                <a:ea typeface="Times New Roman" pitchFamily="18" charset="0"/>
                <a:cs typeface="Arial" pitchFamily="34" charset="0"/>
              </a:rPr>
              <a:t>MRI </a:t>
            </a:r>
            <a:r>
              <a:rPr lang="el-GR" sz="1200" dirty="0" smtClean="0">
                <a:solidFill>
                  <a:srgbClr val="000000">
                    <a:lumMod val="65000"/>
                    <a:lumOff val="35000"/>
                  </a:srgbClr>
                </a:solidFill>
                <a:ea typeface="Times New Roman" pitchFamily="18" charset="0"/>
                <a:cs typeface="Arial" pitchFamily="34" charset="0"/>
              </a:rPr>
              <a:t>ή τουλάχιστον </a:t>
            </a:r>
            <a:r>
              <a:rPr lang="el-GR" sz="1200" b="1" dirty="0" smtClean="0">
                <a:solidFill>
                  <a:srgbClr val="000000">
                    <a:lumMod val="65000"/>
                    <a:lumOff val="35000"/>
                  </a:srgbClr>
                </a:solidFill>
                <a:ea typeface="Times New Roman" pitchFamily="18" charset="0"/>
                <a:cs typeface="Arial" pitchFamily="34" charset="0"/>
              </a:rPr>
              <a:t>1 </a:t>
            </a:r>
            <a:r>
              <a:rPr lang="en-US" sz="1200" b="1" dirty="0" err="1" smtClean="0">
                <a:solidFill>
                  <a:srgbClr val="000000">
                    <a:lumMod val="65000"/>
                    <a:lumOff val="35000"/>
                  </a:srgbClr>
                </a:solidFill>
                <a:ea typeface="Times New Roman" pitchFamily="18" charset="0"/>
                <a:cs typeface="Arial" pitchFamily="34" charset="0"/>
              </a:rPr>
              <a:t>Gd</a:t>
            </a:r>
            <a:r>
              <a:rPr lang="en-US" sz="1200" b="1" dirty="0" smtClean="0">
                <a:solidFill>
                  <a:srgbClr val="000000">
                    <a:lumMod val="65000"/>
                    <a:lumOff val="35000"/>
                  </a:srgbClr>
                </a:solidFill>
                <a:ea typeface="Times New Roman" pitchFamily="18" charset="0"/>
                <a:cs typeface="Arial" pitchFamily="34" charset="0"/>
              </a:rPr>
              <a:t> </a:t>
            </a:r>
            <a:r>
              <a:rPr lang="el-GR" sz="1200" b="1" dirty="0" smtClean="0">
                <a:solidFill>
                  <a:srgbClr val="000000">
                    <a:lumMod val="65000"/>
                    <a:lumOff val="35000"/>
                  </a:srgbClr>
                </a:solidFill>
                <a:ea typeface="Times New Roman" pitchFamily="18" charset="0"/>
                <a:cs typeface="Arial" pitchFamily="34" charset="0"/>
              </a:rPr>
              <a:t>προσλαμβάνουσα βλάβη</a:t>
            </a:r>
          </a:p>
          <a:p>
            <a:pPr lvl="1" algn="just" eaLnBrk="0" hangingPunct="0">
              <a:buClr>
                <a:srgbClr val="C51571"/>
              </a:buClr>
              <a:buFont typeface="Wingdings" pitchFamily="2" charset="2"/>
              <a:buChar char="Ø"/>
            </a:pPr>
            <a:endParaRPr lang="el-GR" sz="1200" b="1" dirty="0" smtClean="0">
              <a:solidFill>
                <a:srgbClr val="000000">
                  <a:lumMod val="65000"/>
                  <a:lumOff val="35000"/>
                </a:srgbClr>
              </a:solidFill>
              <a:ea typeface="Times New Roman" pitchFamily="18" charset="0"/>
              <a:cs typeface="Arial" pitchFamily="34" charset="0"/>
            </a:endParaRPr>
          </a:p>
          <a:p>
            <a:pPr lvl="1" algn="just" eaLnBrk="0" hangingPunct="0">
              <a:buClr>
                <a:srgbClr val="C51571"/>
              </a:buClr>
              <a:buFont typeface="Wingdings" pitchFamily="2" charset="2"/>
              <a:buChar char="Ø"/>
            </a:pPr>
            <a:r>
              <a:rPr lang="el-GR" sz="1200" b="1" dirty="0">
                <a:solidFill>
                  <a:srgbClr val="000000">
                    <a:lumMod val="65000"/>
                    <a:lumOff val="35000"/>
                  </a:srgbClr>
                </a:solidFill>
                <a:ea typeface="Times New Roman" pitchFamily="18" charset="0"/>
                <a:cs typeface="Arial" pitchFamily="34" charset="0"/>
              </a:rPr>
              <a:t> </a:t>
            </a:r>
            <a:r>
              <a:rPr lang="el-GR" sz="1200" b="1" dirty="0" smtClean="0">
                <a:solidFill>
                  <a:srgbClr val="000000">
                    <a:lumMod val="65000"/>
                    <a:lumOff val="35000"/>
                  </a:srgbClr>
                </a:solidFill>
                <a:ea typeface="Times New Roman" pitchFamily="18" charset="0"/>
                <a:cs typeface="Arial" pitchFamily="34" charset="0"/>
              </a:rPr>
              <a:t>Σταθερή ή αυξανόμενη συχνότητα υποτροπών </a:t>
            </a:r>
            <a:r>
              <a:rPr lang="el-GR" sz="1200" dirty="0" smtClean="0">
                <a:solidFill>
                  <a:srgbClr val="000000">
                    <a:lumMod val="65000"/>
                    <a:lumOff val="35000"/>
                  </a:srgbClr>
                </a:solidFill>
                <a:ea typeface="Times New Roman" pitchFamily="18" charset="0"/>
                <a:cs typeface="Arial" pitchFamily="34" charset="0"/>
              </a:rPr>
              <a:t>ή με συνεχιζόμενες σοβαρές υποτροπές, σε σύγκριση με το προηγούμενο έτος</a:t>
            </a:r>
            <a:endParaRPr lang="el-GR" sz="1200" b="1" dirty="0" smtClean="0">
              <a:solidFill>
                <a:srgbClr val="000000">
                  <a:lumMod val="65000"/>
                  <a:lumOff val="35000"/>
                </a:srgbClr>
              </a:solidFill>
              <a:ea typeface="Times New Roman" pitchFamily="18" charset="0"/>
              <a:cs typeface="Arial" pitchFamily="34" charset="0"/>
            </a:endParaRPr>
          </a:p>
          <a:p>
            <a:pPr algn="just" eaLnBrk="0" hangingPunct="0"/>
            <a:endParaRPr lang="el-GR" sz="1200" dirty="0">
              <a:solidFill>
                <a:srgbClr val="000000">
                  <a:lumMod val="65000"/>
                  <a:lumOff val="35000"/>
                </a:srgbClr>
              </a:solidFill>
              <a:ea typeface="Times New Roman" pitchFamily="18" charset="0"/>
              <a:cs typeface="Arial" pitchFamily="34" charset="0"/>
            </a:endParaRPr>
          </a:p>
          <a:p>
            <a:pPr algn="just" eaLnBrk="0" hangingPunct="0"/>
            <a:r>
              <a:rPr lang="el-GR" sz="1200" dirty="0" smtClean="0">
                <a:solidFill>
                  <a:srgbClr val="000000">
                    <a:lumMod val="65000"/>
                    <a:lumOff val="35000"/>
                  </a:srgbClr>
                </a:solidFill>
                <a:ea typeface="Times New Roman" pitchFamily="18" charset="0"/>
                <a:cs typeface="Arial" pitchFamily="34" charset="0"/>
              </a:rPr>
              <a:t> ή</a:t>
            </a:r>
          </a:p>
          <a:p>
            <a:pPr algn="just" eaLnBrk="0" hangingPunct="0"/>
            <a:endParaRPr lang="el-GR" sz="1200" dirty="0" smtClean="0">
              <a:solidFill>
                <a:srgbClr val="000000">
                  <a:lumMod val="65000"/>
                  <a:lumOff val="35000"/>
                </a:srgbClr>
              </a:solidFill>
              <a:cs typeface="Arial" pitchFamily="34" charset="0"/>
            </a:endParaRPr>
          </a:p>
          <a:p>
            <a:pPr algn="just" eaLnBrk="0" hangingPunct="0">
              <a:buClr>
                <a:srgbClr val="C51571"/>
              </a:buClr>
              <a:buFont typeface="Wingdings" pitchFamily="2" charset="2"/>
              <a:buChar char="Ø"/>
            </a:pPr>
            <a:r>
              <a:rPr lang="el-GR" sz="1200" b="1" dirty="0" smtClean="0">
                <a:solidFill>
                  <a:srgbClr val="000000">
                    <a:lumMod val="65000"/>
                    <a:lumOff val="35000"/>
                  </a:srgbClr>
                </a:solidFill>
                <a:ea typeface="Times New Roman" pitchFamily="18" charset="0"/>
                <a:cs typeface="Arial" pitchFamily="34" charset="0"/>
              </a:rPr>
              <a:t> Ασθενείς με ταχέως εξελισσόμενη σοβαρή υποτροπιάζουσα-διαλείπουσα σκλήρυνση κατά πλάκας</a:t>
            </a:r>
            <a:r>
              <a:rPr lang="el-GR" sz="1200" dirty="0" smtClean="0">
                <a:solidFill>
                  <a:srgbClr val="000000">
                    <a:lumMod val="65000"/>
                    <a:lumOff val="35000"/>
                  </a:srgbClr>
                </a:solidFill>
                <a:ea typeface="Times New Roman" pitchFamily="18" charset="0"/>
                <a:cs typeface="Arial" pitchFamily="34" charset="0"/>
              </a:rPr>
              <a:t>, </a:t>
            </a:r>
          </a:p>
          <a:p>
            <a:pPr algn="just" eaLnBrk="0" hangingPunct="0">
              <a:buClr>
                <a:srgbClr val="C51571"/>
              </a:buClr>
              <a:buFont typeface="Wingdings" pitchFamily="2" charset="2"/>
              <a:buChar char="Ø"/>
            </a:pPr>
            <a:endParaRPr lang="el-GR" sz="1200" dirty="0" smtClean="0">
              <a:solidFill>
                <a:srgbClr val="000000">
                  <a:lumMod val="65000"/>
                  <a:lumOff val="35000"/>
                </a:srgbClr>
              </a:solidFill>
              <a:ea typeface="Times New Roman" pitchFamily="18" charset="0"/>
              <a:cs typeface="Arial" pitchFamily="34" charset="0"/>
            </a:endParaRPr>
          </a:p>
          <a:p>
            <a:pPr lvl="1" algn="just" eaLnBrk="0" hangingPunct="0">
              <a:buClr>
                <a:srgbClr val="C51571"/>
              </a:buClr>
              <a:buFont typeface="Wingdings" pitchFamily="2" charset="2"/>
              <a:buChar char="Ø"/>
            </a:pPr>
            <a:r>
              <a:rPr lang="el-GR" sz="1200" dirty="0" smtClean="0">
                <a:solidFill>
                  <a:srgbClr val="000000">
                    <a:lumMod val="65000"/>
                    <a:lumOff val="35000"/>
                  </a:srgbClr>
                </a:solidFill>
                <a:ea typeface="Times New Roman" pitchFamily="18" charset="0"/>
                <a:cs typeface="Arial" pitchFamily="34" charset="0"/>
              </a:rPr>
              <a:t> 2 ή περισσότερες </a:t>
            </a:r>
            <a:r>
              <a:rPr lang="el-GR" sz="1200" b="1" dirty="0" smtClean="0">
                <a:solidFill>
                  <a:srgbClr val="000000">
                    <a:lumMod val="65000"/>
                    <a:lumOff val="35000"/>
                  </a:srgbClr>
                </a:solidFill>
                <a:ea typeface="Times New Roman" pitchFamily="18" charset="0"/>
                <a:cs typeface="Arial" pitchFamily="34" charset="0"/>
              </a:rPr>
              <a:t>υποτροπές που προκαλούν αναπηρία </a:t>
            </a:r>
            <a:r>
              <a:rPr lang="el-GR" sz="1200" dirty="0" smtClean="0">
                <a:solidFill>
                  <a:srgbClr val="000000">
                    <a:lumMod val="65000"/>
                    <a:lumOff val="35000"/>
                  </a:srgbClr>
                </a:solidFill>
                <a:ea typeface="Times New Roman" pitchFamily="18" charset="0"/>
                <a:cs typeface="Arial" pitchFamily="34" charset="0"/>
              </a:rPr>
              <a:t>μέσα σε ένα έτος, και με 1 ή περισσότερες Gd προσλαμβάνουσες βλάβες στη μαγνητική τομογραφία εγκεφάλου ή </a:t>
            </a:r>
          </a:p>
          <a:p>
            <a:pPr lvl="1" algn="just" eaLnBrk="0" hangingPunct="0">
              <a:buClr>
                <a:srgbClr val="C51571"/>
              </a:buClr>
              <a:buFont typeface="Wingdings" pitchFamily="2" charset="2"/>
              <a:buChar char="Ø"/>
            </a:pPr>
            <a:endParaRPr lang="el-GR" sz="1200" dirty="0" smtClean="0">
              <a:solidFill>
                <a:srgbClr val="000000">
                  <a:lumMod val="65000"/>
                  <a:lumOff val="35000"/>
                </a:srgbClr>
              </a:solidFill>
              <a:ea typeface="Times New Roman" pitchFamily="18" charset="0"/>
              <a:cs typeface="Arial" pitchFamily="34" charset="0"/>
            </a:endParaRPr>
          </a:p>
          <a:p>
            <a:pPr lvl="1" algn="just" eaLnBrk="0" hangingPunct="0">
              <a:buClr>
                <a:srgbClr val="C51571"/>
              </a:buClr>
              <a:buFont typeface="Wingdings" pitchFamily="2" charset="2"/>
              <a:buChar char="Ø"/>
            </a:pPr>
            <a:r>
              <a:rPr lang="el-GR" sz="1200" dirty="0">
                <a:solidFill>
                  <a:srgbClr val="000000">
                    <a:lumMod val="65000"/>
                    <a:lumOff val="35000"/>
                  </a:srgbClr>
                </a:solidFill>
                <a:ea typeface="Times New Roman" pitchFamily="18" charset="0"/>
                <a:cs typeface="Arial" pitchFamily="34" charset="0"/>
              </a:rPr>
              <a:t> </a:t>
            </a:r>
            <a:r>
              <a:rPr lang="el-GR" sz="1200" dirty="0" smtClean="0">
                <a:solidFill>
                  <a:srgbClr val="000000">
                    <a:lumMod val="65000"/>
                    <a:lumOff val="35000"/>
                  </a:srgbClr>
                </a:solidFill>
                <a:ea typeface="Times New Roman" pitchFamily="18" charset="0"/>
                <a:cs typeface="Arial" pitchFamily="34" charset="0"/>
              </a:rPr>
              <a:t>Σ</a:t>
            </a:r>
            <a:r>
              <a:rPr lang="el-GR" sz="1200" b="1" dirty="0" smtClean="0">
                <a:solidFill>
                  <a:srgbClr val="000000">
                    <a:lumMod val="65000"/>
                    <a:lumOff val="35000"/>
                  </a:srgbClr>
                </a:solidFill>
                <a:ea typeface="Times New Roman" pitchFamily="18" charset="0"/>
                <a:cs typeface="Arial" pitchFamily="34" charset="0"/>
              </a:rPr>
              <a:t>ημαντική αύξηση στο φορτίο βλαβών Τ2 </a:t>
            </a:r>
            <a:r>
              <a:rPr lang="el-GR" sz="1200" dirty="0" smtClean="0">
                <a:solidFill>
                  <a:srgbClr val="000000">
                    <a:lumMod val="65000"/>
                    <a:lumOff val="35000"/>
                  </a:srgbClr>
                </a:solidFill>
                <a:ea typeface="Times New Roman" pitchFamily="18" charset="0"/>
                <a:cs typeface="Arial" pitchFamily="34" charset="0"/>
              </a:rPr>
              <a:t>σε σύγκριση με προηγούμενη πρόσφατη μαγνητική τομογραφία.</a:t>
            </a:r>
            <a:endParaRPr lang="el-GR" sz="1200" dirty="0" smtClean="0">
              <a:solidFill>
                <a:srgbClr val="000000">
                  <a:lumMod val="65000"/>
                  <a:lumOff val="35000"/>
                </a:srgbClr>
              </a:solidFill>
              <a:cs typeface="Arial" pitchFamily="34" charset="0"/>
            </a:endParaRPr>
          </a:p>
        </p:txBody>
      </p:sp>
      <p:sp>
        <p:nvSpPr>
          <p:cNvPr id="4" name="Rounded Rectangle 3"/>
          <p:cNvSpPr/>
          <p:nvPr/>
        </p:nvSpPr>
        <p:spPr>
          <a:xfrm>
            <a:off x="304800" y="1219200"/>
            <a:ext cx="1612900"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rgbClr val="FFFFFF"/>
                </a:solidFill>
              </a:rPr>
              <a:t>Επέκταση ένδειξης!!</a:t>
            </a:r>
            <a:endParaRPr lang="en-US" sz="2000" dirty="0">
              <a:solidFill>
                <a:srgbClr val="FFFFFF"/>
              </a:solidFill>
            </a:endParaRPr>
          </a:p>
        </p:txBody>
      </p:sp>
    </p:spTree>
    <p:extLst>
      <p:ext uri="{BB962C8B-B14F-4D97-AF65-F5344CB8AC3E}">
        <p14:creationId xmlns:p14="http://schemas.microsoft.com/office/powerpoint/2010/main" val="1813714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395288" y="1125538"/>
            <a:ext cx="3455987" cy="2317750"/>
          </a:xfrm>
          <a:prstGeom prst="roundRect">
            <a:avLst>
              <a:gd name="adj" fmla="val 8920"/>
            </a:avLst>
          </a:prstGeom>
          <a:ln w="19050">
            <a:solidFill>
              <a:schemeClr val="bg2"/>
            </a:solidFill>
          </a:ln>
        </p:spPr>
        <p:style>
          <a:lnRef idx="2">
            <a:schemeClr val="accent2"/>
          </a:lnRef>
          <a:fillRef idx="1">
            <a:schemeClr val="lt1"/>
          </a:fillRef>
          <a:effectRef idx="0">
            <a:schemeClr val="accent2"/>
          </a:effectRef>
          <a:fontRef idx="minor">
            <a:schemeClr val="dk1"/>
          </a:fontRef>
        </p:style>
        <p:txBody>
          <a:bodyPr/>
          <a:lstStyle/>
          <a:p>
            <a:pPr algn="ctr">
              <a:defRPr/>
            </a:pPr>
            <a:r>
              <a:rPr lang="el-GR" sz="1400" b="1" dirty="0" smtClean="0">
                <a:solidFill>
                  <a:srgbClr val="E44C16"/>
                </a:solidFill>
              </a:rPr>
              <a:t>Ποιότητα Ζωής</a:t>
            </a:r>
          </a:p>
          <a:p>
            <a:pPr algn="ctr">
              <a:defRPr/>
            </a:pPr>
            <a:r>
              <a:rPr lang="en-GB" sz="1200" dirty="0" smtClean="0">
                <a:solidFill>
                  <a:srgbClr val="000000"/>
                </a:solidFill>
              </a:rPr>
              <a:t>EDSS </a:t>
            </a:r>
            <a:r>
              <a:rPr lang="el-GR" sz="1200" dirty="0" smtClean="0">
                <a:solidFill>
                  <a:srgbClr val="000000"/>
                </a:solidFill>
              </a:rPr>
              <a:t>και λειτουργικότητα έχουν αντίστροφη σχέση</a:t>
            </a:r>
            <a:r>
              <a:rPr lang="en-GB" sz="1200" baseline="30000" dirty="0" smtClean="0">
                <a:solidFill>
                  <a:srgbClr val="000000"/>
                </a:solidFill>
              </a:rPr>
              <a:t>1,2</a:t>
            </a:r>
            <a:endParaRPr lang="en-GB" sz="1200" baseline="30000" dirty="0">
              <a:solidFill>
                <a:srgbClr val="000000"/>
              </a:solidFill>
            </a:endParaRPr>
          </a:p>
        </p:txBody>
      </p:sp>
      <p:graphicFrame>
        <p:nvGraphicFramePr>
          <p:cNvPr id="10243" name="Chart 2"/>
          <p:cNvGraphicFramePr>
            <a:graphicFrameLocks/>
          </p:cNvGraphicFramePr>
          <p:nvPr/>
        </p:nvGraphicFramePr>
        <p:xfrm>
          <a:off x="584200" y="1724025"/>
          <a:ext cx="3263900" cy="1660525"/>
        </p:xfrm>
        <a:graphic>
          <a:graphicData uri="http://schemas.openxmlformats.org/presentationml/2006/ole">
            <mc:AlternateContent xmlns:mc="http://schemas.openxmlformats.org/markup-compatibility/2006">
              <mc:Choice xmlns:v="urn:schemas-microsoft-com:vml" Requires="v">
                <p:oleObj spid="_x0000_s1038" r:id="rId4" imgW="3261643" imgH="1658256" progId="Excel.Chart.8">
                  <p:embed/>
                </p:oleObj>
              </mc:Choice>
              <mc:Fallback>
                <p:oleObj r:id="rId4" imgW="3261643" imgH="165825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00" y="1724025"/>
                        <a:ext cx="3263900" cy="166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76" name="Footer Placeholder 1"/>
          <p:cNvSpPr>
            <a:spLocks noGrp="1"/>
          </p:cNvSpPr>
          <p:nvPr>
            <p:ph type="ftr" sz="quarter" idx="4294967295"/>
          </p:nvPr>
        </p:nvSpPr>
        <p:spPr>
          <a:xfrm>
            <a:off x="603250" y="6200775"/>
            <a:ext cx="8280400" cy="260350"/>
          </a:xfrm>
          <a:prstGeom prst="rect">
            <a:avLst/>
          </a:prstGeom>
        </p:spPr>
        <p:txBody>
          <a:bodyPr/>
          <a:lstStyle/>
          <a:p>
            <a:pPr>
              <a:defRPr/>
            </a:pPr>
            <a:r>
              <a:rPr lang="en-GB" sz="750" dirty="0" smtClean="0"/>
              <a:t>*Calculated using EQ-5D. EDSS, Extended Disability Status Scale. 1. </a:t>
            </a:r>
            <a:r>
              <a:rPr lang="en-GB" sz="750" dirty="0" err="1" smtClean="0"/>
              <a:t>Orme</a:t>
            </a:r>
            <a:r>
              <a:rPr lang="en-GB" sz="750" dirty="0" smtClean="0"/>
              <a:t> M </a:t>
            </a:r>
            <a:r>
              <a:rPr lang="en-GB" sz="750" i="1" dirty="0" smtClean="0"/>
              <a:t>et al. Value Health </a:t>
            </a:r>
            <a:r>
              <a:rPr lang="en-GB" sz="750" dirty="0" smtClean="0"/>
              <a:t>2007; 2. Reproduced from </a:t>
            </a:r>
            <a:r>
              <a:rPr lang="en-GB" sz="750" i="1" dirty="0" smtClean="0"/>
              <a:t>J </a:t>
            </a:r>
            <a:r>
              <a:rPr lang="en-GB" sz="750" i="1" dirty="0" err="1" smtClean="0"/>
              <a:t>Neurol</a:t>
            </a:r>
            <a:r>
              <a:rPr lang="en-GB" sz="750" i="1" dirty="0" smtClean="0"/>
              <a:t> </a:t>
            </a:r>
            <a:r>
              <a:rPr lang="en-GB" sz="750" i="1" dirty="0" err="1" smtClean="0"/>
              <a:t>Neurosurg</a:t>
            </a:r>
            <a:r>
              <a:rPr lang="en-GB" sz="750" i="1" dirty="0" smtClean="0"/>
              <a:t> Psychiatry.</a:t>
            </a:r>
            <a:r>
              <a:rPr lang="en-GB" sz="750" dirty="0" smtClean="0"/>
              <a:t> Costs and quality of life of patients with multiple sclerosis in Europe. </a:t>
            </a:r>
            <a:r>
              <a:rPr lang="en-GB" sz="750" dirty="0" err="1" smtClean="0"/>
              <a:t>Kobelt</a:t>
            </a:r>
            <a:r>
              <a:rPr lang="en-GB" sz="750" dirty="0" smtClean="0"/>
              <a:t> G, Berg J, Lindgren P, </a:t>
            </a:r>
            <a:r>
              <a:rPr lang="en-GB" sz="750" dirty="0" err="1" smtClean="0"/>
              <a:t>Fredrikson</a:t>
            </a:r>
            <a:r>
              <a:rPr lang="en-GB" sz="750" dirty="0" smtClean="0"/>
              <a:t> S, </a:t>
            </a:r>
            <a:r>
              <a:rPr lang="en-GB" sz="750" dirty="0" err="1" smtClean="0"/>
              <a:t>Jönsson</a:t>
            </a:r>
            <a:r>
              <a:rPr lang="en-GB" sz="750" dirty="0" smtClean="0"/>
              <a:t> B. 77: 918-926. ©2006 with permission from BMJ Publishing Group Ltd; 3. </a:t>
            </a:r>
            <a:r>
              <a:rPr lang="en-GB" sz="750" dirty="0" err="1" smtClean="0"/>
              <a:t>Sobocki</a:t>
            </a:r>
            <a:r>
              <a:rPr lang="en-GB" sz="750" dirty="0" smtClean="0"/>
              <a:t> P, </a:t>
            </a:r>
            <a:r>
              <a:rPr lang="en-GB" sz="750" dirty="0" err="1" smtClean="0"/>
              <a:t>Pugliatti</a:t>
            </a:r>
            <a:r>
              <a:rPr lang="en-GB" sz="750" dirty="0" smtClean="0"/>
              <a:t> M, Lauer K, </a:t>
            </a:r>
            <a:r>
              <a:rPr lang="en-GB" sz="750" dirty="0" err="1" smtClean="0"/>
              <a:t>Kobelt</a:t>
            </a:r>
            <a:r>
              <a:rPr lang="en-GB" sz="750" dirty="0" smtClean="0"/>
              <a:t> G. </a:t>
            </a:r>
            <a:r>
              <a:rPr lang="en-GB" sz="750" dirty="0" err="1" smtClean="0"/>
              <a:t>Sobocki</a:t>
            </a:r>
            <a:r>
              <a:rPr lang="en-GB" sz="750" dirty="0" smtClean="0"/>
              <a:t> P.</a:t>
            </a:r>
            <a:r>
              <a:rPr lang="en-GB" sz="750" i="1" dirty="0" smtClean="0"/>
              <a:t> </a:t>
            </a:r>
            <a:r>
              <a:rPr lang="en-GB" sz="750" i="1" dirty="0" err="1" smtClean="0"/>
              <a:t>Mult</a:t>
            </a:r>
            <a:r>
              <a:rPr lang="en-GB" sz="750" i="1" dirty="0" smtClean="0"/>
              <a:t> </a:t>
            </a:r>
            <a:r>
              <a:rPr lang="en-GB" sz="750" i="1" dirty="0" err="1" smtClean="0"/>
              <a:t>Scler</a:t>
            </a:r>
            <a:r>
              <a:rPr lang="en-GB" sz="750" i="1" dirty="0" smtClean="0"/>
              <a:t>. </a:t>
            </a:r>
            <a:r>
              <a:rPr lang="en-GB" sz="750" dirty="0" smtClean="0"/>
              <a:t>Estimation of the cost of MS in Europe: extrapolations from a multinational cost study. 13(8):1054-64. ©2007. Reproduced by permission of SAGE; </a:t>
            </a:r>
            <a:br>
              <a:rPr lang="en-GB" sz="750" dirty="0" smtClean="0"/>
            </a:br>
            <a:r>
              <a:rPr lang="en-GB" sz="750" dirty="0" smtClean="0"/>
              <a:t>4</a:t>
            </a:r>
            <a:r>
              <a:rPr lang="da-DK" sz="750" dirty="0" smtClean="0"/>
              <a:t>. Pfleger CC </a:t>
            </a:r>
            <a:r>
              <a:rPr lang="da-DK" sz="750" i="1" dirty="0" smtClean="0"/>
              <a:t>et al. Mult Scler </a:t>
            </a:r>
            <a:r>
              <a:rPr lang="da-DK" sz="750" dirty="0" smtClean="0"/>
              <a:t>2010; 5</a:t>
            </a:r>
            <a:r>
              <a:rPr lang="en-GB" sz="750" dirty="0" smtClean="0"/>
              <a:t>. </a:t>
            </a:r>
            <a:r>
              <a:rPr lang="en-GB" sz="750" dirty="0" err="1" smtClean="0"/>
              <a:t>Capkun</a:t>
            </a:r>
            <a:r>
              <a:rPr lang="en-GB" sz="750" dirty="0" smtClean="0"/>
              <a:t> G </a:t>
            </a:r>
            <a:r>
              <a:rPr lang="en-GB" sz="750" i="1" dirty="0" smtClean="0"/>
              <a:t>et al.</a:t>
            </a:r>
            <a:r>
              <a:rPr lang="en-GB" sz="750" dirty="0" smtClean="0"/>
              <a:t> Poster P779 presented at </a:t>
            </a:r>
            <a:r>
              <a:rPr lang="en-GB" sz="750" i="1" dirty="0" smtClean="0"/>
              <a:t>ECTRIMS </a:t>
            </a:r>
            <a:r>
              <a:rPr lang="en-GB" sz="750" dirty="0" smtClean="0"/>
              <a:t>2013 (analysis of the US Department of Defence database)</a:t>
            </a:r>
            <a:endParaRPr lang="en-GB" sz="750" dirty="0"/>
          </a:p>
        </p:txBody>
      </p:sp>
      <p:sp>
        <p:nvSpPr>
          <p:cNvPr id="77" name="Title 58"/>
          <p:cNvSpPr txBox="1">
            <a:spLocks/>
          </p:cNvSpPr>
          <p:nvPr/>
        </p:nvSpPr>
        <p:spPr bwMode="auto">
          <a:xfrm>
            <a:off x="598488" y="0"/>
            <a:ext cx="7842250" cy="784225"/>
          </a:xfrm>
          <a:prstGeom prst="rect">
            <a:avLst/>
          </a:prstGeom>
          <a:noFill/>
          <a:ln w="9525">
            <a:noFill/>
            <a:miter lim="800000"/>
            <a:headEnd/>
            <a:tailEnd/>
          </a:ln>
        </p:spPr>
        <p:txBody>
          <a:bodyPr anchor="ctr"/>
          <a:lstStyle/>
          <a:p>
            <a:pPr eaLnBrk="0" hangingPunct="0">
              <a:defRPr/>
            </a:pPr>
            <a:r>
              <a:rPr lang="el-GR" altLang="en-US" sz="2000" b="1" kern="0" dirty="0" smtClean="0">
                <a:latin typeface="Arial" pitchFamily="34" charset="0"/>
                <a:cs typeface="Arial" pitchFamily="34" charset="0"/>
              </a:rPr>
              <a:t>Οικονομικές και κοινωνικές επιπτώσεις της ΣΚΠ</a:t>
            </a:r>
            <a:endParaRPr lang="en-GB" altLang="en-US" sz="2000" b="1" kern="0" dirty="0">
              <a:latin typeface="Arial" pitchFamily="34" charset="0"/>
              <a:cs typeface="Arial" pitchFamily="34" charset="0"/>
            </a:endParaRPr>
          </a:p>
        </p:txBody>
      </p:sp>
      <p:sp>
        <p:nvSpPr>
          <p:cNvPr id="19" name="Rounded Rectangle 18"/>
          <p:cNvSpPr/>
          <p:nvPr/>
        </p:nvSpPr>
        <p:spPr>
          <a:xfrm>
            <a:off x="395288" y="3644900"/>
            <a:ext cx="3455987" cy="2317750"/>
          </a:xfrm>
          <a:prstGeom prst="roundRect">
            <a:avLst>
              <a:gd name="adj" fmla="val 8920"/>
            </a:avLst>
          </a:prstGeom>
          <a:ln w="19050">
            <a:solidFill>
              <a:schemeClr val="bg2"/>
            </a:solidFill>
          </a:ln>
        </p:spPr>
        <p:style>
          <a:lnRef idx="2">
            <a:schemeClr val="accent2"/>
          </a:lnRef>
          <a:fillRef idx="1">
            <a:schemeClr val="lt1"/>
          </a:fillRef>
          <a:effectRef idx="0">
            <a:schemeClr val="accent2"/>
          </a:effectRef>
          <a:fontRef idx="minor">
            <a:schemeClr val="dk1"/>
          </a:fontRef>
        </p:style>
        <p:txBody>
          <a:bodyPr/>
          <a:lstStyle/>
          <a:p>
            <a:pPr algn="ctr">
              <a:defRPr/>
            </a:pPr>
            <a:r>
              <a:rPr lang="el-GR" sz="1400" b="1" dirty="0" smtClean="0">
                <a:solidFill>
                  <a:srgbClr val="E44C16"/>
                </a:solidFill>
              </a:rPr>
              <a:t>Εργασία</a:t>
            </a:r>
            <a:endParaRPr lang="en-GB" sz="1400" b="1" dirty="0">
              <a:solidFill>
                <a:srgbClr val="E44C16"/>
              </a:solidFill>
            </a:endParaRPr>
          </a:p>
          <a:p>
            <a:pPr marL="177800" indent="-177800">
              <a:buClr>
                <a:srgbClr val="A50021"/>
              </a:buClr>
              <a:buFont typeface="Arial" pitchFamily="34" charset="0"/>
              <a:buChar char="•"/>
              <a:defRPr/>
            </a:pPr>
            <a:r>
              <a:rPr lang="en-GB" sz="950" dirty="0">
                <a:solidFill>
                  <a:srgbClr val="000000"/>
                </a:solidFill>
              </a:rPr>
              <a:t>~50% </a:t>
            </a:r>
            <a:r>
              <a:rPr lang="el-GR" sz="950" dirty="0" smtClean="0">
                <a:solidFill>
                  <a:srgbClr val="000000"/>
                </a:solidFill>
              </a:rPr>
              <a:t>των ασθενών με ΣΚΠ είναι άνεργοι όταν φτάσουν </a:t>
            </a:r>
            <a:r>
              <a:rPr lang="en-GB" sz="950" dirty="0" smtClean="0">
                <a:solidFill>
                  <a:srgbClr val="000000"/>
                </a:solidFill>
              </a:rPr>
              <a:t>EDSS </a:t>
            </a:r>
            <a:r>
              <a:rPr lang="en-GB" sz="950" dirty="0">
                <a:solidFill>
                  <a:srgbClr val="000000"/>
                </a:solidFill>
              </a:rPr>
              <a:t>3.0 </a:t>
            </a:r>
            <a:r>
              <a:rPr lang="el-GR" sz="950" dirty="0" smtClean="0">
                <a:solidFill>
                  <a:srgbClr val="000000"/>
                </a:solidFill>
              </a:rPr>
              <a:t>και / ή </a:t>
            </a:r>
            <a:r>
              <a:rPr lang="en-GB" sz="950" dirty="0" smtClean="0">
                <a:solidFill>
                  <a:srgbClr val="000000"/>
                </a:solidFill>
              </a:rPr>
              <a:t>10 </a:t>
            </a:r>
            <a:r>
              <a:rPr lang="el-GR" sz="950" dirty="0" smtClean="0">
                <a:solidFill>
                  <a:srgbClr val="000000"/>
                </a:solidFill>
              </a:rPr>
              <a:t>έτη μετά τη διάγνωση</a:t>
            </a:r>
            <a:r>
              <a:rPr lang="en-GB" sz="950" baseline="30000" dirty="0" smtClean="0">
                <a:solidFill>
                  <a:srgbClr val="000000"/>
                </a:solidFill>
              </a:rPr>
              <a:t>4</a:t>
            </a:r>
            <a:endParaRPr lang="en-GB" sz="950" baseline="30000" dirty="0">
              <a:solidFill>
                <a:srgbClr val="000000"/>
              </a:solidFill>
            </a:endParaRPr>
          </a:p>
        </p:txBody>
      </p:sp>
      <p:pic>
        <p:nvPicPr>
          <p:cNvPr id="10247" name="Picture 2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4663" y="2141538"/>
            <a:ext cx="654050" cy="265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ounded Rectangle 11"/>
          <p:cNvSpPr/>
          <p:nvPr/>
        </p:nvSpPr>
        <p:spPr>
          <a:xfrm>
            <a:off x="5206701" y="3644900"/>
            <a:ext cx="3657600" cy="2317750"/>
          </a:xfrm>
          <a:prstGeom prst="roundRect">
            <a:avLst>
              <a:gd name="adj" fmla="val 8920"/>
            </a:avLst>
          </a:prstGeom>
          <a:ln w="19050">
            <a:solidFill>
              <a:schemeClr val="bg2"/>
            </a:solidFill>
          </a:ln>
        </p:spPr>
        <p:style>
          <a:lnRef idx="2">
            <a:schemeClr val="accent2"/>
          </a:lnRef>
          <a:fillRef idx="1">
            <a:schemeClr val="lt1"/>
          </a:fillRef>
          <a:effectRef idx="0">
            <a:schemeClr val="accent2"/>
          </a:effectRef>
          <a:fontRef idx="minor">
            <a:schemeClr val="dk1"/>
          </a:fontRef>
        </p:style>
        <p:txBody>
          <a:bodyPr/>
          <a:lstStyle/>
          <a:p>
            <a:pPr algn="ctr">
              <a:defRPr/>
            </a:pPr>
            <a:r>
              <a:rPr lang="el-GR" sz="1400" b="1" dirty="0" smtClean="0">
                <a:solidFill>
                  <a:srgbClr val="E44C16"/>
                </a:solidFill>
              </a:rPr>
              <a:t>Θνησιμότητα και νοσηρότητα στη ΣΚΠ</a:t>
            </a:r>
            <a:endParaRPr lang="en-GB" sz="1400" b="1" baseline="30000" dirty="0">
              <a:solidFill>
                <a:srgbClr val="E44C16"/>
              </a:solidFill>
            </a:endParaRPr>
          </a:p>
        </p:txBody>
      </p:sp>
      <p:sp>
        <p:nvSpPr>
          <p:cNvPr id="10249" name="TextBox 37"/>
          <p:cNvSpPr txBox="1">
            <a:spLocks noChangeArrowheads="1"/>
          </p:cNvSpPr>
          <p:nvPr/>
        </p:nvSpPr>
        <p:spPr bwMode="auto">
          <a:xfrm>
            <a:off x="5424658" y="3963988"/>
            <a:ext cx="306705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algn="ctr" eaLnBrk="1" hangingPunct="1">
              <a:spcBef>
                <a:spcPct val="0"/>
              </a:spcBef>
              <a:spcAft>
                <a:spcPct val="0"/>
              </a:spcAft>
              <a:buClrTx/>
              <a:buFontTx/>
              <a:buNone/>
            </a:pPr>
            <a:r>
              <a:rPr lang="el-GR" altLang="en-US" sz="900" dirty="0" smtClean="0"/>
              <a:t>ΣΚΠ</a:t>
            </a:r>
            <a:r>
              <a:rPr lang="en-GB" altLang="en-US" sz="900" dirty="0" smtClean="0"/>
              <a:t> </a:t>
            </a:r>
            <a:r>
              <a:rPr lang="en-GB" altLang="en-US" sz="900" dirty="0"/>
              <a:t>vs </a:t>
            </a:r>
            <a:r>
              <a:rPr lang="el-GR" altLang="en-US" sz="900" dirty="0" smtClean="0"/>
              <a:t>ηλικία</a:t>
            </a:r>
            <a:r>
              <a:rPr lang="en-GB" altLang="en-US" sz="900" dirty="0" smtClean="0"/>
              <a:t> </a:t>
            </a:r>
            <a:r>
              <a:rPr lang="en-GB" altLang="en-US" sz="900" dirty="0"/>
              <a:t>/ </a:t>
            </a:r>
            <a:r>
              <a:rPr lang="el-GR" altLang="en-US" sz="900" dirty="0" smtClean="0"/>
              <a:t>φύλο</a:t>
            </a:r>
            <a:r>
              <a:rPr lang="en-GB" altLang="en-US" sz="900" dirty="0" smtClean="0"/>
              <a:t> </a:t>
            </a:r>
            <a:r>
              <a:rPr lang="el-GR" altLang="en-US" sz="900" dirty="0" smtClean="0"/>
              <a:t>πληθυσμό μη ασθενών με ΣΚΠ</a:t>
            </a:r>
            <a:endParaRPr lang="en-GB" altLang="en-US" sz="900" dirty="0"/>
          </a:p>
        </p:txBody>
      </p:sp>
      <p:sp>
        <p:nvSpPr>
          <p:cNvPr id="10250" name="Line 10"/>
          <p:cNvSpPr>
            <a:spLocks noChangeShapeType="1"/>
          </p:cNvSpPr>
          <p:nvPr/>
        </p:nvSpPr>
        <p:spPr bwMode="auto">
          <a:xfrm>
            <a:off x="5861050" y="5443538"/>
            <a:ext cx="2492375" cy="1587"/>
          </a:xfrm>
          <a:prstGeom prst="line">
            <a:avLst/>
          </a:prstGeom>
          <a:noFill/>
          <a:ln w="1905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1" name="Line 12"/>
          <p:cNvSpPr>
            <a:spLocks noChangeShapeType="1"/>
          </p:cNvSpPr>
          <p:nvPr/>
        </p:nvSpPr>
        <p:spPr bwMode="auto">
          <a:xfrm>
            <a:off x="5897563" y="5437188"/>
            <a:ext cx="0" cy="60325"/>
          </a:xfrm>
          <a:prstGeom prst="line">
            <a:avLst/>
          </a:prstGeom>
          <a:noFill/>
          <a:ln w="1905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2" name="Line 13"/>
          <p:cNvSpPr>
            <a:spLocks noChangeShapeType="1"/>
          </p:cNvSpPr>
          <p:nvPr/>
        </p:nvSpPr>
        <p:spPr bwMode="auto">
          <a:xfrm>
            <a:off x="6200775" y="5437188"/>
            <a:ext cx="0" cy="60325"/>
          </a:xfrm>
          <a:prstGeom prst="line">
            <a:avLst/>
          </a:prstGeom>
          <a:noFill/>
          <a:ln w="1905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3" name="Line 14"/>
          <p:cNvSpPr>
            <a:spLocks noChangeShapeType="1"/>
          </p:cNvSpPr>
          <p:nvPr/>
        </p:nvSpPr>
        <p:spPr bwMode="auto">
          <a:xfrm>
            <a:off x="6505575" y="5437188"/>
            <a:ext cx="0" cy="60325"/>
          </a:xfrm>
          <a:prstGeom prst="line">
            <a:avLst/>
          </a:prstGeom>
          <a:noFill/>
          <a:ln w="1905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4" name="Line 15"/>
          <p:cNvSpPr>
            <a:spLocks noChangeShapeType="1"/>
          </p:cNvSpPr>
          <p:nvPr/>
        </p:nvSpPr>
        <p:spPr bwMode="auto">
          <a:xfrm>
            <a:off x="6810375" y="5437188"/>
            <a:ext cx="0" cy="60325"/>
          </a:xfrm>
          <a:prstGeom prst="line">
            <a:avLst/>
          </a:prstGeom>
          <a:noFill/>
          <a:ln w="1905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5" name="Line 16"/>
          <p:cNvSpPr>
            <a:spLocks noChangeShapeType="1"/>
          </p:cNvSpPr>
          <p:nvPr/>
        </p:nvSpPr>
        <p:spPr bwMode="auto">
          <a:xfrm>
            <a:off x="7118350" y="5437188"/>
            <a:ext cx="0" cy="60325"/>
          </a:xfrm>
          <a:prstGeom prst="line">
            <a:avLst/>
          </a:prstGeom>
          <a:noFill/>
          <a:ln w="1905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6" name="Line 17"/>
          <p:cNvSpPr>
            <a:spLocks noChangeShapeType="1"/>
          </p:cNvSpPr>
          <p:nvPr/>
        </p:nvSpPr>
        <p:spPr bwMode="auto">
          <a:xfrm>
            <a:off x="7418388" y="5437188"/>
            <a:ext cx="0" cy="60325"/>
          </a:xfrm>
          <a:prstGeom prst="line">
            <a:avLst/>
          </a:prstGeom>
          <a:noFill/>
          <a:ln w="1905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7" name="Line 18"/>
          <p:cNvSpPr>
            <a:spLocks noChangeShapeType="1"/>
          </p:cNvSpPr>
          <p:nvPr/>
        </p:nvSpPr>
        <p:spPr bwMode="auto">
          <a:xfrm>
            <a:off x="7723188" y="5437188"/>
            <a:ext cx="0" cy="60325"/>
          </a:xfrm>
          <a:prstGeom prst="line">
            <a:avLst/>
          </a:prstGeom>
          <a:noFill/>
          <a:ln w="1905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8" name="Text Box 19"/>
          <p:cNvSpPr txBox="1">
            <a:spLocks noChangeArrowheads="1"/>
          </p:cNvSpPr>
          <p:nvPr/>
        </p:nvSpPr>
        <p:spPr bwMode="auto">
          <a:xfrm>
            <a:off x="5772150" y="5497513"/>
            <a:ext cx="2428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algn="ctr" eaLnBrk="1" hangingPunct="1">
              <a:spcBef>
                <a:spcPct val="50000"/>
              </a:spcBef>
              <a:spcAft>
                <a:spcPct val="0"/>
              </a:spcAft>
              <a:buClrTx/>
              <a:buFontTx/>
              <a:buNone/>
            </a:pPr>
            <a:r>
              <a:rPr lang="en-GB" altLang="en-US" sz="800" b="0">
                <a:solidFill>
                  <a:srgbClr val="000000"/>
                </a:solidFill>
                <a:ea typeface="Arial Unicode MS" pitchFamily="34" charset="-128"/>
                <a:cs typeface="Arial Unicode MS" pitchFamily="34" charset="-128"/>
              </a:rPr>
              <a:t>0</a:t>
            </a:r>
          </a:p>
        </p:txBody>
      </p:sp>
      <p:sp>
        <p:nvSpPr>
          <p:cNvPr id="10259" name="Text Box 20"/>
          <p:cNvSpPr txBox="1">
            <a:spLocks noChangeArrowheads="1"/>
          </p:cNvSpPr>
          <p:nvPr/>
        </p:nvSpPr>
        <p:spPr bwMode="auto">
          <a:xfrm>
            <a:off x="6034088" y="5497513"/>
            <a:ext cx="328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algn="ctr" eaLnBrk="1" hangingPunct="1">
              <a:spcBef>
                <a:spcPct val="50000"/>
              </a:spcBef>
              <a:spcAft>
                <a:spcPct val="0"/>
              </a:spcAft>
              <a:buClrTx/>
              <a:buFontTx/>
              <a:buNone/>
            </a:pPr>
            <a:r>
              <a:rPr lang="en-GB" altLang="en-US" sz="800" b="0">
                <a:solidFill>
                  <a:srgbClr val="000000"/>
                </a:solidFill>
                <a:ea typeface="Arial Unicode MS" pitchFamily="34" charset="-128"/>
                <a:cs typeface="Arial Unicode MS" pitchFamily="34" charset="-128"/>
              </a:rPr>
              <a:t>0.5</a:t>
            </a:r>
          </a:p>
        </p:txBody>
      </p:sp>
      <p:sp>
        <p:nvSpPr>
          <p:cNvPr id="10260" name="Text Box 21"/>
          <p:cNvSpPr txBox="1">
            <a:spLocks noChangeArrowheads="1"/>
          </p:cNvSpPr>
          <p:nvPr/>
        </p:nvSpPr>
        <p:spPr bwMode="auto">
          <a:xfrm>
            <a:off x="6338888" y="5497513"/>
            <a:ext cx="328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algn="ctr" eaLnBrk="1" hangingPunct="1">
              <a:spcBef>
                <a:spcPct val="50000"/>
              </a:spcBef>
              <a:spcAft>
                <a:spcPct val="0"/>
              </a:spcAft>
              <a:buClrTx/>
              <a:buFontTx/>
              <a:buNone/>
            </a:pPr>
            <a:r>
              <a:rPr lang="en-GB" altLang="en-US" sz="800" b="0">
                <a:solidFill>
                  <a:srgbClr val="000000"/>
                </a:solidFill>
                <a:ea typeface="Arial Unicode MS" pitchFamily="34" charset="-128"/>
                <a:cs typeface="Arial Unicode MS" pitchFamily="34" charset="-128"/>
              </a:rPr>
              <a:t>1.0</a:t>
            </a:r>
          </a:p>
        </p:txBody>
      </p:sp>
      <p:sp>
        <p:nvSpPr>
          <p:cNvPr id="10261" name="Text Box 22"/>
          <p:cNvSpPr txBox="1">
            <a:spLocks noChangeArrowheads="1"/>
          </p:cNvSpPr>
          <p:nvPr/>
        </p:nvSpPr>
        <p:spPr bwMode="auto">
          <a:xfrm>
            <a:off x="6642100" y="5497513"/>
            <a:ext cx="3302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algn="ctr" eaLnBrk="1" hangingPunct="1">
              <a:spcBef>
                <a:spcPct val="50000"/>
              </a:spcBef>
              <a:spcAft>
                <a:spcPct val="0"/>
              </a:spcAft>
              <a:buClrTx/>
              <a:buFontTx/>
              <a:buNone/>
            </a:pPr>
            <a:r>
              <a:rPr lang="en-GB" altLang="en-US" sz="800" b="0">
                <a:solidFill>
                  <a:srgbClr val="000000"/>
                </a:solidFill>
                <a:ea typeface="Arial Unicode MS" pitchFamily="34" charset="-128"/>
                <a:cs typeface="Arial Unicode MS" pitchFamily="34" charset="-128"/>
              </a:rPr>
              <a:t>1.5</a:t>
            </a:r>
          </a:p>
        </p:txBody>
      </p:sp>
      <p:sp>
        <p:nvSpPr>
          <p:cNvPr id="10262" name="Text Box 23"/>
          <p:cNvSpPr txBox="1">
            <a:spLocks noChangeArrowheads="1"/>
          </p:cNvSpPr>
          <p:nvPr/>
        </p:nvSpPr>
        <p:spPr bwMode="auto">
          <a:xfrm>
            <a:off x="6946900" y="5497513"/>
            <a:ext cx="3302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algn="ctr" eaLnBrk="1" hangingPunct="1">
              <a:spcBef>
                <a:spcPct val="50000"/>
              </a:spcBef>
              <a:spcAft>
                <a:spcPct val="0"/>
              </a:spcAft>
              <a:buClrTx/>
              <a:buFontTx/>
              <a:buNone/>
            </a:pPr>
            <a:r>
              <a:rPr lang="en-GB" altLang="en-US" sz="800" b="0">
                <a:solidFill>
                  <a:srgbClr val="000000"/>
                </a:solidFill>
                <a:ea typeface="Arial Unicode MS" pitchFamily="34" charset="-128"/>
                <a:cs typeface="Arial Unicode MS" pitchFamily="34" charset="-128"/>
              </a:rPr>
              <a:t>2.0</a:t>
            </a:r>
          </a:p>
        </p:txBody>
      </p:sp>
      <p:sp>
        <p:nvSpPr>
          <p:cNvPr id="10263" name="Text Box 24"/>
          <p:cNvSpPr txBox="1">
            <a:spLocks noChangeArrowheads="1"/>
          </p:cNvSpPr>
          <p:nvPr/>
        </p:nvSpPr>
        <p:spPr bwMode="auto">
          <a:xfrm>
            <a:off x="7251700" y="5497513"/>
            <a:ext cx="32861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algn="ctr" eaLnBrk="1" hangingPunct="1">
              <a:spcBef>
                <a:spcPct val="50000"/>
              </a:spcBef>
              <a:spcAft>
                <a:spcPct val="0"/>
              </a:spcAft>
              <a:buClrTx/>
              <a:buFontTx/>
              <a:buNone/>
            </a:pPr>
            <a:r>
              <a:rPr lang="en-GB" altLang="en-US" sz="800" b="0">
                <a:solidFill>
                  <a:srgbClr val="000000"/>
                </a:solidFill>
                <a:ea typeface="Arial Unicode MS" pitchFamily="34" charset="-128"/>
                <a:cs typeface="Arial Unicode MS" pitchFamily="34" charset="-128"/>
              </a:rPr>
              <a:t>2.5</a:t>
            </a:r>
          </a:p>
        </p:txBody>
      </p:sp>
      <p:sp>
        <p:nvSpPr>
          <p:cNvPr id="10264" name="Text Box 25"/>
          <p:cNvSpPr txBox="1">
            <a:spLocks noChangeArrowheads="1"/>
          </p:cNvSpPr>
          <p:nvPr/>
        </p:nvSpPr>
        <p:spPr bwMode="auto">
          <a:xfrm>
            <a:off x="7556500" y="5497513"/>
            <a:ext cx="32861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algn="ctr" eaLnBrk="1" hangingPunct="1">
              <a:spcBef>
                <a:spcPct val="50000"/>
              </a:spcBef>
              <a:spcAft>
                <a:spcPct val="0"/>
              </a:spcAft>
              <a:buClrTx/>
              <a:buFontTx/>
              <a:buNone/>
            </a:pPr>
            <a:r>
              <a:rPr lang="en-GB" altLang="en-US" sz="800" b="0">
                <a:solidFill>
                  <a:srgbClr val="000000"/>
                </a:solidFill>
                <a:ea typeface="Arial Unicode MS" pitchFamily="34" charset="-128"/>
                <a:cs typeface="Arial Unicode MS" pitchFamily="34" charset="-128"/>
              </a:rPr>
              <a:t>3.0</a:t>
            </a:r>
          </a:p>
        </p:txBody>
      </p:sp>
      <p:sp>
        <p:nvSpPr>
          <p:cNvPr id="10265" name="Line 26"/>
          <p:cNvSpPr>
            <a:spLocks noChangeShapeType="1"/>
          </p:cNvSpPr>
          <p:nvPr/>
        </p:nvSpPr>
        <p:spPr bwMode="auto">
          <a:xfrm>
            <a:off x="6505575" y="4200525"/>
            <a:ext cx="3175" cy="1235075"/>
          </a:xfrm>
          <a:prstGeom prst="line">
            <a:avLst/>
          </a:prstGeom>
          <a:noFill/>
          <a:ln w="19050">
            <a:solidFill>
              <a:schemeClr val="folHlink"/>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66" name="Line 18"/>
          <p:cNvSpPr>
            <a:spLocks noChangeShapeType="1"/>
          </p:cNvSpPr>
          <p:nvPr/>
        </p:nvSpPr>
        <p:spPr bwMode="auto">
          <a:xfrm>
            <a:off x="8010525" y="5437188"/>
            <a:ext cx="0" cy="60325"/>
          </a:xfrm>
          <a:prstGeom prst="line">
            <a:avLst/>
          </a:prstGeom>
          <a:noFill/>
          <a:ln w="1905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67" name="Text Box 25"/>
          <p:cNvSpPr txBox="1">
            <a:spLocks noChangeArrowheads="1"/>
          </p:cNvSpPr>
          <p:nvPr/>
        </p:nvSpPr>
        <p:spPr bwMode="auto">
          <a:xfrm>
            <a:off x="7845425" y="5497513"/>
            <a:ext cx="32861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algn="ctr" eaLnBrk="1" hangingPunct="1">
              <a:spcBef>
                <a:spcPct val="50000"/>
              </a:spcBef>
              <a:spcAft>
                <a:spcPct val="0"/>
              </a:spcAft>
              <a:buClrTx/>
              <a:buFontTx/>
              <a:buNone/>
            </a:pPr>
            <a:r>
              <a:rPr lang="en-GB" altLang="en-US" sz="800" b="0">
                <a:solidFill>
                  <a:srgbClr val="000000"/>
                </a:solidFill>
                <a:ea typeface="Arial Unicode MS" pitchFamily="34" charset="-128"/>
                <a:cs typeface="Arial Unicode MS" pitchFamily="34" charset="-128"/>
              </a:rPr>
              <a:t>3.5</a:t>
            </a:r>
          </a:p>
        </p:txBody>
      </p:sp>
      <p:grpSp>
        <p:nvGrpSpPr>
          <p:cNvPr id="2" name="Group 128"/>
          <p:cNvGrpSpPr/>
          <p:nvPr/>
        </p:nvGrpSpPr>
        <p:grpSpPr bwMode="auto">
          <a:xfrm>
            <a:off x="7220462" y="4459991"/>
            <a:ext cx="258795" cy="62012"/>
            <a:chOff x="6953238" y="4070351"/>
            <a:chExt cx="609603" cy="88180"/>
          </a:xfrm>
          <a:solidFill>
            <a:srgbClr val="606060"/>
          </a:solidFill>
        </p:grpSpPr>
        <p:grpSp>
          <p:nvGrpSpPr>
            <p:cNvPr id="3" name="Group 127"/>
            <p:cNvGrpSpPr/>
            <p:nvPr/>
          </p:nvGrpSpPr>
          <p:grpSpPr>
            <a:xfrm>
              <a:off x="6953238" y="4076702"/>
              <a:ext cx="609603" cy="76201"/>
              <a:chOff x="6953238" y="4076702"/>
              <a:chExt cx="609603" cy="76201"/>
            </a:xfrm>
            <a:grpFill/>
          </p:grpSpPr>
          <p:cxnSp>
            <p:nvCxnSpPr>
              <p:cNvPr id="47" name="Straight Connector 46"/>
              <p:cNvCxnSpPr/>
              <p:nvPr/>
            </p:nvCxnSpPr>
            <p:spPr>
              <a:xfrm flipV="1">
                <a:off x="6953250" y="4114800"/>
                <a:ext cx="604838" cy="1"/>
              </a:xfrm>
              <a:prstGeom prst="line">
                <a:avLst/>
              </a:prstGeom>
              <a:grpFill/>
              <a:ln w="1905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953238" y="4076702"/>
                <a:ext cx="0" cy="73819"/>
              </a:xfrm>
              <a:prstGeom prst="line">
                <a:avLst/>
              </a:prstGeom>
              <a:grpFill/>
              <a:ln w="1905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562841" y="4079084"/>
                <a:ext cx="0" cy="73819"/>
              </a:xfrm>
              <a:prstGeom prst="line">
                <a:avLst/>
              </a:prstGeom>
              <a:grpFill/>
              <a:ln w="19050">
                <a:solidFill>
                  <a:srgbClr val="606060"/>
                </a:solidFill>
              </a:ln>
            </p:spPr>
            <p:style>
              <a:lnRef idx="1">
                <a:schemeClr val="accent1"/>
              </a:lnRef>
              <a:fillRef idx="0">
                <a:schemeClr val="accent1"/>
              </a:fillRef>
              <a:effectRef idx="0">
                <a:schemeClr val="accent1"/>
              </a:effectRef>
              <a:fontRef idx="minor">
                <a:schemeClr val="tx1"/>
              </a:fontRef>
            </p:style>
          </p:cxnSp>
        </p:grpSp>
        <p:sp>
          <p:nvSpPr>
            <p:cNvPr id="46" name="Oval 45"/>
            <p:cNvSpPr/>
            <p:nvPr/>
          </p:nvSpPr>
          <p:spPr>
            <a:xfrm>
              <a:off x="7245351" y="4070351"/>
              <a:ext cx="96130" cy="88180"/>
            </a:xfrm>
            <a:prstGeom prst="ellipse">
              <a:avLst/>
            </a:prstGeom>
            <a:grpFill/>
            <a:ln>
              <a:solidFill>
                <a:srgbClr val="606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a:solidFill>
                  <a:srgbClr val="FFFFFF"/>
                </a:solidFill>
              </a:endParaRPr>
            </a:p>
          </p:txBody>
        </p:sp>
      </p:grpSp>
      <p:sp>
        <p:nvSpPr>
          <p:cNvPr id="10269" name="TextBox 4"/>
          <p:cNvSpPr txBox="1">
            <a:spLocks noChangeArrowheads="1"/>
          </p:cNvSpPr>
          <p:nvPr/>
        </p:nvSpPr>
        <p:spPr bwMode="auto">
          <a:xfrm>
            <a:off x="911225" y="3208338"/>
            <a:ext cx="183515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algn="ctr">
              <a:spcBef>
                <a:spcPct val="0"/>
              </a:spcBef>
              <a:spcAft>
                <a:spcPct val="0"/>
              </a:spcAft>
              <a:buClrTx/>
              <a:buFontTx/>
              <a:buNone/>
            </a:pPr>
            <a:r>
              <a:rPr lang="el-GR" altLang="en-US" sz="700" b="0" dirty="0" smtClean="0">
                <a:solidFill>
                  <a:srgbClr val="000000"/>
                </a:solidFill>
              </a:rPr>
              <a:t>Στάδιο νόσου</a:t>
            </a:r>
            <a:r>
              <a:rPr lang="en-US" altLang="en-US" sz="700" b="0" dirty="0" smtClean="0">
                <a:solidFill>
                  <a:srgbClr val="000000"/>
                </a:solidFill>
              </a:rPr>
              <a:t> (</a:t>
            </a:r>
            <a:r>
              <a:rPr lang="el-GR" altLang="en-US" sz="700" b="0" dirty="0" smtClean="0">
                <a:solidFill>
                  <a:srgbClr val="000000"/>
                </a:solidFill>
              </a:rPr>
              <a:t>Λειτουργικότητα</a:t>
            </a:r>
            <a:r>
              <a:rPr lang="en-US" altLang="en-US" sz="700" b="0" dirty="0" smtClean="0">
                <a:solidFill>
                  <a:srgbClr val="000000"/>
                </a:solidFill>
              </a:rPr>
              <a:t>, </a:t>
            </a:r>
            <a:r>
              <a:rPr lang="en-US" altLang="en-US" sz="700" b="0" dirty="0">
                <a:solidFill>
                  <a:srgbClr val="000000"/>
                </a:solidFill>
              </a:rPr>
              <a:t>EDSS)</a:t>
            </a:r>
          </a:p>
        </p:txBody>
      </p:sp>
      <p:sp>
        <p:nvSpPr>
          <p:cNvPr id="10270" name="TextBox 4"/>
          <p:cNvSpPr txBox="1">
            <a:spLocks noChangeArrowheads="1"/>
          </p:cNvSpPr>
          <p:nvPr/>
        </p:nvSpPr>
        <p:spPr bwMode="auto">
          <a:xfrm rot="-5400000">
            <a:off x="-41274" y="2403475"/>
            <a:ext cx="1193800"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algn="ctr">
              <a:spcBef>
                <a:spcPct val="0"/>
              </a:spcBef>
              <a:spcAft>
                <a:spcPct val="0"/>
              </a:spcAft>
              <a:buClrTx/>
              <a:buFontTx/>
              <a:buNone/>
            </a:pPr>
            <a:r>
              <a:rPr lang="en-US" altLang="en-US" sz="700" b="0">
                <a:solidFill>
                  <a:srgbClr val="000000"/>
                </a:solidFill>
              </a:rPr>
              <a:t>Utility*</a:t>
            </a:r>
          </a:p>
        </p:txBody>
      </p:sp>
      <p:graphicFrame>
        <p:nvGraphicFramePr>
          <p:cNvPr id="10271" name="Chart 67"/>
          <p:cNvGraphicFramePr>
            <a:graphicFrameLocks/>
          </p:cNvGraphicFramePr>
          <p:nvPr/>
        </p:nvGraphicFramePr>
        <p:xfrm>
          <a:off x="584200" y="4251325"/>
          <a:ext cx="3263900" cy="1660525"/>
        </p:xfrm>
        <a:graphic>
          <a:graphicData uri="http://schemas.openxmlformats.org/presentationml/2006/ole">
            <mc:AlternateContent xmlns:mc="http://schemas.openxmlformats.org/markup-compatibility/2006">
              <mc:Choice xmlns:v="urn:schemas-microsoft-com:vml" Requires="v">
                <p:oleObj spid="_x0000_s1039" r:id="rId7" imgW="3261643" imgH="1664352" progId="Excel.Chart.8">
                  <p:embed/>
                </p:oleObj>
              </mc:Choice>
              <mc:Fallback>
                <p:oleObj r:id="rId7" imgW="3261643" imgH="1664352"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200" y="4251325"/>
                        <a:ext cx="3263900" cy="166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0272" name="TextBox 4"/>
          <p:cNvSpPr txBox="1">
            <a:spLocks noChangeArrowheads="1"/>
          </p:cNvSpPr>
          <p:nvPr/>
        </p:nvSpPr>
        <p:spPr bwMode="auto">
          <a:xfrm>
            <a:off x="911225" y="5735638"/>
            <a:ext cx="1835150"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algn="ctr">
              <a:spcBef>
                <a:spcPct val="0"/>
              </a:spcBef>
              <a:spcAft>
                <a:spcPct val="0"/>
              </a:spcAft>
              <a:buClrTx/>
              <a:buFontTx/>
              <a:buNone/>
            </a:pPr>
            <a:r>
              <a:rPr lang="el-GR" altLang="en-US" sz="700" b="0" dirty="0" smtClean="0">
                <a:solidFill>
                  <a:srgbClr val="000000"/>
                </a:solidFill>
              </a:rPr>
              <a:t>Στάδιο νόσου</a:t>
            </a:r>
            <a:r>
              <a:rPr lang="en-US" altLang="en-US" sz="700" b="0" dirty="0" smtClean="0">
                <a:solidFill>
                  <a:srgbClr val="000000"/>
                </a:solidFill>
              </a:rPr>
              <a:t> </a:t>
            </a:r>
            <a:r>
              <a:rPr lang="en-US" altLang="en-US" sz="700" b="0" dirty="0">
                <a:solidFill>
                  <a:srgbClr val="000000"/>
                </a:solidFill>
              </a:rPr>
              <a:t>(EDSS)</a:t>
            </a:r>
          </a:p>
        </p:txBody>
      </p:sp>
      <p:sp>
        <p:nvSpPr>
          <p:cNvPr id="10273" name="TextBox 4"/>
          <p:cNvSpPr txBox="1">
            <a:spLocks noChangeArrowheads="1"/>
          </p:cNvSpPr>
          <p:nvPr/>
        </p:nvSpPr>
        <p:spPr bwMode="auto">
          <a:xfrm rot="-5400000">
            <a:off x="-158749" y="4872037"/>
            <a:ext cx="14287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algn="ctr">
              <a:spcBef>
                <a:spcPct val="0"/>
              </a:spcBef>
              <a:spcAft>
                <a:spcPct val="0"/>
              </a:spcAft>
              <a:buClrTx/>
              <a:buFontTx/>
              <a:buNone/>
            </a:pPr>
            <a:r>
              <a:rPr lang="en-US" altLang="en-US" sz="700" b="0">
                <a:solidFill>
                  <a:srgbClr val="000000"/>
                </a:solidFill>
              </a:rPr>
              <a:t>Proportion of patients working or on long-term sick leave</a:t>
            </a:r>
          </a:p>
        </p:txBody>
      </p:sp>
      <p:sp>
        <p:nvSpPr>
          <p:cNvPr id="8" name="Freeform 7"/>
          <p:cNvSpPr/>
          <p:nvPr/>
        </p:nvSpPr>
        <p:spPr>
          <a:xfrm>
            <a:off x="889000" y="4965700"/>
            <a:ext cx="615950" cy="658813"/>
          </a:xfrm>
          <a:custGeom>
            <a:avLst/>
            <a:gdLst>
              <a:gd name="connsiteX0" fmla="*/ 0 w 558800"/>
              <a:gd name="connsiteY0" fmla="*/ 0 h 666750"/>
              <a:gd name="connsiteX1" fmla="*/ 558800 w 558800"/>
              <a:gd name="connsiteY1" fmla="*/ 0 h 666750"/>
              <a:gd name="connsiteX2" fmla="*/ 558800 w 558800"/>
              <a:gd name="connsiteY2" fmla="*/ 666750 h 666750"/>
            </a:gdLst>
            <a:ahLst/>
            <a:cxnLst>
              <a:cxn ang="0">
                <a:pos x="connsiteX0" y="connsiteY0"/>
              </a:cxn>
              <a:cxn ang="0">
                <a:pos x="connsiteX1" y="connsiteY1"/>
              </a:cxn>
              <a:cxn ang="0">
                <a:pos x="connsiteX2" y="connsiteY2"/>
              </a:cxn>
            </a:cxnLst>
            <a:rect l="l" t="t" r="r" b="b"/>
            <a:pathLst>
              <a:path w="558800" h="666750">
                <a:moveTo>
                  <a:pt x="0" y="0"/>
                </a:moveTo>
                <a:lnTo>
                  <a:pt x="558800" y="0"/>
                </a:lnTo>
                <a:lnTo>
                  <a:pt x="558800" y="666750"/>
                </a:lnTo>
              </a:path>
            </a:pathLst>
          </a:custGeom>
          <a:ln>
            <a:solidFill>
              <a:schemeClr val="bg2"/>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grpSp>
        <p:nvGrpSpPr>
          <p:cNvPr id="10275" name="Group 10"/>
          <p:cNvGrpSpPr>
            <a:grpSpLocks/>
          </p:cNvGrpSpPr>
          <p:nvPr/>
        </p:nvGrpSpPr>
        <p:grpSpPr bwMode="auto">
          <a:xfrm>
            <a:off x="982663" y="4584700"/>
            <a:ext cx="1646237" cy="1044575"/>
            <a:chOff x="976313" y="4583908"/>
            <a:chExt cx="1645919" cy="1045844"/>
          </a:xfrm>
        </p:grpSpPr>
        <p:sp>
          <p:nvSpPr>
            <p:cNvPr id="10" name="Freeform 9"/>
            <p:cNvSpPr/>
            <p:nvPr/>
          </p:nvSpPr>
          <p:spPr>
            <a:xfrm>
              <a:off x="1000120" y="4604571"/>
              <a:ext cx="1599891" cy="1007698"/>
            </a:xfrm>
            <a:custGeom>
              <a:avLst/>
              <a:gdLst>
                <a:gd name="connsiteX0" fmla="*/ 0 w 1600200"/>
                <a:gd name="connsiteY0" fmla="*/ 0 h 1007268"/>
                <a:gd name="connsiteX1" fmla="*/ 202406 w 1600200"/>
                <a:gd name="connsiteY1" fmla="*/ 314325 h 1007268"/>
                <a:gd name="connsiteX2" fmla="*/ 402431 w 1600200"/>
                <a:gd name="connsiteY2" fmla="*/ 433387 h 1007268"/>
                <a:gd name="connsiteX3" fmla="*/ 607219 w 1600200"/>
                <a:gd name="connsiteY3" fmla="*/ 154781 h 1007268"/>
                <a:gd name="connsiteX4" fmla="*/ 814388 w 1600200"/>
                <a:gd name="connsiteY4" fmla="*/ 650081 h 1007268"/>
                <a:gd name="connsiteX5" fmla="*/ 1009650 w 1600200"/>
                <a:gd name="connsiteY5" fmla="*/ 795337 h 1007268"/>
                <a:gd name="connsiteX6" fmla="*/ 1209675 w 1600200"/>
                <a:gd name="connsiteY6" fmla="*/ 828675 h 1007268"/>
                <a:gd name="connsiteX7" fmla="*/ 1412081 w 1600200"/>
                <a:gd name="connsiteY7" fmla="*/ 931068 h 1007268"/>
                <a:gd name="connsiteX8" fmla="*/ 1600200 w 1600200"/>
                <a:gd name="connsiteY8" fmla="*/ 1007268 h 100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200" h="1007268">
                  <a:moveTo>
                    <a:pt x="0" y="0"/>
                  </a:moveTo>
                  <a:lnTo>
                    <a:pt x="202406" y="314325"/>
                  </a:lnTo>
                  <a:lnTo>
                    <a:pt x="402431" y="433387"/>
                  </a:lnTo>
                  <a:lnTo>
                    <a:pt x="607219" y="154781"/>
                  </a:lnTo>
                  <a:lnTo>
                    <a:pt x="814388" y="650081"/>
                  </a:lnTo>
                  <a:lnTo>
                    <a:pt x="1009650" y="795337"/>
                  </a:lnTo>
                  <a:lnTo>
                    <a:pt x="1209675" y="828675"/>
                  </a:lnTo>
                  <a:lnTo>
                    <a:pt x="1412081" y="931068"/>
                  </a:lnTo>
                  <a:lnTo>
                    <a:pt x="1600200" y="1007268"/>
                  </a:lnTo>
                </a:path>
              </a:pathLst>
            </a:custGeom>
            <a:noFill/>
            <a:ln w="19050">
              <a:solidFill>
                <a:srgbClr val="79D5F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8"/>
            <p:cNvSpPr/>
            <p:nvPr/>
          </p:nvSpPr>
          <p:spPr>
            <a:xfrm>
              <a:off x="1176299" y="4890668"/>
              <a:ext cx="46028" cy="46093"/>
            </a:xfrm>
            <a:prstGeom prst="rect">
              <a:avLst/>
            </a:prstGeom>
            <a:solidFill>
              <a:srgbClr val="79D5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3" name="Rectangle 72"/>
            <p:cNvSpPr/>
            <p:nvPr/>
          </p:nvSpPr>
          <p:spPr>
            <a:xfrm>
              <a:off x="1376286" y="5013054"/>
              <a:ext cx="46028" cy="44504"/>
            </a:xfrm>
            <a:prstGeom prst="rect">
              <a:avLst/>
            </a:prstGeom>
            <a:solidFill>
              <a:srgbClr val="79D5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4" name="Rectangle 73"/>
            <p:cNvSpPr/>
            <p:nvPr/>
          </p:nvSpPr>
          <p:spPr>
            <a:xfrm>
              <a:off x="1581033" y="4733314"/>
              <a:ext cx="46029" cy="46094"/>
            </a:xfrm>
            <a:prstGeom prst="rect">
              <a:avLst/>
            </a:prstGeom>
            <a:solidFill>
              <a:srgbClr val="79D5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5" name="Rectangle 74"/>
            <p:cNvSpPr/>
            <p:nvPr/>
          </p:nvSpPr>
          <p:spPr>
            <a:xfrm>
              <a:off x="1785782" y="5227627"/>
              <a:ext cx="46028" cy="44504"/>
            </a:xfrm>
            <a:prstGeom prst="rect">
              <a:avLst/>
            </a:prstGeom>
            <a:solidFill>
              <a:srgbClr val="79D5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8" name="Rectangle 77"/>
            <p:cNvSpPr/>
            <p:nvPr/>
          </p:nvSpPr>
          <p:spPr>
            <a:xfrm>
              <a:off x="1981006" y="5373855"/>
              <a:ext cx="46029" cy="46093"/>
            </a:xfrm>
            <a:prstGeom prst="rect">
              <a:avLst/>
            </a:prstGeom>
            <a:solidFill>
              <a:srgbClr val="79D5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9" name="Rectangle 78"/>
            <p:cNvSpPr/>
            <p:nvPr/>
          </p:nvSpPr>
          <p:spPr>
            <a:xfrm>
              <a:off x="2184167" y="5415180"/>
              <a:ext cx="44441" cy="46093"/>
            </a:xfrm>
            <a:prstGeom prst="rect">
              <a:avLst/>
            </a:prstGeom>
            <a:solidFill>
              <a:srgbClr val="79D5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0" name="Rectangle 79"/>
            <p:cNvSpPr/>
            <p:nvPr/>
          </p:nvSpPr>
          <p:spPr>
            <a:xfrm>
              <a:off x="2384153" y="5516903"/>
              <a:ext cx="44441" cy="46093"/>
            </a:xfrm>
            <a:prstGeom prst="rect">
              <a:avLst/>
            </a:prstGeom>
            <a:solidFill>
              <a:srgbClr val="79D5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 name="Rectangle 80"/>
            <p:cNvSpPr/>
            <p:nvPr/>
          </p:nvSpPr>
          <p:spPr>
            <a:xfrm>
              <a:off x="2576204" y="5583659"/>
              <a:ext cx="46028" cy="46093"/>
            </a:xfrm>
            <a:prstGeom prst="rect">
              <a:avLst/>
            </a:prstGeom>
            <a:solidFill>
              <a:srgbClr val="79D5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2" name="Rectangle 81"/>
            <p:cNvSpPr/>
            <p:nvPr/>
          </p:nvSpPr>
          <p:spPr>
            <a:xfrm>
              <a:off x="976313" y="4583908"/>
              <a:ext cx="46028" cy="46094"/>
            </a:xfrm>
            <a:prstGeom prst="rect">
              <a:avLst/>
            </a:prstGeom>
            <a:solidFill>
              <a:srgbClr val="79D5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0276" name="Group 70"/>
          <p:cNvGrpSpPr>
            <a:grpSpLocks/>
          </p:cNvGrpSpPr>
          <p:nvPr/>
        </p:nvGrpSpPr>
        <p:grpSpPr bwMode="auto">
          <a:xfrm>
            <a:off x="981075" y="4508500"/>
            <a:ext cx="1651000" cy="1039813"/>
            <a:chOff x="976312" y="4507708"/>
            <a:chExt cx="1650682" cy="1041082"/>
          </a:xfrm>
        </p:grpSpPr>
        <p:sp>
          <p:nvSpPr>
            <p:cNvPr id="67" name="Freeform 66"/>
            <p:cNvSpPr/>
            <p:nvPr/>
          </p:nvSpPr>
          <p:spPr>
            <a:xfrm>
              <a:off x="990597" y="4531550"/>
              <a:ext cx="1618938" cy="999756"/>
            </a:xfrm>
            <a:custGeom>
              <a:avLst/>
              <a:gdLst>
                <a:gd name="connsiteX0" fmla="*/ 0 w 1619250"/>
                <a:gd name="connsiteY0" fmla="*/ 0 h 1000125"/>
                <a:gd name="connsiteX1" fmla="*/ 214313 w 1619250"/>
                <a:gd name="connsiteY1" fmla="*/ 342900 h 1000125"/>
                <a:gd name="connsiteX2" fmla="*/ 423863 w 1619250"/>
                <a:gd name="connsiteY2" fmla="*/ 373856 h 1000125"/>
                <a:gd name="connsiteX3" fmla="*/ 621506 w 1619250"/>
                <a:gd name="connsiteY3" fmla="*/ 423862 h 1000125"/>
                <a:gd name="connsiteX4" fmla="*/ 819150 w 1619250"/>
                <a:gd name="connsiteY4" fmla="*/ 721519 h 1000125"/>
                <a:gd name="connsiteX5" fmla="*/ 1016794 w 1619250"/>
                <a:gd name="connsiteY5" fmla="*/ 640556 h 1000125"/>
                <a:gd name="connsiteX6" fmla="*/ 1221581 w 1619250"/>
                <a:gd name="connsiteY6" fmla="*/ 792956 h 1000125"/>
                <a:gd name="connsiteX7" fmla="*/ 1423988 w 1619250"/>
                <a:gd name="connsiteY7" fmla="*/ 821531 h 1000125"/>
                <a:gd name="connsiteX8" fmla="*/ 1619250 w 1619250"/>
                <a:gd name="connsiteY8" fmla="*/ 1000125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0" h="1000125">
                  <a:moveTo>
                    <a:pt x="0" y="0"/>
                  </a:moveTo>
                  <a:lnTo>
                    <a:pt x="214313" y="342900"/>
                  </a:lnTo>
                  <a:lnTo>
                    <a:pt x="423863" y="373856"/>
                  </a:lnTo>
                  <a:lnTo>
                    <a:pt x="621506" y="423862"/>
                  </a:lnTo>
                  <a:lnTo>
                    <a:pt x="819150" y="721519"/>
                  </a:lnTo>
                  <a:lnTo>
                    <a:pt x="1016794" y="640556"/>
                  </a:lnTo>
                  <a:lnTo>
                    <a:pt x="1221581" y="792956"/>
                  </a:lnTo>
                  <a:lnTo>
                    <a:pt x="1423988" y="821531"/>
                  </a:lnTo>
                  <a:lnTo>
                    <a:pt x="1619250" y="1000125"/>
                  </a:lnTo>
                </a:path>
              </a:pathLst>
            </a:custGeom>
            <a:noFill/>
            <a:ln w="19050">
              <a:solidFill>
                <a:srgbClr val="B1DD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3" name="Oval 82"/>
            <p:cNvSpPr/>
            <p:nvPr/>
          </p:nvSpPr>
          <p:spPr>
            <a:xfrm>
              <a:off x="976312" y="4507708"/>
              <a:ext cx="46029" cy="46094"/>
            </a:xfrm>
            <a:prstGeom prst="ellipse">
              <a:avLst/>
            </a:prstGeom>
            <a:solidFill>
              <a:srgbClr val="B1DD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4" name="Oval 83"/>
            <p:cNvSpPr/>
            <p:nvPr/>
          </p:nvSpPr>
          <p:spPr>
            <a:xfrm>
              <a:off x="1181061" y="4846259"/>
              <a:ext cx="46028" cy="46093"/>
            </a:xfrm>
            <a:prstGeom prst="ellipse">
              <a:avLst/>
            </a:prstGeom>
            <a:solidFill>
              <a:srgbClr val="B1DD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5" name="Oval 84"/>
            <p:cNvSpPr/>
            <p:nvPr/>
          </p:nvSpPr>
          <p:spPr>
            <a:xfrm>
              <a:off x="1385808" y="4881226"/>
              <a:ext cx="46029" cy="46093"/>
            </a:xfrm>
            <a:prstGeom prst="ellipse">
              <a:avLst/>
            </a:prstGeom>
            <a:solidFill>
              <a:srgbClr val="B1DD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6" name="Oval 85"/>
            <p:cNvSpPr/>
            <p:nvPr/>
          </p:nvSpPr>
          <p:spPr>
            <a:xfrm>
              <a:off x="1581034" y="4928909"/>
              <a:ext cx="46028" cy="46093"/>
            </a:xfrm>
            <a:prstGeom prst="ellipse">
              <a:avLst/>
            </a:prstGeom>
            <a:solidFill>
              <a:srgbClr val="B1DD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7" name="Oval 86"/>
            <p:cNvSpPr/>
            <p:nvPr/>
          </p:nvSpPr>
          <p:spPr>
            <a:xfrm>
              <a:off x="1784194" y="5224545"/>
              <a:ext cx="44441" cy="46093"/>
            </a:xfrm>
            <a:prstGeom prst="ellipse">
              <a:avLst/>
            </a:prstGeom>
            <a:solidFill>
              <a:srgbClr val="B1DD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8" name="Oval 87"/>
            <p:cNvSpPr/>
            <p:nvPr/>
          </p:nvSpPr>
          <p:spPr>
            <a:xfrm>
              <a:off x="1979419" y="5148252"/>
              <a:ext cx="44441" cy="46093"/>
            </a:xfrm>
            <a:prstGeom prst="ellipse">
              <a:avLst/>
            </a:prstGeom>
            <a:solidFill>
              <a:srgbClr val="B1DD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9" name="Oval 88"/>
            <p:cNvSpPr/>
            <p:nvPr/>
          </p:nvSpPr>
          <p:spPr>
            <a:xfrm>
              <a:off x="2185754" y="5296069"/>
              <a:ext cx="46029" cy="46094"/>
            </a:xfrm>
            <a:prstGeom prst="ellipse">
              <a:avLst/>
            </a:prstGeom>
            <a:solidFill>
              <a:srgbClr val="B1DD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0" name="Oval 89"/>
            <p:cNvSpPr/>
            <p:nvPr/>
          </p:nvSpPr>
          <p:spPr>
            <a:xfrm>
              <a:off x="2385740" y="5329448"/>
              <a:ext cx="46029" cy="46093"/>
            </a:xfrm>
            <a:prstGeom prst="ellipse">
              <a:avLst/>
            </a:prstGeom>
            <a:solidFill>
              <a:srgbClr val="B1DD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1" name="Oval 90"/>
            <p:cNvSpPr/>
            <p:nvPr/>
          </p:nvSpPr>
          <p:spPr>
            <a:xfrm>
              <a:off x="2580966" y="5502696"/>
              <a:ext cx="46028" cy="46094"/>
            </a:xfrm>
            <a:prstGeom prst="ellipse">
              <a:avLst/>
            </a:prstGeom>
            <a:solidFill>
              <a:srgbClr val="B1DD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0277" name="Group 91"/>
          <p:cNvGrpSpPr>
            <a:grpSpLocks/>
          </p:cNvGrpSpPr>
          <p:nvPr/>
        </p:nvGrpSpPr>
        <p:grpSpPr bwMode="auto">
          <a:xfrm>
            <a:off x="981075" y="4579938"/>
            <a:ext cx="1651000" cy="942975"/>
            <a:chOff x="976312" y="4579146"/>
            <a:chExt cx="1650682" cy="943451"/>
          </a:xfrm>
        </p:grpSpPr>
        <p:sp>
          <p:nvSpPr>
            <p:cNvPr id="72" name="Freeform 71"/>
            <p:cNvSpPr/>
            <p:nvPr/>
          </p:nvSpPr>
          <p:spPr>
            <a:xfrm>
              <a:off x="995358" y="4607735"/>
              <a:ext cx="1612589" cy="902155"/>
            </a:xfrm>
            <a:custGeom>
              <a:avLst/>
              <a:gdLst>
                <a:gd name="connsiteX0" fmla="*/ 0 w 1612106"/>
                <a:gd name="connsiteY0" fmla="*/ 0 h 902494"/>
                <a:gd name="connsiteX1" fmla="*/ 211931 w 1612106"/>
                <a:gd name="connsiteY1" fmla="*/ 126206 h 902494"/>
                <a:gd name="connsiteX2" fmla="*/ 414337 w 1612106"/>
                <a:gd name="connsiteY2" fmla="*/ 138112 h 902494"/>
                <a:gd name="connsiteX3" fmla="*/ 609600 w 1612106"/>
                <a:gd name="connsiteY3" fmla="*/ 11906 h 902494"/>
                <a:gd name="connsiteX4" fmla="*/ 812006 w 1612106"/>
                <a:gd name="connsiteY4" fmla="*/ 361950 h 902494"/>
                <a:gd name="connsiteX5" fmla="*/ 1007268 w 1612106"/>
                <a:gd name="connsiteY5" fmla="*/ 440531 h 902494"/>
                <a:gd name="connsiteX6" fmla="*/ 1214437 w 1612106"/>
                <a:gd name="connsiteY6" fmla="*/ 659606 h 902494"/>
                <a:gd name="connsiteX7" fmla="*/ 1414462 w 1612106"/>
                <a:gd name="connsiteY7" fmla="*/ 590550 h 902494"/>
                <a:gd name="connsiteX8" fmla="*/ 1612106 w 1612106"/>
                <a:gd name="connsiteY8" fmla="*/ 902494 h 9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106" h="902494">
                  <a:moveTo>
                    <a:pt x="0" y="0"/>
                  </a:moveTo>
                  <a:lnTo>
                    <a:pt x="211931" y="126206"/>
                  </a:lnTo>
                  <a:lnTo>
                    <a:pt x="414337" y="138112"/>
                  </a:lnTo>
                  <a:lnTo>
                    <a:pt x="609600" y="11906"/>
                  </a:lnTo>
                  <a:lnTo>
                    <a:pt x="812006" y="361950"/>
                  </a:lnTo>
                  <a:lnTo>
                    <a:pt x="1007268" y="440531"/>
                  </a:lnTo>
                  <a:lnTo>
                    <a:pt x="1214437" y="659606"/>
                  </a:lnTo>
                  <a:lnTo>
                    <a:pt x="1414462" y="590550"/>
                  </a:lnTo>
                  <a:lnTo>
                    <a:pt x="1612106" y="902494"/>
                  </a:lnTo>
                </a:path>
              </a:pathLst>
            </a:custGeom>
            <a:noFill/>
            <a:ln w="19050">
              <a:solidFill>
                <a:srgbClr val="D34C4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4" name="Isosceles Triangle 93"/>
            <p:cNvSpPr/>
            <p:nvPr/>
          </p:nvSpPr>
          <p:spPr>
            <a:xfrm>
              <a:off x="976312" y="4579146"/>
              <a:ext cx="46029" cy="46060"/>
            </a:xfrm>
            <a:prstGeom prst="triangle">
              <a:avLst/>
            </a:prstGeom>
            <a:solidFill>
              <a:srgbClr val="D34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5" name="Isosceles Triangle 94"/>
            <p:cNvSpPr/>
            <p:nvPr/>
          </p:nvSpPr>
          <p:spPr>
            <a:xfrm>
              <a:off x="1184235" y="4704621"/>
              <a:ext cx="44441" cy="46061"/>
            </a:xfrm>
            <a:prstGeom prst="triangle">
              <a:avLst/>
            </a:prstGeom>
            <a:solidFill>
              <a:srgbClr val="D34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6" name="Isosceles Triangle 95"/>
            <p:cNvSpPr/>
            <p:nvPr/>
          </p:nvSpPr>
          <p:spPr>
            <a:xfrm>
              <a:off x="1381047" y="4714151"/>
              <a:ext cx="46028" cy="46061"/>
            </a:xfrm>
            <a:prstGeom prst="triangle">
              <a:avLst/>
            </a:prstGeom>
            <a:solidFill>
              <a:srgbClr val="D34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7" name="Isosceles Triangle 96"/>
            <p:cNvSpPr/>
            <p:nvPr/>
          </p:nvSpPr>
          <p:spPr>
            <a:xfrm>
              <a:off x="1584208" y="4593440"/>
              <a:ext cx="44441" cy="46061"/>
            </a:xfrm>
            <a:prstGeom prst="triangle">
              <a:avLst/>
            </a:prstGeom>
            <a:solidFill>
              <a:srgbClr val="D34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8" name="Isosceles Triangle 97"/>
            <p:cNvSpPr/>
            <p:nvPr/>
          </p:nvSpPr>
          <p:spPr>
            <a:xfrm>
              <a:off x="1784194" y="4938102"/>
              <a:ext cx="44441" cy="46060"/>
            </a:xfrm>
            <a:prstGeom prst="triangle">
              <a:avLst/>
            </a:prstGeom>
            <a:solidFill>
              <a:srgbClr val="D34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9" name="Isosceles Triangle 98"/>
            <p:cNvSpPr/>
            <p:nvPr/>
          </p:nvSpPr>
          <p:spPr>
            <a:xfrm>
              <a:off x="1981006" y="5014341"/>
              <a:ext cx="46028" cy="46060"/>
            </a:xfrm>
            <a:prstGeom prst="triangle">
              <a:avLst/>
            </a:prstGeom>
            <a:solidFill>
              <a:srgbClr val="D34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0" name="Isosceles Triangle 99"/>
            <p:cNvSpPr/>
            <p:nvPr/>
          </p:nvSpPr>
          <p:spPr>
            <a:xfrm>
              <a:off x="2185754" y="5233526"/>
              <a:ext cx="46029" cy="46060"/>
            </a:xfrm>
            <a:prstGeom prst="triangle">
              <a:avLst/>
            </a:prstGeom>
            <a:solidFill>
              <a:srgbClr val="D34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1" name="Isosceles Triangle 100"/>
            <p:cNvSpPr/>
            <p:nvPr/>
          </p:nvSpPr>
          <p:spPr>
            <a:xfrm>
              <a:off x="2385740" y="5169994"/>
              <a:ext cx="46029" cy="46060"/>
            </a:xfrm>
            <a:prstGeom prst="triangle">
              <a:avLst/>
            </a:prstGeom>
            <a:solidFill>
              <a:srgbClr val="D34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 name="Isosceles Triangle 101"/>
            <p:cNvSpPr/>
            <p:nvPr/>
          </p:nvSpPr>
          <p:spPr>
            <a:xfrm>
              <a:off x="2580966" y="5476536"/>
              <a:ext cx="46028" cy="46061"/>
            </a:xfrm>
            <a:prstGeom prst="triangle">
              <a:avLst/>
            </a:prstGeom>
            <a:solidFill>
              <a:srgbClr val="D34C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0278" name="Group 47104"/>
          <p:cNvGrpSpPr>
            <a:grpSpLocks/>
          </p:cNvGrpSpPr>
          <p:nvPr/>
        </p:nvGrpSpPr>
        <p:grpSpPr bwMode="auto">
          <a:xfrm>
            <a:off x="984250" y="4695825"/>
            <a:ext cx="1644650" cy="912813"/>
            <a:chOff x="979885" y="4695826"/>
            <a:chExt cx="1643538" cy="912494"/>
          </a:xfrm>
        </p:grpSpPr>
        <p:sp>
          <p:nvSpPr>
            <p:cNvPr id="105" name="Rectangle 104"/>
            <p:cNvSpPr/>
            <p:nvPr/>
          </p:nvSpPr>
          <p:spPr>
            <a:xfrm>
              <a:off x="979885" y="4695826"/>
              <a:ext cx="46007" cy="46022"/>
            </a:xfrm>
            <a:prstGeom prst="rect">
              <a:avLst/>
            </a:prstGeom>
            <a:solidFill>
              <a:srgbClr val="CA8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6" name="Rectangle 105"/>
            <p:cNvSpPr/>
            <p:nvPr/>
          </p:nvSpPr>
          <p:spPr>
            <a:xfrm>
              <a:off x="1179775" y="5003693"/>
              <a:ext cx="46007" cy="44434"/>
            </a:xfrm>
            <a:prstGeom prst="rect">
              <a:avLst/>
            </a:prstGeom>
            <a:solidFill>
              <a:srgbClr val="CA8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7" name="Rectangle 106"/>
            <p:cNvSpPr/>
            <p:nvPr/>
          </p:nvSpPr>
          <p:spPr>
            <a:xfrm>
              <a:off x="1374906" y="5162388"/>
              <a:ext cx="46006" cy="46022"/>
            </a:xfrm>
            <a:prstGeom prst="rect">
              <a:avLst/>
            </a:prstGeom>
            <a:solidFill>
              <a:srgbClr val="CA8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8" name="Rectangle 107"/>
            <p:cNvSpPr/>
            <p:nvPr/>
          </p:nvSpPr>
          <p:spPr>
            <a:xfrm>
              <a:off x="1577968" y="4917998"/>
              <a:ext cx="46006" cy="44434"/>
            </a:xfrm>
            <a:prstGeom prst="rect">
              <a:avLst/>
            </a:prstGeom>
            <a:solidFill>
              <a:srgbClr val="CA8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9" name="Rectangle 108"/>
            <p:cNvSpPr/>
            <p:nvPr/>
          </p:nvSpPr>
          <p:spPr>
            <a:xfrm>
              <a:off x="1779444" y="5324256"/>
              <a:ext cx="46007" cy="46022"/>
            </a:xfrm>
            <a:prstGeom prst="rect">
              <a:avLst/>
            </a:prstGeom>
            <a:solidFill>
              <a:srgbClr val="CA8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0" name="Rectangle 109"/>
            <p:cNvSpPr/>
            <p:nvPr/>
          </p:nvSpPr>
          <p:spPr>
            <a:xfrm>
              <a:off x="1979334" y="5395669"/>
              <a:ext cx="46007" cy="46021"/>
            </a:xfrm>
            <a:prstGeom prst="rect">
              <a:avLst/>
            </a:prstGeom>
            <a:solidFill>
              <a:srgbClr val="CA8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1" name="Rectangle 110"/>
            <p:cNvSpPr/>
            <p:nvPr/>
          </p:nvSpPr>
          <p:spPr>
            <a:xfrm>
              <a:off x="2185569" y="5441690"/>
              <a:ext cx="44420" cy="44434"/>
            </a:xfrm>
            <a:prstGeom prst="rect">
              <a:avLst/>
            </a:prstGeom>
            <a:solidFill>
              <a:srgbClr val="CA8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3" name="Freeform 92"/>
            <p:cNvSpPr/>
            <p:nvPr/>
          </p:nvSpPr>
          <p:spPr>
            <a:xfrm>
              <a:off x="1002095" y="4714869"/>
              <a:ext cx="1605464" cy="871233"/>
            </a:xfrm>
            <a:custGeom>
              <a:avLst/>
              <a:gdLst>
                <a:gd name="connsiteX0" fmla="*/ 0 w 1604963"/>
                <a:gd name="connsiteY0" fmla="*/ 0 h 871538"/>
                <a:gd name="connsiteX1" fmla="*/ 207169 w 1604963"/>
                <a:gd name="connsiteY1" fmla="*/ 316706 h 871538"/>
                <a:gd name="connsiteX2" fmla="*/ 407194 w 1604963"/>
                <a:gd name="connsiteY2" fmla="*/ 473869 h 871538"/>
                <a:gd name="connsiteX3" fmla="*/ 600075 w 1604963"/>
                <a:gd name="connsiteY3" fmla="*/ 226219 h 871538"/>
                <a:gd name="connsiteX4" fmla="*/ 804863 w 1604963"/>
                <a:gd name="connsiteY4" fmla="*/ 638175 h 871538"/>
                <a:gd name="connsiteX5" fmla="*/ 1004888 w 1604963"/>
                <a:gd name="connsiteY5" fmla="*/ 707231 h 871538"/>
                <a:gd name="connsiteX6" fmla="*/ 1214438 w 1604963"/>
                <a:gd name="connsiteY6" fmla="*/ 750094 h 871538"/>
                <a:gd name="connsiteX7" fmla="*/ 1407319 w 1604963"/>
                <a:gd name="connsiteY7" fmla="*/ 792956 h 871538"/>
                <a:gd name="connsiteX8" fmla="*/ 1604963 w 1604963"/>
                <a:gd name="connsiteY8" fmla="*/ 871538 h 8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963" h="871538">
                  <a:moveTo>
                    <a:pt x="0" y="0"/>
                  </a:moveTo>
                  <a:lnTo>
                    <a:pt x="207169" y="316706"/>
                  </a:lnTo>
                  <a:lnTo>
                    <a:pt x="407194" y="473869"/>
                  </a:lnTo>
                  <a:lnTo>
                    <a:pt x="600075" y="226219"/>
                  </a:lnTo>
                  <a:lnTo>
                    <a:pt x="804863" y="638175"/>
                  </a:lnTo>
                  <a:lnTo>
                    <a:pt x="1004888" y="707231"/>
                  </a:lnTo>
                  <a:lnTo>
                    <a:pt x="1214438" y="750094"/>
                  </a:lnTo>
                  <a:lnTo>
                    <a:pt x="1407319" y="792956"/>
                  </a:lnTo>
                  <a:lnTo>
                    <a:pt x="1604963" y="871538"/>
                  </a:lnTo>
                </a:path>
              </a:pathLst>
            </a:custGeom>
            <a:noFill/>
            <a:ln w="19050">
              <a:solidFill>
                <a:srgbClr val="CA8A0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 name="Rectangle 111"/>
            <p:cNvSpPr/>
            <p:nvPr/>
          </p:nvSpPr>
          <p:spPr>
            <a:xfrm>
              <a:off x="2380700" y="5476603"/>
              <a:ext cx="44420" cy="46022"/>
            </a:xfrm>
            <a:prstGeom prst="rect">
              <a:avLst/>
            </a:prstGeom>
            <a:solidFill>
              <a:srgbClr val="CA8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3" name="Rectangle 112"/>
            <p:cNvSpPr/>
            <p:nvPr/>
          </p:nvSpPr>
          <p:spPr>
            <a:xfrm>
              <a:off x="2577417" y="5562298"/>
              <a:ext cx="46006" cy="46022"/>
            </a:xfrm>
            <a:prstGeom prst="rect">
              <a:avLst/>
            </a:prstGeom>
            <a:solidFill>
              <a:srgbClr val="CA8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0279" name="Group 47108"/>
          <p:cNvGrpSpPr>
            <a:grpSpLocks/>
          </p:cNvGrpSpPr>
          <p:nvPr/>
        </p:nvGrpSpPr>
        <p:grpSpPr bwMode="auto">
          <a:xfrm>
            <a:off x="979488" y="4581525"/>
            <a:ext cx="1654175" cy="1028700"/>
            <a:chOff x="972740" y="4581526"/>
            <a:chExt cx="1653062" cy="1029175"/>
          </a:xfrm>
        </p:grpSpPr>
        <p:sp>
          <p:nvSpPr>
            <p:cNvPr id="47107" name="Freeform 47106"/>
            <p:cNvSpPr/>
            <p:nvPr/>
          </p:nvSpPr>
          <p:spPr>
            <a:xfrm>
              <a:off x="990190" y="4602174"/>
              <a:ext cx="1616575" cy="986292"/>
            </a:xfrm>
            <a:custGeom>
              <a:avLst/>
              <a:gdLst>
                <a:gd name="connsiteX0" fmla="*/ 0 w 1616869"/>
                <a:gd name="connsiteY0" fmla="*/ 0 h 985838"/>
                <a:gd name="connsiteX1" fmla="*/ 219075 w 1616869"/>
                <a:gd name="connsiteY1" fmla="*/ 423863 h 985838"/>
                <a:gd name="connsiteX2" fmla="*/ 414338 w 1616869"/>
                <a:gd name="connsiteY2" fmla="*/ 478632 h 985838"/>
                <a:gd name="connsiteX3" fmla="*/ 614363 w 1616869"/>
                <a:gd name="connsiteY3" fmla="*/ 311944 h 985838"/>
                <a:gd name="connsiteX4" fmla="*/ 819150 w 1616869"/>
                <a:gd name="connsiteY4" fmla="*/ 711994 h 985838"/>
                <a:gd name="connsiteX5" fmla="*/ 1019175 w 1616869"/>
                <a:gd name="connsiteY5" fmla="*/ 733425 h 985838"/>
                <a:gd name="connsiteX6" fmla="*/ 1214438 w 1616869"/>
                <a:gd name="connsiteY6" fmla="*/ 876300 h 985838"/>
                <a:gd name="connsiteX7" fmla="*/ 1423988 w 1616869"/>
                <a:gd name="connsiteY7" fmla="*/ 909638 h 985838"/>
                <a:gd name="connsiteX8" fmla="*/ 1616869 w 1616869"/>
                <a:gd name="connsiteY8" fmla="*/ 985838 h 98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6869" h="985838">
                  <a:moveTo>
                    <a:pt x="0" y="0"/>
                  </a:moveTo>
                  <a:lnTo>
                    <a:pt x="219075" y="423863"/>
                  </a:lnTo>
                  <a:lnTo>
                    <a:pt x="414338" y="478632"/>
                  </a:lnTo>
                  <a:lnTo>
                    <a:pt x="614363" y="311944"/>
                  </a:lnTo>
                  <a:lnTo>
                    <a:pt x="819150" y="711994"/>
                  </a:lnTo>
                  <a:lnTo>
                    <a:pt x="1019175" y="733425"/>
                  </a:lnTo>
                  <a:lnTo>
                    <a:pt x="1214438" y="876300"/>
                  </a:lnTo>
                  <a:lnTo>
                    <a:pt x="1423988" y="909638"/>
                  </a:lnTo>
                  <a:lnTo>
                    <a:pt x="1616869" y="985838"/>
                  </a:lnTo>
                </a:path>
              </a:pathLst>
            </a:cu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7" name="Oval 116"/>
            <p:cNvSpPr/>
            <p:nvPr/>
          </p:nvSpPr>
          <p:spPr>
            <a:xfrm>
              <a:off x="972740" y="4581526"/>
              <a:ext cx="46006" cy="46059"/>
            </a:xfrm>
            <a:prstGeom prst="ellipse">
              <a:avLst/>
            </a:prstGeom>
            <a:solidFill>
              <a:srgbClr val="EFB2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8" name="Oval 117"/>
            <p:cNvSpPr/>
            <p:nvPr/>
          </p:nvSpPr>
          <p:spPr>
            <a:xfrm>
              <a:off x="1182149" y="5002408"/>
              <a:ext cx="46006" cy="46058"/>
            </a:xfrm>
            <a:prstGeom prst="ellipse">
              <a:avLst/>
            </a:prstGeom>
            <a:solidFill>
              <a:srgbClr val="EFB2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9" name="Oval 118"/>
            <p:cNvSpPr/>
            <p:nvPr/>
          </p:nvSpPr>
          <p:spPr>
            <a:xfrm>
              <a:off x="1375694" y="5057996"/>
              <a:ext cx="44420" cy="46059"/>
            </a:xfrm>
            <a:prstGeom prst="ellipse">
              <a:avLst/>
            </a:prstGeom>
            <a:solidFill>
              <a:srgbClr val="EFB2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0" name="Oval 119"/>
            <p:cNvSpPr/>
            <p:nvPr/>
          </p:nvSpPr>
          <p:spPr>
            <a:xfrm>
              <a:off x="1580343" y="4888055"/>
              <a:ext cx="46007" cy="46058"/>
            </a:xfrm>
            <a:prstGeom prst="ellipse">
              <a:avLst/>
            </a:prstGeom>
            <a:solidFill>
              <a:srgbClr val="EFB2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1" name="Oval 120"/>
            <p:cNvSpPr/>
            <p:nvPr/>
          </p:nvSpPr>
          <p:spPr>
            <a:xfrm>
              <a:off x="1784993" y="5286701"/>
              <a:ext cx="46006" cy="46059"/>
            </a:xfrm>
            <a:prstGeom prst="ellipse">
              <a:avLst/>
            </a:prstGeom>
            <a:solidFill>
              <a:srgbClr val="EFB2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 name="Oval 121"/>
            <p:cNvSpPr/>
            <p:nvPr/>
          </p:nvSpPr>
          <p:spPr>
            <a:xfrm>
              <a:off x="1981711" y="5312113"/>
              <a:ext cx="46006" cy="46059"/>
            </a:xfrm>
            <a:prstGeom prst="ellipse">
              <a:avLst/>
            </a:prstGeom>
            <a:solidFill>
              <a:srgbClr val="EFB2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3" name="Oval 122"/>
            <p:cNvSpPr/>
            <p:nvPr/>
          </p:nvSpPr>
          <p:spPr>
            <a:xfrm>
              <a:off x="2183187" y="5453466"/>
              <a:ext cx="44420" cy="46058"/>
            </a:xfrm>
            <a:prstGeom prst="ellipse">
              <a:avLst/>
            </a:prstGeom>
            <a:solidFill>
              <a:srgbClr val="EFB2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4" name="Oval 123"/>
            <p:cNvSpPr/>
            <p:nvPr/>
          </p:nvSpPr>
          <p:spPr>
            <a:xfrm>
              <a:off x="2384664" y="5488408"/>
              <a:ext cx="46006" cy="46058"/>
            </a:xfrm>
            <a:prstGeom prst="ellipse">
              <a:avLst/>
            </a:prstGeom>
            <a:solidFill>
              <a:srgbClr val="EFB2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5" name="Oval 124"/>
            <p:cNvSpPr/>
            <p:nvPr/>
          </p:nvSpPr>
          <p:spPr>
            <a:xfrm>
              <a:off x="2579795" y="5564643"/>
              <a:ext cx="46007" cy="46058"/>
            </a:xfrm>
            <a:prstGeom prst="ellipse">
              <a:avLst/>
            </a:prstGeom>
            <a:solidFill>
              <a:srgbClr val="EFB2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0280" name="Group 47110"/>
          <p:cNvGrpSpPr>
            <a:grpSpLocks/>
          </p:cNvGrpSpPr>
          <p:nvPr/>
        </p:nvGrpSpPr>
        <p:grpSpPr bwMode="auto">
          <a:xfrm>
            <a:off x="982663" y="4556125"/>
            <a:ext cx="1646237" cy="990600"/>
            <a:chOff x="977502" y="4555333"/>
            <a:chExt cx="1645920" cy="991075"/>
          </a:xfrm>
        </p:grpSpPr>
        <p:sp>
          <p:nvSpPr>
            <p:cNvPr id="128" name="Isosceles Triangle 127"/>
            <p:cNvSpPr/>
            <p:nvPr/>
          </p:nvSpPr>
          <p:spPr>
            <a:xfrm>
              <a:off x="977502" y="4555333"/>
              <a:ext cx="46028" cy="4606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9" name="Isosceles Triangle 128"/>
            <p:cNvSpPr/>
            <p:nvPr/>
          </p:nvSpPr>
          <p:spPr>
            <a:xfrm>
              <a:off x="1187012" y="4779278"/>
              <a:ext cx="46028" cy="4605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0" name="Isosceles Triangle 129"/>
            <p:cNvSpPr/>
            <p:nvPr/>
          </p:nvSpPr>
          <p:spPr>
            <a:xfrm>
              <a:off x="1380649" y="4809455"/>
              <a:ext cx="44441" cy="4606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1" name="Isosceles Triangle 130"/>
            <p:cNvSpPr/>
            <p:nvPr/>
          </p:nvSpPr>
          <p:spPr>
            <a:xfrm>
              <a:off x="1582223" y="4793572"/>
              <a:ext cx="46029" cy="4606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2" name="Isosceles Triangle 131"/>
            <p:cNvSpPr/>
            <p:nvPr/>
          </p:nvSpPr>
          <p:spPr>
            <a:xfrm>
              <a:off x="1785383" y="5046106"/>
              <a:ext cx="44441" cy="4605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 name="Isosceles Triangle 132"/>
            <p:cNvSpPr/>
            <p:nvPr/>
          </p:nvSpPr>
          <p:spPr>
            <a:xfrm>
              <a:off x="1985370" y="5189050"/>
              <a:ext cx="44441" cy="4605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4" name="Isosceles Triangle 133"/>
            <p:cNvSpPr/>
            <p:nvPr/>
          </p:nvSpPr>
          <p:spPr>
            <a:xfrm>
              <a:off x="2185356" y="5336758"/>
              <a:ext cx="44441" cy="4606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5" name="Isosceles Triangle 134"/>
            <p:cNvSpPr/>
            <p:nvPr/>
          </p:nvSpPr>
          <p:spPr>
            <a:xfrm>
              <a:off x="2382168" y="5408230"/>
              <a:ext cx="46029" cy="4605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6" name="Isosceles Triangle 135"/>
            <p:cNvSpPr/>
            <p:nvPr/>
          </p:nvSpPr>
          <p:spPr>
            <a:xfrm>
              <a:off x="2577394" y="5500349"/>
              <a:ext cx="46028" cy="4605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110" name="Freeform 47109"/>
            <p:cNvSpPr/>
            <p:nvPr/>
          </p:nvSpPr>
          <p:spPr>
            <a:xfrm>
              <a:off x="999723" y="4585510"/>
              <a:ext cx="1603066" cy="946604"/>
            </a:xfrm>
            <a:custGeom>
              <a:avLst/>
              <a:gdLst>
                <a:gd name="connsiteX0" fmla="*/ 0 w 1602581"/>
                <a:gd name="connsiteY0" fmla="*/ 0 h 945356"/>
                <a:gd name="connsiteX1" fmla="*/ 207169 w 1602581"/>
                <a:gd name="connsiteY1" fmla="*/ 226218 h 945356"/>
                <a:gd name="connsiteX2" fmla="*/ 407194 w 1602581"/>
                <a:gd name="connsiteY2" fmla="*/ 252412 h 945356"/>
                <a:gd name="connsiteX3" fmla="*/ 609600 w 1602581"/>
                <a:gd name="connsiteY3" fmla="*/ 235743 h 945356"/>
                <a:gd name="connsiteX4" fmla="*/ 812006 w 1602581"/>
                <a:gd name="connsiteY4" fmla="*/ 495300 h 945356"/>
                <a:gd name="connsiteX5" fmla="*/ 1004888 w 1602581"/>
                <a:gd name="connsiteY5" fmla="*/ 633412 h 945356"/>
                <a:gd name="connsiteX6" fmla="*/ 1209675 w 1602581"/>
                <a:gd name="connsiteY6" fmla="*/ 783431 h 945356"/>
                <a:gd name="connsiteX7" fmla="*/ 1407319 w 1602581"/>
                <a:gd name="connsiteY7" fmla="*/ 852487 h 945356"/>
                <a:gd name="connsiteX8" fmla="*/ 1602581 w 1602581"/>
                <a:gd name="connsiteY8" fmla="*/ 945356 h 94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2581" h="945356">
                  <a:moveTo>
                    <a:pt x="0" y="0"/>
                  </a:moveTo>
                  <a:lnTo>
                    <a:pt x="207169" y="226218"/>
                  </a:lnTo>
                  <a:lnTo>
                    <a:pt x="407194" y="252412"/>
                  </a:lnTo>
                  <a:lnTo>
                    <a:pt x="609600" y="235743"/>
                  </a:lnTo>
                  <a:lnTo>
                    <a:pt x="812006" y="495300"/>
                  </a:lnTo>
                  <a:lnTo>
                    <a:pt x="1004888" y="633412"/>
                  </a:lnTo>
                  <a:lnTo>
                    <a:pt x="1209675" y="783431"/>
                  </a:lnTo>
                  <a:lnTo>
                    <a:pt x="1407319" y="852487"/>
                  </a:lnTo>
                  <a:lnTo>
                    <a:pt x="1602581" y="945356"/>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0281" name="Group 47112"/>
          <p:cNvGrpSpPr>
            <a:grpSpLocks/>
          </p:cNvGrpSpPr>
          <p:nvPr/>
        </p:nvGrpSpPr>
        <p:grpSpPr bwMode="auto">
          <a:xfrm>
            <a:off x="982663" y="4600575"/>
            <a:ext cx="1647825" cy="993775"/>
            <a:chOff x="977503" y="4600576"/>
            <a:chExt cx="1648300" cy="993457"/>
          </a:xfrm>
        </p:grpSpPr>
        <p:sp>
          <p:nvSpPr>
            <p:cNvPr id="47112" name="Freeform 47111"/>
            <p:cNvSpPr/>
            <p:nvPr/>
          </p:nvSpPr>
          <p:spPr>
            <a:xfrm>
              <a:off x="998146" y="4622794"/>
              <a:ext cx="1607013" cy="949021"/>
            </a:xfrm>
            <a:custGeom>
              <a:avLst/>
              <a:gdLst>
                <a:gd name="connsiteX0" fmla="*/ 0 w 1607344"/>
                <a:gd name="connsiteY0" fmla="*/ 0 h 950119"/>
                <a:gd name="connsiteX1" fmla="*/ 209550 w 1607344"/>
                <a:gd name="connsiteY1" fmla="*/ 211932 h 950119"/>
                <a:gd name="connsiteX2" fmla="*/ 411956 w 1607344"/>
                <a:gd name="connsiteY2" fmla="*/ 254794 h 950119"/>
                <a:gd name="connsiteX3" fmla="*/ 614362 w 1607344"/>
                <a:gd name="connsiteY3" fmla="*/ 428625 h 950119"/>
                <a:gd name="connsiteX4" fmla="*/ 809625 w 1607344"/>
                <a:gd name="connsiteY4" fmla="*/ 726282 h 950119"/>
                <a:gd name="connsiteX5" fmla="*/ 1012031 w 1607344"/>
                <a:gd name="connsiteY5" fmla="*/ 735807 h 950119"/>
                <a:gd name="connsiteX6" fmla="*/ 1219200 w 1607344"/>
                <a:gd name="connsiteY6" fmla="*/ 790575 h 950119"/>
                <a:gd name="connsiteX7" fmla="*/ 1404937 w 1607344"/>
                <a:gd name="connsiteY7" fmla="*/ 883444 h 950119"/>
                <a:gd name="connsiteX8" fmla="*/ 1607344 w 1607344"/>
                <a:gd name="connsiteY8" fmla="*/ 950119 h 95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344" h="950119">
                  <a:moveTo>
                    <a:pt x="0" y="0"/>
                  </a:moveTo>
                  <a:lnTo>
                    <a:pt x="209550" y="211932"/>
                  </a:lnTo>
                  <a:lnTo>
                    <a:pt x="411956" y="254794"/>
                  </a:lnTo>
                  <a:lnTo>
                    <a:pt x="614362" y="428625"/>
                  </a:lnTo>
                  <a:lnTo>
                    <a:pt x="809625" y="726282"/>
                  </a:lnTo>
                  <a:lnTo>
                    <a:pt x="1012031" y="735807"/>
                  </a:lnTo>
                  <a:lnTo>
                    <a:pt x="1219200" y="790575"/>
                  </a:lnTo>
                  <a:lnTo>
                    <a:pt x="1404937" y="883444"/>
                  </a:lnTo>
                  <a:lnTo>
                    <a:pt x="1607344" y="950119"/>
                  </a:lnTo>
                </a:path>
              </a:pathLst>
            </a:custGeom>
            <a:noFill/>
            <a:ln w="19050">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9" name="Rectangle 138"/>
            <p:cNvSpPr/>
            <p:nvPr/>
          </p:nvSpPr>
          <p:spPr>
            <a:xfrm>
              <a:off x="1582514" y="5024303"/>
              <a:ext cx="46051" cy="4602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0" name="Rectangle 139"/>
            <p:cNvSpPr/>
            <p:nvPr/>
          </p:nvSpPr>
          <p:spPr>
            <a:xfrm>
              <a:off x="1379256" y="4848147"/>
              <a:ext cx="46051" cy="4602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1" name="Rectangle 140"/>
            <p:cNvSpPr/>
            <p:nvPr/>
          </p:nvSpPr>
          <p:spPr>
            <a:xfrm>
              <a:off x="1179173" y="4803711"/>
              <a:ext cx="46051" cy="44436"/>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2" name="Rectangle 141"/>
            <p:cNvSpPr/>
            <p:nvPr/>
          </p:nvSpPr>
          <p:spPr>
            <a:xfrm>
              <a:off x="977503" y="4600576"/>
              <a:ext cx="46050" cy="46023"/>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 name="Rectangle 142"/>
            <p:cNvSpPr/>
            <p:nvPr/>
          </p:nvSpPr>
          <p:spPr>
            <a:xfrm>
              <a:off x="1977916" y="5327418"/>
              <a:ext cx="46050" cy="44436"/>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4" name="Rectangle 143"/>
            <p:cNvSpPr/>
            <p:nvPr/>
          </p:nvSpPr>
          <p:spPr>
            <a:xfrm>
              <a:off x="2184351" y="5386138"/>
              <a:ext cx="46050" cy="4602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5" name="Rectangle 144"/>
            <p:cNvSpPr/>
            <p:nvPr/>
          </p:nvSpPr>
          <p:spPr>
            <a:xfrm>
              <a:off x="2378082" y="5479770"/>
              <a:ext cx="46050" cy="44436"/>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6" name="Rectangle 145"/>
            <p:cNvSpPr/>
            <p:nvPr/>
          </p:nvSpPr>
          <p:spPr>
            <a:xfrm>
              <a:off x="2579752" y="5548011"/>
              <a:ext cx="46051" cy="46022"/>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8" name="Rectangle 147"/>
            <p:cNvSpPr/>
            <p:nvPr/>
          </p:nvSpPr>
          <p:spPr>
            <a:xfrm>
              <a:off x="1779421" y="5327418"/>
              <a:ext cx="46051" cy="44436"/>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0282" name="Group 47114"/>
          <p:cNvGrpSpPr>
            <a:grpSpLocks/>
          </p:cNvGrpSpPr>
          <p:nvPr/>
        </p:nvGrpSpPr>
        <p:grpSpPr bwMode="auto">
          <a:xfrm>
            <a:off x="981075" y="4610100"/>
            <a:ext cx="1651000" cy="979488"/>
            <a:chOff x="979884" y="4610103"/>
            <a:chExt cx="1650681" cy="979169"/>
          </a:xfrm>
        </p:grpSpPr>
        <p:sp>
          <p:nvSpPr>
            <p:cNvPr id="47114" name="Freeform 47113"/>
            <p:cNvSpPr/>
            <p:nvPr/>
          </p:nvSpPr>
          <p:spPr>
            <a:xfrm>
              <a:off x="1000518" y="4637082"/>
              <a:ext cx="1618937" cy="928385"/>
            </a:xfrm>
            <a:custGeom>
              <a:avLst/>
              <a:gdLst>
                <a:gd name="connsiteX0" fmla="*/ 0 w 1619250"/>
                <a:gd name="connsiteY0" fmla="*/ 0 h 928687"/>
                <a:gd name="connsiteX1" fmla="*/ 204788 w 1619250"/>
                <a:gd name="connsiteY1" fmla="*/ 226219 h 928687"/>
                <a:gd name="connsiteX2" fmla="*/ 397669 w 1619250"/>
                <a:gd name="connsiteY2" fmla="*/ 497681 h 928687"/>
                <a:gd name="connsiteX3" fmla="*/ 604838 w 1619250"/>
                <a:gd name="connsiteY3" fmla="*/ 121444 h 928687"/>
                <a:gd name="connsiteX4" fmla="*/ 807244 w 1619250"/>
                <a:gd name="connsiteY4" fmla="*/ 397669 h 928687"/>
                <a:gd name="connsiteX5" fmla="*/ 1014413 w 1619250"/>
                <a:gd name="connsiteY5" fmla="*/ 669131 h 928687"/>
                <a:gd name="connsiteX6" fmla="*/ 1214438 w 1619250"/>
                <a:gd name="connsiteY6" fmla="*/ 788194 h 928687"/>
                <a:gd name="connsiteX7" fmla="*/ 1412081 w 1619250"/>
                <a:gd name="connsiteY7" fmla="*/ 866775 h 928687"/>
                <a:gd name="connsiteX8" fmla="*/ 1619250 w 1619250"/>
                <a:gd name="connsiteY8" fmla="*/ 928687 h 92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0" h="928687">
                  <a:moveTo>
                    <a:pt x="0" y="0"/>
                  </a:moveTo>
                  <a:lnTo>
                    <a:pt x="204788" y="226219"/>
                  </a:lnTo>
                  <a:lnTo>
                    <a:pt x="397669" y="497681"/>
                  </a:lnTo>
                  <a:lnTo>
                    <a:pt x="604838" y="121444"/>
                  </a:lnTo>
                  <a:lnTo>
                    <a:pt x="807244" y="397669"/>
                  </a:lnTo>
                  <a:lnTo>
                    <a:pt x="1014413" y="669131"/>
                  </a:lnTo>
                  <a:lnTo>
                    <a:pt x="1214438" y="788194"/>
                  </a:lnTo>
                  <a:lnTo>
                    <a:pt x="1412081" y="866775"/>
                  </a:lnTo>
                  <a:lnTo>
                    <a:pt x="1619250" y="928687"/>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0" name="Oval 149"/>
            <p:cNvSpPr/>
            <p:nvPr/>
          </p:nvSpPr>
          <p:spPr>
            <a:xfrm>
              <a:off x="1375096" y="5108416"/>
              <a:ext cx="46028" cy="444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1" name="Oval 150"/>
            <p:cNvSpPr/>
            <p:nvPr/>
          </p:nvSpPr>
          <p:spPr>
            <a:xfrm>
              <a:off x="1179870" y="4829107"/>
              <a:ext cx="46029" cy="46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2" name="Oval 151"/>
            <p:cNvSpPr/>
            <p:nvPr/>
          </p:nvSpPr>
          <p:spPr>
            <a:xfrm>
              <a:off x="979884" y="4610103"/>
              <a:ext cx="46029" cy="46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 name="Oval 152"/>
            <p:cNvSpPr/>
            <p:nvPr/>
          </p:nvSpPr>
          <p:spPr>
            <a:xfrm>
              <a:off x="1583017" y="4732301"/>
              <a:ext cx="44441" cy="444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4" name="Oval 153"/>
            <p:cNvSpPr/>
            <p:nvPr/>
          </p:nvSpPr>
          <p:spPr>
            <a:xfrm>
              <a:off x="1783004" y="5008436"/>
              <a:ext cx="44441" cy="444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5" name="Oval 154"/>
            <p:cNvSpPr/>
            <p:nvPr/>
          </p:nvSpPr>
          <p:spPr>
            <a:xfrm>
              <a:off x="1987752" y="5276636"/>
              <a:ext cx="44441" cy="46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6" name="Oval 155"/>
            <p:cNvSpPr/>
            <p:nvPr/>
          </p:nvSpPr>
          <p:spPr>
            <a:xfrm>
              <a:off x="2184564" y="5395660"/>
              <a:ext cx="46028" cy="460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7" name="Oval 156"/>
            <p:cNvSpPr/>
            <p:nvPr/>
          </p:nvSpPr>
          <p:spPr>
            <a:xfrm>
              <a:off x="2382963" y="5476596"/>
              <a:ext cx="44441" cy="46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8" name="Oval 157"/>
            <p:cNvSpPr/>
            <p:nvPr/>
          </p:nvSpPr>
          <p:spPr>
            <a:xfrm>
              <a:off x="2584537" y="5543249"/>
              <a:ext cx="46028" cy="46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0283" name="Group 47116"/>
          <p:cNvGrpSpPr>
            <a:grpSpLocks/>
          </p:cNvGrpSpPr>
          <p:nvPr/>
        </p:nvGrpSpPr>
        <p:grpSpPr bwMode="auto">
          <a:xfrm>
            <a:off x="984250" y="4622800"/>
            <a:ext cx="1644650" cy="996950"/>
            <a:chOff x="979884" y="4622009"/>
            <a:chExt cx="1643537" cy="998219"/>
          </a:xfrm>
        </p:grpSpPr>
        <p:sp>
          <p:nvSpPr>
            <p:cNvPr id="47116" name="Freeform 47115"/>
            <p:cNvSpPr/>
            <p:nvPr/>
          </p:nvSpPr>
          <p:spPr>
            <a:xfrm>
              <a:off x="1000508" y="4660157"/>
              <a:ext cx="1603876" cy="950533"/>
            </a:xfrm>
            <a:custGeom>
              <a:avLst/>
              <a:gdLst>
                <a:gd name="connsiteX0" fmla="*/ 0 w 1604963"/>
                <a:gd name="connsiteY0" fmla="*/ 0 h 950119"/>
                <a:gd name="connsiteX1" fmla="*/ 204788 w 1604963"/>
                <a:gd name="connsiteY1" fmla="*/ 223838 h 950119"/>
                <a:gd name="connsiteX2" fmla="*/ 407194 w 1604963"/>
                <a:gd name="connsiteY2" fmla="*/ 445294 h 950119"/>
                <a:gd name="connsiteX3" fmla="*/ 609600 w 1604963"/>
                <a:gd name="connsiteY3" fmla="*/ 452438 h 950119"/>
                <a:gd name="connsiteX4" fmla="*/ 802481 w 1604963"/>
                <a:gd name="connsiteY4" fmla="*/ 771525 h 950119"/>
                <a:gd name="connsiteX5" fmla="*/ 1007269 w 1604963"/>
                <a:gd name="connsiteY5" fmla="*/ 719138 h 950119"/>
                <a:gd name="connsiteX6" fmla="*/ 1204913 w 1604963"/>
                <a:gd name="connsiteY6" fmla="*/ 831057 h 950119"/>
                <a:gd name="connsiteX7" fmla="*/ 1416844 w 1604963"/>
                <a:gd name="connsiteY7" fmla="*/ 878682 h 950119"/>
                <a:gd name="connsiteX8" fmla="*/ 1604963 w 1604963"/>
                <a:gd name="connsiteY8" fmla="*/ 950119 h 95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963" h="950119">
                  <a:moveTo>
                    <a:pt x="0" y="0"/>
                  </a:moveTo>
                  <a:lnTo>
                    <a:pt x="204788" y="223838"/>
                  </a:lnTo>
                  <a:lnTo>
                    <a:pt x="407194" y="445294"/>
                  </a:lnTo>
                  <a:lnTo>
                    <a:pt x="609600" y="452438"/>
                  </a:lnTo>
                  <a:lnTo>
                    <a:pt x="802481" y="771525"/>
                  </a:lnTo>
                  <a:lnTo>
                    <a:pt x="1007269" y="719138"/>
                  </a:lnTo>
                  <a:lnTo>
                    <a:pt x="1204913" y="831057"/>
                  </a:lnTo>
                  <a:lnTo>
                    <a:pt x="1416844" y="878682"/>
                  </a:lnTo>
                  <a:lnTo>
                    <a:pt x="1604963" y="950119"/>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1" name="Isosceles Triangle 160"/>
            <p:cNvSpPr/>
            <p:nvPr/>
          </p:nvSpPr>
          <p:spPr>
            <a:xfrm>
              <a:off x="979884" y="4622009"/>
              <a:ext cx="46007" cy="4609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2" name="Isosceles Triangle 161"/>
            <p:cNvSpPr/>
            <p:nvPr/>
          </p:nvSpPr>
          <p:spPr>
            <a:xfrm>
              <a:off x="1178188" y="4847721"/>
              <a:ext cx="44420" cy="4609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 name="Isosceles Triangle 162"/>
            <p:cNvSpPr/>
            <p:nvPr/>
          </p:nvSpPr>
          <p:spPr>
            <a:xfrm>
              <a:off x="1379663" y="5067075"/>
              <a:ext cx="46007" cy="4609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4" name="Isosceles Triangle 163"/>
            <p:cNvSpPr/>
            <p:nvPr/>
          </p:nvSpPr>
          <p:spPr>
            <a:xfrm>
              <a:off x="1584313" y="5076612"/>
              <a:ext cx="46006" cy="4609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5" name="Isosceles Triangle 164"/>
            <p:cNvSpPr/>
            <p:nvPr/>
          </p:nvSpPr>
          <p:spPr>
            <a:xfrm>
              <a:off x="1779443" y="5397695"/>
              <a:ext cx="46007" cy="4609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6" name="Isosceles Triangle 165"/>
            <p:cNvSpPr/>
            <p:nvPr/>
          </p:nvSpPr>
          <p:spPr>
            <a:xfrm>
              <a:off x="1979332" y="5348420"/>
              <a:ext cx="46007" cy="4609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7" name="Isosceles Triangle 166"/>
            <p:cNvSpPr/>
            <p:nvPr/>
          </p:nvSpPr>
          <p:spPr>
            <a:xfrm>
              <a:off x="2182395" y="5459687"/>
              <a:ext cx="46007" cy="4609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8" name="Isosceles Triangle 167"/>
            <p:cNvSpPr/>
            <p:nvPr/>
          </p:nvSpPr>
          <p:spPr>
            <a:xfrm>
              <a:off x="2390217" y="5507373"/>
              <a:ext cx="44420" cy="4609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9" name="Isosceles Triangle 168"/>
            <p:cNvSpPr/>
            <p:nvPr/>
          </p:nvSpPr>
          <p:spPr>
            <a:xfrm>
              <a:off x="2577415" y="5574132"/>
              <a:ext cx="46006" cy="4609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49" name="Rounded Rectangle 148"/>
          <p:cNvSpPr/>
          <p:nvPr/>
        </p:nvSpPr>
        <p:spPr>
          <a:xfrm>
            <a:off x="5206701" y="1125538"/>
            <a:ext cx="3657600" cy="2317750"/>
          </a:xfrm>
          <a:prstGeom prst="roundRect">
            <a:avLst>
              <a:gd name="adj" fmla="val 8920"/>
            </a:avLst>
          </a:prstGeom>
          <a:ln w="19050">
            <a:solidFill>
              <a:schemeClr val="bg2"/>
            </a:solidFill>
          </a:ln>
        </p:spPr>
        <p:style>
          <a:lnRef idx="2">
            <a:schemeClr val="accent2"/>
          </a:lnRef>
          <a:fillRef idx="1">
            <a:schemeClr val="lt1"/>
          </a:fillRef>
          <a:effectRef idx="0">
            <a:schemeClr val="accent2"/>
          </a:effectRef>
          <a:fontRef idx="minor">
            <a:schemeClr val="dk1"/>
          </a:fontRef>
        </p:style>
        <p:txBody>
          <a:bodyPr/>
          <a:lstStyle/>
          <a:p>
            <a:pPr algn="ctr">
              <a:defRPr/>
            </a:pPr>
            <a:r>
              <a:rPr lang="el-GR" sz="1400" b="1" dirty="0" smtClean="0">
                <a:solidFill>
                  <a:srgbClr val="E44C16"/>
                </a:solidFill>
              </a:rPr>
              <a:t>Δαπάνες Υγείας</a:t>
            </a:r>
            <a:endParaRPr lang="en-GB" sz="1400" b="1" dirty="0">
              <a:solidFill>
                <a:srgbClr val="E44C16"/>
              </a:solidFill>
            </a:endParaRPr>
          </a:p>
          <a:p>
            <a:pPr marL="177800" indent="-177800">
              <a:buClr>
                <a:srgbClr val="A50021"/>
              </a:buClr>
              <a:buFont typeface="Arial" pitchFamily="34" charset="0"/>
              <a:buChar char="•"/>
              <a:defRPr/>
            </a:pPr>
            <a:r>
              <a:rPr lang="el-GR" sz="800" dirty="0" smtClean="0">
                <a:solidFill>
                  <a:srgbClr val="000000"/>
                </a:solidFill>
              </a:rPr>
              <a:t>Το μεγαλύτερο μέρος των δαπανών οφείλεται σε άμεση ιατρικά κόστη </a:t>
            </a:r>
            <a:r>
              <a:rPr lang="en-GB" sz="800" dirty="0" smtClean="0">
                <a:solidFill>
                  <a:srgbClr val="000000"/>
                </a:solidFill>
              </a:rPr>
              <a:t>(</a:t>
            </a:r>
            <a:r>
              <a:rPr lang="en-GB" sz="800" dirty="0">
                <a:solidFill>
                  <a:srgbClr val="000000"/>
                </a:solidFill>
              </a:rPr>
              <a:t>56%) </a:t>
            </a:r>
            <a:r>
              <a:rPr lang="el-GR" sz="800" dirty="0" smtClean="0">
                <a:solidFill>
                  <a:srgbClr val="000000"/>
                </a:solidFill>
              </a:rPr>
              <a:t>και μακροχρόνια απουσία από την εργασία λόγω ασθένειας</a:t>
            </a:r>
            <a:r>
              <a:rPr lang="en-GB" sz="800" dirty="0" smtClean="0">
                <a:solidFill>
                  <a:srgbClr val="000000"/>
                </a:solidFill>
              </a:rPr>
              <a:t> </a:t>
            </a:r>
            <a:r>
              <a:rPr lang="en-GB" sz="800" dirty="0">
                <a:solidFill>
                  <a:srgbClr val="000000"/>
                </a:solidFill>
              </a:rPr>
              <a:t>(22%)</a:t>
            </a:r>
            <a:r>
              <a:rPr lang="en-GB" sz="800" baseline="30000" dirty="0">
                <a:solidFill>
                  <a:srgbClr val="000000"/>
                </a:solidFill>
              </a:rPr>
              <a:t>3</a:t>
            </a:r>
          </a:p>
        </p:txBody>
      </p:sp>
      <p:sp>
        <p:nvSpPr>
          <p:cNvPr id="10285" name="TextBox 159"/>
          <p:cNvSpPr txBox="1">
            <a:spLocks noChangeArrowheads="1"/>
          </p:cNvSpPr>
          <p:nvPr/>
        </p:nvSpPr>
        <p:spPr bwMode="auto">
          <a:xfrm>
            <a:off x="5381625" y="1703388"/>
            <a:ext cx="329088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algn="ctr" eaLnBrk="1" hangingPunct="1">
              <a:spcBef>
                <a:spcPct val="0"/>
              </a:spcBef>
              <a:spcAft>
                <a:spcPct val="0"/>
              </a:spcAft>
              <a:buClrTx/>
              <a:buFontTx/>
              <a:buNone/>
            </a:pPr>
            <a:r>
              <a:rPr lang="el-GR" altLang="en-US" sz="800" dirty="0" smtClean="0"/>
              <a:t>Κατανομή δαπανών</a:t>
            </a:r>
            <a:r>
              <a:rPr lang="en-GB" altLang="en-US" sz="800" dirty="0" smtClean="0"/>
              <a:t> (</a:t>
            </a:r>
            <a:r>
              <a:rPr lang="el-GR" altLang="en-US" sz="800" dirty="0" smtClean="0"/>
              <a:t>Ευρώπη)</a:t>
            </a:r>
          </a:p>
          <a:p>
            <a:pPr algn="ctr" eaLnBrk="1" hangingPunct="1">
              <a:spcBef>
                <a:spcPct val="0"/>
              </a:spcBef>
              <a:spcAft>
                <a:spcPct val="0"/>
              </a:spcAft>
              <a:buClrTx/>
              <a:buFontTx/>
              <a:buNone/>
            </a:pPr>
            <a:r>
              <a:rPr lang="el-GR" altLang="en-US" sz="800" b="0" dirty="0" smtClean="0"/>
              <a:t>Μέσο κόστος ανά ασθενή</a:t>
            </a:r>
            <a:r>
              <a:rPr lang="en-GB" altLang="en-US" sz="800" b="0" dirty="0" smtClean="0"/>
              <a:t> </a:t>
            </a:r>
            <a:r>
              <a:rPr lang="en-GB" altLang="en-US" sz="800" b="0" dirty="0"/>
              <a:t>€31k / </a:t>
            </a:r>
            <a:r>
              <a:rPr lang="el-GR" altLang="en-US" sz="800" b="0" dirty="0" smtClean="0"/>
              <a:t>έτος</a:t>
            </a:r>
            <a:endParaRPr lang="en-GB" altLang="en-US" sz="800" b="0" dirty="0"/>
          </a:p>
        </p:txBody>
      </p:sp>
      <p:graphicFrame>
        <p:nvGraphicFramePr>
          <p:cNvPr id="10286" name="Chart 169"/>
          <p:cNvGraphicFramePr>
            <a:graphicFrameLocks/>
          </p:cNvGraphicFramePr>
          <p:nvPr/>
        </p:nvGraphicFramePr>
        <p:xfrm>
          <a:off x="4376738" y="1954213"/>
          <a:ext cx="4392612" cy="1470025"/>
        </p:xfrm>
        <a:graphic>
          <a:graphicData uri="http://schemas.openxmlformats.org/presentationml/2006/ole">
            <mc:AlternateContent xmlns:mc="http://schemas.openxmlformats.org/markup-compatibility/2006">
              <mc:Choice xmlns:v="urn:schemas-microsoft-com:vml" Requires="v">
                <p:oleObj spid="_x0000_s1040" name="Chart" r:id="rId10" imgW="4395597" imgH="1469263" progId="Excel.Chart.8">
                  <p:embed/>
                </p:oleObj>
              </mc:Choice>
              <mc:Fallback>
                <p:oleObj name="Chart" r:id="rId10" imgW="4395597" imgH="1469263"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76738" y="1954213"/>
                        <a:ext cx="4392612"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10287" name="TextBox 146"/>
          <p:cNvSpPr txBox="1">
            <a:spLocks noChangeArrowheads="1"/>
          </p:cNvSpPr>
          <p:nvPr/>
        </p:nvSpPr>
        <p:spPr bwMode="auto">
          <a:xfrm>
            <a:off x="5372100" y="4362450"/>
            <a:ext cx="10953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eaLnBrk="1" hangingPunct="1">
              <a:spcBef>
                <a:spcPct val="0"/>
              </a:spcBef>
              <a:spcAft>
                <a:spcPct val="0"/>
              </a:spcAft>
              <a:buClrTx/>
              <a:buFontTx/>
              <a:buNone/>
            </a:pPr>
            <a:r>
              <a:rPr lang="el-GR" altLang="en-US" sz="700" dirty="0" smtClean="0"/>
              <a:t>Οποιαδήποτε αιτία θνησιμότητας</a:t>
            </a:r>
            <a:endParaRPr lang="en-GB" altLang="en-US" sz="700" dirty="0"/>
          </a:p>
        </p:txBody>
      </p:sp>
      <p:grpSp>
        <p:nvGrpSpPr>
          <p:cNvPr id="17" name="Group 128"/>
          <p:cNvGrpSpPr/>
          <p:nvPr/>
        </p:nvGrpSpPr>
        <p:grpSpPr bwMode="auto">
          <a:xfrm>
            <a:off x="7553319" y="4693354"/>
            <a:ext cx="119063" cy="62012"/>
            <a:chOff x="7165112" y="4070351"/>
            <a:chExt cx="280458" cy="88180"/>
          </a:xfrm>
          <a:solidFill>
            <a:srgbClr val="606060"/>
          </a:solidFill>
        </p:grpSpPr>
        <p:grpSp>
          <p:nvGrpSpPr>
            <p:cNvPr id="18" name="Group 127"/>
            <p:cNvGrpSpPr/>
            <p:nvPr/>
          </p:nvGrpSpPr>
          <p:grpSpPr>
            <a:xfrm>
              <a:off x="7165112" y="4076702"/>
              <a:ext cx="280458" cy="76201"/>
              <a:chOff x="7165112" y="4076702"/>
              <a:chExt cx="280458" cy="76201"/>
            </a:xfrm>
            <a:grpFill/>
          </p:grpSpPr>
          <p:cxnSp>
            <p:nvCxnSpPr>
              <p:cNvPr id="171" name="Straight Connector 170"/>
              <p:cNvCxnSpPr/>
              <p:nvPr/>
            </p:nvCxnSpPr>
            <p:spPr>
              <a:xfrm>
                <a:off x="7165112" y="4121271"/>
                <a:ext cx="280458" cy="0"/>
              </a:xfrm>
              <a:prstGeom prst="line">
                <a:avLst/>
              </a:prstGeom>
              <a:grpFill/>
              <a:ln w="1905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7188854" y="4076702"/>
                <a:ext cx="0" cy="73819"/>
              </a:xfrm>
              <a:prstGeom prst="line">
                <a:avLst/>
              </a:prstGeom>
              <a:grpFill/>
              <a:ln w="1905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7439409" y="4079084"/>
                <a:ext cx="0" cy="73819"/>
              </a:xfrm>
              <a:prstGeom prst="line">
                <a:avLst/>
              </a:prstGeom>
              <a:grpFill/>
              <a:ln w="19050">
                <a:solidFill>
                  <a:srgbClr val="606060"/>
                </a:solidFill>
              </a:ln>
            </p:spPr>
            <p:style>
              <a:lnRef idx="1">
                <a:schemeClr val="accent1"/>
              </a:lnRef>
              <a:fillRef idx="0">
                <a:schemeClr val="accent1"/>
              </a:fillRef>
              <a:effectRef idx="0">
                <a:schemeClr val="accent1"/>
              </a:effectRef>
              <a:fontRef idx="minor">
                <a:schemeClr val="tx1"/>
              </a:fontRef>
            </p:style>
          </p:cxnSp>
        </p:grpSp>
        <p:sp>
          <p:nvSpPr>
            <p:cNvPr id="170" name="Oval 169"/>
            <p:cNvSpPr/>
            <p:nvPr/>
          </p:nvSpPr>
          <p:spPr>
            <a:xfrm>
              <a:off x="7245351" y="4070351"/>
              <a:ext cx="96130" cy="88180"/>
            </a:xfrm>
            <a:prstGeom prst="ellipse">
              <a:avLst/>
            </a:prstGeom>
            <a:grpFill/>
            <a:ln>
              <a:solidFill>
                <a:srgbClr val="606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a:solidFill>
                  <a:srgbClr val="FFFFFF"/>
                </a:solidFill>
              </a:endParaRPr>
            </a:p>
          </p:txBody>
        </p:sp>
      </p:grpSp>
      <p:sp>
        <p:nvSpPr>
          <p:cNvPr id="10289" name="TextBox 173"/>
          <p:cNvSpPr txBox="1">
            <a:spLocks noChangeArrowheads="1"/>
          </p:cNvSpPr>
          <p:nvPr/>
        </p:nvSpPr>
        <p:spPr bwMode="auto">
          <a:xfrm>
            <a:off x="5367338" y="4595813"/>
            <a:ext cx="127476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eaLnBrk="1" hangingPunct="1">
              <a:spcBef>
                <a:spcPct val="0"/>
              </a:spcBef>
              <a:spcAft>
                <a:spcPct val="0"/>
              </a:spcAft>
              <a:buClrTx/>
              <a:buFontTx/>
              <a:buNone/>
            </a:pPr>
            <a:r>
              <a:rPr lang="el-GR" altLang="en-US" sz="700" dirty="0" smtClean="0"/>
              <a:t>Οποιαδήποτε ευκαιριακή λοίμωξη\</a:t>
            </a:r>
            <a:endParaRPr lang="en-GB" altLang="en-US" sz="700" dirty="0"/>
          </a:p>
        </p:txBody>
      </p:sp>
      <p:grpSp>
        <p:nvGrpSpPr>
          <p:cNvPr id="20" name="Group 128"/>
          <p:cNvGrpSpPr/>
          <p:nvPr/>
        </p:nvGrpSpPr>
        <p:grpSpPr bwMode="auto">
          <a:xfrm>
            <a:off x="6805612" y="5031491"/>
            <a:ext cx="414337" cy="62012"/>
            <a:chOff x="6817505" y="4070351"/>
            <a:chExt cx="975990" cy="88180"/>
          </a:xfrm>
          <a:solidFill>
            <a:srgbClr val="606060"/>
          </a:solidFill>
        </p:grpSpPr>
        <p:grpSp>
          <p:nvGrpSpPr>
            <p:cNvPr id="22" name="Group 127"/>
            <p:cNvGrpSpPr/>
            <p:nvPr/>
          </p:nvGrpSpPr>
          <p:grpSpPr>
            <a:xfrm>
              <a:off x="6817505" y="4076702"/>
              <a:ext cx="975990" cy="76201"/>
              <a:chOff x="6817505" y="4076702"/>
              <a:chExt cx="975990" cy="76201"/>
            </a:xfrm>
            <a:grpFill/>
          </p:grpSpPr>
          <p:cxnSp>
            <p:nvCxnSpPr>
              <p:cNvPr id="180" name="Straight Connector 179"/>
              <p:cNvCxnSpPr/>
              <p:nvPr/>
            </p:nvCxnSpPr>
            <p:spPr>
              <a:xfrm>
                <a:off x="6817505" y="4121271"/>
                <a:ext cx="975990" cy="1"/>
              </a:xfrm>
              <a:prstGeom prst="line">
                <a:avLst/>
              </a:prstGeom>
              <a:grpFill/>
              <a:ln w="1905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6841049" y="4076702"/>
                <a:ext cx="0" cy="73819"/>
              </a:xfrm>
              <a:prstGeom prst="line">
                <a:avLst/>
              </a:prstGeom>
              <a:grpFill/>
              <a:ln w="1905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7776008" y="4079084"/>
                <a:ext cx="0" cy="73819"/>
              </a:xfrm>
              <a:prstGeom prst="line">
                <a:avLst/>
              </a:prstGeom>
              <a:grpFill/>
              <a:ln w="19050">
                <a:solidFill>
                  <a:srgbClr val="606060"/>
                </a:solidFill>
              </a:ln>
            </p:spPr>
            <p:style>
              <a:lnRef idx="1">
                <a:schemeClr val="accent1"/>
              </a:lnRef>
              <a:fillRef idx="0">
                <a:schemeClr val="accent1"/>
              </a:fillRef>
              <a:effectRef idx="0">
                <a:schemeClr val="accent1"/>
              </a:effectRef>
              <a:fontRef idx="minor">
                <a:schemeClr val="tx1"/>
              </a:fontRef>
            </p:style>
          </p:cxnSp>
        </p:grpSp>
        <p:sp>
          <p:nvSpPr>
            <p:cNvPr id="179" name="Oval 178"/>
            <p:cNvSpPr/>
            <p:nvPr/>
          </p:nvSpPr>
          <p:spPr>
            <a:xfrm>
              <a:off x="7245351" y="4070351"/>
              <a:ext cx="96130" cy="88180"/>
            </a:xfrm>
            <a:prstGeom prst="ellipse">
              <a:avLst/>
            </a:prstGeom>
            <a:grpFill/>
            <a:ln>
              <a:solidFill>
                <a:srgbClr val="606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a:solidFill>
                  <a:srgbClr val="FFFFFF"/>
                </a:solidFill>
              </a:endParaRPr>
            </a:p>
          </p:txBody>
        </p:sp>
      </p:grpSp>
      <p:sp>
        <p:nvSpPr>
          <p:cNvPr id="10291" name="TextBox 182"/>
          <p:cNvSpPr txBox="1">
            <a:spLocks noChangeArrowheads="1"/>
          </p:cNvSpPr>
          <p:nvPr/>
        </p:nvSpPr>
        <p:spPr bwMode="auto">
          <a:xfrm>
            <a:off x="5413375" y="4910931"/>
            <a:ext cx="109537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eaLnBrk="1" hangingPunct="1">
              <a:spcBef>
                <a:spcPct val="0"/>
              </a:spcBef>
              <a:spcAft>
                <a:spcPct val="0"/>
              </a:spcAft>
              <a:buClrTx/>
              <a:buFontTx/>
              <a:buNone/>
            </a:pPr>
            <a:r>
              <a:rPr lang="el-GR" altLang="en-US" sz="700" dirty="0" smtClean="0"/>
              <a:t>Λέμφωμα</a:t>
            </a:r>
            <a:endParaRPr lang="en-GB" altLang="en-US" sz="700" dirty="0"/>
          </a:p>
        </p:txBody>
      </p:sp>
      <p:grpSp>
        <p:nvGrpSpPr>
          <p:cNvPr id="23" name="Group 128"/>
          <p:cNvGrpSpPr/>
          <p:nvPr/>
        </p:nvGrpSpPr>
        <p:grpSpPr bwMode="auto">
          <a:xfrm>
            <a:off x="7834314" y="5264854"/>
            <a:ext cx="347662" cy="62012"/>
            <a:chOff x="6895799" y="4070351"/>
            <a:chExt cx="818934" cy="88180"/>
          </a:xfrm>
          <a:solidFill>
            <a:srgbClr val="606060"/>
          </a:solidFill>
        </p:grpSpPr>
        <p:grpSp>
          <p:nvGrpSpPr>
            <p:cNvPr id="24" name="Group 127"/>
            <p:cNvGrpSpPr/>
            <p:nvPr/>
          </p:nvGrpSpPr>
          <p:grpSpPr>
            <a:xfrm>
              <a:off x="6895799" y="4076702"/>
              <a:ext cx="818934" cy="76201"/>
              <a:chOff x="6895799" y="4076702"/>
              <a:chExt cx="818934" cy="76201"/>
            </a:xfrm>
            <a:grpFill/>
          </p:grpSpPr>
          <p:cxnSp>
            <p:nvCxnSpPr>
              <p:cNvPr id="191" name="Straight Connector 190"/>
              <p:cNvCxnSpPr/>
              <p:nvPr/>
            </p:nvCxnSpPr>
            <p:spPr>
              <a:xfrm>
                <a:off x="6895799" y="4121271"/>
                <a:ext cx="818934" cy="0"/>
              </a:xfrm>
              <a:prstGeom prst="line">
                <a:avLst/>
              </a:prstGeom>
              <a:grpFill/>
              <a:ln w="1905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6897148" y="4076702"/>
                <a:ext cx="0" cy="73819"/>
              </a:xfrm>
              <a:prstGeom prst="line">
                <a:avLst/>
              </a:prstGeom>
              <a:grpFill/>
              <a:ln w="19050">
                <a:solidFill>
                  <a:srgbClr val="60606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708691" y="4079084"/>
                <a:ext cx="0" cy="73819"/>
              </a:xfrm>
              <a:prstGeom prst="line">
                <a:avLst/>
              </a:prstGeom>
              <a:grpFill/>
              <a:ln w="19050">
                <a:solidFill>
                  <a:srgbClr val="606060"/>
                </a:solidFill>
              </a:ln>
            </p:spPr>
            <p:style>
              <a:lnRef idx="1">
                <a:schemeClr val="accent1"/>
              </a:lnRef>
              <a:fillRef idx="0">
                <a:schemeClr val="accent1"/>
              </a:fillRef>
              <a:effectRef idx="0">
                <a:schemeClr val="accent1"/>
              </a:effectRef>
              <a:fontRef idx="minor">
                <a:schemeClr val="tx1"/>
              </a:fontRef>
            </p:style>
          </p:cxnSp>
        </p:grpSp>
        <p:sp>
          <p:nvSpPr>
            <p:cNvPr id="190" name="Oval 189"/>
            <p:cNvSpPr/>
            <p:nvPr/>
          </p:nvSpPr>
          <p:spPr>
            <a:xfrm>
              <a:off x="7245351" y="4070351"/>
              <a:ext cx="96130" cy="88180"/>
            </a:xfrm>
            <a:prstGeom prst="ellipse">
              <a:avLst/>
            </a:prstGeom>
            <a:grpFill/>
            <a:ln>
              <a:solidFill>
                <a:srgbClr val="606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600">
                <a:solidFill>
                  <a:srgbClr val="FFFFFF"/>
                </a:solidFill>
              </a:endParaRPr>
            </a:p>
          </p:txBody>
        </p:sp>
      </p:grpSp>
      <p:sp>
        <p:nvSpPr>
          <p:cNvPr id="10293" name="TextBox 193"/>
          <p:cNvSpPr txBox="1">
            <a:spLocks noChangeArrowheads="1"/>
          </p:cNvSpPr>
          <p:nvPr/>
        </p:nvSpPr>
        <p:spPr bwMode="auto">
          <a:xfrm>
            <a:off x="5367338" y="5167313"/>
            <a:ext cx="1274762"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eaLnBrk="1" hangingPunct="1">
              <a:spcBef>
                <a:spcPct val="0"/>
              </a:spcBef>
              <a:spcAft>
                <a:spcPct val="0"/>
              </a:spcAft>
              <a:buClrTx/>
              <a:buFontTx/>
              <a:buNone/>
            </a:pPr>
            <a:r>
              <a:rPr lang="el-GR" altLang="en-US" sz="700" dirty="0" smtClean="0"/>
              <a:t>Ισχαιμικό εγκεφαλικό</a:t>
            </a:r>
            <a:endParaRPr lang="en-GB" altLang="en-US" sz="700" dirty="0"/>
          </a:p>
        </p:txBody>
      </p:sp>
      <p:sp>
        <p:nvSpPr>
          <p:cNvPr id="10294" name="Line 18"/>
          <p:cNvSpPr>
            <a:spLocks noChangeShapeType="1"/>
          </p:cNvSpPr>
          <p:nvPr/>
        </p:nvSpPr>
        <p:spPr bwMode="auto">
          <a:xfrm>
            <a:off x="8277225" y="5441950"/>
            <a:ext cx="0" cy="60325"/>
          </a:xfrm>
          <a:prstGeom prst="line">
            <a:avLst/>
          </a:prstGeom>
          <a:noFill/>
          <a:ln w="19050">
            <a:solidFill>
              <a:schemeClr val="folHlink"/>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95" name="Text Box 25"/>
          <p:cNvSpPr txBox="1">
            <a:spLocks noChangeArrowheads="1"/>
          </p:cNvSpPr>
          <p:nvPr/>
        </p:nvSpPr>
        <p:spPr bwMode="auto">
          <a:xfrm>
            <a:off x="8116888" y="5497513"/>
            <a:ext cx="3286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algn="ctr" eaLnBrk="1" hangingPunct="1">
              <a:spcBef>
                <a:spcPct val="50000"/>
              </a:spcBef>
              <a:spcAft>
                <a:spcPct val="0"/>
              </a:spcAft>
              <a:buClrTx/>
              <a:buFontTx/>
              <a:buNone/>
            </a:pPr>
            <a:r>
              <a:rPr lang="en-GB" altLang="en-US" sz="800" b="0">
                <a:solidFill>
                  <a:srgbClr val="000000"/>
                </a:solidFill>
                <a:ea typeface="Arial Unicode MS" pitchFamily="34" charset="-128"/>
                <a:cs typeface="Arial Unicode MS" pitchFamily="34" charset="-128"/>
              </a:rPr>
              <a:t>4.0</a:t>
            </a:r>
          </a:p>
        </p:txBody>
      </p:sp>
      <p:sp>
        <p:nvSpPr>
          <p:cNvPr id="10296" name="TextBox 173"/>
          <p:cNvSpPr txBox="1">
            <a:spLocks noChangeArrowheads="1"/>
          </p:cNvSpPr>
          <p:nvPr/>
        </p:nvSpPr>
        <p:spPr bwMode="auto">
          <a:xfrm>
            <a:off x="6362700" y="5675313"/>
            <a:ext cx="219233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spcAft>
                <a:spcPct val="20000"/>
              </a:spcAft>
              <a:buClr>
                <a:schemeClr val="hlink"/>
              </a:buClr>
              <a:buFont typeface="Arial" charset="0"/>
              <a:buChar char="•"/>
              <a:defRPr sz="2000" b="1">
                <a:solidFill>
                  <a:schemeClr val="tx1"/>
                </a:solidFill>
                <a:latin typeface="Arial" charset="0"/>
                <a:cs typeface="Arial" charset="0"/>
              </a:defRPr>
            </a:lvl1pPr>
            <a:lvl2pPr marL="742950" indent="-285750" eaLnBrk="0" hangingPunct="0">
              <a:spcBef>
                <a:spcPct val="20000"/>
              </a:spcBef>
              <a:spcAft>
                <a:spcPct val="20000"/>
              </a:spcAft>
              <a:buClr>
                <a:schemeClr val="bg2"/>
              </a:buClr>
              <a:buFont typeface="Arial" charset="0"/>
              <a:buChar char="–"/>
              <a:defRPr>
                <a:solidFill>
                  <a:schemeClr val="bg2"/>
                </a:solidFill>
                <a:latin typeface="Arial" charset="0"/>
                <a:cs typeface="Arial" charset="0"/>
              </a:defRPr>
            </a:lvl2pPr>
            <a:lvl3pPr marL="1143000" indent="-228600" eaLnBrk="0" hangingPunct="0">
              <a:spcBef>
                <a:spcPct val="20000"/>
              </a:spcBef>
              <a:spcAft>
                <a:spcPct val="20000"/>
              </a:spcAft>
              <a:buClr>
                <a:schemeClr val="hlink"/>
              </a:buClr>
              <a:buChar char="•"/>
              <a:defRPr sz="1600">
                <a:solidFill>
                  <a:schemeClr val="bg2"/>
                </a:solidFill>
                <a:latin typeface="Arial" charset="0"/>
                <a:cs typeface="Arial" charset="0"/>
              </a:defRPr>
            </a:lvl3pPr>
            <a:lvl4pPr marL="1600200" indent="-228600" eaLnBrk="0" hangingPunct="0">
              <a:spcBef>
                <a:spcPct val="20000"/>
              </a:spcBef>
              <a:spcAft>
                <a:spcPct val="20000"/>
              </a:spcAft>
              <a:buClr>
                <a:schemeClr val="bg2"/>
              </a:buClr>
              <a:buFont typeface="Arial" charset="0"/>
              <a:buChar char="–"/>
              <a:defRPr sz="1400">
                <a:solidFill>
                  <a:schemeClr val="bg2"/>
                </a:solidFill>
                <a:latin typeface="Arial" charset="0"/>
                <a:cs typeface="Arial" charset="0"/>
              </a:defRPr>
            </a:lvl4pPr>
            <a:lvl5pPr marL="2057400" indent="-228600" eaLnBrk="0"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5pPr>
            <a:lvl6pPr marL="25146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6pPr>
            <a:lvl7pPr marL="29718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7pPr>
            <a:lvl8pPr marL="34290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8pPr>
            <a:lvl9pPr marL="3886200" indent="-228600" eaLnBrk="0" fontAlgn="base" hangingPunct="0">
              <a:spcBef>
                <a:spcPct val="20000"/>
              </a:spcBef>
              <a:spcAft>
                <a:spcPct val="20000"/>
              </a:spcAft>
              <a:buClr>
                <a:schemeClr val="hlink"/>
              </a:buClr>
              <a:buFont typeface="Arial" charset="0"/>
              <a:buChar char="–"/>
              <a:defRPr sz="1400">
                <a:solidFill>
                  <a:srgbClr val="464749"/>
                </a:solidFill>
                <a:latin typeface="Arial" charset="0"/>
                <a:cs typeface="Arial" charset="0"/>
              </a:defRPr>
            </a:lvl9pPr>
          </a:lstStyle>
          <a:p>
            <a:pPr algn="ctr" eaLnBrk="1" hangingPunct="1">
              <a:spcBef>
                <a:spcPct val="0"/>
              </a:spcBef>
              <a:spcAft>
                <a:spcPct val="0"/>
              </a:spcAft>
              <a:buClrTx/>
              <a:buFontTx/>
              <a:buNone/>
            </a:pPr>
            <a:r>
              <a:rPr lang="en-US" altLang="en-US" sz="900"/>
              <a:t>Event rate ratio (ERR) with 95% CI</a:t>
            </a:r>
          </a:p>
        </p:txBody>
      </p:sp>
    </p:spTree>
    <p:extLst>
      <p:ext uri="{BB962C8B-B14F-4D97-AF65-F5344CB8AC3E}">
        <p14:creationId xmlns:p14="http://schemas.microsoft.com/office/powerpoint/2010/main" val="3089538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dirty="0"/>
              <a:t>Presented results are from an interim analysis of up to 3641 patients documented in the Pangaea registry</a:t>
            </a:r>
          </a:p>
          <a:p>
            <a:pPr>
              <a:defRPr/>
            </a:pPr>
            <a:r>
              <a:rPr lang="en-GB" dirty="0" smtClean="0"/>
              <a:t>1. Ziemssen T </a:t>
            </a:r>
            <a:r>
              <a:rPr lang="en-GB" i="1" dirty="0"/>
              <a:t>et </a:t>
            </a:r>
            <a:r>
              <a:rPr lang="en-GB" i="1" dirty="0" smtClean="0"/>
              <a:t>al.</a:t>
            </a:r>
            <a:r>
              <a:rPr lang="en-GB" dirty="0" smtClean="0"/>
              <a:t> </a:t>
            </a:r>
            <a:r>
              <a:rPr lang="en-GB" dirty="0"/>
              <a:t>Poster </a:t>
            </a:r>
            <a:r>
              <a:rPr lang="en-GB" dirty="0" smtClean="0"/>
              <a:t>P3.152 </a:t>
            </a:r>
            <a:r>
              <a:rPr lang="en-GB" dirty="0"/>
              <a:t>presented at </a:t>
            </a:r>
            <a:r>
              <a:rPr lang="en-GB" i="1" dirty="0"/>
              <a:t>AAN</a:t>
            </a:r>
            <a:r>
              <a:rPr lang="en-GB" dirty="0"/>
              <a:t> </a:t>
            </a:r>
            <a:r>
              <a:rPr lang="en-GB" dirty="0" smtClean="0"/>
              <a:t>2014. Reproduced with kind permission from T Ziemssen </a:t>
            </a:r>
          </a:p>
          <a:p>
            <a:pPr>
              <a:defRPr/>
            </a:pPr>
            <a:r>
              <a:rPr lang="da-DK" dirty="0" smtClean="0"/>
              <a:t>2. Agashivala N </a:t>
            </a:r>
            <a:r>
              <a:rPr lang="da-DK" i="1" dirty="0" smtClean="0"/>
              <a:t>et al.</a:t>
            </a:r>
            <a:r>
              <a:rPr lang="da-DK" dirty="0" smtClean="0"/>
              <a:t> </a:t>
            </a:r>
            <a:r>
              <a:rPr lang="da-DK" i="1" dirty="0" smtClean="0"/>
              <a:t>BMC Neurology </a:t>
            </a:r>
            <a:r>
              <a:rPr lang="da-DK" dirty="0" smtClean="0"/>
              <a:t>2013</a:t>
            </a:r>
            <a:endParaRPr lang="en-GB" dirty="0"/>
          </a:p>
        </p:txBody>
      </p:sp>
      <p:sp>
        <p:nvSpPr>
          <p:cNvPr id="14340" name="Content Placeholder 9"/>
          <p:cNvSpPr>
            <a:spLocks noGrp="1"/>
          </p:cNvSpPr>
          <p:nvPr>
            <p:ph idx="4294967295"/>
          </p:nvPr>
        </p:nvSpPr>
        <p:spPr>
          <a:xfrm>
            <a:off x="914400" y="4662488"/>
            <a:ext cx="8229600" cy="1214437"/>
          </a:xfrm>
        </p:spPr>
        <p:txBody>
          <a:bodyPr/>
          <a:lstStyle/>
          <a:p>
            <a:r>
              <a:rPr lang="el-GR" altLang="en-US" sz="1800" dirty="0" smtClean="0"/>
              <a:t>Η υψηλή συμμόρφωση στη </a:t>
            </a:r>
            <a:r>
              <a:rPr lang="el-GR" altLang="en-US" sz="1800" dirty="0" err="1" smtClean="0"/>
              <a:t>φινγκολιμόδη</a:t>
            </a:r>
            <a:r>
              <a:rPr lang="el-GR" altLang="en-US" sz="1800" dirty="0" smtClean="0"/>
              <a:t> αντανακλά το καλό προφίλ ανοχής</a:t>
            </a:r>
            <a:r>
              <a:rPr lang="en-GB" altLang="en-US" sz="1800" baseline="30000" dirty="0" smtClean="0"/>
              <a:t>2</a:t>
            </a:r>
          </a:p>
          <a:p>
            <a:pPr marL="0" indent="0">
              <a:buNone/>
            </a:pPr>
            <a:endParaRPr lang="en-GB" altLang="en-US" sz="1800" dirty="0" smtClean="0"/>
          </a:p>
        </p:txBody>
      </p:sp>
      <p:graphicFrame>
        <p:nvGraphicFramePr>
          <p:cNvPr id="14338" name="Chart 9"/>
          <p:cNvGraphicFramePr>
            <a:graphicFrameLocks/>
          </p:cNvGraphicFramePr>
          <p:nvPr>
            <p:extLst>
              <p:ext uri="{D42A27DB-BD31-4B8C-83A1-F6EECF244321}">
                <p14:modId xmlns:p14="http://schemas.microsoft.com/office/powerpoint/2010/main" val="2884318865"/>
              </p:ext>
            </p:extLst>
          </p:nvPr>
        </p:nvGraphicFramePr>
        <p:xfrm>
          <a:off x="901701" y="1472292"/>
          <a:ext cx="7772400" cy="3067050"/>
        </p:xfrm>
        <a:graphic>
          <a:graphicData uri="http://schemas.openxmlformats.org/presentationml/2006/ole">
            <mc:AlternateContent xmlns:mc="http://schemas.openxmlformats.org/markup-compatibility/2006">
              <mc:Choice xmlns:v="urn:schemas-microsoft-com:vml" Requires="v">
                <p:oleObj spid="_x0000_s13335" name="Chart" r:id="rId4" imgW="7724722" imgH="3048030" progId="Excel.Chart.8">
                  <p:embed/>
                </p:oleObj>
              </mc:Choice>
              <mc:Fallback>
                <p:oleObj name="Chart" r:id="rId4" imgW="7724722" imgH="304803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1" y="1472292"/>
                        <a:ext cx="7772400" cy="30670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342" name="Rectangle 10"/>
          <p:cNvSpPr>
            <a:spLocks noChangeArrowheads="1"/>
          </p:cNvSpPr>
          <p:nvPr/>
        </p:nvSpPr>
        <p:spPr bwMode="auto">
          <a:xfrm rot="-5400000">
            <a:off x="-814387" y="2692400"/>
            <a:ext cx="30924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1600" dirty="0">
                <a:solidFill>
                  <a:srgbClr val="000000"/>
                </a:solidFill>
              </a:rPr>
              <a:t>Physicians / patients (%)</a:t>
            </a:r>
          </a:p>
        </p:txBody>
      </p:sp>
      <p:sp>
        <p:nvSpPr>
          <p:cNvPr id="8" name="Title 1"/>
          <p:cNvSpPr txBox="1">
            <a:spLocks/>
          </p:cNvSpPr>
          <p:nvPr/>
        </p:nvSpPr>
        <p:spPr bwMode="auto">
          <a:xfrm>
            <a:off x="457200" y="8682"/>
            <a:ext cx="8039100" cy="72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2000" b="1">
                <a:solidFill>
                  <a:schemeClr val="bg1"/>
                </a:solidFill>
                <a:latin typeface="Arial" pitchFamily="34" charset="0"/>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a:solidFill>
                  <a:schemeClr val="bg1"/>
                </a:solidFill>
                <a:latin typeface="Arial" charset="0"/>
              </a:defRPr>
            </a:lvl6pPr>
            <a:lvl7pPr marL="914400" algn="l" rtl="0" fontAlgn="base">
              <a:spcBef>
                <a:spcPct val="0"/>
              </a:spcBef>
              <a:spcAft>
                <a:spcPct val="0"/>
              </a:spcAft>
              <a:defRPr sz="2000">
                <a:solidFill>
                  <a:schemeClr val="bg1"/>
                </a:solidFill>
                <a:latin typeface="Arial" charset="0"/>
              </a:defRPr>
            </a:lvl7pPr>
            <a:lvl8pPr marL="1371600" algn="l" rtl="0" fontAlgn="base">
              <a:spcBef>
                <a:spcPct val="0"/>
              </a:spcBef>
              <a:spcAft>
                <a:spcPct val="0"/>
              </a:spcAft>
              <a:defRPr sz="2000">
                <a:solidFill>
                  <a:schemeClr val="bg1"/>
                </a:solidFill>
                <a:latin typeface="Arial" charset="0"/>
              </a:defRPr>
            </a:lvl8pPr>
            <a:lvl9pPr marL="1828800" algn="l" rtl="0" fontAlgn="base">
              <a:spcBef>
                <a:spcPct val="0"/>
              </a:spcBef>
              <a:spcAft>
                <a:spcPct val="0"/>
              </a:spcAft>
              <a:defRPr sz="2000">
                <a:solidFill>
                  <a:schemeClr val="bg1"/>
                </a:solidFill>
                <a:latin typeface="Arial" charset="0"/>
              </a:defRPr>
            </a:lvl9pPr>
          </a:lstStyle>
          <a:p>
            <a:r>
              <a:rPr lang="en-US" kern="0" dirty="0" smtClean="0">
                <a:solidFill>
                  <a:schemeClr val="tx1">
                    <a:lumMod val="85000"/>
                    <a:lumOff val="15000"/>
                  </a:schemeClr>
                </a:solidFill>
              </a:rPr>
              <a:t>9/10 </a:t>
            </a:r>
            <a:r>
              <a:rPr lang="el-GR" kern="0" dirty="0" smtClean="0">
                <a:solidFill>
                  <a:schemeClr val="tx1">
                    <a:lumMod val="85000"/>
                    <a:lumOff val="15000"/>
                  </a:schemeClr>
                </a:solidFill>
              </a:rPr>
              <a:t>ασθενείς και θεράποντες ιατροί έχουν θετική άποψη για την ανοχή στην </a:t>
            </a:r>
            <a:r>
              <a:rPr lang="el-GR" kern="0" dirty="0" err="1" smtClean="0">
                <a:solidFill>
                  <a:schemeClr val="tx1">
                    <a:lumMod val="85000"/>
                    <a:lumOff val="15000"/>
                  </a:schemeClr>
                </a:solidFill>
              </a:rPr>
              <a:t>φινγκολιμόδη</a:t>
            </a:r>
            <a:endParaRPr lang="en-US" kern="0" dirty="0">
              <a:solidFill>
                <a:schemeClr val="tx1">
                  <a:lumMod val="85000"/>
                  <a:lumOff val="1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69740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79021202"/>
              </p:ext>
            </p:extLst>
          </p:nvPr>
        </p:nvGraphicFramePr>
        <p:xfrm>
          <a:off x="1187624" y="1340768"/>
          <a:ext cx="660605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123190" y="268822"/>
            <a:ext cx="8103507" cy="338554"/>
          </a:xfrm>
          <a:prstGeom prst="rect">
            <a:avLst/>
          </a:prstGeom>
        </p:spPr>
        <p:txBody>
          <a:bodyPr wrap="square">
            <a:spAutoFit/>
          </a:bodyPr>
          <a:lstStyle/>
          <a:p>
            <a:r>
              <a:rPr lang="el-GR" sz="1600" b="1" dirty="0" smtClean="0">
                <a:solidFill>
                  <a:srgbClr val="FFFFFF"/>
                </a:solidFill>
                <a:latin typeface="Arial" pitchFamily="34" charset="0"/>
                <a:cs typeface="Arial" pitchFamily="34" charset="0"/>
              </a:rPr>
              <a:t>Μοναδικός συνδυασμός </a:t>
            </a:r>
            <a:r>
              <a:rPr lang="el-GR" sz="1600" b="1" dirty="0">
                <a:solidFill>
                  <a:srgbClr val="FFFFFF"/>
                </a:solidFill>
                <a:latin typeface="Arial" pitchFamily="34" charset="0"/>
                <a:cs typeface="Arial" pitchFamily="34" charset="0"/>
              </a:rPr>
              <a:t>πλεονεκτημάτων </a:t>
            </a:r>
            <a:endParaRPr lang="en-US" sz="1600" dirty="0">
              <a:solidFill>
                <a:srgbClr val="FFFFFF"/>
              </a:solidFill>
            </a:endParaRPr>
          </a:p>
        </p:txBody>
      </p:sp>
    </p:spTree>
    <p:extLst>
      <p:ext uri="{BB962C8B-B14F-4D97-AF65-F5344CB8AC3E}">
        <p14:creationId xmlns:p14="http://schemas.microsoft.com/office/powerpoint/2010/main" val="2720780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6522EC48-6005-468A-96FD-72779F8CFE6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8E0B7966-0B8E-41B0-8804-7FAECDF21D1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68BF5BE2-FC26-4FE9-B47D-FDEC21A3FFB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A117E41E-D5E3-4AFC-9659-69CE6917B2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374650"/>
            <a:ext cx="8289925" cy="381000"/>
          </a:xfrm>
        </p:spPr>
        <p:txBody>
          <a:bodyPr>
            <a:noAutofit/>
          </a:bodyPr>
          <a:lstStyle/>
          <a:p>
            <a:pPr algn="ctr"/>
            <a:r>
              <a:rPr lang="el-GR" sz="2400" b="1" dirty="0" smtClean="0">
                <a:solidFill>
                  <a:srgbClr val="615953"/>
                </a:solidFill>
                <a:latin typeface="Arial" panose="020B0604020202020204" pitchFamily="34" charset="0"/>
                <a:cs typeface="Arial" panose="020B0604020202020204" pitchFamily="34" charset="0"/>
              </a:rPr>
              <a:t>ΣΚΠ</a:t>
            </a:r>
            <a:endParaRPr lang="el-GR" sz="2400" b="1" dirty="0">
              <a:solidFill>
                <a:srgbClr val="615953"/>
              </a:solidFill>
              <a:latin typeface="Arial" panose="020B0604020202020204" pitchFamily="34" charset="0"/>
              <a:cs typeface="Arial" panose="020B0604020202020204" pitchFamily="34" charset="0"/>
            </a:endParaRPr>
          </a:p>
        </p:txBody>
      </p:sp>
      <p:sp>
        <p:nvSpPr>
          <p:cNvPr id="41987" name="Rectangle 3"/>
          <p:cNvSpPr>
            <a:spLocks noGrp="1" noChangeArrowheads="1"/>
          </p:cNvSpPr>
          <p:nvPr>
            <p:ph type="body" idx="4294967295"/>
          </p:nvPr>
        </p:nvSpPr>
        <p:spPr>
          <a:xfrm>
            <a:off x="4905794" y="1120806"/>
            <a:ext cx="4238206" cy="4225925"/>
          </a:xfrm>
        </p:spPr>
        <p:txBody>
          <a:bodyPr>
            <a:noAutofit/>
          </a:bodyPr>
          <a:lstStyle/>
          <a:p>
            <a:r>
              <a:rPr lang="el-GR" sz="1600" dirty="0">
                <a:solidFill>
                  <a:srgbClr val="615953"/>
                </a:solidFill>
                <a:latin typeface="Arial" panose="020B0604020202020204" pitchFamily="34" charset="0"/>
                <a:cs typeface="Arial" panose="020B0604020202020204" pitchFamily="34" charset="0"/>
              </a:rPr>
              <a:t>Τα ακριβή αίτια (αιτιολογία) της ΣΚΠ είναι άγνωστα, αλλά γενικά πιστεύεται ότι προκαλείται από την επίθεση του </a:t>
            </a:r>
            <a:r>
              <a:rPr lang="el-GR" sz="1600" dirty="0" err="1">
                <a:solidFill>
                  <a:srgbClr val="615953"/>
                </a:solidFill>
                <a:latin typeface="Arial" panose="020B0604020202020204" pitchFamily="34" charset="0"/>
                <a:cs typeface="Arial" panose="020B0604020202020204" pitchFamily="34" charset="0"/>
              </a:rPr>
              <a:t>ανοσιακού</a:t>
            </a:r>
            <a:r>
              <a:rPr lang="el-GR" sz="1600" dirty="0">
                <a:solidFill>
                  <a:srgbClr val="615953"/>
                </a:solidFill>
                <a:latin typeface="Arial" panose="020B0604020202020204" pitchFamily="34" charset="0"/>
                <a:cs typeface="Arial" panose="020B0604020202020204" pitchFamily="34" charset="0"/>
              </a:rPr>
              <a:t> συστήματος κατά της </a:t>
            </a:r>
            <a:r>
              <a:rPr lang="el-GR" sz="1600" dirty="0" err="1">
                <a:solidFill>
                  <a:srgbClr val="615953"/>
                </a:solidFill>
                <a:latin typeface="Arial" panose="020B0604020202020204" pitchFamily="34" charset="0"/>
                <a:cs typeface="Arial" panose="020B0604020202020204" pitchFamily="34" charset="0"/>
              </a:rPr>
              <a:t>μυελίνης</a:t>
            </a:r>
            <a:r>
              <a:rPr lang="el-GR" sz="1600" dirty="0">
                <a:solidFill>
                  <a:srgbClr val="615953"/>
                </a:solidFill>
                <a:latin typeface="Arial" panose="020B0604020202020204" pitchFamily="34" charset="0"/>
                <a:cs typeface="Arial" panose="020B0604020202020204" pitchFamily="34" charset="0"/>
              </a:rPr>
              <a:t> στο ΚΝΣ. </a:t>
            </a:r>
          </a:p>
          <a:p>
            <a:r>
              <a:rPr lang="el-GR" sz="1600" dirty="0">
                <a:solidFill>
                  <a:srgbClr val="615953"/>
                </a:solidFill>
                <a:latin typeface="Arial" panose="020B0604020202020204" pitchFamily="34" charset="0"/>
                <a:cs typeface="Arial" panose="020B0604020202020204" pitchFamily="34" charset="0"/>
              </a:rPr>
              <a:t>Έτσι, είναι γνωστή ως μια </a:t>
            </a:r>
            <a:r>
              <a:rPr lang="el-GR" sz="1600" dirty="0" err="1">
                <a:solidFill>
                  <a:srgbClr val="615953"/>
                </a:solidFill>
                <a:latin typeface="Arial" panose="020B0604020202020204" pitchFamily="34" charset="0"/>
                <a:cs typeface="Arial" panose="020B0604020202020204" pitchFamily="34" charset="0"/>
              </a:rPr>
              <a:t>αυτοάνοση</a:t>
            </a:r>
            <a:r>
              <a:rPr lang="el-GR" sz="1600" dirty="0">
                <a:solidFill>
                  <a:srgbClr val="615953"/>
                </a:solidFill>
                <a:latin typeface="Arial" panose="020B0604020202020204" pitchFamily="34" charset="0"/>
                <a:cs typeface="Arial" panose="020B0604020202020204" pitchFamily="34" charset="0"/>
              </a:rPr>
              <a:t> νόσος και θεωρείται ότι πυροδοτείται από κάποιον περιβαλλοντικό παράγοντα (π.χ. μια λοίμωξη) σε άτομα με γενετική προδιάθεση. </a:t>
            </a:r>
          </a:p>
          <a:p>
            <a:r>
              <a:rPr lang="el-GR" sz="1600" dirty="0">
                <a:solidFill>
                  <a:srgbClr val="615953"/>
                </a:solidFill>
                <a:latin typeface="Arial" panose="020B0604020202020204" pitchFamily="34" charset="0"/>
                <a:cs typeface="Arial" panose="020B0604020202020204" pitchFamily="34" charset="0"/>
              </a:rPr>
              <a:t>Το αποτέλεσμα της ανοσολογικής επίθεσης είναι η απώλεια της </a:t>
            </a:r>
            <a:r>
              <a:rPr lang="el-GR" sz="1600" dirty="0" err="1">
                <a:solidFill>
                  <a:srgbClr val="615953"/>
                </a:solidFill>
                <a:latin typeface="Arial" panose="020B0604020202020204" pitchFamily="34" charset="0"/>
                <a:cs typeface="Arial" panose="020B0604020202020204" pitchFamily="34" charset="0"/>
              </a:rPr>
              <a:t>μυελίνης</a:t>
            </a:r>
            <a:r>
              <a:rPr lang="el-GR" sz="1600" dirty="0">
                <a:solidFill>
                  <a:srgbClr val="615953"/>
                </a:solidFill>
                <a:latin typeface="Arial" panose="020B0604020202020204" pitchFamily="34" charset="0"/>
                <a:cs typeface="Arial" panose="020B0604020202020204" pitchFamily="34" charset="0"/>
              </a:rPr>
              <a:t> σε πολλές περιοχές. </a:t>
            </a:r>
          </a:p>
          <a:p>
            <a:r>
              <a:rPr lang="el-GR" sz="1600" dirty="0">
                <a:solidFill>
                  <a:srgbClr val="615953"/>
                </a:solidFill>
                <a:latin typeface="Arial" panose="020B0604020202020204" pitchFamily="34" charset="0"/>
                <a:cs typeface="Arial" panose="020B0604020202020204" pitchFamily="34" charset="0"/>
              </a:rPr>
              <a:t>Η επίθεση αφήνει </a:t>
            </a:r>
            <a:r>
              <a:rPr lang="el-GR" sz="1600" dirty="0" smtClean="0">
                <a:solidFill>
                  <a:srgbClr val="615953"/>
                </a:solidFill>
                <a:latin typeface="Arial" panose="020B0604020202020204" pitchFamily="34" charset="0"/>
                <a:cs typeface="Arial" panose="020B0604020202020204" pitchFamily="34" charset="0"/>
              </a:rPr>
              <a:t>περιοχές ουλώδους </a:t>
            </a:r>
            <a:r>
              <a:rPr lang="el-GR" sz="1600" dirty="0">
                <a:solidFill>
                  <a:srgbClr val="615953"/>
                </a:solidFill>
                <a:latin typeface="Arial" panose="020B0604020202020204" pitchFamily="34" charset="0"/>
                <a:cs typeface="Arial" panose="020B0604020202020204" pitchFamily="34" charset="0"/>
              </a:rPr>
              <a:t>ιστού που έχουν πάρει την ονομασία σκλήρυνση και συρρέουν σε πλάκες που είναι χαρακτηριστικές της νόσου. </a:t>
            </a:r>
          </a:p>
        </p:txBody>
      </p:sp>
      <p:pic>
        <p:nvPicPr>
          <p:cNvPr id="6" name="Picture 2" descr="cnsgl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524" y="1538868"/>
            <a:ext cx="4148758" cy="307955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 Box 219"/>
          <p:cNvSpPr txBox="1">
            <a:spLocks noChangeArrowheads="1"/>
          </p:cNvSpPr>
          <p:nvPr/>
        </p:nvSpPr>
        <p:spPr bwMode="auto">
          <a:xfrm>
            <a:off x="608012" y="6332496"/>
            <a:ext cx="8275637" cy="230832"/>
          </a:xfrm>
          <a:prstGeom prst="rect">
            <a:avLst/>
          </a:prstGeom>
          <a:noFill/>
          <a:ln w="9525" algn="ctr">
            <a:noFill/>
            <a:miter lim="800000"/>
            <a:headEnd/>
            <a:tailEnd/>
          </a:ln>
        </p:spPr>
        <p:txBody>
          <a:bodyPr>
            <a:spAutoFit/>
          </a:bodyPr>
          <a:lstStyle/>
          <a:p>
            <a:pPr eaLnBrk="0" hangingPunct="0">
              <a:defRPr/>
            </a:pPr>
            <a:r>
              <a:rPr lang="en-US" sz="900" dirty="0" smtClean="0">
                <a:solidFill>
                  <a:prstClr val="white">
                    <a:lumMod val="50000"/>
                  </a:prstClr>
                </a:solidFill>
                <a:latin typeface="Arial" pitchFamily="34" charset="0"/>
              </a:rPr>
              <a:t>Ota </a:t>
            </a:r>
            <a:r>
              <a:rPr lang="en-US" sz="900" i="1" dirty="0" smtClean="0">
                <a:solidFill>
                  <a:prstClr val="white">
                    <a:lumMod val="50000"/>
                  </a:prstClr>
                </a:solidFill>
                <a:latin typeface="Arial" pitchFamily="34" charset="0"/>
              </a:rPr>
              <a:t>et al. </a:t>
            </a:r>
            <a:r>
              <a:rPr lang="en-US" sz="900" dirty="0" smtClean="0">
                <a:solidFill>
                  <a:prstClr val="white">
                    <a:lumMod val="50000"/>
                  </a:prstClr>
                </a:solidFill>
                <a:latin typeface="Arial" pitchFamily="34" charset="0"/>
              </a:rPr>
              <a:t>1990; Steinmann </a:t>
            </a:r>
            <a:r>
              <a:rPr lang="en-US" sz="900" i="1" dirty="0" smtClean="0">
                <a:solidFill>
                  <a:prstClr val="white">
                    <a:lumMod val="50000"/>
                  </a:prstClr>
                </a:solidFill>
                <a:latin typeface="Arial" pitchFamily="34" charset="0"/>
              </a:rPr>
              <a:t>et al. </a:t>
            </a:r>
            <a:r>
              <a:rPr lang="en-US" sz="900" dirty="0" smtClean="0">
                <a:solidFill>
                  <a:prstClr val="white">
                    <a:lumMod val="50000"/>
                  </a:prstClr>
                </a:solidFill>
                <a:latin typeface="Arial" pitchFamily="34" charset="0"/>
              </a:rPr>
              <a:t>1996; Lehmann </a:t>
            </a:r>
            <a:r>
              <a:rPr lang="en-US" sz="900" i="1" dirty="0" smtClean="0">
                <a:solidFill>
                  <a:prstClr val="white">
                    <a:lumMod val="50000"/>
                  </a:prstClr>
                </a:solidFill>
                <a:latin typeface="Arial" pitchFamily="34" charset="0"/>
              </a:rPr>
              <a:t>et al. </a:t>
            </a:r>
            <a:r>
              <a:rPr lang="en-US" sz="900" dirty="0" smtClean="0">
                <a:solidFill>
                  <a:prstClr val="white">
                    <a:lumMod val="50000"/>
                  </a:prstClr>
                </a:solidFill>
                <a:latin typeface="Arial" pitchFamily="34" charset="0"/>
              </a:rPr>
              <a:t>1992; </a:t>
            </a:r>
            <a:r>
              <a:rPr lang="en-US" sz="900" dirty="0" err="1" smtClean="0">
                <a:solidFill>
                  <a:prstClr val="white">
                    <a:lumMod val="50000"/>
                  </a:prstClr>
                </a:solidFill>
                <a:latin typeface="Arial" pitchFamily="34" charset="0"/>
              </a:rPr>
              <a:t>Tournier-Lasserve</a:t>
            </a:r>
            <a:r>
              <a:rPr lang="en-US" sz="900" dirty="0" smtClean="0">
                <a:solidFill>
                  <a:prstClr val="white">
                    <a:lumMod val="50000"/>
                  </a:prstClr>
                </a:solidFill>
                <a:latin typeface="Arial" pitchFamily="34" charset="0"/>
              </a:rPr>
              <a:t> </a:t>
            </a:r>
            <a:r>
              <a:rPr lang="en-US" sz="900" i="1" dirty="0" smtClean="0">
                <a:solidFill>
                  <a:prstClr val="white">
                    <a:lumMod val="50000"/>
                  </a:prstClr>
                </a:solidFill>
                <a:latin typeface="Arial" pitchFamily="34" charset="0"/>
              </a:rPr>
              <a:t>et al. </a:t>
            </a:r>
            <a:r>
              <a:rPr lang="en-US" sz="900" dirty="0" smtClean="0">
                <a:solidFill>
                  <a:prstClr val="white">
                    <a:lumMod val="50000"/>
                  </a:prstClr>
                </a:solidFill>
                <a:latin typeface="Arial" pitchFamily="34" charset="0"/>
              </a:rPr>
              <a:t>1987 </a:t>
            </a:r>
            <a:endParaRPr lang="en-US" sz="900" dirty="0">
              <a:solidFill>
                <a:prstClr val="white">
                  <a:lumMod val="50000"/>
                </a:prstClr>
              </a:solidFill>
              <a:latin typeface="Arial" pitchFamily="34" charset="0"/>
            </a:endParaRPr>
          </a:p>
        </p:txBody>
      </p:sp>
    </p:spTree>
    <p:extLst>
      <p:ext uri="{BB962C8B-B14F-4D97-AF65-F5344CB8AC3E}">
        <p14:creationId xmlns:p14="http://schemas.microsoft.com/office/powerpoint/2010/main" val="3421957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4294967295"/>
          </p:nvPr>
        </p:nvSpPr>
        <p:spPr>
          <a:xfrm>
            <a:off x="323386" y="1344714"/>
            <a:ext cx="3980986" cy="3990936"/>
          </a:xfrm>
        </p:spPr>
        <p:txBody>
          <a:bodyPr>
            <a:noAutofit/>
          </a:bodyPr>
          <a:lstStyle/>
          <a:p>
            <a:r>
              <a:rPr lang="el-GR" sz="1600" dirty="0">
                <a:solidFill>
                  <a:srgbClr val="615953"/>
                </a:solidFill>
                <a:latin typeface="Arial" panose="020B0604020202020204" pitchFamily="34" charset="0"/>
                <a:cs typeface="Arial" panose="020B0604020202020204" pitchFamily="34" charset="0"/>
              </a:rPr>
              <a:t>Συνέπεια της </a:t>
            </a:r>
            <a:r>
              <a:rPr lang="el-GR" sz="1600" dirty="0" err="1">
                <a:solidFill>
                  <a:srgbClr val="615953"/>
                </a:solidFill>
                <a:latin typeface="Arial" panose="020B0604020202020204" pitchFamily="34" charset="0"/>
                <a:cs typeface="Arial" panose="020B0604020202020204" pitchFamily="34" charset="0"/>
              </a:rPr>
              <a:t>απομυελίνωσης</a:t>
            </a:r>
            <a:r>
              <a:rPr lang="el-GR" sz="1600" dirty="0">
                <a:solidFill>
                  <a:srgbClr val="615953"/>
                </a:solidFill>
                <a:latin typeface="Arial" panose="020B0604020202020204" pitchFamily="34" charset="0"/>
                <a:cs typeface="Arial" panose="020B0604020202020204" pitchFamily="34" charset="0"/>
              </a:rPr>
              <a:t> είναι η απώλεια του ελύτρου </a:t>
            </a:r>
            <a:r>
              <a:rPr lang="el-GR" sz="1600" dirty="0" err="1">
                <a:solidFill>
                  <a:srgbClr val="615953"/>
                </a:solidFill>
                <a:latin typeface="Arial" panose="020B0604020202020204" pitchFamily="34" charset="0"/>
                <a:cs typeface="Arial" panose="020B0604020202020204" pitchFamily="34" charset="0"/>
              </a:rPr>
              <a:t>μυελίνης</a:t>
            </a:r>
            <a:r>
              <a:rPr lang="el-GR" sz="1600" dirty="0">
                <a:solidFill>
                  <a:srgbClr val="615953"/>
                </a:solidFill>
                <a:latin typeface="Arial" panose="020B0604020202020204" pitchFamily="34" charset="0"/>
                <a:cs typeface="Arial" panose="020B0604020202020204" pitchFamily="34" charset="0"/>
              </a:rPr>
              <a:t> που περιβάλλει και μονώνει τους </a:t>
            </a:r>
            <a:r>
              <a:rPr lang="el-GR" sz="1600" dirty="0" err="1">
                <a:solidFill>
                  <a:srgbClr val="615953"/>
                </a:solidFill>
                <a:latin typeface="Arial" panose="020B0604020202020204" pitchFamily="34" charset="0"/>
                <a:cs typeface="Arial" panose="020B0604020202020204" pitchFamily="34" charset="0"/>
              </a:rPr>
              <a:t>νευράξονες</a:t>
            </a:r>
            <a:r>
              <a:rPr lang="el-GR" sz="1600" dirty="0">
                <a:solidFill>
                  <a:srgbClr val="615953"/>
                </a:solidFill>
                <a:latin typeface="Arial" panose="020B0604020202020204" pitchFamily="34" charset="0"/>
                <a:cs typeface="Arial" panose="020B0604020202020204" pitchFamily="34" charset="0"/>
              </a:rPr>
              <a:t>, ονομάζεται </a:t>
            </a:r>
            <a:r>
              <a:rPr lang="el-GR" sz="1600" dirty="0" err="1">
                <a:solidFill>
                  <a:srgbClr val="615953"/>
                </a:solidFill>
                <a:latin typeface="Arial" panose="020B0604020202020204" pitchFamily="34" charset="0"/>
                <a:cs typeface="Arial" panose="020B0604020202020204" pitchFamily="34" charset="0"/>
              </a:rPr>
              <a:t>απομυελίνωση</a:t>
            </a:r>
            <a:r>
              <a:rPr lang="el-GR" sz="1600" dirty="0">
                <a:solidFill>
                  <a:srgbClr val="615953"/>
                </a:solidFill>
                <a:latin typeface="Arial" panose="020B0604020202020204" pitchFamily="34" charset="0"/>
                <a:cs typeface="Arial" panose="020B0604020202020204" pitchFamily="34" charset="0"/>
              </a:rPr>
              <a:t> και είναι το κύριο πρόβλημα στη ΣΚΠ. </a:t>
            </a:r>
            <a:endParaRPr lang="en-US" sz="1600" dirty="0" smtClean="0">
              <a:solidFill>
                <a:srgbClr val="615953"/>
              </a:solidFill>
              <a:latin typeface="Arial" panose="020B0604020202020204" pitchFamily="34" charset="0"/>
              <a:cs typeface="Arial" panose="020B0604020202020204" pitchFamily="34" charset="0"/>
            </a:endParaRPr>
          </a:p>
          <a:p>
            <a:endParaRPr lang="en-US" sz="1600" dirty="0">
              <a:solidFill>
                <a:srgbClr val="615953"/>
              </a:solidFill>
              <a:latin typeface="Arial" panose="020B0604020202020204" pitchFamily="34" charset="0"/>
              <a:cs typeface="Arial" panose="020B0604020202020204" pitchFamily="34" charset="0"/>
            </a:endParaRPr>
          </a:p>
          <a:p>
            <a:r>
              <a:rPr lang="el-GR" sz="1600" dirty="0">
                <a:solidFill>
                  <a:srgbClr val="615953"/>
                </a:solidFill>
                <a:latin typeface="Arial" panose="020B0604020202020204" pitchFamily="34" charset="0"/>
                <a:cs typeface="Arial" panose="020B0604020202020204" pitchFamily="34" charset="0"/>
              </a:rPr>
              <a:t>Καθώς τα </a:t>
            </a:r>
            <a:r>
              <a:rPr lang="el-GR" sz="1600" dirty="0" err="1">
                <a:solidFill>
                  <a:srgbClr val="615953"/>
                </a:solidFill>
                <a:latin typeface="Arial" panose="020B0604020202020204" pitchFamily="34" charset="0"/>
                <a:cs typeface="Arial" panose="020B0604020202020204" pitchFamily="34" charset="0"/>
              </a:rPr>
              <a:t>μυελινωμένα</a:t>
            </a:r>
            <a:r>
              <a:rPr lang="el-GR" sz="1600" dirty="0">
                <a:solidFill>
                  <a:srgbClr val="615953"/>
                </a:solidFill>
                <a:latin typeface="Arial" panose="020B0604020202020204" pitchFamily="34" charset="0"/>
                <a:cs typeface="Arial" panose="020B0604020202020204" pitchFamily="34" charset="0"/>
              </a:rPr>
              <a:t> νεύρα μπορούν να μεταφέρουν ένα νευρικό σήμα με ταχύτητα περίπου 100 φορές μεγαλύτερη από </a:t>
            </a:r>
            <a:r>
              <a:rPr lang="el-GR" sz="1600" dirty="0" err="1">
                <a:solidFill>
                  <a:srgbClr val="615953"/>
                </a:solidFill>
                <a:latin typeface="Arial" panose="020B0604020202020204" pitchFamily="34" charset="0"/>
                <a:cs typeface="Arial" panose="020B0604020202020204" pitchFamily="34" charset="0"/>
              </a:rPr>
              <a:t>ό,τι</a:t>
            </a:r>
            <a:r>
              <a:rPr lang="el-GR" sz="1600" dirty="0">
                <a:solidFill>
                  <a:srgbClr val="615953"/>
                </a:solidFill>
                <a:latin typeface="Arial" panose="020B0604020202020204" pitchFamily="34" charset="0"/>
                <a:cs typeface="Arial" panose="020B0604020202020204" pitchFamily="34" charset="0"/>
              </a:rPr>
              <a:t> τα μη </a:t>
            </a:r>
            <a:r>
              <a:rPr lang="el-GR" sz="1600" dirty="0" err="1">
                <a:solidFill>
                  <a:srgbClr val="615953"/>
                </a:solidFill>
                <a:latin typeface="Arial" panose="020B0604020202020204" pitchFamily="34" charset="0"/>
                <a:cs typeface="Arial" panose="020B0604020202020204" pitchFamily="34" charset="0"/>
              </a:rPr>
              <a:t>μυελινωμένα</a:t>
            </a:r>
            <a:r>
              <a:rPr lang="el-GR" sz="1600" dirty="0">
                <a:solidFill>
                  <a:srgbClr val="615953"/>
                </a:solidFill>
                <a:latin typeface="Arial" panose="020B0604020202020204" pitchFamily="34" charset="0"/>
                <a:cs typeface="Arial" panose="020B0604020202020204" pitchFamily="34" charset="0"/>
              </a:rPr>
              <a:t> νεύρα, η απώλεια </a:t>
            </a:r>
            <a:r>
              <a:rPr lang="el-GR" sz="1600" dirty="0" err="1">
                <a:solidFill>
                  <a:srgbClr val="615953"/>
                </a:solidFill>
                <a:latin typeface="Arial" panose="020B0604020202020204" pitchFamily="34" charset="0"/>
                <a:cs typeface="Arial" panose="020B0604020202020204" pitchFamily="34" charset="0"/>
              </a:rPr>
              <a:t>μυελίνης</a:t>
            </a:r>
            <a:r>
              <a:rPr lang="el-GR" sz="1600" dirty="0">
                <a:solidFill>
                  <a:srgbClr val="615953"/>
                </a:solidFill>
                <a:latin typeface="Arial" panose="020B0604020202020204" pitchFamily="34" charset="0"/>
                <a:cs typeface="Arial" panose="020B0604020202020204" pitchFamily="34" charset="0"/>
              </a:rPr>
              <a:t> είναι πιθανό να οδηγήσει σε μείωση της ταχύτητας μετάδοσης σημάτων. Οι συνέπειες αυτής της μείωσης στη ΣΚΠ εξαρτώνται από το νεύρο που έχει τη βλάβη. </a:t>
            </a:r>
          </a:p>
          <a:p>
            <a:endParaRPr lang="el-GR" sz="1600" dirty="0">
              <a:solidFill>
                <a:srgbClr val="615953"/>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312" y="1758640"/>
            <a:ext cx="3810000" cy="3162300"/>
          </a:xfrm>
          <a:prstGeom prst="rect">
            <a:avLst/>
          </a:prstGeom>
          <a:ln>
            <a:noFill/>
          </a:ln>
          <a:effectLst>
            <a:outerShdw blurRad="292100" dist="139700" dir="2700000" algn="tl" rotWithShape="0">
              <a:srgbClr val="333333">
                <a:alpha val="65000"/>
              </a:srgbClr>
            </a:outerShdw>
          </a:effectLst>
        </p:spPr>
      </p:pic>
      <p:sp>
        <p:nvSpPr>
          <p:cNvPr id="5" name="Rectangle 2"/>
          <p:cNvSpPr txBox="1">
            <a:spLocks noChangeArrowheads="1"/>
          </p:cNvSpPr>
          <p:nvPr/>
        </p:nvSpPr>
        <p:spPr>
          <a:xfrm>
            <a:off x="274211" y="374999"/>
            <a:ext cx="8289925"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l-GR" sz="2400" b="1" dirty="0" smtClean="0">
                <a:solidFill>
                  <a:srgbClr val="615953"/>
                </a:solidFill>
                <a:latin typeface="Arial" panose="020B0604020202020204" pitchFamily="34" charset="0"/>
                <a:cs typeface="Arial" panose="020B0604020202020204" pitchFamily="34" charset="0"/>
              </a:rPr>
              <a:t>ΣΚΠ</a:t>
            </a:r>
            <a:endParaRPr lang="el-GR" sz="2400" b="1" dirty="0">
              <a:solidFill>
                <a:srgbClr val="61595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768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3"/>
          <p:cNvSpPr>
            <a:spLocks noGrp="1" noChangeArrowheads="1"/>
          </p:cNvSpPr>
          <p:nvPr>
            <p:ph type="body" idx="4294967295"/>
          </p:nvPr>
        </p:nvSpPr>
        <p:spPr>
          <a:xfrm>
            <a:off x="211008" y="714375"/>
            <a:ext cx="5140325" cy="5664200"/>
          </a:xfrm>
        </p:spPr>
        <p:txBody>
          <a:bodyPr>
            <a:normAutofit/>
          </a:bodyPr>
          <a:lstStyle/>
          <a:p>
            <a:endParaRPr lang="en-US" sz="1400" dirty="0" smtClean="0">
              <a:solidFill>
                <a:srgbClr val="615953"/>
              </a:solidFill>
              <a:latin typeface="Arial" panose="020B0604020202020204" pitchFamily="34" charset="0"/>
              <a:cs typeface="Arial" panose="020B0604020202020204" pitchFamily="34" charset="0"/>
            </a:endParaRPr>
          </a:p>
          <a:p>
            <a:pPr>
              <a:buNone/>
            </a:pPr>
            <a:r>
              <a:rPr lang="el-GR" sz="2000" b="1" dirty="0" smtClean="0">
                <a:solidFill>
                  <a:srgbClr val="615953"/>
                </a:solidFill>
                <a:latin typeface="Arial" panose="020B0604020202020204" pitchFamily="34" charset="0"/>
                <a:cs typeface="Arial" panose="020B0604020202020204" pitchFamily="34" charset="0"/>
              </a:rPr>
              <a:t> ΣΚΠ</a:t>
            </a:r>
            <a:endParaRPr lang="en-US" sz="2000" b="1" dirty="0" smtClean="0">
              <a:solidFill>
                <a:srgbClr val="615953"/>
              </a:solidFill>
              <a:latin typeface="Arial" panose="020B0604020202020204" pitchFamily="34" charset="0"/>
              <a:cs typeface="Arial" panose="020B0604020202020204" pitchFamily="34" charset="0"/>
            </a:endParaRPr>
          </a:p>
          <a:p>
            <a:pPr>
              <a:buNone/>
            </a:pPr>
            <a:endParaRPr lang="en-US" sz="1400" dirty="0">
              <a:solidFill>
                <a:srgbClr val="615953"/>
              </a:solidFill>
              <a:latin typeface="Arial" panose="020B0604020202020204" pitchFamily="34" charset="0"/>
              <a:cs typeface="Arial" panose="020B0604020202020204" pitchFamily="34" charset="0"/>
            </a:endParaRPr>
          </a:p>
          <a:p>
            <a:r>
              <a:rPr lang="el-GR" sz="1400" dirty="0" smtClean="0">
                <a:solidFill>
                  <a:srgbClr val="615953"/>
                </a:solidFill>
                <a:latin typeface="Arial" panose="020B0604020202020204" pitchFamily="34" charset="0"/>
                <a:cs typeface="Arial" panose="020B0604020202020204" pitchFamily="34" charset="0"/>
              </a:rPr>
              <a:t>Προσβάλλει </a:t>
            </a:r>
            <a:r>
              <a:rPr lang="el-GR" sz="1400" dirty="0">
                <a:solidFill>
                  <a:srgbClr val="615953"/>
                </a:solidFill>
                <a:latin typeface="Arial" panose="020B0604020202020204" pitchFamily="34" charset="0"/>
                <a:cs typeface="Arial" panose="020B0604020202020204" pitchFamily="34" charset="0"/>
              </a:rPr>
              <a:t>νεαρούς ενήλικες, έχει μία χρόνια και απρόβλεπτη πορεία και τελικά προκαλεί σημαντική αναπηρία σε πολλούς ασθενείς. </a:t>
            </a:r>
            <a:endParaRPr lang="en-US" sz="1400" dirty="0" smtClean="0">
              <a:solidFill>
                <a:srgbClr val="615953"/>
              </a:solidFill>
              <a:latin typeface="Arial" panose="020B0604020202020204" pitchFamily="34" charset="0"/>
              <a:cs typeface="Arial" panose="020B0604020202020204" pitchFamily="34" charset="0"/>
            </a:endParaRPr>
          </a:p>
          <a:p>
            <a:endParaRPr lang="en-US" sz="1400" dirty="0" smtClean="0">
              <a:solidFill>
                <a:srgbClr val="615953"/>
              </a:solidFill>
              <a:latin typeface="Arial" panose="020B0604020202020204" pitchFamily="34" charset="0"/>
              <a:cs typeface="Arial" panose="020B0604020202020204" pitchFamily="34" charset="0"/>
            </a:endParaRPr>
          </a:p>
          <a:p>
            <a:r>
              <a:rPr lang="el-GR" sz="1400" dirty="0" smtClean="0">
                <a:solidFill>
                  <a:srgbClr val="615953"/>
                </a:solidFill>
                <a:latin typeface="Arial" panose="020B0604020202020204" pitchFamily="34" charset="0"/>
                <a:cs typeface="Arial" panose="020B0604020202020204" pitchFamily="34" charset="0"/>
              </a:rPr>
              <a:t>Η </a:t>
            </a:r>
            <a:r>
              <a:rPr lang="el-GR" sz="1400" dirty="0">
                <a:solidFill>
                  <a:srgbClr val="615953"/>
                </a:solidFill>
                <a:latin typeface="Arial" panose="020B0604020202020204" pitchFamily="34" charset="0"/>
                <a:cs typeface="Arial" panose="020B0604020202020204" pitchFamily="34" charset="0"/>
              </a:rPr>
              <a:t>ΣΚΠ συνήθως ξεκινά σαν διαλείπουσα – υποτροπιάζουσα πάθηση αλλά στους πιο πολλούς ασθενείς ακολουθείται μια </a:t>
            </a:r>
            <a:r>
              <a:rPr lang="el-GR" sz="1400" dirty="0" smtClean="0">
                <a:solidFill>
                  <a:srgbClr val="615953"/>
                </a:solidFill>
                <a:latin typeface="Arial" panose="020B0604020202020204" pitchFamily="34" charset="0"/>
                <a:cs typeface="Arial" panose="020B0604020202020204" pitchFamily="34" charset="0"/>
              </a:rPr>
              <a:t>προϊούσα </a:t>
            </a:r>
            <a:r>
              <a:rPr lang="el-GR" sz="1400" dirty="0">
                <a:solidFill>
                  <a:srgbClr val="615953"/>
                </a:solidFill>
                <a:latin typeface="Arial" panose="020B0604020202020204" pitchFamily="34" charset="0"/>
                <a:cs typeface="Arial" panose="020B0604020202020204" pitchFamily="34" charset="0"/>
              </a:rPr>
              <a:t>πορεία μετά από λίγα χρόνια. </a:t>
            </a:r>
            <a:endParaRPr lang="en-US" sz="1400" dirty="0" smtClean="0">
              <a:solidFill>
                <a:srgbClr val="615953"/>
              </a:solidFill>
              <a:latin typeface="Arial" panose="020B0604020202020204" pitchFamily="34" charset="0"/>
              <a:cs typeface="Arial" panose="020B0604020202020204" pitchFamily="34" charset="0"/>
            </a:endParaRPr>
          </a:p>
          <a:p>
            <a:endParaRPr lang="en-US" sz="1400" dirty="0" smtClean="0">
              <a:solidFill>
                <a:srgbClr val="615953"/>
              </a:solidFill>
              <a:latin typeface="Arial" panose="020B0604020202020204" pitchFamily="34" charset="0"/>
              <a:cs typeface="Arial" panose="020B0604020202020204" pitchFamily="34" charset="0"/>
            </a:endParaRPr>
          </a:p>
          <a:p>
            <a:r>
              <a:rPr lang="el-GR" sz="1400" dirty="0" smtClean="0">
                <a:solidFill>
                  <a:srgbClr val="615953"/>
                </a:solidFill>
                <a:latin typeface="Arial" panose="020B0604020202020204" pitchFamily="34" charset="0"/>
                <a:cs typeface="Arial" panose="020B0604020202020204" pitchFamily="34" charset="0"/>
              </a:rPr>
              <a:t>Η </a:t>
            </a:r>
            <a:r>
              <a:rPr lang="el-GR" sz="1400" dirty="0">
                <a:solidFill>
                  <a:srgbClr val="615953"/>
                </a:solidFill>
                <a:latin typeface="Arial" panose="020B0604020202020204" pitchFamily="34" charset="0"/>
                <a:cs typeface="Arial" panose="020B0604020202020204" pitchFamily="34" charset="0"/>
              </a:rPr>
              <a:t>υποτροπιάζουσα φάση της νόσου χαρακτηρίζεται από επεισόδια φλεγμονής στη λευκή ουσία του εγκεφάλου και του νωτιαίου μυελού, ενώ η απώλεια  αξόνων και η εκφύλιση χαρακτηρίζουν την </a:t>
            </a:r>
            <a:r>
              <a:rPr lang="el-GR" sz="1400" dirty="0" smtClean="0">
                <a:solidFill>
                  <a:srgbClr val="615953"/>
                </a:solidFill>
                <a:latin typeface="Arial" panose="020B0604020202020204" pitchFamily="34" charset="0"/>
                <a:cs typeface="Arial" panose="020B0604020202020204" pitchFamily="34" charset="0"/>
              </a:rPr>
              <a:t>προϊούσα </a:t>
            </a:r>
            <a:r>
              <a:rPr lang="el-GR" sz="1400" dirty="0">
                <a:solidFill>
                  <a:srgbClr val="615953"/>
                </a:solidFill>
                <a:latin typeface="Arial" panose="020B0604020202020204" pitchFamily="34" charset="0"/>
                <a:cs typeface="Arial" panose="020B0604020202020204" pitchFamily="34" charset="0"/>
              </a:rPr>
              <a:t>φάση της νόσου. </a:t>
            </a:r>
            <a:r>
              <a:rPr lang="en-US" sz="1400" dirty="0">
                <a:solidFill>
                  <a:srgbClr val="615953"/>
                </a:solidFill>
                <a:latin typeface="Arial" panose="020B0604020202020204" pitchFamily="34" charset="0"/>
                <a:cs typeface="Arial" panose="020B0604020202020204" pitchFamily="34" charset="0"/>
              </a:rPr>
              <a:t> </a:t>
            </a:r>
            <a:endParaRPr lang="el-GR" sz="1400" dirty="0" smtClean="0">
              <a:solidFill>
                <a:srgbClr val="615953"/>
              </a:solidFill>
              <a:latin typeface="Arial" panose="020B0604020202020204" pitchFamily="34" charset="0"/>
              <a:cs typeface="Arial" panose="020B0604020202020204" pitchFamily="34" charset="0"/>
            </a:endParaRPr>
          </a:p>
          <a:p>
            <a:endParaRPr lang="en-US" sz="1400" dirty="0" smtClean="0">
              <a:solidFill>
                <a:srgbClr val="615953"/>
              </a:solidFill>
              <a:latin typeface="Arial" panose="020B0604020202020204" pitchFamily="34" charset="0"/>
              <a:cs typeface="Arial" panose="020B0604020202020204" pitchFamily="34" charset="0"/>
            </a:endParaRPr>
          </a:p>
          <a:p>
            <a:r>
              <a:rPr lang="el-GR" sz="1400" dirty="0" smtClean="0">
                <a:solidFill>
                  <a:srgbClr val="615953"/>
                </a:solidFill>
                <a:latin typeface="Arial" panose="020B0604020202020204" pitchFamily="34" charset="0"/>
                <a:cs typeface="Arial" panose="020B0604020202020204" pitchFamily="34" charset="0"/>
              </a:rPr>
              <a:t>Σε γενικές γραμμές το προσδόκιμο επιβίωσης μειώνεται κατά μία δεκαετία κυρίως όμως λόγω των επιπλοκών και όχι εξαιτίας της πάθησης καθεαυτής. </a:t>
            </a:r>
          </a:p>
          <a:p>
            <a:endParaRPr lang="el-GR" sz="1400" dirty="0">
              <a:solidFill>
                <a:srgbClr val="615953"/>
              </a:solidFill>
              <a:latin typeface="Arial" panose="020B0604020202020204" pitchFamily="34" charset="0"/>
              <a:cs typeface="Arial" panose="020B0604020202020204" pitchFamily="34" charset="0"/>
            </a:endParaRPr>
          </a:p>
        </p:txBody>
      </p:sp>
      <p:pic>
        <p:nvPicPr>
          <p:cNvPr id="6" name="Picture 2" descr="C:\Users\katsama1\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7008" y="1615550"/>
            <a:ext cx="2954402" cy="1837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31314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ext Box 4"/>
          <p:cNvSpPr txBox="1">
            <a:spLocks noChangeArrowheads="1"/>
          </p:cNvSpPr>
          <p:nvPr/>
        </p:nvSpPr>
        <p:spPr bwMode="auto">
          <a:xfrm>
            <a:off x="1331913" y="1743075"/>
            <a:ext cx="2828925" cy="457200"/>
          </a:xfrm>
          <a:prstGeom prst="rect">
            <a:avLst/>
          </a:prstGeom>
          <a:noFill/>
          <a:ln w="9525">
            <a:noFill/>
            <a:miter lim="800000"/>
            <a:headEnd/>
            <a:tailEnd/>
          </a:ln>
          <a:effectLst/>
        </p:spPr>
        <p:txBody>
          <a:bodyPr>
            <a:spAutoFit/>
          </a:bodyPr>
          <a:lstStyle/>
          <a:p>
            <a:r>
              <a:rPr lang="fr-CH" sz="1200" dirty="0">
                <a:solidFill>
                  <a:prstClr val="black"/>
                </a:solidFill>
              </a:rPr>
              <a:t>Acute relapses </a:t>
            </a:r>
            <a:r>
              <a:rPr lang="fr-CH" sz="1200" dirty="0" err="1">
                <a:solidFill>
                  <a:prstClr val="black"/>
                </a:solidFill>
              </a:rPr>
              <a:t>with</a:t>
            </a:r>
            <a:r>
              <a:rPr lang="fr-CH" sz="1200" dirty="0">
                <a:solidFill>
                  <a:prstClr val="black"/>
                </a:solidFill>
              </a:rPr>
              <a:t> full or partial </a:t>
            </a:r>
            <a:r>
              <a:rPr lang="fr-CH" sz="1200" dirty="0" err="1">
                <a:solidFill>
                  <a:prstClr val="black"/>
                </a:solidFill>
              </a:rPr>
              <a:t>recovery</a:t>
            </a:r>
            <a:r>
              <a:rPr lang="fr-CH" sz="1200" dirty="0">
                <a:solidFill>
                  <a:prstClr val="black"/>
                </a:solidFill>
              </a:rPr>
              <a:t>; stable in </a:t>
            </a:r>
            <a:r>
              <a:rPr lang="fr-CH" sz="1200" dirty="0" err="1">
                <a:solidFill>
                  <a:prstClr val="black"/>
                </a:solidFill>
              </a:rPr>
              <a:t>between</a:t>
            </a:r>
            <a:r>
              <a:rPr lang="fr-CH" sz="1200" dirty="0">
                <a:solidFill>
                  <a:prstClr val="black"/>
                </a:solidFill>
              </a:rPr>
              <a:t> </a:t>
            </a:r>
            <a:endParaRPr lang="en-US" sz="1200" dirty="0">
              <a:solidFill>
                <a:prstClr val="black"/>
              </a:solidFill>
            </a:endParaRPr>
          </a:p>
        </p:txBody>
      </p:sp>
      <p:sp>
        <p:nvSpPr>
          <p:cNvPr id="119813" name="Text Box 5"/>
          <p:cNvSpPr txBox="1">
            <a:spLocks noChangeArrowheads="1"/>
          </p:cNvSpPr>
          <p:nvPr/>
        </p:nvSpPr>
        <p:spPr bwMode="auto">
          <a:xfrm rot="-5400000">
            <a:off x="248444" y="5131594"/>
            <a:ext cx="1200150" cy="366712"/>
          </a:xfrm>
          <a:prstGeom prst="rect">
            <a:avLst/>
          </a:prstGeom>
          <a:noFill/>
          <a:ln w="9525">
            <a:noFill/>
            <a:miter lim="800000"/>
            <a:headEnd/>
            <a:tailEnd/>
          </a:ln>
          <a:effectLst/>
        </p:spPr>
        <p:txBody>
          <a:bodyPr wrap="none">
            <a:spAutoFit/>
          </a:bodyPr>
          <a:lstStyle/>
          <a:p>
            <a:r>
              <a:rPr lang="fr-CH" sz="1800" b="1">
                <a:solidFill>
                  <a:srgbClr val="615953"/>
                </a:solidFill>
              </a:rPr>
              <a:t>Disability</a:t>
            </a:r>
            <a:endParaRPr lang="en-US" sz="1800" b="1">
              <a:solidFill>
                <a:srgbClr val="615953"/>
              </a:solidFill>
            </a:endParaRPr>
          </a:p>
        </p:txBody>
      </p:sp>
      <p:sp>
        <p:nvSpPr>
          <p:cNvPr id="119814" name="Text Box 6"/>
          <p:cNvSpPr txBox="1">
            <a:spLocks noChangeArrowheads="1"/>
          </p:cNvSpPr>
          <p:nvPr/>
        </p:nvSpPr>
        <p:spPr bwMode="auto">
          <a:xfrm>
            <a:off x="1031875" y="3833644"/>
            <a:ext cx="3662787" cy="523220"/>
          </a:xfrm>
          <a:prstGeom prst="rect">
            <a:avLst/>
          </a:prstGeom>
          <a:noFill/>
          <a:ln w="9525">
            <a:noFill/>
            <a:miter lim="800000"/>
            <a:headEnd/>
            <a:tailEnd/>
          </a:ln>
          <a:effectLst/>
        </p:spPr>
        <p:txBody>
          <a:bodyPr wrap="square">
            <a:spAutoFit/>
          </a:bodyPr>
          <a:lstStyle/>
          <a:p>
            <a:r>
              <a:rPr lang="el-GR" sz="1400" b="1" dirty="0" smtClean="0">
                <a:solidFill>
                  <a:srgbClr val="615953"/>
                </a:solidFill>
              </a:rPr>
              <a:t>Πρωτογενώς προϊούσα ΣΚΠ (</a:t>
            </a:r>
            <a:r>
              <a:rPr lang="fr-CH" sz="1400" b="1" dirty="0" smtClean="0">
                <a:solidFill>
                  <a:srgbClr val="615953"/>
                </a:solidFill>
              </a:rPr>
              <a:t>PPMS)</a:t>
            </a:r>
            <a:endParaRPr lang="el-GR" sz="1400" b="1" dirty="0" smtClean="0">
              <a:solidFill>
                <a:srgbClr val="615953"/>
              </a:solidFill>
            </a:endParaRPr>
          </a:p>
          <a:p>
            <a:pPr algn="ctr"/>
            <a:r>
              <a:rPr lang="fr-CH" sz="1400" b="1" dirty="0" smtClean="0">
                <a:solidFill>
                  <a:srgbClr val="615953"/>
                </a:solidFill>
              </a:rPr>
              <a:t>(</a:t>
            </a:r>
            <a:r>
              <a:rPr lang="fr-CH" sz="1400" b="1" dirty="0">
                <a:solidFill>
                  <a:srgbClr val="615953"/>
                </a:solidFill>
              </a:rPr>
              <a:t>10%)</a:t>
            </a:r>
            <a:endParaRPr lang="en-US" sz="1400" b="1" dirty="0">
              <a:solidFill>
                <a:srgbClr val="615953"/>
              </a:solidFill>
            </a:endParaRPr>
          </a:p>
        </p:txBody>
      </p:sp>
      <p:sp>
        <p:nvSpPr>
          <p:cNvPr id="119815" name="AutoShape 7"/>
          <p:cNvSpPr>
            <a:spLocks noChangeArrowheads="1"/>
          </p:cNvSpPr>
          <p:nvPr/>
        </p:nvSpPr>
        <p:spPr bwMode="auto">
          <a:xfrm>
            <a:off x="2336800" y="5781675"/>
            <a:ext cx="762000" cy="381000"/>
          </a:xfrm>
          <a:prstGeom prst="flowChartManualInput">
            <a:avLst/>
          </a:prstGeom>
          <a:solidFill>
            <a:srgbClr val="FF9999"/>
          </a:solidFill>
          <a:ln w="9525">
            <a:noFill/>
            <a:miter lim="800000"/>
            <a:headEnd/>
            <a:tailEnd/>
          </a:ln>
          <a:effectLst/>
        </p:spPr>
        <p:txBody>
          <a:bodyPr wrap="none" anchor="ctr"/>
          <a:lstStyle/>
          <a:p>
            <a:endParaRPr lang="en-US">
              <a:solidFill>
                <a:prstClr val="black"/>
              </a:solidFill>
            </a:endParaRPr>
          </a:p>
        </p:txBody>
      </p:sp>
      <p:sp>
        <p:nvSpPr>
          <p:cNvPr id="119816" name="Rectangle 8"/>
          <p:cNvSpPr>
            <a:spLocks noChangeArrowheads="1"/>
          </p:cNvSpPr>
          <p:nvPr/>
        </p:nvSpPr>
        <p:spPr bwMode="auto">
          <a:xfrm>
            <a:off x="1270000" y="4333875"/>
            <a:ext cx="2590800" cy="1828800"/>
          </a:xfrm>
          <a:prstGeom prst="rect">
            <a:avLst/>
          </a:prstGeom>
          <a:noFill/>
          <a:ln w="9525">
            <a:noFill/>
            <a:miter lim="800000"/>
            <a:headEnd/>
            <a:tailEnd/>
          </a:ln>
          <a:effectLst/>
        </p:spPr>
        <p:txBody>
          <a:bodyPr wrap="none" anchor="ctr"/>
          <a:lstStyle/>
          <a:p>
            <a:endParaRPr lang="en-US">
              <a:solidFill>
                <a:prstClr val="black"/>
              </a:solidFill>
            </a:endParaRPr>
          </a:p>
        </p:txBody>
      </p:sp>
      <p:sp>
        <p:nvSpPr>
          <p:cNvPr id="119817" name="AutoShape 9"/>
          <p:cNvSpPr>
            <a:spLocks noChangeArrowheads="1"/>
          </p:cNvSpPr>
          <p:nvPr/>
        </p:nvSpPr>
        <p:spPr bwMode="auto">
          <a:xfrm>
            <a:off x="1041400" y="4333875"/>
            <a:ext cx="152400" cy="1828800"/>
          </a:xfrm>
          <a:prstGeom prst="upArrow">
            <a:avLst>
              <a:gd name="adj1" fmla="val 50000"/>
              <a:gd name="adj2" fmla="val 300000"/>
            </a:avLst>
          </a:prstGeom>
          <a:solidFill>
            <a:schemeClr val="bg1">
              <a:lumMod val="75000"/>
            </a:schemeClr>
          </a:solidFill>
          <a:ln w="9525">
            <a:solidFill>
              <a:schemeClr val="tx1"/>
            </a:solidFill>
            <a:miter lim="800000"/>
            <a:headEnd/>
            <a:tailEnd/>
          </a:ln>
          <a:effectLst/>
        </p:spPr>
        <p:txBody>
          <a:bodyPr wrap="none" anchor="ctr"/>
          <a:lstStyle/>
          <a:p>
            <a:endParaRPr lang="en-US">
              <a:solidFill>
                <a:prstClr val="black"/>
              </a:solidFill>
            </a:endParaRPr>
          </a:p>
        </p:txBody>
      </p:sp>
      <p:sp>
        <p:nvSpPr>
          <p:cNvPr id="119818" name="AutoShape 10"/>
          <p:cNvSpPr>
            <a:spLocks noChangeArrowheads="1"/>
          </p:cNvSpPr>
          <p:nvPr/>
        </p:nvSpPr>
        <p:spPr bwMode="auto">
          <a:xfrm rot="5400000">
            <a:off x="2108200" y="5414963"/>
            <a:ext cx="152400" cy="1828800"/>
          </a:xfrm>
          <a:prstGeom prst="upArrow">
            <a:avLst>
              <a:gd name="adj1" fmla="val 50000"/>
              <a:gd name="adj2" fmla="val 300000"/>
            </a:avLst>
          </a:prstGeom>
          <a:solidFill>
            <a:schemeClr val="bg1">
              <a:lumMod val="75000"/>
            </a:schemeClr>
          </a:solidFill>
          <a:ln w="9525">
            <a:solidFill>
              <a:schemeClr val="tx1"/>
            </a:solidFill>
            <a:miter lim="800000"/>
            <a:headEnd/>
            <a:tailEnd/>
          </a:ln>
          <a:effectLst/>
        </p:spPr>
        <p:txBody>
          <a:bodyPr wrap="none" anchor="ctr"/>
          <a:lstStyle/>
          <a:p>
            <a:endParaRPr lang="en-US">
              <a:solidFill>
                <a:prstClr val="black"/>
              </a:solidFill>
            </a:endParaRPr>
          </a:p>
        </p:txBody>
      </p:sp>
      <p:sp>
        <p:nvSpPr>
          <p:cNvPr id="119819" name="Text Box 11"/>
          <p:cNvSpPr txBox="1">
            <a:spLocks noChangeArrowheads="1"/>
          </p:cNvSpPr>
          <p:nvPr/>
        </p:nvSpPr>
        <p:spPr bwMode="auto">
          <a:xfrm>
            <a:off x="3098800" y="6129338"/>
            <a:ext cx="717550" cy="366712"/>
          </a:xfrm>
          <a:prstGeom prst="rect">
            <a:avLst/>
          </a:prstGeom>
          <a:noFill/>
          <a:ln w="9525">
            <a:noFill/>
            <a:miter lim="800000"/>
            <a:headEnd/>
            <a:tailEnd/>
          </a:ln>
          <a:effectLst/>
        </p:spPr>
        <p:txBody>
          <a:bodyPr>
            <a:spAutoFit/>
          </a:bodyPr>
          <a:lstStyle/>
          <a:p>
            <a:r>
              <a:rPr lang="fr-CH" sz="1800" b="1">
                <a:solidFill>
                  <a:srgbClr val="615953"/>
                </a:solidFill>
              </a:rPr>
              <a:t>Time</a:t>
            </a:r>
            <a:endParaRPr lang="en-US" sz="1800" b="1">
              <a:solidFill>
                <a:srgbClr val="615953"/>
              </a:solidFill>
            </a:endParaRPr>
          </a:p>
        </p:txBody>
      </p:sp>
      <p:sp>
        <p:nvSpPr>
          <p:cNvPr id="119820" name="AutoShape 12"/>
          <p:cNvSpPr>
            <a:spLocks noChangeArrowheads="1"/>
          </p:cNvSpPr>
          <p:nvPr/>
        </p:nvSpPr>
        <p:spPr bwMode="auto">
          <a:xfrm flipH="1">
            <a:off x="2870200" y="4805363"/>
            <a:ext cx="990600" cy="838200"/>
          </a:xfrm>
          <a:prstGeom prst="rtTriangle">
            <a:avLst/>
          </a:prstGeom>
          <a:solidFill>
            <a:srgbClr val="FF9999"/>
          </a:solidFill>
          <a:ln w="9525">
            <a:noFill/>
            <a:miter lim="800000"/>
            <a:headEnd/>
            <a:tailEnd/>
          </a:ln>
          <a:effectLst/>
        </p:spPr>
        <p:txBody>
          <a:bodyPr wrap="none" anchor="ctr"/>
          <a:lstStyle/>
          <a:p>
            <a:endParaRPr lang="en-US">
              <a:solidFill>
                <a:prstClr val="black"/>
              </a:solidFill>
            </a:endParaRPr>
          </a:p>
        </p:txBody>
      </p:sp>
      <p:sp>
        <p:nvSpPr>
          <p:cNvPr id="119821" name="AutoShape 13"/>
          <p:cNvSpPr>
            <a:spLocks noChangeArrowheads="1"/>
          </p:cNvSpPr>
          <p:nvPr/>
        </p:nvSpPr>
        <p:spPr bwMode="auto">
          <a:xfrm>
            <a:off x="1270000" y="5857875"/>
            <a:ext cx="1143000" cy="304800"/>
          </a:xfrm>
          <a:prstGeom prst="triangle">
            <a:avLst>
              <a:gd name="adj" fmla="val 46667"/>
            </a:avLst>
          </a:prstGeom>
          <a:solidFill>
            <a:srgbClr val="FF9999"/>
          </a:solidFill>
          <a:ln w="9525">
            <a:noFill/>
            <a:miter lim="800000"/>
            <a:headEnd/>
            <a:tailEnd/>
          </a:ln>
          <a:effectLst/>
        </p:spPr>
        <p:txBody>
          <a:bodyPr wrap="none" anchor="ctr"/>
          <a:lstStyle/>
          <a:p>
            <a:endParaRPr lang="en-US">
              <a:solidFill>
                <a:prstClr val="black"/>
              </a:solidFill>
            </a:endParaRPr>
          </a:p>
        </p:txBody>
      </p:sp>
      <p:sp>
        <p:nvSpPr>
          <p:cNvPr id="119822" name="Rectangle 14"/>
          <p:cNvSpPr>
            <a:spLocks noChangeArrowheads="1"/>
          </p:cNvSpPr>
          <p:nvPr/>
        </p:nvSpPr>
        <p:spPr bwMode="auto">
          <a:xfrm>
            <a:off x="1803400" y="5857875"/>
            <a:ext cx="609600" cy="304800"/>
          </a:xfrm>
          <a:prstGeom prst="rect">
            <a:avLst/>
          </a:prstGeom>
          <a:solidFill>
            <a:srgbClr val="FF9999"/>
          </a:solidFill>
          <a:ln w="9525">
            <a:noFill/>
            <a:miter lim="800000"/>
            <a:headEnd/>
            <a:tailEnd/>
          </a:ln>
          <a:effectLst/>
        </p:spPr>
        <p:txBody>
          <a:bodyPr wrap="none" anchor="ctr"/>
          <a:lstStyle/>
          <a:p>
            <a:endParaRPr lang="en-US">
              <a:solidFill>
                <a:prstClr val="black"/>
              </a:solidFill>
            </a:endParaRPr>
          </a:p>
        </p:txBody>
      </p:sp>
      <p:sp>
        <p:nvSpPr>
          <p:cNvPr id="119823" name="AutoShape 15"/>
          <p:cNvSpPr>
            <a:spLocks noChangeArrowheads="1"/>
          </p:cNvSpPr>
          <p:nvPr/>
        </p:nvSpPr>
        <p:spPr bwMode="auto">
          <a:xfrm rot="-638865">
            <a:off x="1881188" y="5495925"/>
            <a:ext cx="1211262" cy="401638"/>
          </a:xfrm>
          <a:prstGeom prst="triangle">
            <a:avLst>
              <a:gd name="adj" fmla="val 68000"/>
            </a:avLst>
          </a:prstGeom>
          <a:solidFill>
            <a:srgbClr val="FF9999"/>
          </a:solidFill>
          <a:ln w="9525">
            <a:noFill/>
            <a:miter lim="800000"/>
            <a:headEnd/>
            <a:tailEnd/>
          </a:ln>
          <a:effectLst/>
        </p:spPr>
        <p:txBody>
          <a:bodyPr wrap="none" anchor="ctr"/>
          <a:lstStyle/>
          <a:p>
            <a:endParaRPr lang="en-US">
              <a:solidFill>
                <a:prstClr val="black"/>
              </a:solidFill>
            </a:endParaRPr>
          </a:p>
        </p:txBody>
      </p:sp>
      <p:sp>
        <p:nvSpPr>
          <p:cNvPr id="119824" name="Rectangle 16"/>
          <p:cNvSpPr>
            <a:spLocks noChangeArrowheads="1"/>
          </p:cNvSpPr>
          <p:nvPr/>
        </p:nvSpPr>
        <p:spPr bwMode="auto">
          <a:xfrm>
            <a:off x="2870200" y="5629275"/>
            <a:ext cx="990600" cy="533400"/>
          </a:xfrm>
          <a:prstGeom prst="rect">
            <a:avLst/>
          </a:prstGeom>
          <a:solidFill>
            <a:srgbClr val="FF9999"/>
          </a:solidFill>
          <a:ln w="9525">
            <a:noFill/>
            <a:miter lim="800000"/>
            <a:headEnd/>
            <a:tailEnd/>
          </a:ln>
          <a:effectLst/>
        </p:spPr>
        <p:txBody>
          <a:bodyPr wrap="none" anchor="ctr"/>
          <a:lstStyle/>
          <a:p>
            <a:endParaRPr lang="en-US">
              <a:solidFill>
                <a:prstClr val="black"/>
              </a:solidFill>
            </a:endParaRPr>
          </a:p>
        </p:txBody>
      </p:sp>
      <p:sp>
        <p:nvSpPr>
          <p:cNvPr id="119825" name="Text Box 17"/>
          <p:cNvSpPr txBox="1">
            <a:spLocks noChangeArrowheads="1"/>
          </p:cNvSpPr>
          <p:nvPr/>
        </p:nvSpPr>
        <p:spPr bwMode="auto">
          <a:xfrm>
            <a:off x="4967288" y="3873940"/>
            <a:ext cx="3942536" cy="523220"/>
          </a:xfrm>
          <a:prstGeom prst="rect">
            <a:avLst/>
          </a:prstGeom>
          <a:noFill/>
          <a:ln w="9525">
            <a:noFill/>
            <a:miter lim="800000"/>
            <a:headEnd/>
            <a:tailEnd/>
          </a:ln>
          <a:effectLst/>
        </p:spPr>
        <p:txBody>
          <a:bodyPr wrap="square">
            <a:spAutoFit/>
          </a:bodyPr>
          <a:lstStyle/>
          <a:p>
            <a:r>
              <a:rPr lang="el-GR" sz="1400" b="1" dirty="0" smtClean="0">
                <a:solidFill>
                  <a:srgbClr val="615953"/>
                </a:solidFill>
              </a:rPr>
              <a:t>Προϊούσα -υποτροπιάζουσα ΣΚΠ (</a:t>
            </a:r>
            <a:r>
              <a:rPr lang="fr-CH" sz="1400" b="1" dirty="0" smtClean="0">
                <a:solidFill>
                  <a:srgbClr val="615953"/>
                </a:solidFill>
              </a:rPr>
              <a:t>PRMS)</a:t>
            </a:r>
            <a:endParaRPr lang="el-GR" sz="1400" b="1" dirty="0" smtClean="0">
              <a:solidFill>
                <a:srgbClr val="615953"/>
              </a:solidFill>
            </a:endParaRPr>
          </a:p>
          <a:p>
            <a:pPr algn="ctr"/>
            <a:r>
              <a:rPr lang="fr-CH" sz="1400" b="1" dirty="0" smtClean="0">
                <a:solidFill>
                  <a:srgbClr val="615953"/>
                </a:solidFill>
              </a:rPr>
              <a:t>(&lt; </a:t>
            </a:r>
            <a:r>
              <a:rPr lang="fr-CH" sz="1400" b="1" dirty="0">
                <a:solidFill>
                  <a:srgbClr val="615953"/>
                </a:solidFill>
              </a:rPr>
              <a:t>5%)</a:t>
            </a:r>
            <a:endParaRPr lang="en-US" sz="1400" b="1" dirty="0">
              <a:solidFill>
                <a:srgbClr val="615953"/>
              </a:solidFill>
            </a:endParaRPr>
          </a:p>
        </p:txBody>
      </p:sp>
      <p:sp>
        <p:nvSpPr>
          <p:cNvPr id="119826" name="AutoShape 18"/>
          <p:cNvSpPr>
            <a:spLocks noChangeArrowheads="1"/>
          </p:cNvSpPr>
          <p:nvPr/>
        </p:nvSpPr>
        <p:spPr bwMode="auto">
          <a:xfrm>
            <a:off x="5243513" y="4376738"/>
            <a:ext cx="152400" cy="1828800"/>
          </a:xfrm>
          <a:prstGeom prst="upArrow">
            <a:avLst>
              <a:gd name="adj1" fmla="val 50000"/>
              <a:gd name="adj2" fmla="val 300000"/>
            </a:avLst>
          </a:prstGeom>
          <a:solidFill>
            <a:schemeClr val="bg1">
              <a:lumMod val="75000"/>
            </a:schemeClr>
          </a:solidFill>
          <a:ln w="9525">
            <a:solidFill>
              <a:schemeClr val="tx1"/>
            </a:solidFill>
            <a:miter lim="800000"/>
            <a:headEnd/>
            <a:tailEnd/>
          </a:ln>
          <a:effectLst/>
        </p:spPr>
        <p:txBody>
          <a:bodyPr wrap="none" anchor="ctr"/>
          <a:lstStyle/>
          <a:p>
            <a:endParaRPr lang="en-US">
              <a:solidFill>
                <a:prstClr val="black"/>
              </a:solidFill>
            </a:endParaRPr>
          </a:p>
        </p:txBody>
      </p:sp>
      <p:sp>
        <p:nvSpPr>
          <p:cNvPr id="119827" name="Text Box 19"/>
          <p:cNvSpPr txBox="1">
            <a:spLocks noChangeArrowheads="1"/>
          </p:cNvSpPr>
          <p:nvPr/>
        </p:nvSpPr>
        <p:spPr bwMode="auto">
          <a:xfrm rot="-5400000">
            <a:off x="4450557" y="5098256"/>
            <a:ext cx="1200150" cy="366713"/>
          </a:xfrm>
          <a:prstGeom prst="rect">
            <a:avLst/>
          </a:prstGeom>
          <a:noFill/>
          <a:ln w="9525">
            <a:noFill/>
            <a:miter lim="800000"/>
            <a:headEnd/>
            <a:tailEnd/>
          </a:ln>
          <a:effectLst/>
        </p:spPr>
        <p:txBody>
          <a:bodyPr wrap="none">
            <a:spAutoFit/>
          </a:bodyPr>
          <a:lstStyle/>
          <a:p>
            <a:r>
              <a:rPr lang="fr-CH" sz="1800" b="1">
                <a:solidFill>
                  <a:srgbClr val="615953"/>
                </a:solidFill>
              </a:rPr>
              <a:t>Disability</a:t>
            </a:r>
            <a:endParaRPr lang="en-US" sz="1800" b="1">
              <a:solidFill>
                <a:srgbClr val="615953"/>
              </a:solidFill>
            </a:endParaRPr>
          </a:p>
        </p:txBody>
      </p:sp>
      <p:sp>
        <p:nvSpPr>
          <p:cNvPr id="119828" name="AutoShape 20"/>
          <p:cNvSpPr>
            <a:spLocks noChangeArrowheads="1"/>
          </p:cNvSpPr>
          <p:nvPr/>
        </p:nvSpPr>
        <p:spPr bwMode="auto">
          <a:xfrm rot="5400000">
            <a:off x="6324600" y="5443538"/>
            <a:ext cx="152400" cy="1828800"/>
          </a:xfrm>
          <a:prstGeom prst="upArrow">
            <a:avLst>
              <a:gd name="adj1" fmla="val 50000"/>
              <a:gd name="adj2" fmla="val 300000"/>
            </a:avLst>
          </a:prstGeom>
          <a:solidFill>
            <a:schemeClr val="bg1">
              <a:lumMod val="75000"/>
            </a:schemeClr>
          </a:solidFill>
          <a:ln w="9525">
            <a:solidFill>
              <a:schemeClr val="tx1"/>
            </a:solidFill>
            <a:miter lim="800000"/>
            <a:headEnd/>
            <a:tailEnd/>
          </a:ln>
          <a:effectLst/>
        </p:spPr>
        <p:txBody>
          <a:bodyPr wrap="none" anchor="ctr"/>
          <a:lstStyle/>
          <a:p>
            <a:endParaRPr lang="en-US">
              <a:solidFill>
                <a:prstClr val="black"/>
              </a:solidFill>
            </a:endParaRPr>
          </a:p>
        </p:txBody>
      </p:sp>
      <p:sp>
        <p:nvSpPr>
          <p:cNvPr id="119829" name="Text Box 21"/>
          <p:cNvSpPr txBox="1">
            <a:spLocks noChangeArrowheads="1"/>
          </p:cNvSpPr>
          <p:nvPr/>
        </p:nvSpPr>
        <p:spPr bwMode="auto">
          <a:xfrm>
            <a:off x="7315200" y="6157913"/>
            <a:ext cx="717550" cy="366712"/>
          </a:xfrm>
          <a:prstGeom prst="rect">
            <a:avLst/>
          </a:prstGeom>
          <a:noFill/>
          <a:ln w="9525">
            <a:noFill/>
            <a:miter lim="800000"/>
            <a:headEnd/>
            <a:tailEnd/>
          </a:ln>
          <a:effectLst/>
        </p:spPr>
        <p:txBody>
          <a:bodyPr>
            <a:spAutoFit/>
          </a:bodyPr>
          <a:lstStyle/>
          <a:p>
            <a:r>
              <a:rPr lang="fr-CH" sz="1800" b="1">
                <a:solidFill>
                  <a:srgbClr val="615953"/>
                </a:solidFill>
              </a:rPr>
              <a:t>Time</a:t>
            </a:r>
            <a:endParaRPr lang="en-US" sz="1800" b="1">
              <a:solidFill>
                <a:srgbClr val="615953"/>
              </a:solidFill>
            </a:endParaRPr>
          </a:p>
        </p:txBody>
      </p:sp>
      <p:sp>
        <p:nvSpPr>
          <p:cNvPr id="119830" name="AutoShape 22"/>
          <p:cNvSpPr>
            <a:spLocks noChangeArrowheads="1"/>
          </p:cNvSpPr>
          <p:nvPr/>
        </p:nvSpPr>
        <p:spPr bwMode="auto">
          <a:xfrm>
            <a:off x="6248400" y="5672138"/>
            <a:ext cx="762000" cy="533400"/>
          </a:xfrm>
          <a:prstGeom prst="flowChartManualInput">
            <a:avLst/>
          </a:prstGeom>
          <a:solidFill>
            <a:srgbClr val="FF9999"/>
          </a:solidFill>
          <a:ln w="9525">
            <a:noFill/>
            <a:miter lim="800000"/>
            <a:headEnd/>
            <a:tailEnd/>
          </a:ln>
          <a:effectLst/>
        </p:spPr>
        <p:txBody>
          <a:bodyPr wrap="none" anchor="ctr"/>
          <a:lstStyle/>
          <a:p>
            <a:endParaRPr lang="en-US">
              <a:solidFill>
                <a:prstClr val="black"/>
              </a:solidFill>
            </a:endParaRPr>
          </a:p>
        </p:txBody>
      </p:sp>
      <p:sp>
        <p:nvSpPr>
          <p:cNvPr id="119831" name="Rectangle 23"/>
          <p:cNvSpPr>
            <a:spLocks noChangeArrowheads="1"/>
          </p:cNvSpPr>
          <p:nvPr/>
        </p:nvSpPr>
        <p:spPr bwMode="auto">
          <a:xfrm>
            <a:off x="6781800" y="5291138"/>
            <a:ext cx="457200" cy="914400"/>
          </a:xfrm>
          <a:prstGeom prst="rect">
            <a:avLst/>
          </a:prstGeom>
          <a:solidFill>
            <a:srgbClr val="FF9999"/>
          </a:solidFill>
          <a:ln w="9525">
            <a:noFill/>
            <a:miter lim="800000"/>
            <a:headEnd/>
            <a:tailEnd/>
          </a:ln>
          <a:effectLst/>
        </p:spPr>
        <p:txBody>
          <a:bodyPr wrap="none" anchor="ctr"/>
          <a:lstStyle/>
          <a:p>
            <a:endParaRPr lang="en-US">
              <a:solidFill>
                <a:prstClr val="black"/>
              </a:solidFill>
            </a:endParaRPr>
          </a:p>
        </p:txBody>
      </p:sp>
      <p:sp>
        <p:nvSpPr>
          <p:cNvPr id="119832" name="Rectangle 24"/>
          <p:cNvSpPr>
            <a:spLocks noChangeArrowheads="1"/>
          </p:cNvSpPr>
          <p:nvPr/>
        </p:nvSpPr>
        <p:spPr bwMode="auto">
          <a:xfrm>
            <a:off x="7239000" y="5443538"/>
            <a:ext cx="838200" cy="762000"/>
          </a:xfrm>
          <a:prstGeom prst="rect">
            <a:avLst/>
          </a:prstGeom>
          <a:solidFill>
            <a:srgbClr val="FF9999"/>
          </a:solidFill>
          <a:ln w="9525">
            <a:noFill/>
            <a:miter lim="800000"/>
            <a:headEnd/>
            <a:tailEnd/>
          </a:ln>
          <a:effectLst/>
        </p:spPr>
        <p:txBody>
          <a:bodyPr wrap="none" anchor="ctr"/>
          <a:lstStyle/>
          <a:p>
            <a:endParaRPr lang="en-US">
              <a:solidFill>
                <a:prstClr val="black"/>
              </a:solidFill>
            </a:endParaRPr>
          </a:p>
        </p:txBody>
      </p:sp>
      <p:sp>
        <p:nvSpPr>
          <p:cNvPr id="119833" name="Rectangle 25"/>
          <p:cNvSpPr>
            <a:spLocks noChangeArrowheads="1"/>
          </p:cNvSpPr>
          <p:nvPr/>
        </p:nvSpPr>
        <p:spPr bwMode="auto">
          <a:xfrm>
            <a:off x="6019800" y="5519738"/>
            <a:ext cx="228600" cy="685800"/>
          </a:xfrm>
          <a:prstGeom prst="rect">
            <a:avLst/>
          </a:prstGeom>
          <a:solidFill>
            <a:srgbClr val="FF9999"/>
          </a:solidFill>
          <a:ln w="9525">
            <a:noFill/>
            <a:miter lim="800000"/>
            <a:headEnd/>
            <a:tailEnd/>
          </a:ln>
          <a:effectLst/>
        </p:spPr>
        <p:txBody>
          <a:bodyPr wrap="none" anchor="ctr"/>
          <a:lstStyle/>
          <a:p>
            <a:endParaRPr lang="en-US">
              <a:solidFill>
                <a:prstClr val="black"/>
              </a:solidFill>
            </a:endParaRPr>
          </a:p>
        </p:txBody>
      </p:sp>
      <p:sp>
        <p:nvSpPr>
          <p:cNvPr id="119834" name="AutoShape 26"/>
          <p:cNvSpPr>
            <a:spLocks noChangeArrowheads="1"/>
          </p:cNvSpPr>
          <p:nvPr/>
        </p:nvSpPr>
        <p:spPr bwMode="auto">
          <a:xfrm>
            <a:off x="5486400" y="5900738"/>
            <a:ext cx="1143000" cy="304800"/>
          </a:xfrm>
          <a:prstGeom prst="triangle">
            <a:avLst>
              <a:gd name="adj" fmla="val 50000"/>
            </a:avLst>
          </a:prstGeom>
          <a:solidFill>
            <a:srgbClr val="FF9999"/>
          </a:solidFill>
          <a:ln w="9525">
            <a:noFill/>
            <a:miter lim="800000"/>
            <a:headEnd/>
            <a:tailEnd/>
          </a:ln>
          <a:effectLst/>
        </p:spPr>
        <p:txBody>
          <a:bodyPr wrap="none" anchor="ctr"/>
          <a:lstStyle/>
          <a:p>
            <a:endParaRPr lang="en-US">
              <a:solidFill>
                <a:prstClr val="black"/>
              </a:solidFill>
            </a:endParaRPr>
          </a:p>
        </p:txBody>
      </p:sp>
      <p:sp>
        <p:nvSpPr>
          <p:cNvPr id="119835" name="AutoShape 27"/>
          <p:cNvSpPr>
            <a:spLocks noChangeArrowheads="1"/>
          </p:cNvSpPr>
          <p:nvPr/>
        </p:nvSpPr>
        <p:spPr bwMode="auto">
          <a:xfrm>
            <a:off x="7239000" y="4605338"/>
            <a:ext cx="838200" cy="838200"/>
          </a:xfrm>
          <a:prstGeom prst="triangle">
            <a:avLst>
              <a:gd name="adj" fmla="val 100000"/>
            </a:avLst>
          </a:prstGeom>
          <a:solidFill>
            <a:srgbClr val="FF9999"/>
          </a:solidFill>
          <a:ln w="9525">
            <a:noFill/>
            <a:miter lim="800000"/>
            <a:headEnd/>
            <a:tailEnd/>
          </a:ln>
          <a:effectLst/>
        </p:spPr>
        <p:txBody>
          <a:bodyPr wrap="none" anchor="ctr"/>
          <a:lstStyle/>
          <a:p>
            <a:endParaRPr lang="en-US">
              <a:solidFill>
                <a:prstClr val="black"/>
              </a:solidFill>
            </a:endParaRPr>
          </a:p>
        </p:txBody>
      </p:sp>
      <p:sp>
        <p:nvSpPr>
          <p:cNvPr id="119836" name="AutoShape 28"/>
          <p:cNvSpPr>
            <a:spLocks noChangeArrowheads="1"/>
          </p:cNvSpPr>
          <p:nvPr/>
        </p:nvSpPr>
        <p:spPr bwMode="auto">
          <a:xfrm rot="575912">
            <a:off x="6103938" y="5499100"/>
            <a:ext cx="1211262" cy="401638"/>
          </a:xfrm>
          <a:prstGeom prst="triangle">
            <a:avLst>
              <a:gd name="adj" fmla="val 68000"/>
            </a:avLst>
          </a:prstGeom>
          <a:solidFill>
            <a:srgbClr val="FF9999"/>
          </a:solidFill>
          <a:ln w="9525">
            <a:noFill/>
            <a:miter lim="800000"/>
            <a:headEnd/>
            <a:tailEnd/>
          </a:ln>
          <a:effectLst/>
        </p:spPr>
        <p:txBody>
          <a:bodyPr wrap="none" anchor="ctr"/>
          <a:lstStyle/>
          <a:p>
            <a:endParaRPr lang="en-US">
              <a:solidFill>
                <a:prstClr val="black"/>
              </a:solidFill>
            </a:endParaRPr>
          </a:p>
        </p:txBody>
      </p:sp>
      <p:sp>
        <p:nvSpPr>
          <p:cNvPr id="119837" name="Text Box 29"/>
          <p:cNvSpPr txBox="1">
            <a:spLocks noChangeArrowheads="1"/>
          </p:cNvSpPr>
          <p:nvPr/>
        </p:nvSpPr>
        <p:spPr bwMode="auto">
          <a:xfrm rot="-5400000">
            <a:off x="4407694" y="2474119"/>
            <a:ext cx="1200150" cy="366712"/>
          </a:xfrm>
          <a:prstGeom prst="rect">
            <a:avLst/>
          </a:prstGeom>
          <a:noFill/>
          <a:ln w="9525">
            <a:noFill/>
            <a:miter lim="800000"/>
            <a:headEnd/>
            <a:tailEnd/>
          </a:ln>
          <a:effectLst/>
        </p:spPr>
        <p:txBody>
          <a:bodyPr wrap="none">
            <a:spAutoFit/>
          </a:bodyPr>
          <a:lstStyle/>
          <a:p>
            <a:r>
              <a:rPr lang="fr-CH" sz="1800" b="1">
                <a:solidFill>
                  <a:srgbClr val="615953"/>
                </a:solidFill>
              </a:rPr>
              <a:t>Disability</a:t>
            </a:r>
            <a:endParaRPr lang="en-US" sz="1800" b="1">
              <a:solidFill>
                <a:srgbClr val="615953"/>
              </a:solidFill>
            </a:endParaRPr>
          </a:p>
        </p:txBody>
      </p:sp>
      <p:sp>
        <p:nvSpPr>
          <p:cNvPr id="119838" name="Text Box 30"/>
          <p:cNvSpPr txBox="1">
            <a:spLocks noChangeArrowheads="1"/>
          </p:cNvSpPr>
          <p:nvPr/>
        </p:nvSpPr>
        <p:spPr bwMode="auto">
          <a:xfrm>
            <a:off x="5191125" y="1124744"/>
            <a:ext cx="3439919" cy="523220"/>
          </a:xfrm>
          <a:prstGeom prst="rect">
            <a:avLst/>
          </a:prstGeom>
          <a:noFill/>
          <a:ln w="9525">
            <a:noFill/>
            <a:miter lim="800000"/>
            <a:headEnd/>
            <a:tailEnd/>
          </a:ln>
          <a:effectLst/>
        </p:spPr>
        <p:txBody>
          <a:bodyPr wrap="square">
            <a:spAutoFit/>
          </a:bodyPr>
          <a:lstStyle/>
          <a:p>
            <a:pPr algn="ctr"/>
            <a:r>
              <a:rPr lang="el-GR" sz="1400" b="1" dirty="0" smtClean="0">
                <a:solidFill>
                  <a:srgbClr val="615953"/>
                </a:solidFill>
              </a:rPr>
              <a:t>Δευτερογενώς προϊούσα ΣΚΠ (SPMS)</a:t>
            </a:r>
            <a:r>
              <a:rPr lang="fr-CH" sz="1400" b="1" dirty="0" smtClean="0">
                <a:solidFill>
                  <a:srgbClr val="615953"/>
                </a:solidFill>
              </a:rPr>
              <a:t> </a:t>
            </a:r>
            <a:r>
              <a:rPr lang="fr-CH" sz="1400" b="1" dirty="0">
                <a:solidFill>
                  <a:srgbClr val="615953"/>
                </a:solidFill>
              </a:rPr>
              <a:t>(30-40%)</a:t>
            </a:r>
            <a:endParaRPr lang="en-US" sz="1400" b="1" dirty="0">
              <a:solidFill>
                <a:srgbClr val="615953"/>
              </a:solidFill>
            </a:endParaRPr>
          </a:p>
        </p:txBody>
      </p:sp>
      <p:sp>
        <p:nvSpPr>
          <p:cNvPr id="119839" name="AutoShape 31"/>
          <p:cNvSpPr>
            <a:spLocks noChangeArrowheads="1"/>
          </p:cNvSpPr>
          <p:nvPr/>
        </p:nvSpPr>
        <p:spPr bwMode="auto">
          <a:xfrm>
            <a:off x="7181850" y="2209800"/>
            <a:ext cx="838200" cy="381000"/>
          </a:xfrm>
          <a:prstGeom prst="triangle">
            <a:avLst>
              <a:gd name="adj" fmla="val 100000"/>
            </a:avLst>
          </a:prstGeom>
          <a:solidFill>
            <a:srgbClr val="FF9B9B"/>
          </a:solidFill>
          <a:ln w="9525">
            <a:noFill/>
            <a:miter lim="800000"/>
            <a:headEnd/>
            <a:tailEnd/>
          </a:ln>
          <a:effectLst/>
        </p:spPr>
        <p:txBody>
          <a:bodyPr wrap="none" anchor="ctr"/>
          <a:lstStyle/>
          <a:p>
            <a:endParaRPr lang="en-US">
              <a:solidFill>
                <a:prstClr val="black"/>
              </a:solidFill>
            </a:endParaRPr>
          </a:p>
        </p:txBody>
      </p:sp>
      <p:sp>
        <p:nvSpPr>
          <p:cNvPr id="119840" name="AutoShape 32"/>
          <p:cNvSpPr>
            <a:spLocks noChangeArrowheads="1"/>
          </p:cNvSpPr>
          <p:nvPr/>
        </p:nvSpPr>
        <p:spPr bwMode="auto">
          <a:xfrm>
            <a:off x="5200650" y="1676400"/>
            <a:ext cx="152400" cy="1828800"/>
          </a:xfrm>
          <a:prstGeom prst="upArrow">
            <a:avLst>
              <a:gd name="adj1" fmla="val 50000"/>
              <a:gd name="adj2" fmla="val 300000"/>
            </a:avLst>
          </a:prstGeom>
          <a:solidFill>
            <a:schemeClr val="bg1">
              <a:lumMod val="75000"/>
            </a:schemeClr>
          </a:solidFill>
          <a:ln w="9525">
            <a:solidFill>
              <a:schemeClr val="tx1"/>
            </a:solidFill>
            <a:miter lim="800000"/>
            <a:headEnd/>
            <a:tailEnd/>
          </a:ln>
          <a:effectLst/>
        </p:spPr>
        <p:txBody>
          <a:bodyPr wrap="none" anchor="ctr"/>
          <a:lstStyle/>
          <a:p>
            <a:endParaRPr lang="en-US">
              <a:solidFill>
                <a:prstClr val="black"/>
              </a:solidFill>
            </a:endParaRPr>
          </a:p>
        </p:txBody>
      </p:sp>
      <p:sp>
        <p:nvSpPr>
          <p:cNvPr id="119841" name="AutoShape 33"/>
          <p:cNvSpPr>
            <a:spLocks noChangeArrowheads="1"/>
          </p:cNvSpPr>
          <p:nvPr/>
        </p:nvSpPr>
        <p:spPr bwMode="auto">
          <a:xfrm rot="5400000">
            <a:off x="6267450" y="2743200"/>
            <a:ext cx="152400" cy="1828800"/>
          </a:xfrm>
          <a:prstGeom prst="upArrow">
            <a:avLst>
              <a:gd name="adj1" fmla="val 50000"/>
              <a:gd name="adj2" fmla="val 300000"/>
            </a:avLst>
          </a:prstGeom>
          <a:solidFill>
            <a:schemeClr val="bg1">
              <a:lumMod val="75000"/>
            </a:schemeClr>
          </a:solidFill>
          <a:ln w="9525">
            <a:solidFill>
              <a:schemeClr val="tx1"/>
            </a:solidFill>
            <a:miter lim="800000"/>
            <a:headEnd/>
            <a:tailEnd/>
          </a:ln>
          <a:effectLst/>
        </p:spPr>
        <p:txBody>
          <a:bodyPr wrap="none" anchor="ctr"/>
          <a:lstStyle/>
          <a:p>
            <a:endParaRPr lang="en-US">
              <a:solidFill>
                <a:prstClr val="black"/>
              </a:solidFill>
            </a:endParaRPr>
          </a:p>
        </p:txBody>
      </p:sp>
      <p:sp>
        <p:nvSpPr>
          <p:cNvPr id="119842" name="Text Box 34"/>
          <p:cNvSpPr txBox="1">
            <a:spLocks noChangeArrowheads="1"/>
          </p:cNvSpPr>
          <p:nvPr/>
        </p:nvSpPr>
        <p:spPr bwMode="auto">
          <a:xfrm>
            <a:off x="7258050" y="3457575"/>
            <a:ext cx="717550" cy="366713"/>
          </a:xfrm>
          <a:prstGeom prst="rect">
            <a:avLst/>
          </a:prstGeom>
          <a:noFill/>
          <a:ln w="9525">
            <a:noFill/>
            <a:miter lim="800000"/>
            <a:headEnd/>
            <a:tailEnd/>
          </a:ln>
          <a:effectLst/>
        </p:spPr>
        <p:txBody>
          <a:bodyPr>
            <a:spAutoFit/>
          </a:bodyPr>
          <a:lstStyle/>
          <a:p>
            <a:r>
              <a:rPr lang="fr-CH" sz="1800" b="1">
                <a:solidFill>
                  <a:srgbClr val="615953"/>
                </a:solidFill>
              </a:rPr>
              <a:t>Time</a:t>
            </a:r>
            <a:endParaRPr lang="en-US" sz="1800" b="1">
              <a:solidFill>
                <a:srgbClr val="615953"/>
              </a:solidFill>
            </a:endParaRPr>
          </a:p>
        </p:txBody>
      </p:sp>
      <p:sp>
        <p:nvSpPr>
          <p:cNvPr id="119843" name="Rectangle 35"/>
          <p:cNvSpPr>
            <a:spLocks noChangeArrowheads="1"/>
          </p:cNvSpPr>
          <p:nvPr/>
        </p:nvSpPr>
        <p:spPr bwMode="auto">
          <a:xfrm>
            <a:off x="5505450" y="2743200"/>
            <a:ext cx="304800" cy="762000"/>
          </a:xfrm>
          <a:prstGeom prst="rect">
            <a:avLst/>
          </a:prstGeom>
          <a:solidFill>
            <a:srgbClr val="FF9B9B"/>
          </a:solidFill>
          <a:ln w="9525">
            <a:noFill/>
            <a:miter lim="800000"/>
            <a:headEnd/>
            <a:tailEnd/>
          </a:ln>
          <a:effectLst/>
        </p:spPr>
        <p:txBody>
          <a:bodyPr wrap="none" anchor="ctr"/>
          <a:lstStyle/>
          <a:p>
            <a:endParaRPr lang="en-US">
              <a:solidFill>
                <a:prstClr val="black"/>
              </a:solidFill>
            </a:endParaRPr>
          </a:p>
        </p:txBody>
      </p:sp>
      <p:sp>
        <p:nvSpPr>
          <p:cNvPr id="119844" name="Rectangle 36"/>
          <p:cNvSpPr>
            <a:spLocks noChangeArrowheads="1"/>
          </p:cNvSpPr>
          <p:nvPr/>
        </p:nvSpPr>
        <p:spPr bwMode="auto">
          <a:xfrm>
            <a:off x="5962650" y="2819400"/>
            <a:ext cx="228600" cy="685800"/>
          </a:xfrm>
          <a:prstGeom prst="rect">
            <a:avLst/>
          </a:prstGeom>
          <a:solidFill>
            <a:srgbClr val="FF9B9B"/>
          </a:solidFill>
          <a:ln w="9525">
            <a:noFill/>
            <a:miter lim="800000"/>
            <a:headEnd/>
            <a:tailEnd/>
          </a:ln>
          <a:effectLst/>
        </p:spPr>
        <p:txBody>
          <a:bodyPr wrap="none" anchor="ctr"/>
          <a:lstStyle/>
          <a:p>
            <a:endParaRPr lang="en-US">
              <a:solidFill>
                <a:prstClr val="black"/>
              </a:solidFill>
            </a:endParaRPr>
          </a:p>
        </p:txBody>
      </p:sp>
      <p:sp>
        <p:nvSpPr>
          <p:cNvPr id="119845" name="AutoShape 37"/>
          <p:cNvSpPr>
            <a:spLocks noChangeArrowheads="1"/>
          </p:cNvSpPr>
          <p:nvPr/>
        </p:nvSpPr>
        <p:spPr bwMode="auto">
          <a:xfrm>
            <a:off x="6038850" y="2743200"/>
            <a:ext cx="1447800" cy="381000"/>
          </a:xfrm>
          <a:prstGeom prst="triangle">
            <a:avLst>
              <a:gd name="adj" fmla="val 50000"/>
            </a:avLst>
          </a:prstGeom>
          <a:solidFill>
            <a:srgbClr val="FF9B9B"/>
          </a:solidFill>
          <a:ln w="9525">
            <a:noFill/>
            <a:miter lim="800000"/>
            <a:headEnd/>
            <a:tailEnd/>
          </a:ln>
          <a:effectLst/>
        </p:spPr>
        <p:txBody>
          <a:bodyPr wrap="none" anchor="ctr"/>
          <a:lstStyle/>
          <a:p>
            <a:endParaRPr lang="en-US">
              <a:solidFill>
                <a:prstClr val="black"/>
              </a:solidFill>
            </a:endParaRPr>
          </a:p>
        </p:txBody>
      </p:sp>
      <p:sp>
        <p:nvSpPr>
          <p:cNvPr id="119846" name="Rectangle 38"/>
          <p:cNvSpPr>
            <a:spLocks noChangeArrowheads="1"/>
          </p:cNvSpPr>
          <p:nvPr/>
        </p:nvSpPr>
        <p:spPr bwMode="auto">
          <a:xfrm>
            <a:off x="6724650" y="2514600"/>
            <a:ext cx="304800" cy="990600"/>
          </a:xfrm>
          <a:prstGeom prst="rect">
            <a:avLst/>
          </a:prstGeom>
          <a:solidFill>
            <a:srgbClr val="FF9B9B"/>
          </a:solidFill>
          <a:ln w="9525">
            <a:noFill/>
            <a:miter lim="800000"/>
            <a:headEnd/>
            <a:tailEnd/>
          </a:ln>
          <a:effectLst/>
        </p:spPr>
        <p:txBody>
          <a:bodyPr wrap="none" anchor="ctr"/>
          <a:lstStyle/>
          <a:p>
            <a:endParaRPr lang="en-US">
              <a:solidFill>
                <a:prstClr val="black"/>
              </a:solidFill>
            </a:endParaRPr>
          </a:p>
        </p:txBody>
      </p:sp>
      <p:sp>
        <p:nvSpPr>
          <p:cNvPr id="119847" name="AutoShape 39"/>
          <p:cNvSpPr>
            <a:spLocks noChangeArrowheads="1"/>
          </p:cNvSpPr>
          <p:nvPr/>
        </p:nvSpPr>
        <p:spPr bwMode="auto">
          <a:xfrm>
            <a:off x="6877050" y="2362200"/>
            <a:ext cx="1066800" cy="381000"/>
          </a:xfrm>
          <a:prstGeom prst="triangle">
            <a:avLst>
              <a:gd name="adj" fmla="val 50000"/>
            </a:avLst>
          </a:prstGeom>
          <a:solidFill>
            <a:srgbClr val="FF9B9B"/>
          </a:solidFill>
          <a:ln w="9525">
            <a:noFill/>
            <a:miter lim="800000"/>
            <a:headEnd/>
            <a:tailEnd/>
          </a:ln>
          <a:effectLst/>
        </p:spPr>
        <p:txBody>
          <a:bodyPr wrap="none" anchor="ctr"/>
          <a:lstStyle/>
          <a:p>
            <a:endParaRPr lang="en-US">
              <a:solidFill>
                <a:prstClr val="black"/>
              </a:solidFill>
            </a:endParaRPr>
          </a:p>
        </p:txBody>
      </p:sp>
      <p:sp>
        <p:nvSpPr>
          <p:cNvPr id="119848" name="Rectangle 40"/>
          <p:cNvSpPr>
            <a:spLocks noChangeArrowheads="1"/>
          </p:cNvSpPr>
          <p:nvPr/>
        </p:nvSpPr>
        <p:spPr bwMode="auto">
          <a:xfrm>
            <a:off x="6038850" y="3048000"/>
            <a:ext cx="685800" cy="457200"/>
          </a:xfrm>
          <a:prstGeom prst="rect">
            <a:avLst/>
          </a:prstGeom>
          <a:solidFill>
            <a:srgbClr val="FF9B9B"/>
          </a:solidFill>
          <a:ln w="9525">
            <a:noFill/>
            <a:miter lim="800000"/>
            <a:headEnd/>
            <a:tailEnd/>
          </a:ln>
          <a:effectLst/>
        </p:spPr>
        <p:txBody>
          <a:bodyPr wrap="none" anchor="ctr"/>
          <a:lstStyle/>
          <a:p>
            <a:endParaRPr lang="en-US">
              <a:solidFill>
                <a:prstClr val="black"/>
              </a:solidFill>
            </a:endParaRPr>
          </a:p>
        </p:txBody>
      </p:sp>
      <p:sp>
        <p:nvSpPr>
          <p:cNvPr id="119849" name="Rectangle 41"/>
          <p:cNvSpPr>
            <a:spLocks noChangeArrowheads="1"/>
          </p:cNvSpPr>
          <p:nvPr/>
        </p:nvSpPr>
        <p:spPr bwMode="auto">
          <a:xfrm>
            <a:off x="6953250" y="2743200"/>
            <a:ext cx="1066800" cy="762000"/>
          </a:xfrm>
          <a:prstGeom prst="rect">
            <a:avLst/>
          </a:prstGeom>
          <a:solidFill>
            <a:srgbClr val="FF9B9B"/>
          </a:solidFill>
          <a:ln w="9525">
            <a:noFill/>
            <a:miter lim="800000"/>
            <a:headEnd/>
            <a:tailEnd/>
          </a:ln>
          <a:effectLst/>
        </p:spPr>
        <p:txBody>
          <a:bodyPr wrap="none" anchor="ctr"/>
          <a:lstStyle/>
          <a:p>
            <a:endParaRPr lang="en-US">
              <a:solidFill>
                <a:prstClr val="black"/>
              </a:solidFill>
            </a:endParaRPr>
          </a:p>
        </p:txBody>
      </p:sp>
      <p:sp>
        <p:nvSpPr>
          <p:cNvPr id="119850" name="Rectangle 42"/>
          <p:cNvSpPr>
            <a:spLocks noChangeArrowheads="1"/>
          </p:cNvSpPr>
          <p:nvPr/>
        </p:nvSpPr>
        <p:spPr bwMode="auto">
          <a:xfrm>
            <a:off x="7410450" y="2362200"/>
            <a:ext cx="381000" cy="304800"/>
          </a:xfrm>
          <a:prstGeom prst="rect">
            <a:avLst/>
          </a:prstGeom>
          <a:solidFill>
            <a:srgbClr val="FF9B9B"/>
          </a:solidFill>
          <a:ln w="9525">
            <a:noFill/>
            <a:miter lim="800000"/>
            <a:headEnd/>
            <a:tailEnd/>
          </a:ln>
          <a:effectLst/>
        </p:spPr>
        <p:txBody>
          <a:bodyPr wrap="none" anchor="ctr"/>
          <a:lstStyle/>
          <a:p>
            <a:endParaRPr lang="en-US">
              <a:solidFill>
                <a:prstClr val="black"/>
              </a:solidFill>
            </a:endParaRPr>
          </a:p>
        </p:txBody>
      </p:sp>
      <p:sp>
        <p:nvSpPr>
          <p:cNvPr id="119851" name="Rectangle 43"/>
          <p:cNvSpPr>
            <a:spLocks noChangeArrowheads="1"/>
          </p:cNvSpPr>
          <p:nvPr/>
        </p:nvSpPr>
        <p:spPr bwMode="auto">
          <a:xfrm>
            <a:off x="7639050" y="2362200"/>
            <a:ext cx="381000" cy="762000"/>
          </a:xfrm>
          <a:prstGeom prst="rect">
            <a:avLst/>
          </a:prstGeom>
          <a:solidFill>
            <a:srgbClr val="FF9B9B"/>
          </a:solidFill>
          <a:ln w="9525">
            <a:noFill/>
            <a:miter lim="800000"/>
            <a:headEnd/>
            <a:tailEnd/>
          </a:ln>
          <a:effectLst/>
        </p:spPr>
        <p:txBody>
          <a:bodyPr wrap="none" anchor="ctr"/>
          <a:lstStyle/>
          <a:p>
            <a:endParaRPr lang="en-US">
              <a:solidFill>
                <a:prstClr val="black"/>
              </a:solidFill>
            </a:endParaRPr>
          </a:p>
        </p:txBody>
      </p:sp>
      <p:sp>
        <p:nvSpPr>
          <p:cNvPr id="119852" name="Text Box 44"/>
          <p:cNvSpPr txBox="1">
            <a:spLocks noChangeArrowheads="1"/>
          </p:cNvSpPr>
          <p:nvPr/>
        </p:nvSpPr>
        <p:spPr bwMode="auto">
          <a:xfrm>
            <a:off x="878682" y="1096744"/>
            <a:ext cx="3945731" cy="523220"/>
          </a:xfrm>
          <a:prstGeom prst="rect">
            <a:avLst/>
          </a:prstGeom>
          <a:noFill/>
          <a:ln w="9525">
            <a:noFill/>
            <a:miter lim="800000"/>
            <a:headEnd/>
            <a:tailEnd/>
          </a:ln>
          <a:effectLst/>
        </p:spPr>
        <p:txBody>
          <a:bodyPr wrap="square">
            <a:spAutoFit/>
          </a:bodyPr>
          <a:lstStyle/>
          <a:p>
            <a:pPr algn="ctr"/>
            <a:r>
              <a:rPr lang="el-GR" sz="1400" b="1" dirty="0" smtClean="0">
                <a:solidFill>
                  <a:srgbClr val="615953"/>
                </a:solidFill>
              </a:rPr>
              <a:t>Υποτροπιάζουσα-διαλείπουσα ΣΚΠ (</a:t>
            </a:r>
            <a:r>
              <a:rPr lang="fr-CH" sz="1400" b="1" dirty="0" smtClean="0">
                <a:solidFill>
                  <a:srgbClr val="615953"/>
                </a:solidFill>
              </a:rPr>
              <a:t>RRMS) </a:t>
            </a:r>
            <a:r>
              <a:rPr lang="fr-CH" sz="1400" b="1" dirty="0">
                <a:solidFill>
                  <a:srgbClr val="615953"/>
                </a:solidFill>
              </a:rPr>
              <a:t>(40-50%) </a:t>
            </a:r>
            <a:endParaRPr lang="en-US" sz="1400" b="1" dirty="0">
              <a:solidFill>
                <a:srgbClr val="615953"/>
              </a:solidFill>
            </a:endParaRPr>
          </a:p>
        </p:txBody>
      </p:sp>
      <p:sp>
        <p:nvSpPr>
          <p:cNvPr id="119853" name="AutoShape 45"/>
          <p:cNvSpPr>
            <a:spLocks noChangeArrowheads="1"/>
          </p:cNvSpPr>
          <p:nvPr/>
        </p:nvSpPr>
        <p:spPr bwMode="auto">
          <a:xfrm>
            <a:off x="1071563" y="1633538"/>
            <a:ext cx="152400" cy="1828800"/>
          </a:xfrm>
          <a:prstGeom prst="upArrow">
            <a:avLst>
              <a:gd name="adj1" fmla="val 50000"/>
              <a:gd name="adj2" fmla="val 300000"/>
            </a:avLst>
          </a:prstGeom>
          <a:solidFill>
            <a:schemeClr val="bg1">
              <a:lumMod val="75000"/>
            </a:schemeClr>
          </a:solidFill>
          <a:ln w="9525">
            <a:solidFill>
              <a:schemeClr val="tx1"/>
            </a:solidFill>
            <a:miter lim="800000"/>
            <a:headEnd/>
            <a:tailEnd/>
          </a:ln>
          <a:effectLst/>
        </p:spPr>
        <p:txBody>
          <a:bodyPr wrap="none" anchor="ctr"/>
          <a:lstStyle/>
          <a:p>
            <a:endParaRPr lang="en-US">
              <a:solidFill>
                <a:prstClr val="black"/>
              </a:solidFill>
            </a:endParaRPr>
          </a:p>
        </p:txBody>
      </p:sp>
      <p:sp>
        <p:nvSpPr>
          <p:cNvPr id="119854" name="Text Box 46"/>
          <p:cNvSpPr txBox="1">
            <a:spLocks noChangeArrowheads="1"/>
          </p:cNvSpPr>
          <p:nvPr/>
        </p:nvSpPr>
        <p:spPr bwMode="auto">
          <a:xfrm rot="-5400000">
            <a:off x="278607" y="2431256"/>
            <a:ext cx="1200150" cy="366713"/>
          </a:xfrm>
          <a:prstGeom prst="rect">
            <a:avLst/>
          </a:prstGeom>
          <a:noFill/>
          <a:ln w="9525">
            <a:noFill/>
            <a:miter lim="800000"/>
            <a:headEnd/>
            <a:tailEnd/>
          </a:ln>
          <a:effectLst/>
        </p:spPr>
        <p:txBody>
          <a:bodyPr wrap="none">
            <a:spAutoFit/>
          </a:bodyPr>
          <a:lstStyle/>
          <a:p>
            <a:r>
              <a:rPr lang="fr-CH" sz="1800" b="1">
                <a:solidFill>
                  <a:srgbClr val="615953"/>
                </a:solidFill>
              </a:rPr>
              <a:t>Disability</a:t>
            </a:r>
            <a:endParaRPr lang="en-US" sz="1800" b="1">
              <a:solidFill>
                <a:srgbClr val="615953"/>
              </a:solidFill>
            </a:endParaRPr>
          </a:p>
        </p:txBody>
      </p:sp>
      <p:sp>
        <p:nvSpPr>
          <p:cNvPr id="119855" name="AutoShape 47"/>
          <p:cNvSpPr>
            <a:spLocks noChangeArrowheads="1"/>
          </p:cNvSpPr>
          <p:nvPr/>
        </p:nvSpPr>
        <p:spPr bwMode="auto">
          <a:xfrm rot="5400000">
            <a:off x="2138363" y="2700338"/>
            <a:ext cx="152400" cy="1828800"/>
          </a:xfrm>
          <a:prstGeom prst="upArrow">
            <a:avLst>
              <a:gd name="adj1" fmla="val 50000"/>
              <a:gd name="adj2" fmla="val 300000"/>
            </a:avLst>
          </a:prstGeom>
          <a:solidFill>
            <a:schemeClr val="bg1">
              <a:lumMod val="75000"/>
            </a:schemeClr>
          </a:solidFill>
          <a:ln w="9525">
            <a:solidFill>
              <a:schemeClr val="tx1"/>
            </a:solidFill>
            <a:miter lim="800000"/>
            <a:headEnd/>
            <a:tailEnd/>
          </a:ln>
          <a:effectLst/>
        </p:spPr>
        <p:txBody>
          <a:bodyPr wrap="none" anchor="ctr"/>
          <a:lstStyle/>
          <a:p>
            <a:endParaRPr lang="en-US">
              <a:solidFill>
                <a:prstClr val="black"/>
              </a:solidFill>
            </a:endParaRPr>
          </a:p>
        </p:txBody>
      </p:sp>
      <p:sp>
        <p:nvSpPr>
          <p:cNvPr id="119856" name="Text Box 48"/>
          <p:cNvSpPr txBox="1">
            <a:spLocks noChangeArrowheads="1"/>
          </p:cNvSpPr>
          <p:nvPr/>
        </p:nvSpPr>
        <p:spPr bwMode="auto">
          <a:xfrm>
            <a:off x="3128963" y="3414713"/>
            <a:ext cx="717550" cy="366712"/>
          </a:xfrm>
          <a:prstGeom prst="rect">
            <a:avLst/>
          </a:prstGeom>
          <a:noFill/>
          <a:ln w="9525">
            <a:noFill/>
            <a:miter lim="800000"/>
            <a:headEnd/>
            <a:tailEnd/>
          </a:ln>
          <a:effectLst/>
        </p:spPr>
        <p:txBody>
          <a:bodyPr>
            <a:spAutoFit/>
          </a:bodyPr>
          <a:lstStyle/>
          <a:p>
            <a:r>
              <a:rPr lang="fr-CH" sz="1800" b="1">
                <a:solidFill>
                  <a:srgbClr val="615953"/>
                </a:solidFill>
              </a:rPr>
              <a:t>Time</a:t>
            </a:r>
            <a:endParaRPr lang="en-US" sz="1800" b="1">
              <a:solidFill>
                <a:srgbClr val="615953"/>
              </a:solidFill>
            </a:endParaRPr>
          </a:p>
        </p:txBody>
      </p:sp>
      <p:sp>
        <p:nvSpPr>
          <p:cNvPr id="119857" name="Rectangle 49"/>
          <p:cNvSpPr>
            <a:spLocks noChangeArrowheads="1"/>
          </p:cNvSpPr>
          <p:nvPr/>
        </p:nvSpPr>
        <p:spPr bwMode="auto">
          <a:xfrm>
            <a:off x="1317625" y="2743200"/>
            <a:ext cx="228600" cy="685800"/>
          </a:xfrm>
          <a:prstGeom prst="rect">
            <a:avLst/>
          </a:prstGeom>
          <a:solidFill>
            <a:srgbClr val="FF9B9B"/>
          </a:solidFill>
          <a:ln w="9525">
            <a:noFill/>
            <a:miter lim="800000"/>
            <a:headEnd/>
            <a:tailEnd/>
          </a:ln>
          <a:effectLst/>
        </p:spPr>
        <p:txBody>
          <a:bodyPr wrap="none" anchor="ctr"/>
          <a:lstStyle/>
          <a:p>
            <a:endParaRPr lang="en-US">
              <a:solidFill>
                <a:prstClr val="black"/>
              </a:solidFill>
            </a:endParaRPr>
          </a:p>
        </p:txBody>
      </p:sp>
      <p:sp>
        <p:nvSpPr>
          <p:cNvPr id="119858" name="Rectangle 50"/>
          <p:cNvSpPr>
            <a:spLocks noChangeArrowheads="1"/>
          </p:cNvSpPr>
          <p:nvPr/>
        </p:nvSpPr>
        <p:spPr bwMode="auto">
          <a:xfrm>
            <a:off x="2062163" y="2471738"/>
            <a:ext cx="228600" cy="990600"/>
          </a:xfrm>
          <a:prstGeom prst="rect">
            <a:avLst/>
          </a:prstGeom>
          <a:solidFill>
            <a:srgbClr val="FF9B9B"/>
          </a:solidFill>
          <a:ln w="9525">
            <a:noFill/>
            <a:miter lim="800000"/>
            <a:headEnd/>
            <a:tailEnd/>
          </a:ln>
          <a:effectLst/>
        </p:spPr>
        <p:txBody>
          <a:bodyPr wrap="none" anchor="ctr"/>
          <a:lstStyle/>
          <a:p>
            <a:endParaRPr lang="en-US">
              <a:solidFill>
                <a:prstClr val="black"/>
              </a:solidFill>
            </a:endParaRPr>
          </a:p>
        </p:txBody>
      </p:sp>
      <p:sp>
        <p:nvSpPr>
          <p:cNvPr id="119859" name="Rectangle 51"/>
          <p:cNvSpPr>
            <a:spLocks noChangeArrowheads="1"/>
          </p:cNvSpPr>
          <p:nvPr/>
        </p:nvSpPr>
        <p:spPr bwMode="auto">
          <a:xfrm>
            <a:off x="2519363" y="2243138"/>
            <a:ext cx="381000" cy="1219200"/>
          </a:xfrm>
          <a:prstGeom prst="rect">
            <a:avLst/>
          </a:prstGeom>
          <a:solidFill>
            <a:srgbClr val="FF9B9B"/>
          </a:solidFill>
          <a:ln w="9525">
            <a:noFill/>
            <a:miter lim="800000"/>
            <a:headEnd/>
            <a:tailEnd/>
          </a:ln>
          <a:effectLst/>
        </p:spPr>
        <p:txBody>
          <a:bodyPr wrap="none" anchor="ctr"/>
          <a:lstStyle/>
          <a:p>
            <a:endParaRPr lang="en-US">
              <a:solidFill>
                <a:prstClr val="black"/>
              </a:solidFill>
            </a:endParaRPr>
          </a:p>
        </p:txBody>
      </p:sp>
      <p:sp>
        <p:nvSpPr>
          <p:cNvPr id="119860" name="Rectangle 52"/>
          <p:cNvSpPr>
            <a:spLocks noChangeArrowheads="1"/>
          </p:cNvSpPr>
          <p:nvPr/>
        </p:nvSpPr>
        <p:spPr bwMode="auto">
          <a:xfrm>
            <a:off x="3357563" y="2471738"/>
            <a:ext cx="228600" cy="990600"/>
          </a:xfrm>
          <a:prstGeom prst="rect">
            <a:avLst/>
          </a:prstGeom>
          <a:solidFill>
            <a:srgbClr val="FF9B9B"/>
          </a:solidFill>
          <a:ln w="9525">
            <a:noFill/>
            <a:miter lim="800000"/>
            <a:headEnd/>
            <a:tailEnd/>
          </a:ln>
          <a:effectLst/>
        </p:spPr>
        <p:txBody>
          <a:bodyPr wrap="none" anchor="ctr"/>
          <a:lstStyle/>
          <a:p>
            <a:endParaRPr lang="en-US">
              <a:solidFill>
                <a:prstClr val="black"/>
              </a:solidFill>
            </a:endParaRPr>
          </a:p>
        </p:txBody>
      </p:sp>
      <p:sp>
        <p:nvSpPr>
          <p:cNvPr id="119861" name="Rectangle 53"/>
          <p:cNvSpPr>
            <a:spLocks noChangeArrowheads="1"/>
          </p:cNvSpPr>
          <p:nvPr/>
        </p:nvSpPr>
        <p:spPr bwMode="auto">
          <a:xfrm>
            <a:off x="3586163" y="2700338"/>
            <a:ext cx="304800" cy="762000"/>
          </a:xfrm>
          <a:prstGeom prst="rect">
            <a:avLst/>
          </a:prstGeom>
          <a:solidFill>
            <a:srgbClr val="FF9B9B"/>
          </a:solidFill>
          <a:ln w="9525">
            <a:noFill/>
            <a:miter lim="800000"/>
            <a:headEnd/>
            <a:tailEnd/>
          </a:ln>
          <a:effectLst/>
        </p:spPr>
        <p:txBody>
          <a:bodyPr wrap="none" anchor="ctr"/>
          <a:lstStyle/>
          <a:p>
            <a:endParaRPr lang="en-US">
              <a:solidFill>
                <a:prstClr val="black"/>
              </a:solidFill>
            </a:endParaRPr>
          </a:p>
        </p:txBody>
      </p:sp>
      <p:sp>
        <p:nvSpPr>
          <p:cNvPr id="119862" name="Rectangle 54"/>
          <p:cNvSpPr>
            <a:spLocks noChangeArrowheads="1"/>
          </p:cNvSpPr>
          <p:nvPr/>
        </p:nvSpPr>
        <p:spPr bwMode="auto">
          <a:xfrm>
            <a:off x="2900363" y="2852738"/>
            <a:ext cx="533400" cy="609600"/>
          </a:xfrm>
          <a:prstGeom prst="rect">
            <a:avLst/>
          </a:prstGeom>
          <a:solidFill>
            <a:srgbClr val="FF9B9B"/>
          </a:solidFill>
          <a:ln w="9525">
            <a:noFill/>
            <a:miter lim="800000"/>
            <a:headEnd/>
            <a:tailEnd/>
          </a:ln>
          <a:effectLst/>
        </p:spPr>
        <p:txBody>
          <a:bodyPr wrap="none" anchor="ctr"/>
          <a:lstStyle/>
          <a:p>
            <a:endParaRPr lang="en-US">
              <a:solidFill>
                <a:prstClr val="black"/>
              </a:solidFill>
            </a:endParaRPr>
          </a:p>
        </p:txBody>
      </p:sp>
      <p:sp>
        <p:nvSpPr>
          <p:cNvPr id="119863" name="Rectangle 55"/>
          <p:cNvSpPr>
            <a:spLocks noChangeArrowheads="1"/>
          </p:cNvSpPr>
          <p:nvPr/>
        </p:nvSpPr>
        <p:spPr bwMode="auto">
          <a:xfrm>
            <a:off x="2214563" y="3157538"/>
            <a:ext cx="381000" cy="304800"/>
          </a:xfrm>
          <a:prstGeom prst="rect">
            <a:avLst/>
          </a:prstGeom>
          <a:solidFill>
            <a:srgbClr val="FF9B9B"/>
          </a:solidFill>
          <a:ln w="9525">
            <a:noFill/>
            <a:miter lim="800000"/>
            <a:headEnd/>
            <a:tailEnd/>
          </a:ln>
          <a:effectLst/>
        </p:spPr>
        <p:txBody>
          <a:bodyPr wrap="none" anchor="ctr"/>
          <a:lstStyle/>
          <a:p>
            <a:endParaRPr lang="en-US">
              <a:solidFill>
                <a:prstClr val="black"/>
              </a:solidFill>
            </a:endParaRPr>
          </a:p>
        </p:txBody>
      </p:sp>
      <p:sp>
        <p:nvSpPr>
          <p:cNvPr id="119864" name="Rectangle 56"/>
          <p:cNvSpPr>
            <a:spLocks noChangeArrowheads="1"/>
          </p:cNvSpPr>
          <p:nvPr/>
        </p:nvSpPr>
        <p:spPr bwMode="auto">
          <a:xfrm>
            <a:off x="1317625" y="3386138"/>
            <a:ext cx="820738" cy="76200"/>
          </a:xfrm>
          <a:prstGeom prst="rect">
            <a:avLst/>
          </a:prstGeom>
          <a:solidFill>
            <a:srgbClr val="FF9B9B"/>
          </a:solidFill>
          <a:ln w="9525">
            <a:noFill/>
            <a:miter lim="800000"/>
            <a:headEnd/>
            <a:tailEnd/>
          </a:ln>
          <a:effectLst/>
        </p:spPr>
        <p:txBody>
          <a:bodyPr wrap="none" anchor="ctr"/>
          <a:lstStyle/>
          <a:p>
            <a:endParaRPr lang="en-US">
              <a:solidFill>
                <a:prstClr val="black"/>
              </a:solidFill>
            </a:endParaRPr>
          </a:p>
        </p:txBody>
      </p:sp>
      <p:sp>
        <p:nvSpPr>
          <p:cNvPr id="119865" name="Text Box 57"/>
          <p:cNvSpPr txBox="1">
            <a:spLocks noChangeArrowheads="1"/>
          </p:cNvSpPr>
          <p:nvPr/>
        </p:nvSpPr>
        <p:spPr bwMode="auto">
          <a:xfrm>
            <a:off x="1741488" y="2360613"/>
            <a:ext cx="184150" cy="457200"/>
          </a:xfrm>
          <a:prstGeom prst="rect">
            <a:avLst/>
          </a:prstGeom>
          <a:noFill/>
          <a:ln w="9525">
            <a:noFill/>
            <a:miter lim="800000"/>
            <a:headEnd/>
            <a:tailEnd/>
          </a:ln>
          <a:effectLst/>
        </p:spPr>
        <p:txBody>
          <a:bodyPr wrap="none">
            <a:spAutoFit/>
          </a:bodyPr>
          <a:lstStyle/>
          <a:p>
            <a:endParaRPr lang="en-GB" b="1">
              <a:solidFill>
                <a:prstClr val="white"/>
              </a:solidFill>
              <a:latin typeface="Times New Roman" pitchFamily="18" charset="0"/>
            </a:endParaRPr>
          </a:p>
        </p:txBody>
      </p:sp>
      <p:sp>
        <p:nvSpPr>
          <p:cNvPr id="119866" name="Text Box 58"/>
          <p:cNvSpPr txBox="1">
            <a:spLocks noChangeArrowheads="1"/>
          </p:cNvSpPr>
          <p:nvPr/>
        </p:nvSpPr>
        <p:spPr bwMode="auto">
          <a:xfrm>
            <a:off x="5429250" y="1752600"/>
            <a:ext cx="2743200" cy="457200"/>
          </a:xfrm>
          <a:prstGeom prst="rect">
            <a:avLst/>
          </a:prstGeom>
          <a:noFill/>
          <a:ln w="9525">
            <a:noFill/>
            <a:miter lim="800000"/>
            <a:headEnd/>
            <a:tailEnd/>
          </a:ln>
          <a:effectLst/>
        </p:spPr>
        <p:txBody>
          <a:bodyPr>
            <a:spAutoFit/>
          </a:bodyPr>
          <a:lstStyle/>
          <a:p>
            <a:r>
              <a:rPr lang="fr-CH" sz="1200">
                <a:solidFill>
                  <a:prstClr val="black"/>
                </a:solidFill>
              </a:rPr>
              <a:t>Begins with RR, followed by</a:t>
            </a:r>
          </a:p>
          <a:p>
            <a:r>
              <a:rPr lang="fr-CH" sz="1200">
                <a:solidFill>
                  <a:prstClr val="black"/>
                </a:solidFill>
              </a:rPr>
              <a:t>progression with or without relapses </a:t>
            </a:r>
            <a:endParaRPr lang="en-US" sz="1200">
              <a:solidFill>
                <a:prstClr val="black"/>
              </a:solidFill>
            </a:endParaRPr>
          </a:p>
        </p:txBody>
      </p:sp>
      <p:sp>
        <p:nvSpPr>
          <p:cNvPr id="119867" name="Text Box 59"/>
          <p:cNvSpPr txBox="1">
            <a:spLocks noChangeArrowheads="1"/>
          </p:cNvSpPr>
          <p:nvPr/>
        </p:nvSpPr>
        <p:spPr bwMode="auto">
          <a:xfrm>
            <a:off x="1376363" y="4605338"/>
            <a:ext cx="2286000" cy="639762"/>
          </a:xfrm>
          <a:prstGeom prst="rect">
            <a:avLst/>
          </a:prstGeom>
          <a:noFill/>
          <a:ln w="9525">
            <a:noFill/>
            <a:miter lim="800000"/>
            <a:headEnd/>
            <a:tailEnd/>
          </a:ln>
          <a:effectLst/>
        </p:spPr>
        <p:txBody>
          <a:bodyPr>
            <a:spAutoFit/>
          </a:bodyPr>
          <a:lstStyle/>
          <a:p>
            <a:r>
              <a:rPr lang="fr-CH" sz="1200">
                <a:solidFill>
                  <a:prstClr val="black"/>
                </a:solidFill>
              </a:rPr>
              <a:t>Progression from onset, </a:t>
            </a:r>
          </a:p>
          <a:p>
            <a:r>
              <a:rPr lang="fr-CH" sz="1200">
                <a:solidFill>
                  <a:prstClr val="black"/>
                </a:solidFill>
              </a:rPr>
              <a:t>no relapses, continuous or stepwise progression</a:t>
            </a:r>
            <a:endParaRPr lang="en-US" sz="1200">
              <a:solidFill>
                <a:prstClr val="black"/>
              </a:solidFill>
            </a:endParaRPr>
          </a:p>
        </p:txBody>
      </p:sp>
      <p:sp>
        <p:nvSpPr>
          <p:cNvPr id="119868" name="Text Box 60"/>
          <p:cNvSpPr txBox="1">
            <a:spLocks noChangeArrowheads="1"/>
          </p:cNvSpPr>
          <p:nvPr/>
        </p:nvSpPr>
        <p:spPr bwMode="auto">
          <a:xfrm>
            <a:off x="5613400" y="4576763"/>
            <a:ext cx="2362200" cy="457200"/>
          </a:xfrm>
          <a:prstGeom prst="rect">
            <a:avLst/>
          </a:prstGeom>
          <a:noFill/>
          <a:ln w="9525">
            <a:noFill/>
            <a:miter lim="800000"/>
            <a:headEnd/>
            <a:tailEnd/>
          </a:ln>
          <a:effectLst/>
        </p:spPr>
        <p:txBody>
          <a:bodyPr>
            <a:spAutoFit/>
          </a:bodyPr>
          <a:lstStyle/>
          <a:p>
            <a:r>
              <a:rPr lang="fr-CH" sz="1200">
                <a:solidFill>
                  <a:prstClr val="black"/>
                </a:solidFill>
              </a:rPr>
              <a:t>Progression from onset </a:t>
            </a:r>
          </a:p>
          <a:p>
            <a:r>
              <a:rPr lang="fr-CH" sz="1200">
                <a:solidFill>
                  <a:prstClr val="black"/>
                </a:solidFill>
              </a:rPr>
              <a:t>with few relapses </a:t>
            </a:r>
            <a:endParaRPr lang="en-US" sz="1200">
              <a:solidFill>
                <a:prstClr val="black"/>
              </a:solidFill>
            </a:endParaRPr>
          </a:p>
        </p:txBody>
      </p:sp>
      <p:sp>
        <p:nvSpPr>
          <p:cNvPr id="62" name="Rectangle 2"/>
          <p:cNvSpPr txBox="1">
            <a:spLocks noChangeArrowheads="1"/>
          </p:cNvSpPr>
          <p:nvPr/>
        </p:nvSpPr>
        <p:spPr bwMode="gray">
          <a:xfrm>
            <a:off x="246101" y="212802"/>
            <a:ext cx="8289925" cy="44319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algn="ctr" eaLnBrk="0" hangingPunct="0">
              <a:lnSpc>
                <a:spcPct val="95000"/>
              </a:lnSpc>
              <a:defRPr/>
            </a:pPr>
            <a:r>
              <a:rPr lang="el-GR" b="1" kern="0" dirty="0" smtClean="0">
                <a:solidFill>
                  <a:srgbClr val="615953"/>
                </a:solidFill>
                <a:latin typeface="Arial" panose="020B0604020202020204" pitchFamily="34" charset="0"/>
                <a:ea typeface="+mj-ea"/>
                <a:cs typeface="Arial" panose="020B0604020202020204" pitchFamily="34" charset="0"/>
              </a:rPr>
              <a:t>Τύποι της ΣΚΠ</a:t>
            </a:r>
          </a:p>
        </p:txBody>
      </p:sp>
    </p:spTree>
    <p:extLst>
      <p:ext uri="{BB962C8B-B14F-4D97-AF65-F5344CB8AC3E}">
        <p14:creationId xmlns:p14="http://schemas.microsoft.com/office/powerpoint/2010/main" val="3586611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854075" y="485775"/>
            <a:ext cx="8289925" cy="381000"/>
          </a:xfrm>
        </p:spPr>
        <p:txBody>
          <a:bodyPr>
            <a:noAutofit/>
          </a:bodyPr>
          <a:lstStyle/>
          <a:p>
            <a:r>
              <a:rPr lang="el-GR" sz="2400" b="1" dirty="0">
                <a:solidFill>
                  <a:srgbClr val="615953"/>
                </a:solidFill>
                <a:latin typeface="Arial" panose="020B0604020202020204" pitchFamily="34" charset="0"/>
                <a:cs typeface="Arial" panose="020B0604020202020204" pitchFamily="34" charset="0"/>
              </a:rPr>
              <a:t>Υποτροπιάζουσα-διαλείπουσα  </a:t>
            </a:r>
            <a:r>
              <a:rPr lang="en-US" sz="2400" b="1" dirty="0" smtClean="0">
                <a:solidFill>
                  <a:srgbClr val="615953"/>
                </a:solidFill>
                <a:latin typeface="Arial" panose="020B0604020202020204" pitchFamily="34" charset="0"/>
                <a:cs typeface="Arial" panose="020B0604020202020204" pitchFamily="34" charset="0"/>
              </a:rPr>
              <a:t>(</a:t>
            </a:r>
            <a:r>
              <a:rPr lang="el-GR" sz="2400" b="1" dirty="0" smtClean="0">
                <a:solidFill>
                  <a:srgbClr val="615953"/>
                </a:solidFill>
                <a:latin typeface="Arial" panose="020B0604020202020204" pitchFamily="34" charset="0"/>
                <a:cs typeface="Arial" panose="020B0604020202020204" pitchFamily="34" charset="0"/>
              </a:rPr>
              <a:t>RRMS</a:t>
            </a:r>
            <a:r>
              <a:rPr lang="en-US" sz="2400" b="1" dirty="0" smtClean="0">
                <a:solidFill>
                  <a:srgbClr val="615953"/>
                </a:solidFill>
                <a:latin typeface="Arial" panose="020B0604020202020204" pitchFamily="34" charset="0"/>
                <a:cs typeface="Arial" panose="020B0604020202020204" pitchFamily="34" charset="0"/>
              </a:rPr>
              <a:t>)</a:t>
            </a:r>
            <a:endParaRPr lang="el-GR" sz="2400" b="1" dirty="0">
              <a:solidFill>
                <a:srgbClr val="615953"/>
              </a:solidFill>
              <a:latin typeface="Arial" panose="020B0604020202020204" pitchFamily="34" charset="0"/>
              <a:cs typeface="Arial" panose="020B0604020202020204" pitchFamily="34" charset="0"/>
            </a:endParaRPr>
          </a:p>
        </p:txBody>
      </p:sp>
      <p:sp>
        <p:nvSpPr>
          <p:cNvPr id="160771" name="Rectangle 3"/>
          <p:cNvSpPr>
            <a:spLocks noGrp="1" noChangeArrowheads="1"/>
          </p:cNvSpPr>
          <p:nvPr>
            <p:ph type="body" idx="4294967295"/>
          </p:nvPr>
        </p:nvSpPr>
        <p:spPr>
          <a:xfrm>
            <a:off x="0" y="1022350"/>
            <a:ext cx="7681913" cy="1860550"/>
          </a:xfrm>
        </p:spPr>
        <p:txBody>
          <a:bodyPr>
            <a:normAutofit/>
          </a:bodyPr>
          <a:lstStyle/>
          <a:p>
            <a:r>
              <a:rPr lang="el-GR" sz="1400" dirty="0">
                <a:solidFill>
                  <a:srgbClr val="615953"/>
                </a:solidFill>
                <a:latin typeface="Arial" panose="020B0604020202020204" pitchFamily="34" charset="0"/>
                <a:cs typeface="Arial" panose="020B0604020202020204" pitchFamily="34" charset="0"/>
              </a:rPr>
              <a:t>Είναι η πιο συχνή μορφή ΣΚΠ – περίπου 85% των ατόμων με ΣΚΠ εμφανίζουν </a:t>
            </a:r>
            <a:r>
              <a:rPr lang="el-GR" sz="1400" dirty="0" smtClean="0">
                <a:solidFill>
                  <a:srgbClr val="615953"/>
                </a:solidFill>
                <a:latin typeface="Arial" panose="020B0604020202020204" pitchFamily="34" charset="0"/>
                <a:cs typeface="Arial" panose="020B0604020202020204" pitchFamily="34" charset="0"/>
              </a:rPr>
              <a:t>RRMS</a:t>
            </a:r>
            <a:endParaRPr lang="el-GR" sz="1400" dirty="0">
              <a:solidFill>
                <a:srgbClr val="615953"/>
              </a:solidFill>
              <a:latin typeface="Arial" panose="020B0604020202020204" pitchFamily="34" charset="0"/>
              <a:cs typeface="Arial" panose="020B0604020202020204" pitchFamily="34" charset="0"/>
            </a:endParaRPr>
          </a:p>
          <a:p>
            <a:r>
              <a:rPr lang="el-GR" sz="1400" dirty="0">
                <a:solidFill>
                  <a:srgbClr val="615953"/>
                </a:solidFill>
                <a:latin typeface="Arial" panose="020B0604020202020204" pitchFamily="34" charset="0"/>
                <a:cs typeface="Arial" panose="020B0604020202020204" pitchFamily="34" charset="0"/>
              </a:rPr>
              <a:t>Χαρακτηρίζεται από σαφώς καθορισμένες υποτροπές, που ακολουθούνται είτε από πλήρη ύφεση είτε από ύφεση με ορισμένα υπολειμματικά ελλείμματα μετά την ανάρρωση . Με την πάροδο του χρόνου, οι ασθενείς μπορεί να μεταπέσουν σε δευτερογενώς προϊούσα μορφή της νόσου SPMS</a:t>
            </a:r>
          </a:p>
        </p:txBody>
      </p:sp>
      <p:sp>
        <p:nvSpPr>
          <p:cNvPr id="6" name="Rectangle 2"/>
          <p:cNvSpPr txBox="1">
            <a:spLocks noChangeArrowheads="1"/>
          </p:cNvSpPr>
          <p:nvPr/>
        </p:nvSpPr>
        <p:spPr>
          <a:xfrm>
            <a:off x="519537" y="2538336"/>
            <a:ext cx="8289925"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l-GR" sz="2400" b="1" dirty="0" smtClean="0">
                <a:solidFill>
                  <a:srgbClr val="615953"/>
                </a:solidFill>
                <a:latin typeface="Arial" panose="020B0604020202020204" pitchFamily="34" charset="0"/>
                <a:cs typeface="Arial" panose="020B0604020202020204" pitchFamily="34" charset="0"/>
              </a:rPr>
              <a:t>Δευτερογενώς προϊούσα ΣΚΠ (SPMS) </a:t>
            </a:r>
            <a:endParaRPr lang="el-GR" sz="2400" b="1" dirty="0">
              <a:solidFill>
                <a:srgbClr val="615953"/>
              </a:solidFill>
              <a:latin typeface="Arial" panose="020B0604020202020204" pitchFamily="34" charset="0"/>
              <a:cs typeface="Arial" panose="020B0604020202020204" pitchFamily="34" charset="0"/>
            </a:endParaRPr>
          </a:p>
        </p:txBody>
      </p:sp>
      <p:sp>
        <p:nvSpPr>
          <p:cNvPr id="7" name="Rectangle 3"/>
          <p:cNvSpPr txBox="1">
            <a:spLocks noChangeArrowheads="1"/>
          </p:cNvSpPr>
          <p:nvPr/>
        </p:nvSpPr>
        <p:spPr>
          <a:xfrm>
            <a:off x="519537" y="2936837"/>
            <a:ext cx="7626582" cy="18605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l-GR" sz="1400" dirty="0" smtClean="0">
                <a:solidFill>
                  <a:srgbClr val="615953"/>
                </a:solidFill>
                <a:latin typeface="Arial" panose="020B0604020202020204" pitchFamily="34" charset="0"/>
                <a:cs typeface="Arial" panose="020B0604020202020204" pitchFamily="34" charset="0"/>
              </a:rPr>
              <a:t>Η SPMS εμφανίζει αρχικά το ίδιο μοντέλο με την RRMS, αλλά ακολουθείται από εξέλιξη της νόσου. Η SPMS μπορεί να περιλαμβάνει περιστασιακές υποτροπές, ελάσσονες υφέσεις και σταθεροποίηση (</a:t>
            </a:r>
            <a:r>
              <a:rPr lang="el-GR" sz="1400" dirty="0" err="1" smtClean="0">
                <a:solidFill>
                  <a:srgbClr val="615953"/>
                </a:solidFill>
                <a:latin typeface="Arial" panose="020B0604020202020204" pitchFamily="34" charset="0"/>
                <a:cs typeface="Arial" panose="020B0604020202020204" pitchFamily="34" charset="0"/>
              </a:rPr>
              <a:t>plateaus</a:t>
            </a:r>
            <a:r>
              <a:rPr lang="el-GR" sz="1400" dirty="0" smtClean="0">
                <a:solidFill>
                  <a:srgbClr val="615953"/>
                </a:solidFill>
                <a:latin typeface="Arial" panose="020B0604020202020204" pitchFamily="34" charset="0"/>
                <a:cs typeface="Arial" panose="020B0604020202020204" pitchFamily="34" charset="0"/>
              </a:rPr>
              <a:t>) (SPMS-R - SPMS με υποτροπές) ή μπορεί να μην υπάρχουν υποτροπές (SPMSNR) </a:t>
            </a:r>
          </a:p>
          <a:p>
            <a:pPr fontAlgn="auto">
              <a:spcAft>
                <a:spcPts val="0"/>
              </a:spcAft>
            </a:pPr>
            <a:r>
              <a:rPr lang="el-GR" sz="1400" dirty="0" smtClean="0">
                <a:solidFill>
                  <a:srgbClr val="615953"/>
                </a:solidFill>
                <a:latin typeface="Arial" panose="020B0604020202020204" pitchFamily="34" charset="0"/>
                <a:cs typeface="Arial" panose="020B0604020202020204" pitchFamily="34" charset="0"/>
              </a:rPr>
              <a:t>Περίπου 50% των πασχόντων από ΣΚΠ που δεν λαμβάνουν θεραπεία θα αναπτύξουν SPMS μέσα σε 10 χρόνια από την έναρξη της νόσου.</a:t>
            </a:r>
            <a:endParaRPr lang="el-GR" sz="1400" dirty="0">
              <a:solidFill>
                <a:srgbClr val="615953"/>
              </a:solidFill>
              <a:latin typeface="Arial" panose="020B0604020202020204" pitchFamily="34" charset="0"/>
              <a:cs typeface="Arial" panose="020B0604020202020204" pitchFamily="34" charset="0"/>
            </a:endParaRPr>
          </a:p>
        </p:txBody>
      </p:sp>
      <p:sp>
        <p:nvSpPr>
          <p:cNvPr id="8" name="Rectangle 2"/>
          <p:cNvSpPr txBox="1">
            <a:spLocks noChangeArrowheads="1"/>
          </p:cNvSpPr>
          <p:nvPr/>
        </p:nvSpPr>
        <p:spPr>
          <a:xfrm>
            <a:off x="619899" y="4682779"/>
            <a:ext cx="8289925"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l-GR" sz="2400" b="1" dirty="0" smtClean="0">
                <a:solidFill>
                  <a:srgbClr val="615953"/>
                </a:solidFill>
                <a:latin typeface="Arial" panose="020B0604020202020204" pitchFamily="34" charset="0"/>
                <a:cs typeface="Arial" panose="020B0604020202020204" pitchFamily="34" charset="0"/>
              </a:rPr>
              <a:t>Πρωτογενώς προϊούσα (</a:t>
            </a:r>
            <a:r>
              <a:rPr lang="en-US" sz="2400" b="1" dirty="0" smtClean="0">
                <a:solidFill>
                  <a:srgbClr val="615953"/>
                </a:solidFill>
                <a:latin typeface="Arial" panose="020B0604020202020204" pitchFamily="34" charset="0"/>
                <a:cs typeface="Arial" panose="020B0604020202020204" pitchFamily="34" charset="0"/>
              </a:rPr>
              <a:t>PPMS)</a:t>
            </a:r>
            <a:endParaRPr lang="el-GR" sz="2400" b="1" dirty="0">
              <a:solidFill>
                <a:srgbClr val="615953"/>
              </a:solidFill>
              <a:latin typeface="Arial" panose="020B0604020202020204" pitchFamily="34" charset="0"/>
              <a:cs typeface="Arial" panose="020B0604020202020204" pitchFamily="34" charset="0"/>
            </a:endParaRPr>
          </a:p>
        </p:txBody>
      </p:sp>
      <p:sp>
        <p:nvSpPr>
          <p:cNvPr id="9" name="Rectangle 3"/>
          <p:cNvSpPr txBox="1">
            <a:spLocks noChangeArrowheads="1"/>
          </p:cNvSpPr>
          <p:nvPr/>
        </p:nvSpPr>
        <p:spPr>
          <a:xfrm>
            <a:off x="519537" y="5164138"/>
            <a:ext cx="8474075" cy="18605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l-GR" sz="1400" dirty="0" smtClean="0">
                <a:solidFill>
                  <a:srgbClr val="615953"/>
                </a:solidFill>
                <a:latin typeface="Arial" panose="020B0604020202020204" pitchFamily="34" charset="0"/>
                <a:cs typeface="Arial" panose="020B0604020202020204" pitchFamily="34" charset="0"/>
              </a:rPr>
              <a:t>Είναι η πιο σοβαρή μορφή της νόσου και παρατηρείται σε 10–15% των ατόμων με ΣΚΠ</a:t>
            </a:r>
          </a:p>
          <a:p>
            <a:pPr fontAlgn="auto">
              <a:spcAft>
                <a:spcPts val="0"/>
              </a:spcAft>
            </a:pPr>
            <a:r>
              <a:rPr lang="el-GR" sz="1400" dirty="0" smtClean="0">
                <a:solidFill>
                  <a:srgbClr val="615953"/>
                </a:solidFill>
                <a:latin typeface="Arial" panose="020B0604020202020204" pitchFamily="34" charset="0"/>
                <a:cs typeface="Arial" panose="020B0604020202020204" pitchFamily="34" charset="0"/>
              </a:rPr>
              <a:t>Χαρακτηρίζεται από εξέλιξη της νόσου μετά την έναρξη, με ή χωρίς περιστασιακή σταθεροποίηση και παροδικές υφέσεις . Σταδιακά, παρατηρείται σχεδόν συνεχής συσσώρευση σωματικής αναπηρίας και δεν υπάρχουν διακριτές υποτροπές. </a:t>
            </a:r>
            <a:endParaRPr lang="el-GR" sz="1400" dirty="0">
              <a:solidFill>
                <a:srgbClr val="61595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98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J1.3oR4uf0STrFcg_fMzD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L1BWyf.uUyWT8fWMVsp0g"/>
</p:tagLst>
</file>

<file path=ppt/theme/theme1.xml><?xml version="1.0" encoding="utf-8"?>
<a:theme xmlns:a="http://schemas.openxmlformats.org/drawingml/2006/main" name="4_Default Design">
  <a:themeElements>
    <a:clrScheme name="MS Franchise template">
      <a:dk1>
        <a:srgbClr val="000000"/>
      </a:dk1>
      <a:lt1>
        <a:srgbClr val="FFFFFF"/>
      </a:lt1>
      <a:dk2>
        <a:srgbClr val="000000"/>
      </a:dk2>
      <a:lt2>
        <a:srgbClr val="464749"/>
      </a:lt2>
      <a:accent1>
        <a:srgbClr val="E44C16"/>
      </a:accent1>
      <a:accent2>
        <a:srgbClr val="FCAF17"/>
      </a:accent2>
      <a:accent3>
        <a:srgbClr val="923222"/>
      </a:accent3>
      <a:accent4>
        <a:srgbClr val="606060"/>
      </a:accent4>
      <a:accent5>
        <a:srgbClr val="E44C16"/>
      </a:accent5>
      <a:accent6>
        <a:srgbClr val="FCAF17"/>
      </a:accent6>
      <a:hlink>
        <a:srgbClr val="923222"/>
      </a:hlink>
      <a:folHlink>
        <a:srgbClr val="606060"/>
      </a:folHlink>
    </a:clrScheme>
    <a:fontScheme name="4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464749"/>
        </a:lt2>
        <a:accent1>
          <a:srgbClr val="E44C16"/>
        </a:accent1>
        <a:accent2>
          <a:srgbClr val="FCAF17"/>
        </a:accent2>
        <a:accent3>
          <a:srgbClr val="FFFFFF"/>
        </a:accent3>
        <a:accent4>
          <a:srgbClr val="000000"/>
        </a:accent4>
        <a:accent5>
          <a:srgbClr val="EFB2AB"/>
        </a:accent5>
        <a:accent6>
          <a:srgbClr val="E49E14"/>
        </a:accent6>
        <a:hlink>
          <a:srgbClr val="923222"/>
        </a:hlink>
        <a:folHlink>
          <a:srgbClr val="8B8D8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Novartis">
  <a:themeElements>
    <a:clrScheme name="Novartis">
      <a:dk1>
        <a:srgbClr val="917B69"/>
      </a:dk1>
      <a:lt1>
        <a:srgbClr val="FFFFFF"/>
      </a:lt1>
      <a:dk2>
        <a:srgbClr val="917B69"/>
      </a:dk2>
      <a:lt2>
        <a:srgbClr val="F8F8F8"/>
      </a:lt2>
      <a:accent1>
        <a:srgbClr val="FCAF17"/>
      </a:accent1>
      <a:accent2>
        <a:srgbClr val="EC8026"/>
      </a:accent2>
      <a:accent3>
        <a:srgbClr val="E44C16"/>
      </a:accent3>
      <a:accent4>
        <a:srgbClr val="923222"/>
      </a:accent4>
      <a:accent5>
        <a:srgbClr val="634329"/>
      </a:accent5>
      <a:accent6>
        <a:srgbClr val="000000"/>
      </a:accent6>
      <a:hlink>
        <a:srgbClr val="917B69"/>
      </a:hlink>
      <a:folHlink>
        <a:srgbClr val="917B69"/>
      </a:folHlink>
    </a:clrScheme>
    <a:fontScheme name="Novartis">
      <a:majorFont>
        <a:latin typeface="Arial"/>
        <a:ea typeface=""/>
        <a:cs typeface=""/>
      </a:majorFont>
      <a:minorFont>
        <a:latin typeface="Arial"/>
        <a:ea typeface=""/>
        <a:cs typeface=""/>
      </a:minorFont>
    </a:fontScheme>
    <a:fmtScheme name="Novart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1.xml><?xml version="1.0" encoding="utf-8"?>
<a:theme xmlns:a="http://schemas.openxmlformats.org/drawingml/2006/main" name="Novartis">
  <a:themeElements>
    <a:clrScheme name="Novartis">
      <a:dk1>
        <a:srgbClr val="917B69"/>
      </a:dk1>
      <a:lt1>
        <a:srgbClr val="FFFFFF"/>
      </a:lt1>
      <a:dk2>
        <a:srgbClr val="917B69"/>
      </a:dk2>
      <a:lt2>
        <a:srgbClr val="F8F8F8"/>
      </a:lt2>
      <a:accent1>
        <a:srgbClr val="FCAF17"/>
      </a:accent1>
      <a:accent2>
        <a:srgbClr val="EC8026"/>
      </a:accent2>
      <a:accent3>
        <a:srgbClr val="E44C16"/>
      </a:accent3>
      <a:accent4>
        <a:srgbClr val="923222"/>
      </a:accent4>
      <a:accent5>
        <a:srgbClr val="634329"/>
      </a:accent5>
      <a:accent6>
        <a:srgbClr val="000000"/>
      </a:accent6>
      <a:hlink>
        <a:srgbClr val="917B69"/>
      </a:hlink>
      <a:folHlink>
        <a:srgbClr val="917B69"/>
      </a:folHlink>
    </a:clrScheme>
    <a:fontScheme name="Novartis">
      <a:majorFont>
        <a:latin typeface="Arial"/>
        <a:ea typeface=""/>
        <a:cs typeface=""/>
      </a:majorFont>
      <a:minorFont>
        <a:latin typeface="Arial"/>
        <a:ea typeface=""/>
        <a:cs typeface=""/>
      </a:minorFont>
    </a:fontScheme>
    <a:fmtScheme name="Novart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9_Default Design">
  <a:themeElements>
    <a:clrScheme name="Custom 10">
      <a:dk1>
        <a:srgbClr val="000000"/>
      </a:dk1>
      <a:lt1>
        <a:srgbClr val="FFFFFF"/>
      </a:lt1>
      <a:dk2>
        <a:srgbClr val="000000"/>
      </a:dk2>
      <a:lt2>
        <a:srgbClr val="808080"/>
      </a:lt2>
      <a:accent1>
        <a:srgbClr val="E44C16"/>
      </a:accent1>
      <a:accent2>
        <a:srgbClr val="FCAF17"/>
      </a:accent2>
      <a:accent3>
        <a:srgbClr val="923222"/>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Revised template 290930">
  <a:themeElements>
    <a:clrScheme name="">
      <a:dk1>
        <a:srgbClr val="000000"/>
      </a:dk1>
      <a:lt1>
        <a:srgbClr val="FFFFFF"/>
      </a:lt1>
      <a:dk2>
        <a:srgbClr val="FFFFFF"/>
      </a:dk2>
      <a:lt2>
        <a:srgbClr val="626262"/>
      </a:lt2>
      <a:accent1>
        <a:srgbClr val="A50021"/>
      </a:accent1>
      <a:accent2>
        <a:srgbClr val="FF9900"/>
      </a:accent2>
      <a:accent3>
        <a:srgbClr val="FFFFFF"/>
      </a:accent3>
      <a:accent4>
        <a:srgbClr val="000000"/>
      </a:accent4>
      <a:accent5>
        <a:srgbClr val="CFAAAB"/>
      </a:accent5>
      <a:accent6>
        <a:srgbClr val="E78A00"/>
      </a:accent6>
      <a:hlink>
        <a:srgbClr val="403092"/>
      </a:hlink>
      <a:folHlink>
        <a:srgbClr val="00999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evised template 29093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vised template 29093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vised template 29093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vised template 29093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vised template 29093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vised template 29093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vised template 29093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vised template 29093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vised template 29093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vised template 29093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vised template 29093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vised template 29093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Revised template 290930 13">
        <a:dk1>
          <a:srgbClr val="A50021"/>
        </a:dk1>
        <a:lt1>
          <a:srgbClr val="FFFFFF"/>
        </a:lt1>
        <a:dk2>
          <a:srgbClr val="FFFFFF"/>
        </a:dk2>
        <a:lt2>
          <a:srgbClr val="808080"/>
        </a:lt2>
        <a:accent1>
          <a:srgbClr val="FF9933"/>
        </a:accent1>
        <a:accent2>
          <a:srgbClr val="9933FF"/>
        </a:accent2>
        <a:accent3>
          <a:srgbClr val="FFFFFF"/>
        </a:accent3>
        <a:accent4>
          <a:srgbClr val="8C001B"/>
        </a:accent4>
        <a:accent5>
          <a:srgbClr val="FFCAAD"/>
        </a:accent5>
        <a:accent6>
          <a:srgbClr val="8A2D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vised template 290930 14">
        <a:dk1>
          <a:srgbClr val="000000"/>
        </a:dk1>
        <a:lt1>
          <a:srgbClr val="FFFFFF"/>
        </a:lt1>
        <a:dk2>
          <a:srgbClr val="FFFFFF"/>
        </a:dk2>
        <a:lt2>
          <a:srgbClr val="808080"/>
        </a:lt2>
        <a:accent1>
          <a:srgbClr val="FF9933"/>
        </a:accent1>
        <a:accent2>
          <a:srgbClr val="9933FF"/>
        </a:accent2>
        <a:accent3>
          <a:srgbClr val="FFFFFF"/>
        </a:accent3>
        <a:accent4>
          <a:srgbClr val="000000"/>
        </a:accent4>
        <a:accent5>
          <a:srgbClr val="FFCAAD"/>
        </a:accent5>
        <a:accent6>
          <a:srgbClr val="8A2D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vised template 290930 15">
        <a:dk1>
          <a:srgbClr val="000000"/>
        </a:dk1>
        <a:lt1>
          <a:srgbClr val="FFFFFF"/>
        </a:lt1>
        <a:dk2>
          <a:srgbClr val="FFFFFF"/>
        </a:dk2>
        <a:lt2>
          <a:srgbClr val="808080"/>
        </a:lt2>
        <a:accent1>
          <a:srgbClr val="A50021"/>
        </a:accent1>
        <a:accent2>
          <a:srgbClr val="FF9900"/>
        </a:accent2>
        <a:accent3>
          <a:srgbClr val="FFFFFF"/>
        </a:accent3>
        <a:accent4>
          <a:srgbClr val="000000"/>
        </a:accent4>
        <a:accent5>
          <a:srgbClr val="CFAAAB"/>
        </a:accent5>
        <a:accent6>
          <a:srgbClr val="E78A00"/>
        </a:accent6>
        <a:hlink>
          <a:srgbClr val="9933FF"/>
        </a:hlink>
        <a:folHlink>
          <a:srgbClr val="009999"/>
        </a:folHlink>
      </a:clrScheme>
      <a:clrMap bg1="lt1" tx1="dk1" bg2="lt2" tx2="dk2" accent1="accent1" accent2="accent2" accent3="accent3" accent4="accent4" accent5="accent5" accent6="accent6" hlink="hlink" folHlink="folHlink"/>
    </a:extraClrScheme>
    <a:extraClrScheme>
      <a:clrScheme name="Revised template 290930 16">
        <a:dk1>
          <a:srgbClr val="000000"/>
        </a:dk1>
        <a:lt1>
          <a:srgbClr val="FFFFFF"/>
        </a:lt1>
        <a:dk2>
          <a:srgbClr val="FFFFFF"/>
        </a:dk2>
        <a:lt2>
          <a:srgbClr val="808080"/>
        </a:lt2>
        <a:accent1>
          <a:srgbClr val="A50021"/>
        </a:accent1>
        <a:accent2>
          <a:srgbClr val="FF9900"/>
        </a:accent2>
        <a:accent3>
          <a:srgbClr val="FFFFFF"/>
        </a:accent3>
        <a:accent4>
          <a:srgbClr val="000000"/>
        </a:accent4>
        <a:accent5>
          <a:srgbClr val="CFAAAB"/>
        </a:accent5>
        <a:accent6>
          <a:srgbClr val="E78A00"/>
        </a:accent6>
        <a:hlink>
          <a:srgbClr val="403092"/>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dule 3 FGFR and other RTKs_v1a">
  <a:themeElements>
    <a:clrScheme name="Novartis">
      <a:dk1>
        <a:srgbClr val="000000"/>
      </a:dk1>
      <a:lt1>
        <a:srgbClr val="FFFFFF"/>
      </a:lt1>
      <a:dk2>
        <a:srgbClr val="000000"/>
      </a:dk2>
      <a:lt2>
        <a:srgbClr val="808080"/>
      </a:lt2>
      <a:accent1>
        <a:srgbClr val="E44C16"/>
      </a:accent1>
      <a:accent2>
        <a:srgbClr val="EC8024"/>
      </a:accent2>
      <a:accent3>
        <a:srgbClr val="FCAF17"/>
      </a:accent3>
      <a:accent4>
        <a:srgbClr val="FED300"/>
      </a:accent4>
      <a:accent5>
        <a:srgbClr val="F5EBD7"/>
      </a:accent5>
      <a:accent6>
        <a:srgbClr val="923222"/>
      </a:accent6>
      <a:hlink>
        <a:srgbClr val="007FA1"/>
      </a:hlink>
      <a:folHlink>
        <a:srgbClr val="634329"/>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9525" cap="flat" cmpd="sng" algn="ctr">
          <a:no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ctr" defTabSz="857250" rtl="0" eaLnBrk="1" fontAlgn="base" latinLnBrk="0" hangingPunct="1">
          <a:lnSpc>
            <a:spcPct val="100000"/>
          </a:lnSpc>
          <a:spcBef>
            <a:spcPct val="0"/>
          </a:spcBef>
          <a:spcAft>
            <a:spcPct val="0"/>
          </a:spcAft>
          <a:buClrTx/>
          <a:buSzTx/>
          <a:buFontTx/>
          <a:buNone/>
          <a:tabLst/>
          <a:defRPr kumimoji="0" sz="1700" b="1" i="0" u="none" strike="noStrike" cap="none" normalizeH="0" smtClean="0">
            <a:ln>
              <a:noFill/>
            </a:ln>
            <a:solidFill>
              <a:schemeClr val="tx1"/>
            </a:solidFill>
            <a:effectLst/>
            <a:latin typeface="Arial" charset="0"/>
          </a:defRPr>
        </a:defPPr>
      </a:lstStyle>
    </a:spDef>
    <a:lnDef>
      <a:spPr bwMode="auto">
        <a:solidFill>
          <a:schemeClr val="accent1"/>
        </a:solidFill>
        <a:ln w="28575" cap="sq" cmpd="sng" algn="ctr">
          <a:solidFill>
            <a:schemeClr val="bg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a:lstStyle/>
    </a:lnDef>
    <a:txDef>
      <a:spPr>
        <a:noFill/>
      </a:spPr>
      <a:bodyPr wrap="none" lIns="0" tIns="0" rIns="0" bIns="0" rtlCol="0" anchor="ctr">
        <a:spAutoFit/>
      </a:bodyPr>
      <a:lstStyle>
        <a:defPPr algn="r">
          <a:defRPr sz="1100" baseline="0" dirty="0" smtClean="0">
            <a:latin typeface="+mj-lt"/>
          </a:defRPr>
        </a:defPPr>
      </a:lstStyle>
    </a:txDef>
  </a:objectDefaults>
  <a:extraClrSchemeLst>
    <a:extraClrScheme>
      <a:clrScheme name="1_e-lear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lear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e-lear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e-lear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e-lear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e-lear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e-lear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e-lear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e-lear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e-lear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e-lear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e-lear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273</TotalTime>
  <Words>6496</Words>
  <Application>Microsoft Office PowerPoint</Application>
  <PresentationFormat>On-screen Show (4:3)</PresentationFormat>
  <Paragraphs>800</Paragraphs>
  <Slides>41</Slides>
  <Notes>29</Notes>
  <HiddenSlides>0</HiddenSlides>
  <MMClips>0</MMClips>
  <ScaleCrop>false</ScaleCrop>
  <HeadingPairs>
    <vt:vector size="8" baseType="variant">
      <vt:variant>
        <vt:lpstr>Fonts Used</vt:lpstr>
      </vt:variant>
      <vt:variant>
        <vt:i4>10</vt:i4>
      </vt:variant>
      <vt:variant>
        <vt:lpstr>Theme</vt:lpstr>
      </vt:variant>
      <vt:variant>
        <vt:i4>9</vt:i4>
      </vt:variant>
      <vt:variant>
        <vt:lpstr>Embedded OLE Servers</vt:lpstr>
      </vt:variant>
      <vt:variant>
        <vt:i4>4</vt:i4>
      </vt:variant>
      <vt:variant>
        <vt:lpstr>Slide Titles</vt:lpstr>
      </vt:variant>
      <vt:variant>
        <vt:i4>41</vt:i4>
      </vt:variant>
    </vt:vector>
  </HeadingPairs>
  <TitlesOfParts>
    <vt:vector size="64" baseType="lpstr">
      <vt:lpstr>Arial Unicode MS</vt:lpstr>
      <vt:lpstr>MS PGothic</vt:lpstr>
      <vt:lpstr>Arial</vt:lpstr>
      <vt:lpstr>Calibri</vt:lpstr>
      <vt:lpstr>Imago</vt:lpstr>
      <vt:lpstr>Symbol</vt:lpstr>
      <vt:lpstr>Times New Roman</vt:lpstr>
      <vt:lpstr>Verdana</vt:lpstr>
      <vt:lpstr>Wingdings</vt:lpstr>
      <vt:lpstr>ヒラギノ角ゴ Pro W3</vt:lpstr>
      <vt:lpstr>4_Default Design</vt:lpstr>
      <vt:lpstr>9_Default Design</vt:lpstr>
      <vt:lpstr>14_Revised template 290930</vt:lpstr>
      <vt:lpstr>Module 3 FGFR and other RTKs_v1a</vt:lpstr>
      <vt:lpstr>Custom Design</vt:lpstr>
      <vt:lpstr>1_Custom Design</vt:lpstr>
      <vt:lpstr>2_Custom Design</vt:lpstr>
      <vt:lpstr>3_Custom Design</vt:lpstr>
      <vt:lpstr>4_Custom Design</vt:lpstr>
      <vt:lpstr>Microsoft Excel Chart</vt:lpstr>
      <vt:lpstr>Chart</vt:lpstr>
      <vt:lpstr>Worksheet</vt:lpstr>
      <vt:lpstr>Microsoft Excel 97-2003 Worksheet</vt:lpstr>
      <vt:lpstr>Σκλήρυνση κατά Πλάκας (ΣκΠ)</vt:lpstr>
      <vt:lpstr>PowerPoint Presentation</vt:lpstr>
      <vt:lpstr>Επιδημιολογία </vt:lpstr>
      <vt:lpstr>PowerPoint Presentation</vt:lpstr>
      <vt:lpstr>ΣΚΠ</vt:lpstr>
      <vt:lpstr>PowerPoint Presentation</vt:lpstr>
      <vt:lpstr>PowerPoint Presentation</vt:lpstr>
      <vt:lpstr>PowerPoint Presentation</vt:lpstr>
      <vt:lpstr>Υποτροπιάζουσα-διαλείπουσα  (RRMS)</vt:lpstr>
      <vt:lpstr>Κλινικά μεμονωμένο σύνδρομο  (Μεμονωμένο απομυελινωτικό συμβάν)</vt:lpstr>
      <vt:lpstr>Καλοήθης ΣΚΠ</vt:lpstr>
      <vt:lpstr>PowerPoint Presentation</vt:lpstr>
      <vt:lpstr>Η έγκαιρη αλλαγή σε πιο αποτελεσματική θεραπεία μπορεί να επηρεάσει θετικά την εξέλιξη της νόσου1,2</vt:lpstr>
      <vt:lpstr>Παράθυρο θεραπευτικής παρέμβασης</vt:lpstr>
      <vt:lpstr>PowerPoint Presentation</vt:lpstr>
      <vt:lpstr>Κλιμάκωση θεραπείας στους ασθενείς με RRMS</vt:lpstr>
      <vt:lpstr>Κλινική πορεία της ΣΚΠ</vt:lpstr>
      <vt:lpstr>Η φινγκολιμόδη «ελέγχει» τη νόσο, μειώνοντας τόσο την εστιακή όσο και τη διάχυτη εγκεφαλική βλαβη</vt:lpstr>
      <vt:lpstr>PowerPoint Presentation</vt:lpstr>
      <vt:lpstr>PowerPoint Presentation</vt:lpstr>
      <vt:lpstr>Η φινγκολιμόδη είναι η μόνη θεραπεία που μειώνει σημαντικά τον ετήσιο ρυθμό υποτροπών σε σύγκριση με την IFN β-1a</vt:lpstr>
      <vt:lpstr>Η φινγκολιμόδη είναι η μόνη θεραπεία που μειώνει σημαντικά τον ετήσιο ρυθμών υποτροπών σε σύγκριση με την IFN β-1a</vt:lpstr>
      <vt:lpstr>Η φινγκολιμόδη είναι η μόνη θεραπεία που μειώνει σημαντικά τον ετήσιο ρυθμών υποτροπών σε σύγκριση με την IFN β-1a</vt:lpstr>
      <vt:lpstr>PowerPoint Presentation</vt:lpstr>
      <vt:lpstr>PowerPoint Presentation</vt:lpstr>
      <vt:lpstr>PowerPoint Presentation</vt:lpstr>
      <vt:lpstr>Μεγαλύτερη μείωση του κινδύνου εξέλιξης αναπηρίας με την έγκαιρη έναρξη θεραπείας με Φινγκολιμόδη</vt:lpstr>
      <vt:lpstr>PowerPoint Presentation</vt:lpstr>
      <vt:lpstr>Η μείωση του εγκεφαλικού όγκου είναι ταχύτερη σε ασθενείς με ΣΚΠ σε σχέση με το γενικό πληθυσμό</vt:lpstr>
      <vt:lpstr> Εγκεφαλική ατροφία στην ΣΚΠ: Ένας in vivo δείκτης της εξελικτικής πορείας της νόσου</vt:lpstr>
      <vt:lpstr>Μόνο η θεραπεία με φινγκολιμόδη έχει δείξει μείωση του ρυθμού εξέλιξης της εγκεφαλικής ατροφίας σε όλες τις μελέτες φάσης ΙΙΙ</vt:lpstr>
      <vt:lpstr>Μόνο η θεραπεία με φινγκολιμόδη έχει δείξει μείωση του ρυθμού εξέλιξης της εγκεφαλικής ατροφίας σε όλες τις μελέτες φάσης ΙΙΙ</vt:lpstr>
      <vt:lpstr>Μόνο η θεραπεία με φινγκολιμόδη έχει δείξει μείωση του ρυθμού εξέλιξης της εγκεφαλικής ατροφίας σε όλες τις μελέτες φάσης ΙΙΙ</vt:lpstr>
      <vt:lpstr>PowerPoint Presentation</vt:lpstr>
      <vt:lpstr>Δεδομένα από την καθημερινή κλινική πράξη</vt:lpstr>
      <vt:lpstr>Μελέτη PANGAEA: η φινγκολιμόδη μείωσε τον ετήσιο ρυθμό υποτροπών έναντι προηγούμενης θεραπείας</vt:lpstr>
      <vt:lpstr>PowerPoint Presentation</vt:lpstr>
      <vt:lpstr>Μακροχρόνια δεδομένα εμπειρίας χρήσης και ασφάλειας</vt:lpstr>
      <vt:lpstr>PowerPoint Presentation</vt:lpstr>
      <vt:lpstr>PowerPoint Presentation</vt:lpstr>
      <vt:lpstr>PowerPoint Presentation</vt:lpstr>
    </vt:vector>
  </TitlesOfParts>
  <Company>Novartis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Νεότερα δεδομένα στην αντιμετώπιση της πολλαπλής σκλήρυνσης</dc:title>
  <dc:creator>Andrianaki, Angeliki</dc:creator>
  <cp:lastModifiedBy>Evi Psomiadi</cp:lastModifiedBy>
  <cp:revision>16</cp:revision>
  <dcterms:created xsi:type="dcterms:W3CDTF">2014-06-10T07:11:54Z</dcterms:created>
  <dcterms:modified xsi:type="dcterms:W3CDTF">2014-06-19T17:41:10Z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viderSectionCount">
    <vt:lpwstr>6</vt:lpwstr>
  </property>
</Properties>
</file>