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434" r:id="rId2"/>
    <p:sldId id="444" r:id="rId3"/>
    <p:sldId id="445" r:id="rId4"/>
    <p:sldId id="446" r:id="rId5"/>
    <p:sldId id="447" r:id="rId6"/>
    <p:sldId id="448" r:id="rId7"/>
    <p:sldId id="449" r:id="rId8"/>
    <p:sldId id="450" r:id="rId9"/>
    <p:sldId id="451" r:id="rId10"/>
    <p:sldId id="452" r:id="rId11"/>
    <p:sldId id="453" r:id="rId12"/>
    <p:sldId id="455" r:id="rId13"/>
    <p:sldId id="430" r:id="rId14"/>
    <p:sldId id="431" r:id="rId15"/>
    <p:sldId id="467" r:id="rId16"/>
    <p:sldId id="457" r:id="rId17"/>
    <p:sldId id="458" r:id="rId18"/>
    <p:sldId id="459" r:id="rId19"/>
    <p:sldId id="460" r:id="rId20"/>
    <p:sldId id="461" r:id="rId21"/>
    <p:sldId id="462" r:id="rId22"/>
    <p:sldId id="463" r:id="rId23"/>
    <p:sldId id="464" r:id="rId24"/>
    <p:sldId id="443" r:id="rId25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3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3402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98CF8-1CCF-C349-B374-6D2D747AFAB3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E3029-BECA-C047-B47D-5EC5A48011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91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38439-D20F-45F0-A4B5-7C5CBB4BE774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8527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38439-D20F-45F0-A4B5-7C5CBB4BE774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7049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38439-D20F-45F0-A4B5-7C5CBB4BE774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75729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38439-D20F-45F0-A4B5-7C5CBB4BE774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44602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38439-D20F-45F0-A4B5-7C5CBB4BE774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62125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Μεταξύ άλλων</a:t>
            </a:r>
            <a:r>
              <a:rPr lang="el-GR" baseline="0" smtClean="0"/>
              <a:t> μελλοντικών σχεδίων, στόχος για το 2015 ......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E3029-BECA-C047-B47D-5EC5A48011F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55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38439-D20F-45F0-A4B5-7C5CBB4BE774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9215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38439-D20F-45F0-A4B5-7C5CBB4BE774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2109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38439-D20F-45F0-A4B5-7C5CBB4BE774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5086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38439-D20F-45F0-A4B5-7C5CBB4BE774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8313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38439-D20F-45F0-A4B5-7C5CBB4BE774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4039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38439-D20F-45F0-A4B5-7C5CBB4BE774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2565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38439-D20F-45F0-A4B5-7C5CBB4BE774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7068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38439-D20F-45F0-A4B5-7C5CBB4BE774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962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AF14-11F9-A640-B710-1BF16DDA746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BC1C-9CC8-1540-950C-DED4AE5AD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0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AF14-11F9-A640-B710-1BF16DDA746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BC1C-9CC8-1540-950C-DED4AE5AD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0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AF14-11F9-A640-B710-1BF16DDA746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BC1C-9CC8-1540-950C-DED4AE5AD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0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AF14-11F9-A640-B710-1BF16DDA746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BC1C-9CC8-1540-950C-DED4AE5AD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AF14-11F9-A640-B710-1BF16DDA746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BC1C-9CC8-1540-950C-DED4AE5AD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90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AF14-11F9-A640-B710-1BF16DDA746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BC1C-9CC8-1540-950C-DED4AE5AD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2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AF14-11F9-A640-B710-1BF16DDA746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BC1C-9CC8-1540-950C-DED4AE5AD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AF14-11F9-A640-B710-1BF16DDA746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BC1C-9CC8-1540-950C-DED4AE5AD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88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AF14-11F9-A640-B710-1BF16DDA746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BC1C-9CC8-1540-950C-DED4AE5AD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8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AF14-11F9-A640-B710-1BF16DDA746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BC1C-9CC8-1540-950C-DED4AE5AD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1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AF14-11F9-A640-B710-1BF16DDA746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BC1C-9CC8-1540-950C-DED4AE5AD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3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FAF14-11F9-A640-B710-1BF16DDA746B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CBC1C-9CC8-1540-950C-DED4AE5AD98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/>
          <a:srcRect l="10763" t="11176" r="8127" b="8086"/>
          <a:stretch>
            <a:fillRect/>
          </a:stretch>
        </p:blipFill>
        <p:spPr bwMode="auto">
          <a:xfrm>
            <a:off x="3719065" y="5584371"/>
            <a:ext cx="1799978" cy="1273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413210" y="1080173"/>
            <a:ext cx="91315" cy="469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686566" y="1080169"/>
            <a:ext cx="91315" cy="469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691011" y="0"/>
            <a:ext cx="1431729" cy="807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616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0763" t="11176" r="8127" b="8086"/>
          <a:stretch>
            <a:fillRect/>
          </a:stretch>
        </p:blipFill>
        <p:spPr bwMode="auto">
          <a:xfrm>
            <a:off x="1800109" y="2853527"/>
            <a:ext cx="5642405" cy="3992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Ορθογώνιο"/>
          <p:cNvSpPr/>
          <p:nvPr/>
        </p:nvSpPr>
        <p:spPr>
          <a:xfrm>
            <a:off x="7581418" y="0"/>
            <a:ext cx="1562582" cy="8218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24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509287" y="648162"/>
            <a:ext cx="81254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indent="-358775" algn="just">
              <a:buSzPct val="200000"/>
              <a:buBlip>
                <a:blip r:embed="rId3"/>
              </a:buBlip>
              <a:tabLst>
                <a:tab pos="358775" algn="l"/>
              </a:tabLst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Είναι εφικτή μέσα από διάφορες τύπους επεμβάσεων πλαστικής χειρουργικής:</a:t>
            </a:r>
          </a:p>
          <a:p>
            <a:pPr algn="just">
              <a:buSzPct val="200000"/>
              <a:tabLst>
                <a:tab pos="358775" algn="l"/>
              </a:tabLst>
            </a:pPr>
            <a:endParaRPr lang="en-CA" sz="20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89013" lvl="1" indent="-531813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Αυτόλογους ιστούς της ίδιας της ασθενούς</a:t>
            </a:r>
            <a:endParaRPr lang="el-GR" sz="20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89013" lvl="1" indent="-531813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Ενθέματα</a:t>
            </a:r>
            <a:endParaRPr lang="el-GR" sz="20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89013" lvl="1" indent="-531813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Συνδυασμός των δύο</a:t>
            </a:r>
            <a:endParaRPr lang="en-CA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SzPct val="200000"/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Όλες οι επεμβάσεις έχουν:</a:t>
            </a:r>
          </a:p>
          <a:p>
            <a:pPr algn="just">
              <a:buSzPct val="200000"/>
            </a:pPr>
            <a:endParaRPr lang="el-GR" sz="20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89013" lvl="1" indent="-531813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Ενδείξεις και αντενδείξεις</a:t>
            </a:r>
          </a:p>
          <a:p>
            <a:pPr marL="989013" lvl="1" indent="-531813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Πλεονεκτήματα και μειονεκτήματα</a:t>
            </a:r>
            <a:endParaRPr lang="en-CA" sz="20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0" y="-23150"/>
            <a:ext cx="8685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-285750"/>
            <a:r>
              <a:rPr lang="el-GR" sz="24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 αποκατάσταση μαστού</a:t>
            </a:r>
            <a:endParaRPr lang="en-US" sz="24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94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509287" y="648162"/>
            <a:ext cx="81254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SzPct val="200000"/>
            </a:pPr>
            <a:endParaRPr lang="el-GR" sz="2000" b="1" i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SzPct val="200000"/>
            </a:pPr>
            <a:endParaRPr lang="el-GR" sz="2000" b="1" i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SzPct val="200000"/>
            </a:pPr>
            <a:endParaRPr lang="el-GR" sz="2000" b="1" i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SzPct val="200000"/>
            </a:pPr>
            <a:endParaRPr lang="el-GR" sz="2000" b="1" i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SzPct val="200000"/>
            </a:pPr>
            <a:endParaRPr lang="en-CA" sz="2000" b="1" i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indent="-358775" algn="just">
              <a:buSzPct val="200000"/>
              <a:buBlip>
                <a:blip r:embed="rId3"/>
              </a:buBlip>
            </a:pPr>
            <a:r>
              <a:rPr lang="el-GR" sz="2000" b="1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Ολοκληρώνει το ταξίδι της γυναίκας στην ανάκτηση τ</a:t>
            </a:r>
            <a:r>
              <a:rPr lang="en-CA" sz="2000" b="1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el-GR" sz="2000" b="1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υ εαυτού της</a:t>
            </a:r>
          </a:p>
          <a:p>
            <a:pPr algn="just">
              <a:buSzPct val="200000"/>
            </a:pPr>
            <a:r>
              <a:rPr lang="el-GR" sz="2000" b="1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</a:p>
          <a:p>
            <a:pPr algn="just">
              <a:buSzPct val="200000"/>
            </a:pPr>
            <a:r>
              <a:rPr lang="el-GR" sz="2000" b="1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μετά από το ογκολογικό χειρουργείο</a:t>
            </a:r>
            <a:r>
              <a:rPr lang="en-CA" sz="2000" b="1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l-GR" sz="2000" b="1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εφόσον  - πάντα - η ίδια το</a:t>
            </a:r>
          </a:p>
          <a:p>
            <a:pPr algn="just">
              <a:buSzPct val="200000"/>
            </a:pPr>
            <a:endParaRPr lang="el-GR" sz="2000" b="1" i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SzPct val="200000"/>
            </a:pPr>
            <a:r>
              <a:rPr lang="el-GR" sz="2000" b="1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επιθυμεί!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0" y="-23150"/>
            <a:ext cx="8685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-285750"/>
            <a:r>
              <a:rPr lang="el-GR" sz="24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 αποκατάσταση μαστού</a:t>
            </a:r>
            <a:endParaRPr lang="en-US" sz="24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24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486137" y="1145893"/>
            <a:ext cx="81991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0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Να μην ζει με την μαστεκτομή!</a:t>
            </a:r>
          </a:p>
          <a:p>
            <a:pPr marL="358775" lvl="0" indent="-358775" algn="just">
              <a:buSzPct val="200000"/>
              <a:buBlip>
                <a:blip r:embed="rId3"/>
              </a:buBlip>
            </a:pPr>
            <a:endParaRPr lang="el-GR" sz="20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0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Να αποφύγει να ζει με την πρόθεση μαστεκτομής.</a:t>
            </a:r>
          </a:p>
          <a:p>
            <a:pPr marL="358775" lvl="0" indent="-358775" algn="just">
              <a:buSzPct val="200000"/>
              <a:buBlip>
                <a:blip r:embed="rId3"/>
              </a:buBlip>
            </a:pPr>
            <a:endParaRPr lang="el-GR" sz="20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0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Να νιώθει άνετα όταν ντύνεται και σε δραστηριότητες.</a:t>
            </a:r>
          </a:p>
          <a:p>
            <a:pPr marL="358775" lvl="0" indent="-358775" algn="just">
              <a:buSzPct val="200000"/>
              <a:buBlip>
                <a:blip r:embed="rId3"/>
              </a:buBlip>
            </a:pPr>
            <a:endParaRPr lang="el-GR" sz="20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0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Να βελτιώσει την ποιότητα της ζωής της, την αυτοεικόνα του σώματός της.</a:t>
            </a:r>
          </a:p>
          <a:p>
            <a:pPr marL="630238" lvl="1" indent="-173038" algn="just">
              <a:buBlip>
                <a:blip r:embed="rId3"/>
              </a:buBlip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0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Να σταματήσει να ζει έχοντας συνέχεια στο μυαλό της τον καρκίνο και την περιπέτειά της!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0" y="0"/>
            <a:ext cx="6825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8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0" y="-23150"/>
            <a:ext cx="8685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-285750"/>
            <a:r>
              <a:rPr lang="el-GR" sz="24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Γιατί να επιλέξει μία γυναίκα την αποκατάσταση</a:t>
            </a:r>
            <a:endParaRPr lang="en-US" sz="24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685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451414" y="821810"/>
            <a:ext cx="8264324" cy="553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lnSpc>
                <a:spcPct val="130000"/>
              </a:lnSpc>
              <a:spcBef>
                <a:spcPct val="20000"/>
              </a:spcBef>
              <a:buSzPct val="150000"/>
              <a:buBlip>
                <a:blip r:embed="rId2"/>
              </a:buBlip>
              <a:tabLst>
                <a:tab pos="358775" algn="l"/>
              </a:tabLst>
              <a:defRPr/>
            </a:pPr>
            <a:r>
              <a:rPr lang="el-GR" sz="19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 αποκατάσταση να αποτελεί μέρος της θεραπείας του καρκίνου του μαστού, εφόσον το επιθυμεί η ασθενής</a:t>
            </a:r>
            <a:r>
              <a:rPr lang="en-US" sz="19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l-GR" sz="19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lnSpc>
                <a:spcPct val="130000"/>
              </a:lnSpc>
              <a:spcBef>
                <a:spcPct val="20000"/>
              </a:spcBef>
              <a:buSzPct val="150000"/>
              <a:buBlip>
                <a:blip r:embed="rId2"/>
              </a:buBlip>
              <a:tabLst>
                <a:tab pos="358775" algn="l"/>
              </a:tabLst>
              <a:defRPr/>
            </a:pPr>
            <a:endParaRPr lang="el-GR" sz="19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lnSpc>
                <a:spcPct val="130000"/>
              </a:lnSpc>
              <a:spcBef>
                <a:spcPct val="20000"/>
              </a:spcBef>
              <a:buSzPct val="150000"/>
              <a:buBlip>
                <a:blip r:embed="rId2"/>
              </a:buBlip>
              <a:tabLst>
                <a:tab pos="358775" algn="l"/>
              </a:tabLst>
              <a:defRPr/>
            </a:pPr>
            <a:r>
              <a:rPr lang="el-GR" sz="19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Απαραίτητη η συνεργασία χειρουργού μαστού και πλαστικού χειρουργού, ιδανικά σε μονάδα μαστού</a:t>
            </a:r>
            <a:r>
              <a:rPr lang="en-US" sz="19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l-GR" sz="19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lnSpc>
                <a:spcPct val="130000"/>
              </a:lnSpc>
              <a:spcBef>
                <a:spcPct val="20000"/>
              </a:spcBef>
              <a:buSzPct val="150000"/>
              <a:buBlip>
                <a:blip r:embed="rId2"/>
              </a:buBlip>
              <a:tabLst>
                <a:tab pos="358775" algn="l"/>
              </a:tabLst>
              <a:defRPr/>
            </a:pPr>
            <a:endParaRPr lang="el-GR" sz="19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lnSpc>
                <a:spcPct val="130000"/>
              </a:lnSpc>
              <a:spcBef>
                <a:spcPct val="20000"/>
              </a:spcBef>
              <a:buSzPct val="150000"/>
              <a:buBlip>
                <a:blip r:embed="rId2"/>
              </a:buBlip>
              <a:tabLst>
                <a:tab pos="358775" algn="l"/>
              </a:tabLst>
              <a:defRPr/>
            </a:pPr>
            <a:r>
              <a:rPr lang="el-GR" sz="19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Απαραίτητη η έγκαιρη ενημέρωση της ασθενούς και η υποστήριξη της επιλογής της για αποκατάσταση</a:t>
            </a:r>
            <a:r>
              <a:rPr lang="en-US" sz="19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l-GR" sz="19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lnSpc>
                <a:spcPct val="130000"/>
              </a:lnSpc>
              <a:spcBef>
                <a:spcPct val="20000"/>
              </a:spcBef>
              <a:buSzPct val="150000"/>
              <a:buBlip>
                <a:blip r:embed="rId2"/>
              </a:buBlip>
              <a:tabLst>
                <a:tab pos="358775" algn="l"/>
              </a:tabLst>
              <a:defRPr/>
            </a:pPr>
            <a:endParaRPr lang="el-GR" sz="19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lnSpc>
                <a:spcPct val="130000"/>
              </a:lnSpc>
              <a:spcBef>
                <a:spcPct val="20000"/>
              </a:spcBef>
              <a:buSzPct val="150000"/>
              <a:buBlip>
                <a:blip r:embed="rId2"/>
              </a:buBlip>
              <a:tabLst>
                <a:tab pos="358775" algn="l"/>
              </a:tabLst>
              <a:defRPr/>
            </a:pPr>
            <a:r>
              <a:rPr lang="el-GR" sz="19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Αναγκαία η βελτίωση δομών</a:t>
            </a:r>
            <a:r>
              <a:rPr lang="en-US" sz="19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l-GR" sz="19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66700" indent="-266700" algn="just">
              <a:buBlip>
                <a:blip r:embed="rId2"/>
              </a:buBlip>
            </a:pPr>
            <a:endParaRPr lang="el-GR" sz="20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0" y="-2315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24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indent="-285750" algn="just"/>
            <a:r>
              <a:rPr lang="el-GR" sz="2400" dirty="0" smtClean="0">
                <a:solidFill>
                  <a:srgbClr val="FF006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Κλείνοντας τον κύκλο </a:t>
            </a: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του καρκίνου του μαστού</a:t>
            </a:r>
          </a:p>
          <a:p>
            <a:pPr indent="-285750" algn="just"/>
            <a:endParaRPr lang="en-US" sz="24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678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445930" y="1006996"/>
            <a:ext cx="8235084" cy="496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lnSpc>
                <a:spcPct val="130000"/>
              </a:lnSpc>
              <a:spcBef>
                <a:spcPct val="20000"/>
              </a:spcBef>
              <a:buSzPct val="150000"/>
              <a:buBlip>
                <a:blip r:embed="rId2"/>
              </a:buBlip>
              <a:tabLst>
                <a:tab pos="358775" algn="l"/>
              </a:tabLst>
              <a:defRPr/>
            </a:pPr>
            <a:r>
              <a:rPr lang="el-GR" sz="19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 αποκατάσταση δεν μπορεί να αντικαταστήσει αυτό που αφαιρέθηκε αλλά μπορεί να βελτιώσει την αυτοεικόνα της γυναίκας και να βοηθήσει στην ανάκτηση του εαυτού της</a:t>
            </a:r>
            <a:r>
              <a:rPr lang="en-US" sz="19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l-GR" sz="19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lnSpc>
                <a:spcPct val="130000"/>
              </a:lnSpc>
              <a:spcBef>
                <a:spcPct val="20000"/>
              </a:spcBef>
              <a:buSzPct val="150000"/>
              <a:buBlip>
                <a:blip r:embed="rId2"/>
              </a:buBlip>
              <a:tabLst>
                <a:tab pos="358775" algn="l"/>
              </a:tabLst>
              <a:defRPr/>
            </a:pPr>
            <a:endParaRPr lang="el-GR" sz="19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lnSpc>
                <a:spcPct val="130000"/>
              </a:lnSpc>
              <a:spcBef>
                <a:spcPct val="20000"/>
              </a:spcBef>
              <a:buSzPct val="150000"/>
              <a:buBlip>
                <a:blip r:embed="rId2"/>
              </a:buBlip>
              <a:tabLst>
                <a:tab pos="358775" algn="l"/>
              </a:tabLst>
              <a:defRPr/>
            </a:pPr>
            <a:r>
              <a:rPr lang="el-GR" sz="19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Δεν υπάρχει η μία  «τέλεια» τεχνική αποκατάστασης</a:t>
            </a:r>
            <a:r>
              <a:rPr lang="en-CA" sz="19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 </a:t>
            </a:r>
            <a:r>
              <a:rPr lang="el-GR" sz="19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Υπάρχουν περιορισμοί και επιπλοκές με όλες</a:t>
            </a:r>
            <a:r>
              <a:rPr lang="en-US" sz="19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l-GR" sz="19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lnSpc>
                <a:spcPct val="130000"/>
              </a:lnSpc>
              <a:spcBef>
                <a:spcPct val="20000"/>
              </a:spcBef>
              <a:buSzPct val="150000"/>
              <a:buBlip>
                <a:blip r:embed="rId2"/>
              </a:buBlip>
              <a:tabLst>
                <a:tab pos="358775" algn="l"/>
              </a:tabLst>
              <a:defRPr/>
            </a:pPr>
            <a:endParaRPr lang="el-GR" sz="19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lnSpc>
                <a:spcPct val="130000"/>
              </a:lnSpc>
              <a:spcBef>
                <a:spcPct val="20000"/>
              </a:spcBef>
              <a:buSzPct val="150000"/>
              <a:buBlip>
                <a:blip r:embed="rId2"/>
              </a:buBlip>
              <a:tabLst>
                <a:tab pos="358775" algn="l"/>
              </a:tabLst>
              <a:defRPr/>
            </a:pPr>
            <a:r>
              <a:rPr lang="el-GR" sz="19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 επιλογή είναι εξατομικευμένη και λαμβάνονται υπόψη</a:t>
            </a:r>
            <a:r>
              <a:rPr lang="en-US" sz="19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  <a:endParaRPr lang="el-GR" sz="19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630238" lvl="1" indent="-173038" algn="just">
              <a:lnSpc>
                <a:spcPct val="13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el-GR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Οι επιθυμίες και προσδοκίες της γυναίκας</a:t>
            </a:r>
          </a:p>
          <a:p>
            <a:pPr marL="630238" lvl="1" indent="-173038" algn="just">
              <a:lnSpc>
                <a:spcPct val="130000"/>
              </a:lnSpc>
              <a:spcBef>
                <a:spcPct val="20000"/>
              </a:spcBef>
              <a:buBlip>
                <a:blip r:embed="rId2"/>
              </a:buBlip>
              <a:defRPr/>
            </a:pPr>
            <a:r>
              <a:rPr lang="el-GR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Οι ιατρικές ενδείξεις και αντενδείξεις</a:t>
            </a:r>
          </a:p>
          <a:p>
            <a:pPr marL="266700" indent="-266700" algn="just">
              <a:buBlip>
                <a:blip r:embed="rId2"/>
              </a:buBlip>
            </a:pPr>
            <a:endParaRPr lang="el-GR" sz="20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0" y="-2315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24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indent="-285750" algn="just"/>
            <a:r>
              <a:rPr lang="el-GR" sz="2400" dirty="0" smtClean="0">
                <a:solidFill>
                  <a:srgbClr val="FF006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Κλείνοντας τον κύκλο </a:t>
            </a: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του καρκίνου του μαστού</a:t>
            </a:r>
          </a:p>
          <a:p>
            <a:pPr indent="-285750" algn="just"/>
            <a:endParaRPr lang="en-US" sz="24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47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/>
          <p:nvPr/>
        </p:nvSpPr>
        <p:spPr>
          <a:xfrm>
            <a:off x="0" y="-2315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24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indent="-285750" algn="just"/>
            <a:r>
              <a:rPr lang="el-GR" sz="2400" dirty="0" smtClean="0">
                <a:solidFill>
                  <a:srgbClr val="FF006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Κλείνοντας τον κύκλο </a:t>
            </a:r>
            <a:r>
              <a:rPr lang="el-GR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του καρκίνου του μαστού</a:t>
            </a:r>
          </a:p>
          <a:p>
            <a:pPr indent="-285750" algn="just"/>
            <a:endParaRPr lang="en-US" sz="24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462986" y="2475702"/>
            <a:ext cx="819487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SzPct val="200000"/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Σας προσκαλούμε να γίνετε αρωγοί και συνοδοιπόροι αυτής προσπάθειας.</a:t>
            </a:r>
          </a:p>
          <a:p>
            <a:pPr marL="358775" lvl="0" indent="-358775" algn="just">
              <a:buSzPct val="200000"/>
              <a:buBlip>
                <a:blip r:embed="rId2"/>
              </a:buBlip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0" indent="-358775" algn="just">
              <a:buSzPct val="200000"/>
              <a:buBlip>
                <a:blip r:embed="rId2"/>
              </a:buBlip>
            </a:pPr>
            <a:r>
              <a:rPr lang="el-GR" sz="20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Για να κλείσουμε τον κύκλο του καρκίνου του μαστού!</a:t>
            </a:r>
          </a:p>
          <a:p>
            <a:pPr marL="358775" lvl="0" indent="-358775" algn="just">
              <a:buSzPct val="200000"/>
              <a:buBlip>
                <a:blip r:embed="rId2"/>
              </a:buBlip>
            </a:pPr>
            <a:endParaRPr lang="el-GR" sz="2000" i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0" indent="-358775" algn="just">
              <a:buSzPct val="200000"/>
              <a:buBlip>
                <a:blip r:embed="rId2"/>
              </a:buBlip>
            </a:pPr>
            <a:r>
              <a:rPr lang="el-GR" sz="20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Για να μην υπάρχει ούτε μία γυναίκα που έχει νοσήσει και δεν έχει τη δυνατότητα της συνειδητής επιλογής στο θέμα της αποκατάστασης.</a:t>
            </a:r>
          </a:p>
        </p:txBody>
      </p:sp>
    </p:spTree>
    <p:extLst>
      <p:ext uri="{BB962C8B-B14F-4D97-AF65-F5344CB8AC3E}">
        <p14:creationId xmlns:p14="http://schemas.microsoft.com/office/powerpoint/2010/main" val="403216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468776" y="1180617"/>
            <a:ext cx="821648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0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Οι δράσεις της πλειοψηφίας των οργανώσεων για τον καρκίνο του μαστού εστιάζονται:</a:t>
            </a:r>
            <a:endParaRPr lang="en-CA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just">
              <a:buSzPct val="200000"/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7550" lvl="1" indent="-260350" algn="just">
              <a:buSzPct val="15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στην ενημέρωση για πρόληψη και έγκαιρη διάγνωση</a:t>
            </a:r>
          </a:p>
          <a:p>
            <a:pPr lvl="1" algn="just">
              <a:buSzPct val="150000"/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7550" lvl="1" indent="-260350" algn="just">
              <a:buSzPct val="15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στην οικονομική στήριξη επιστημονικών ερευνών</a:t>
            </a:r>
          </a:p>
          <a:p>
            <a:pPr lvl="1" algn="just">
              <a:buSzPct val="150000"/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630238" lvl="1" indent="-173038" algn="just">
              <a:buBlip>
                <a:blip r:embed="rId3"/>
              </a:buBlip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0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Ο ΛΩΤΟΣ αναγνωρίζει την τεράστια αξία αυτών των δραστηριοτήτων στην προσπάθεια να βρεθεί η θεραπεία του καρκίνου του μαστού.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0" y="0"/>
            <a:ext cx="6825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8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0" y="-23150"/>
            <a:ext cx="8685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-285750"/>
            <a:r>
              <a:rPr lang="el-GR" sz="24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 αφετηρία μας</a:t>
            </a:r>
            <a:endParaRPr lang="en-US" sz="24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076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462987" y="1469976"/>
            <a:ext cx="823355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SzPct val="200000"/>
            </a:pPr>
            <a:endParaRPr lang="el-GR" sz="20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indent="-358775" algn="just">
              <a:buSzPct val="200000"/>
              <a:buBlip>
                <a:blip r:embed="rId3"/>
              </a:buBlip>
            </a:pPr>
            <a:r>
              <a:rPr lang="el-GR" sz="200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Διαπιστώνουμε καθημερινά το σημαντικό έλλειμμα στην 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ενημέρωση</a:t>
            </a:r>
            <a:r>
              <a:rPr lang="el-GR" sz="200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σχετικά με την αποκατάσταση</a:t>
            </a:r>
          </a:p>
          <a:p>
            <a:pPr marL="358775" lvl="0" indent="-358775" algn="just">
              <a:buSzPct val="200000"/>
              <a:buBlip>
                <a:blip r:embed="rId3"/>
              </a:buBlip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0" indent="-358775" algn="just">
              <a:buSzPct val="200000"/>
              <a:buBlip>
                <a:blip r:embed="rId3"/>
              </a:buBlip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0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Μια γυναίκα με διάγνωση καρκίνου του μαστού συχνά δεν γνωρίζει</a:t>
            </a:r>
            <a:r>
              <a:rPr lang="en-CA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7550" lvl="1" indent="-260350" algn="just">
              <a:buSzPct val="15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αν έχει επιλογή στην αποκατάσταση,</a:t>
            </a:r>
          </a:p>
          <a:p>
            <a:pPr marL="717550" lvl="1" indent="-260350" algn="just">
              <a:buSzPct val="150000"/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7550" lvl="1" indent="-260350" algn="just">
              <a:buSzPct val="15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ποιες είναι οι διαθέσιμες μέθοδοι, πότε μπορούν να γίνουν και τι συνεπάγονται.</a:t>
            </a:r>
          </a:p>
          <a:p>
            <a:pPr marL="358775" lvl="0" indent="-358775" algn="just">
              <a:buSzPct val="200000"/>
              <a:buBlip>
                <a:blip r:embed="rId3"/>
              </a:buBlip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0" indent="-358775" algn="just">
              <a:buSzPct val="200000"/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0" y="-23150"/>
            <a:ext cx="8685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-285750"/>
            <a:r>
              <a:rPr lang="el-GR" sz="24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 αφετηρία μας</a:t>
            </a:r>
            <a:endParaRPr lang="en-US" sz="24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963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462988" y="931358"/>
            <a:ext cx="82222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ctr">
              <a:buSzPct val="200000"/>
            </a:pPr>
            <a:r>
              <a:rPr lang="el-GR" sz="20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«Να κλείσουμε τον κύκλο του καρκίνου του μαστού»</a:t>
            </a:r>
          </a:p>
          <a:p>
            <a:pPr marL="358775" lvl="0" indent="-358775" algn="ctr">
              <a:buSzPct val="200000"/>
              <a:buBlip>
                <a:blip r:embed="rId3"/>
              </a:buBlip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ctr">
              <a:buSzPct val="200000"/>
            </a:pPr>
            <a:r>
              <a:rPr lang="el-GR" sz="20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Να δώσουμε σε κάθε γυναίκα που νοσεί την δυνατότητα της συνειδητής επιλογής στο θέμα της αποκατάστασης!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462988" y="2827677"/>
            <a:ext cx="82222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buBlip>
                <a:blip r:embed="rId3"/>
              </a:buBlip>
              <a:tabLst>
                <a:tab pos="358775" algn="l"/>
              </a:tabLst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buBlip>
                <a:blip r:embed="rId3"/>
              </a:buBlip>
              <a:tabLst>
                <a:tab pos="358775" algn="l"/>
              </a:tabLst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Καλύπτοντας το έλλειμμα ενημέρωσης που υπάρχει αναφορικά με την αξία και τις επιλογές αποκατάστασης.</a:t>
            </a:r>
          </a:p>
          <a:p>
            <a:pPr marL="0" lvl="1" algn="just">
              <a:buSzPct val="150000"/>
              <a:tabLst>
                <a:tab pos="358775" algn="l"/>
              </a:tabLst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buBlip>
                <a:blip r:embed="rId3"/>
              </a:buBlip>
              <a:tabLst>
                <a:tab pos="358775" algn="l"/>
              </a:tabLst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Καταρρίπτοντας μύθους και ενοχές που υπάρχουν γύρω από την αποκατάσταση του μαστού.</a:t>
            </a:r>
          </a:p>
          <a:p>
            <a:pPr lvl="0" algn="just">
              <a:buSzPct val="200000"/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13 - Καμπύλο δεξιό βέλος"/>
          <p:cNvSpPr/>
          <p:nvPr/>
        </p:nvSpPr>
        <p:spPr>
          <a:xfrm>
            <a:off x="4311571" y="2835789"/>
            <a:ext cx="202557" cy="439837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gradFill>
            <a:gsLst>
              <a:gs pos="0">
                <a:srgbClr val="FF0066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0" y="-23150"/>
            <a:ext cx="8685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-285750"/>
            <a:r>
              <a:rPr lang="el-GR" sz="24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Το όραμά μας</a:t>
            </a:r>
            <a:endParaRPr lang="en-US" sz="24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16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438334" y="1192192"/>
            <a:ext cx="82469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0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Οργάνωση και υποστήριξη εκδηλώσεων.</a:t>
            </a:r>
          </a:p>
          <a:p>
            <a:pPr lvl="0" algn="just">
              <a:buSzPct val="200000"/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0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Οργάνωση και υποστήριξη επιστημονικών μελετών, συνεδρίων, ημερίδων.</a:t>
            </a:r>
          </a:p>
          <a:p>
            <a:pPr lvl="0" algn="just">
              <a:buSzPct val="200000"/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indent="-358775" algn="just">
              <a:buSzPct val="200000"/>
              <a:buBlip>
                <a:blip r:embed="rId3"/>
              </a:buBlip>
            </a:pPr>
            <a:r>
              <a:rPr lang="el-GR" sz="200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 δημιουργία 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εντύπων </a:t>
            </a:r>
            <a:r>
              <a:rPr lang="el-GR" sz="200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και 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διαδικτυακών εφαρμογών.</a:t>
            </a:r>
          </a:p>
          <a:p>
            <a:pPr lvl="0" algn="just">
              <a:buSzPct val="200000"/>
            </a:pPr>
            <a:endParaRPr lang="el-GR" sz="20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0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 ευαισθητοποίηση όλων των εμπλεκόμενων προκειμένου η αποκατάσταση να αποτελεί κομμάτι της συνολικής θεραπείας του καρκίνου του μαστού και να προσφέρεται έγκαιρα και με ασφαλή τρόπο σε όλες τις γυναίκες που το επιθυμούν.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0" y="-23150"/>
            <a:ext cx="8685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-285750"/>
            <a:r>
              <a:rPr lang="el-GR" sz="24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Δραστηριότητες 365 μέρες το χρόνο</a:t>
            </a:r>
            <a:endParaRPr lang="en-US" sz="24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49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613457" y="1458410"/>
            <a:ext cx="751197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66700" indent="-266700" algn="just">
              <a:buBlip>
                <a:blip r:embed="rId2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Αστική μη κερδοσκοπική εταιρεία που έχει ως βασικό στόχο την ανάπτυξη και προώθηση ενημέρωσης και πρόσβασης στην  αποκατάσταση μαστού για όσες γυναίκες το χρειάζονται και το επιθυμούν.</a:t>
            </a:r>
          </a:p>
          <a:p>
            <a:pPr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66700" indent="-266700" algn="just">
              <a:buBlip>
                <a:blip r:embed="rId2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Μία ομάδα επιστημόνων που δραστηριοποιούνται στη χειρουργική μαστού, όλο το φάσμα τύπων αποκατάστασης και το χώρο της ψυχικής υγείας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el-GR" sz="20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0" y="-23150"/>
            <a:ext cx="8685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-285750"/>
            <a:r>
              <a:rPr lang="el-GR" sz="24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Ποιοι είμαστε</a:t>
            </a:r>
            <a:endParaRPr lang="en-US" sz="24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678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519358" y="4583901"/>
            <a:ext cx="8165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73038" lvl="0" indent="-173038">
              <a:buBlip>
                <a:blip r:embed="rId2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Επίσημος εκπρόσωπος 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BRA DAY 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στην Ελλάδα.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8985" y="1354239"/>
            <a:ext cx="4987479" cy="2814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"/>
          <p:cNvSpPr txBox="1"/>
          <p:nvPr/>
        </p:nvSpPr>
        <p:spPr>
          <a:xfrm>
            <a:off x="3900668" y="3703899"/>
            <a:ext cx="4730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73038" lvl="0" indent="-173038" algn="r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1864735" y="3752904"/>
            <a:ext cx="1966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16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73038" lvl="0" indent="-173038" algn="ctr"/>
            <a:r>
              <a:rPr lang="en-US" sz="1600" dirty="0" smtClean="0">
                <a:solidFill>
                  <a:srgbClr val="FF006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closing the loop</a:t>
            </a:r>
            <a:endParaRPr lang="el-GR" sz="1600" dirty="0" smtClean="0">
              <a:solidFill>
                <a:srgbClr val="FF0066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73038" lvl="0" indent="-173038" algn="ctr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 breast cancer</a:t>
            </a:r>
            <a:endParaRPr lang="el-GR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0" y="-23150"/>
            <a:ext cx="8685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-285750"/>
            <a:r>
              <a:rPr lang="el-GR" sz="24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Δραστηριότητες 365 μέρες το χρόνο</a:t>
            </a:r>
            <a:endParaRPr lang="en-US" sz="24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678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449912" y="1215342"/>
            <a:ext cx="824267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buBlip>
                <a:blip r:embed="rId2"/>
              </a:buBlip>
              <a:tabLst>
                <a:tab pos="358775" algn="l"/>
              </a:tabLst>
            </a:pPr>
            <a:r>
              <a:rPr lang="el-GR" sz="200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ία πρωτοβουλία για την προώθηση ενημέρωσης και πρόσβασης στην αποκατάσταση μαστού.</a:t>
            </a:r>
          </a:p>
          <a:p>
            <a:pPr marL="173038" lvl="0" indent="-173038" algn="just">
              <a:buBlip>
                <a:blip r:embed="rId2"/>
              </a:buBlip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buBlip>
                <a:blip r:embed="rId2"/>
              </a:buBlip>
              <a:tabLst>
                <a:tab pos="358775" algn="l"/>
              </a:tabLst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Το πρώτο 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BRA DAY 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διεξήχθη το 2011 στον Καναδά με πρωτοβουλία του </a:t>
            </a:r>
            <a:r>
              <a:rPr lang="en-CA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Dr. Mitchell Brown 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αλλά και την συνεισφορά: </a:t>
            </a:r>
          </a:p>
          <a:p>
            <a:pPr marL="358775" lvl="1" indent="-358775" algn="just">
              <a:buSzPct val="150000"/>
              <a:tabLst>
                <a:tab pos="358775" algn="l"/>
              </a:tabLst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630238" lvl="1" indent="-173038" algn="just">
              <a:buBlip>
                <a:blip r:embed="rId2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Οργανώσεων για τον καρκίνο του μαστού</a:t>
            </a:r>
          </a:p>
          <a:p>
            <a:pPr marL="630238" lvl="1" indent="-173038" algn="just">
              <a:buBlip>
                <a:blip r:embed="rId2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Επαγγελματιών από όλο το φάσμα της θεραπείας του καρκίνου του μαστού</a:t>
            </a:r>
          </a:p>
          <a:p>
            <a:pPr lvl="0"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buBlip>
                <a:blip r:embed="rId2"/>
              </a:buBlip>
              <a:tabLst>
                <a:tab pos="358775" algn="l"/>
              </a:tabLst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Σήμερα κάθε 3η Τετάρτη του Οκτώβρη, το </a:t>
            </a:r>
            <a:r>
              <a:rPr lang="en-US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BRA DAY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γιορτάζεται σε πάνω από </a:t>
            </a:r>
            <a:r>
              <a:rPr lang="en-CA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30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χώρες σε όλο τον πλανήτη.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-11575" y="15984"/>
            <a:ext cx="86852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/>
            <a:endParaRPr lang="el-GR" sz="21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-285750"/>
            <a:r>
              <a:rPr lang="en-CA" sz="21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BRA DAY</a:t>
            </a:r>
            <a:r>
              <a:rPr lang="el-GR" sz="21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-Ημέρα Ενημέρωσης για την Αποκατάσταση Μαστού</a:t>
            </a:r>
            <a:endParaRPr lang="en-US" sz="21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678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474560" y="1111170"/>
            <a:ext cx="824117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buBlip>
                <a:blip r:embed="rId2"/>
              </a:buBlip>
              <a:tabLst>
                <a:tab pos="358775" algn="l"/>
              </a:tabLst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Στην Ελλάδα για πρώτη φορά φέτος με πρωτοβουλία του «Λωτός». </a:t>
            </a:r>
          </a:p>
          <a:p>
            <a:pPr marL="173038" lvl="0" indent="-173038" algn="just">
              <a:buBlip>
                <a:blip r:embed="rId2"/>
              </a:buBlip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buBlip>
                <a:blip r:embed="rId2"/>
              </a:buBlip>
              <a:tabLst>
                <a:tab pos="358775" algn="l"/>
              </a:tabLst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Με την αιγίδα:</a:t>
            </a:r>
          </a:p>
          <a:p>
            <a:pPr marL="630238" lvl="1" indent="-173038" algn="just">
              <a:buBlip>
                <a:blip r:embed="rId2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Της Ελληνικής Πλαστικής Χειρουργικής Εταιρείας</a:t>
            </a:r>
          </a:p>
          <a:p>
            <a:pPr marL="630238" lvl="1" indent="-173038" algn="just">
              <a:buBlip>
                <a:blip r:embed="rId2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Του Πανελλήνιου Συλλόγου Γυναικών με Καρκίνο του Μαστού «Άλμα Ζωής»</a:t>
            </a:r>
          </a:p>
          <a:p>
            <a:pPr marL="630238" lvl="1" indent="-173038" algn="just">
              <a:buBlip>
                <a:blip r:embed="rId2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Του Τμήματος Πλαστικής Χειρουργικής, Μικροχειρουργικής και Κέντρου Εγκαυμάτων</a:t>
            </a:r>
            <a:r>
              <a:rPr lang="el-GR" sz="200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ΓΝΑ «Γ. Γεννηματάς»</a:t>
            </a:r>
          </a:p>
          <a:p>
            <a:pPr marL="630238" lvl="1" indent="-173038" algn="just">
              <a:buBlip>
                <a:blip r:embed="rId2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Του Τμήματος Πλαστικής Χειρουργικής ΓΝΑ «Ευαγγελισμός»</a:t>
            </a:r>
          </a:p>
          <a:p>
            <a:pPr lvl="1"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buBlip>
                <a:blip r:embed="rId2"/>
              </a:buBlip>
              <a:tabLst>
                <a:tab pos="358775" algn="l"/>
              </a:tabLst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Με τη συνεισφορά των χορηγών και υποστηρικτών μας.</a:t>
            </a:r>
          </a:p>
          <a:p>
            <a:pPr marL="358775" lvl="1" indent="-358775" algn="just">
              <a:buSzPct val="150000"/>
              <a:buBlip>
                <a:blip r:embed="rId2"/>
              </a:buBlip>
              <a:tabLst>
                <a:tab pos="358775" algn="l"/>
              </a:tabLst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buBlip>
                <a:blip r:embed="rId2"/>
              </a:buBlip>
              <a:tabLst>
                <a:tab pos="358775" algn="l"/>
              </a:tabLst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Με τη δική σας παρουσία.</a:t>
            </a:r>
          </a:p>
          <a:p>
            <a:pPr lvl="0"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-11575" y="15984"/>
            <a:ext cx="86852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/>
            <a:endParaRPr lang="el-GR" sz="21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-285750"/>
            <a:r>
              <a:rPr lang="en-CA" sz="21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BRA DAY</a:t>
            </a:r>
            <a:r>
              <a:rPr lang="el-GR" sz="21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-Ημέρα Ενημέρωσης για την Αποκατάσταση Μαστού</a:t>
            </a:r>
            <a:endParaRPr lang="en-US" sz="21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786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474560" y="1111170"/>
            <a:ext cx="824117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buBlip>
                <a:blip r:embed="rId3"/>
              </a:buBlip>
              <a:tabLst>
                <a:tab pos="358775" algn="l"/>
              </a:tabLst>
            </a:pPr>
            <a:r>
              <a:rPr lang="el-GR" sz="2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Στόχος για το 2015</a:t>
            </a:r>
            <a:r>
              <a:rPr lang="en-CA" sz="2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358775" lvl="1" indent="-358775" algn="just">
              <a:buSzPct val="150000"/>
              <a:buBlip>
                <a:blip r:embed="rId3"/>
              </a:buBlip>
              <a:tabLst>
                <a:tab pos="358775" algn="l"/>
              </a:tabLst>
            </a:pPr>
            <a:endParaRPr lang="en-CA" sz="20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5975" lvl="2" indent="-358775" algn="just">
              <a:buSzPct val="150000"/>
              <a:buBlip>
                <a:blip r:embed="rId3"/>
              </a:buBlip>
              <a:tabLst>
                <a:tab pos="358775" algn="l"/>
              </a:tabLst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5975" lvl="2" indent="-358775" algn="just">
              <a:buSzPct val="150000"/>
              <a:buBlip>
                <a:blip r:embed="rId3"/>
              </a:buBlip>
              <a:tabLst>
                <a:tab pos="358775" algn="l"/>
              </a:tabLst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Περισσότερες εκδηλώσεις</a:t>
            </a:r>
            <a:r>
              <a:rPr lang="en-CA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για την Ημέρα Ενημέρωσης για την Αποκατάσταση Μαστού (</a:t>
            </a:r>
            <a:r>
              <a:rPr lang="en-CA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BRA DAY)</a:t>
            </a: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lvl="2" algn="just">
              <a:buSzPct val="150000"/>
              <a:tabLst>
                <a:tab pos="358775" algn="l"/>
              </a:tabLst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5975" lvl="2" indent="-358775" algn="just">
              <a:buSzPct val="150000"/>
              <a:buBlip>
                <a:blip r:embed="rId3"/>
              </a:buBlip>
              <a:tabLst>
                <a:tab pos="358775" algn="l"/>
              </a:tabLst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Σε όλη την Ελλάδα</a:t>
            </a:r>
          </a:p>
          <a:p>
            <a:pPr marL="173038" lvl="0" indent="-173038" algn="just">
              <a:buBlip>
                <a:blip r:embed="rId3"/>
              </a:buBlip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-11575" y="15984"/>
            <a:ext cx="86852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/>
            <a:endParaRPr lang="el-GR" sz="21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-285750"/>
            <a:r>
              <a:rPr lang="en-CA" sz="21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BRA DAY</a:t>
            </a:r>
            <a:r>
              <a:rPr lang="el-GR" sz="21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-Ημέρα Ενημέρωσης για την Αποκατάσταση Μαστού</a:t>
            </a:r>
            <a:endParaRPr lang="en-US" sz="21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737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0763" t="11176" r="8127" b="8086"/>
          <a:stretch>
            <a:fillRect/>
          </a:stretch>
        </p:blipFill>
        <p:spPr bwMode="auto">
          <a:xfrm>
            <a:off x="1800109" y="2853527"/>
            <a:ext cx="5642405" cy="3992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Ορθογώνιο"/>
          <p:cNvSpPr/>
          <p:nvPr/>
        </p:nvSpPr>
        <p:spPr>
          <a:xfrm>
            <a:off x="7581418" y="0"/>
            <a:ext cx="1562582" cy="8218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24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"/>
          <p:cNvSpPr txBox="1"/>
          <p:nvPr/>
        </p:nvSpPr>
        <p:spPr>
          <a:xfrm>
            <a:off x="474558" y="941066"/>
            <a:ext cx="821070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14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buBlip>
                <a:blip r:embed="rId3"/>
              </a:buBlip>
              <a:tabLst>
                <a:tab pos="358775" algn="l"/>
              </a:tabLst>
            </a:pPr>
            <a:r>
              <a:rPr lang="el-GR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Γλυκερία </a:t>
            </a:r>
            <a:r>
              <a:rPr lang="el-GR" sz="16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Μάρτου</a:t>
            </a:r>
            <a:r>
              <a:rPr lang="el-GR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Πρόεδρος</a:t>
            </a:r>
          </a:p>
          <a:p>
            <a:pPr marL="358775" lvl="1" indent="-358775" algn="just">
              <a:buSzPct val="150000"/>
              <a:tabLst>
                <a:tab pos="358775" algn="l"/>
              </a:tabLst>
            </a:pPr>
            <a:r>
              <a:rPr lang="el-GR" sz="1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MD, MSc, FRCS CANADA, </a:t>
            </a:r>
            <a:r>
              <a:rPr lang="el-GR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Πλαστικός Χειρουργός, </a:t>
            </a:r>
            <a:r>
              <a:rPr lang="en-US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Fellow of EBOPRAS</a:t>
            </a:r>
            <a:endParaRPr lang="el-GR" sz="1200" i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tabLst>
                <a:tab pos="358775" algn="l"/>
              </a:tabLst>
            </a:pPr>
            <a:endParaRPr lang="el-GR" sz="14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470708" y="1688134"/>
            <a:ext cx="82184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14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buBlip>
                <a:blip r:embed="rId3"/>
              </a:buBlip>
              <a:tabLst>
                <a:tab pos="358775" algn="l"/>
              </a:tabLst>
            </a:pPr>
            <a:r>
              <a:rPr lang="el-GR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Ελένη </a:t>
            </a:r>
            <a:r>
              <a:rPr lang="el-GR" sz="16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Φαλιάκου</a:t>
            </a:r>
            <a:r>
              <a:rPr lang="el-GR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Αντιπρόεδρος</a:t>
            </a:r>
          </a:p>
          <a:p>
            <a:pPr marL="358775" lvl="1" indent="-358775" algn="just">
              <a:buSzPct val="150000"/>
              <a:tabLst>
                <a:tab pos="358775" algn="l"/>
              </a:tabLst>
            </a:pPr>
            <a:r>
              <a:rPr lang="el-GR" sz="1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l-GR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MD Χειρουργός Μαστού, Διευθύντρια Κέντρου Μαστού, </a:t>
            </a:r>
            <a:r>
              <a:rPr lang="el-GR" sz="1200" i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Ευρωκλινική</a:t>
            </a:r>
            <a:r>
              <a:rPr lang="el-GR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Αθηνών</a:t>
            </a:r>
            <a:endParaRPr lang="el-GR" sz="14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474558" y="3008218"/>
            <a:ext cx="82145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14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buBlip>
                <a:blip r:embed="rId3"/>
              </a:buBlip>
              <a:tabLst>
                <a:tab pos="358775" algn="l"/>
              </a:tabLst>
            </a:pPr>
            <a:r>
              <a:rPr lang="el-GR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Ευγενία </a:t>
            </a:r>
            <a:r>
              <a:rPr lang="el-GR" sz="16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Κυριοπούλου</a:t>
            </a:r>
            <a:r>
              <a:rPr lang="el-GR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Υπεύθυνη Επιστημονικών Ερευνών</a:t>
            </a:r>
          </a:p>
          <a:p>
            <a:pPr marL="358775" lvl="1" indent="-358775" algn="just">
              <a:buSzPct val="150000"/>
              <a:tabLst>
                <a:tab pos="358775" algn="l"/>
              </a:tabLst>
            </a:pPr>
            <a:r>
              <a:rPr lang="en-CA" sz="140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CA" sz="1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sz="1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l-GR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MD, MSc, PhD FEBOPRAS, Πλαστικός Χειρουργός, Επιμελήτρια τμήματος Πλαστικής Χειρουργικής, Μικροχειρουργικής &amp; Κέντρου Εγκαυμάτων Π.Γ.Ν. «Γεώργιος Γεννηματάς»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474558" y="2359484"/>
            <a:ext cx="82107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14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buBlip>
                <a:blip r:embed="rId3"/>
              </a:buBlip>
              <a:tabLst>
                <a:tab pos="358775" algn="l"/>
              </a:tabLst>
            </a:pPr>
            <a:r>
              <a:rPr lang="el-GR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Δημήτρης </a:t>
            </a:r>
            <a:r>
              <a:rPr lang="el-GR" sz="16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Μαστοράκος</a:t>
            </a:r>
            <a:r>
              <a:rPr lang="el-GR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Υπεύθυνος</a:t>
            </a:r>
            <a:r>
              <a:rPr lang="en-US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Επιστημονικών Δράσεων</a:t>
            </a:r>
          </a:p>
          <a:p>
            <a:pPr marL="358775" lvl="1" indent="-358775" algn="just">
              <a:buSzPct val="150000"/>
              <a:tabLst>
                <a:tab pos="358775" algn="l"/>
              </a:tabLst>
            </a:pPr>
            <a:r>
              <a:rPr lang="el-GR" sz="1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MD, PhD </a:t>
            </a:r>
            <a:r>
              <a:rPr lang="el-GR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Πλαστικός Χειρουργός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470708" y="3864768"/>
            <a:ext cx="82145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14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buBlip>
                <a:blip r:embed="rId3"/>
              </a:buBlip>
              <a:tabLst>
                <a:tab pos="358775" algn="l"/>
              </a:tabLst>
            </a:pPr>
            <a:r>
              <a:rPr lang="el-GR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Κωνσταντίνος Παπακωνσταντίνου</a:t>
            </a:r>
            <a:r>
              <a:rPr lang="el-GR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Υπεύθυνος Χορηγιών</a:t>
            </a:r>
          </a:p>
          <a:p>
            <a:pPr marL="358775" lvl="1" indent="-358775" algn="just">
              <a:buSzPct val="150000"/>
              <a:tabLst>
                <a:tab pos="358775" algn="l"/>
              </a:tabLst>
            </a:pPr>
            <a:r>
              <a:rPr lang="el-GR" sz="1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MD, FRCS CC, FACS CAND, </a:t>
            </a:r>
            <a:r>
              <a:rPr lang="el-GR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Πλαστικός &amp; Επανορθωτικός Χειρουργός, Όμιλος Υγεία, </a:t>
            </a:r>
            <a:r>
              <a:rPr lang="en-US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Athens Medical Partners</a:t>
            </a:r>
            <a:endParaRPr lang="el-GR" sz="1200" i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474558" y="4643801"/>
            <a:ext cx="82145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14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buBlip>
                <a:blip r:embed="rId3"/>
              </a:buBlip>
              <a:tabLst>
                <a:tab pos="358775" algn="l"/>
              </a:tabLst>
            </a:pPr>
            <a:r>
              <a:rPr lang="el-GR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Γιώργος </a:t>
            </a:r>
            <a:r>
              <a:rPr lang="el-GR" sz="16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Φιολιτάκης</a:t>
            </a:r>
            <a:r>
              <a:rPr lang="el-GR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Υπεύθυνος Ανάπτυξης &amp; Επικοινωνίας</a:t>
            </a:r>
          </a:p>
          <a:p>
            <a:pPr marL="358775" lvl="1" indent="-358775" algn="just">
              <a:buSzPct val="150000"/>
              <a:tabLst>
                <a:tab pos="358775" algn="l"/>
              </a:tabLst>
            </a:pPr>
            <a:r>
              <a:rPr lang="el-GR" sz="1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l-GR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MD Πλαστικός Χειρουργός, Τμήματος Πλαστικής Χειρουργικής &amp; Εγκαυμάτων Γ.Ν.Α. Ο Ευαγγελισμός, </a:t>
            </a:r>
            <a:r>
              <a:rPr lang="en-US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Fellow </a:t>
            </a:r>
            <a:r>
              <a:rPr lang="en-US" sz="1200" i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Klinikum</a:t>
            </a:r>
            <a:r>
              <a:rPr lang="en-US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200" i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Bogenhausen</a:t>
            </a:r>
            <a:r>
              <a:rPr lang="en-US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Munich, I.E.O. Milan, Manhattan Eye, Ear &amp; Throat Hospital New York</a:t>
            </a:r>
            <a:endParaRPr lang="el-GR" sz="1200" i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0" y="-23150"/>
            <a:ext cx="8685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-285750"/>
            <a:r>
              <a:rPr lang="el-GR" sz="24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 ομάδα</a:t>
            </a:r>
            <a:endParaRPr lang="en-US" sz="24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930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"/>
          <p:cNvSpPr txBox="1"/>
          <p:nvPr/>
        </p:nvSpPr>
        <p:spPr>
          <a:xfrm>
            <a:off x="491926" y="1162671"/>
            <a:ext cx="817365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14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buBlip>
                <a:blip r:embed="rId3"/>
              </a:buBlip>
              <a:tabLst>
                <a:tab pos="358775" algn="l"/>
              </a:tabLst>
            </a:pPr>
            <a:r>
              <a:rPr lang="el-GR" sz="16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Σμαρούλα</a:t>
            </a:r>
            <a:r>
              <a:rPr lang="el-GR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Παντελή</a:t>
            </a:r>
            <a:r>
              <a:rPr lang="el-GR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Υπεύθυνη Ψυχολογικής Υποστήριξης </a:t>
            </a:r>
          </a:p>
          <a:p>
            <a:pPr marL="358775" lvl="1" indent="-358775" algn="just">
              <a:buSzPct val="150000"/>
              <a:tabLst>
                <a:tab pos="358775" algn="l"/>
              </a:tabLst>
            </a:pPr>
            <a:r>
              <a:rPr lang="el-GR" sz="1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l-GR" sz="1200" i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PhD</a:t>
            </a:r>
            <a:r>
              <a:rPr lang="el-GR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Ιατρική Ψυχολόγος, </a:t>
            </a:r>
            <a:r>
              <a:rPr lang="el-GR" sz="1200" i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Ψυχοδραματίστρια</a:t>
            </a:r>
            <a:r>
              <a:rPr lang="el-GR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Συγγραφέας</a:t>
            </a:r>
          </a:p>
          <a:p>
            <a:pPr marL="358775" lvl="1" indent="-358775" algn="just">
              <a:buSzPct val="150000"/>
              <a:tabLst>
                <a:tab pos="358775" algn="l"/>
              </a:tabLst>
            </a:pPr>
            <a:endParaRPr lang="el-GR" sz="14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480360" y="2814366"/>
            <a:ext cx="817365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14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buBlip>
                <a:blip r:embed="rId3"/>
              </a:buBlip>
              <a:tabLst>
                <a:tab pos="358775" algn="l"/>
              </a:tabLst>
            </a:pPr>
            <a:r>
              <a:rPr lang="el-GR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Χριστίνα </a:t>
            </a:r>
            <a:r>
              <a:rPr lang="el-GR" sz="16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Δρίτσα</a:t>
            </a:r>
            <a:r>
              <a:rPr lang="el-GR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Γραμματεία</a:t>
            </a:r>
          </a:p>
          <a:p>
            <a:pPr marL="358775" lvl="1" indent="-358775" algn="just">
              <a:buSzPct val="150000"/>
              <a:tabLst>
                <a:tab pos="358775" algn="l"/>
              </a:tabLst>
            </a:pPr>
            <a:r>
              <a:rPr lang="el-GR" sz="1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l-GR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Επικοινωνιολόγος</a:t>
            </a:r>
            <a:r>
              <a:rPr lang="el-GR" sz="1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,</a:t>
            </a:r>
            <a:r>
              <a:rPr lang="en-US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B.A. Communications </a:t>
            </a:r>
            <a:r>
              <a:rPr lang="en-US" sz="1200" i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Deree</a:t>
            </a:r>
            <a:endParaRPr lang="el-GR" sz="1200" i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tabLst>
                <a:tab pos="358775" algn="l"/>
              </a:tabLst>
            </a:pPr>
            <a:endParaRPr lang="el-GR" sz="14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495785" y="3706457"/>
            <a:ext cx="81736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14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buBlip>
                <a:blip r:embed="rId3"/>
              </a:buBlip>
              <a:tabLst>
                <a:tab pos="358775" algn="l"/>
              </a:tabLst>
            </a:pPr>
            <a:r>
              <a:rPr lang="el-GR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Κατερίνα </a:t>
            </a:r>
            <a:r>
              <a:rPr lang="el-GR" sz="16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Μαντζίνου</a:t>
            </a:r>
            <a:r>
              <a:rPr lang="el-GR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Γραμματεία</a:t>
            </a:r>
          </a:p>
          <a:p>
            <a:pPr marL="358775" lvl="1" indent="-358775" algn="just">
              <a:buSzPct val="150000"/>
              <a:tabLst>
                <a:tab pos="358775" algn="l"/>
              </a:tabLst>
            </a:pPr>
            <a:r>
              <a:rPr lang="el-GR" sz="1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l-GR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Διεθνολόγος – </a:t>
            </a:r>
            <a:r>
              <a:rPr lang="en-US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B.A.  European &amp; </a:t>
            </a:r>
            <a:r>
              <a:rPr lang="el-GR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Ι</a:t>
            </a:r>
            <a:r>
              <a:rPr lang="en-US" sz="1200" i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nternational</a:t>
            </a:r>
            <a:r>
              <a:rPr lang="en-US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Studies, </a:t>
            </a:r>
            <a:r>
              <a:rPr lang="en-US" sz="1200" i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Msc</a:t>
            </a:r>
            <a:r>
              <a:rPr lang="en-US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Strategy International Relations </a:t>
            </a:r>
            <a:r>
              <a:rPr lang="en-US" sz="1200" i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Panteion</a:t>
            </a:r>
            <a:r>
              <a:rPr lang="en-US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University</a:t>
            </a:r>
            <a:endParaRPr lang="el-GR" sz="1200" i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95785" y="4737505"/>
            <a:ext cx="817365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14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buBlip>
                <a:blip r:embed="rId3"/>
              </a:buBlip>
              <a:tabLst>
                <a:tab pos="358775" algn="l"/>
              </a:tabLst>
            </a:pPr>
            <a:r>
              <a:rPr lang="el-GR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Εύη </a:t>
            </a:r>
            <a:r>
              <a:rPr lang="el-GR" sz="16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Τσουράκη</a:t>
            </a:r>
            <a:r>
              <a:rPr lang="el-GR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Υπεύθυνη Οικονομικών</a:t>
            </a:r>
          </a:p>
          <a:p>
            <a:pPr marL="358775" lvl="1" indent="-358775" algn="just">
              <a:buSzPct val="150000"/>
              <a:tabLst>
                <a:tab pos="358775" algn="l"/>
              </a:tabLst>
            </a:pPr>
            <a:r>
              <a:rPr lang="el-GR" sz="1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l-GR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Οικονομολόγος</a:t>
            </a:r>
            <a:r>
              <a:rPr lang="en-US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- B.A. Economic &amp; Regional Development, </a:t>
            </a:r>
            <a:r>
              <a:rPr lang="en-US" sz="1200" i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Panteion</a:t>
            </a:r>
            <a:r>
              <a:rPr lang="en-US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1200" i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MSc</a:t>
            </a:r>
            <a:r>
              <a:rPr lang="en-US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Business Administration – Services Sector AUEB</a:t>
            </a:r>
            <a:endParaRPr lang="el-GR" sz="1200" i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491926" y="2062885"/>
            <a:ext cx="8173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14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buBlip>
                <a:blip r:embed="rId3"/>
              </a:buBlip>
              <a:tabLst>
                <a:tab pos="358775" algn="l"/>
              </a:tabLst>
            </a:pPr>
            <a:r>
              <a:rPr lang="el-GR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Στέφανος </a:t>
            </a:r>
            <a:r>
              <a:rPr lang="el-GR" sz="1600" b="1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Καντούνης</a:t>
            </a:r>
            <a:r>
              <a:rPr lang="el-GR" sz="16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Υπεύθυνος Ψυχολογικής Υποστήριξης</a:t>
            </a:r>
            <a:endParaRPr lang="en-US" sz="16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tabLst>
                <a:tab pos="358775" algn="l"/>
              </a:tabLst>
            </a:pPr>
            <a:r>
              <a:rPr lang="en-US" sz="1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1200" i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B.A. Political Sciences, </a:t>
            </a:r>
            <a:r>
              <a:rPr lang="en-US" sz="12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MSc</a:t>
            </a:r>
            <a:r>
              <a:rPr lang="en-US" sz="12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Integrative Psychotherapy, Life Coach</a:t>
            </a:r>
            <a:endParaRPr lang="el-GR" sz="12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tabLst>
                <a:tab pos="358775" algn="l"/>
              </a:tabLst>
            </a:pPr>
            <a:r>
              <a:rPr lang="el-GR" sz="14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endParaRPr lang="el-GR" sz="1400" i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1" indent="-358775" algn="just">
              <a:buSzPct val="150000"/>
              <a:tabLst>
                <a:tab pos="358775" algn="l"/>
              </a:tabLst>
            </a:pPr>
            <a:endParaRPr lang="el-GR" sz="14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0" y="-23150"/>
            <a:ext cx="8685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-285750"/>
            <a:r>
              <a:rPr lang="el-GR" sz="24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 ομάδα</a:t>
            </a:r>
            <a:endParaRPr lang="en-US" sz="24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853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484634" y="1273223"/>
            <a:ext cx="820062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73038" indent="-173038" algn="just">
              <a:buBlip>
                <a:blip r:embed="rId2"/>
              </a:buBlip>
            </a:pPr>
            <a:r>
              <a:rPr lang="el-GR" sz="200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 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αποκατάσταση μαστού </a:t>
            </a:r>
            <a:r>
              <a:rPr lang="el-GR" sz="2000" b="1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πρέπει</a:t>
            </a:r>
            <a:r>
              <a:rPr lang="el-GR" sz="200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να αποτελεί </a:t>
            </a:r>
            <a:r>
              <a:rPr lang="el-GR" sz="2000" b="1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κομμάτι της συνολικής θεραπείας </a:t>
            </a:r>
            <a:r>
              <a:rPr lang="el-GR" sz="200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του καρκίνου του 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μαστού. </a:t>
            </a:r>
          </a:p>
          <a:p>
            <a:pPr marL="173038" indent="-173038" algn="just">
              <a:buBlip>
                <a:blip r:embed="rId2"/>
              </a:buBlip>
            </a:pPr>
            <a:endParaRPr lang="el-GR" sz="20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73038" indent="-173038" algn="just">
              <a:buBlip>
                <a:blip r:embed="rId2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 σχετική ενημέρωση θα </a:t>
            </a:r>
            <a:r>
              <a:rPr lang="el-GR" sz="200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πρέπει να προσφέρεται έγκαιρα σε όλες 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τις υποψήφιες </a:t>
            </a:r>
            <a:r>
              <a:rPr lang="el-GR" sz="200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για 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αποκατάσταση γυναίκες </a:t>
            </a:r>
            <a:r>
              <a:rPr lang="el-GR" sz="200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και με ασφαλή τρόπο.</a:t>
            </a:r>
          </a:p>
          <a:p>
            <a:pPr marL="173038" lvl="0" indent="-173038" algn="just">
              <a:buBlip>
                <a:blip r:embed="rId2"/>
              </a:buBlip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73038" lvl="0" indent="-173038" algn="just">
              <a:buBlip>
                <a:blip r:embed="rId2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Οι επεμβάσεις για αποκατάσταση μαστού έχουν επανορθωτικό χαρακτήρα και θα πρέπει να στοχεύουν στο καλύτερο δυνατό αισθητικό αποτέλεσμα.</a:t>
            </a:r>
          </a:p>
          <a:p>
            <a:pPr marL="173038" lvl="0" indent="-173038" algn="just">
              <a:buBlip>
                <a:blip r:embed="rId2"/>
              </a:buBlip>
            </a:pPr>
            <a:endParaRPr lang="el-GR" sz="20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73038" lvl="0" indent="-173038" algn="just">
              <a:buBlip>
                <a:blip r:embed="rId2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 αποκατάσταση μαστού </a:t>
            </a:r>
            <a:r>
              <a:rPr lang="el-GR" sz="2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βελτιώνει την ποιότητα ζωής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των γυναικών που τη χρειάζονται και την επιθυμούν.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0" y="-23150"/>
            <a:ext cx="8685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-285750"/>
            <a:r>
              <a:rPr lang="el-GR" sz="24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Οι αξίες μας</a:t>
            </a:r>
            <a:endParaRPr lang="en-US" sz="24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678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474564" y="1307939"/>
            <a:ext cx="812937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0" indent="-358775" algn="just">
              <a:buSzPct val="200000"/>
              <a:buBlip>
                <a:blip r:embed="rId3"/>
              </a:buBlip>
            </a:pPr>
            <a:r>
              <a:rPr lang="el-GR" sz="2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Πρώτος σε συχνότητα 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τύπος καρκίνου στις γυναίκες.</a:t>
            </a:r>
          </a:p>
          <a:p>
            <a:pPr lvl="0" algn="just">
              <a:buSzPct val="200000"/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indent="-358775" algn="just">
              <a:buSzPct val="200000"/>
              <a:buBlip>
                <a:blip r:embed="rId3"/>
              </a:buBlip>
            </a:pPr>
            <a:r>
              <a:rPr lang="el-GR" sz="2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 δεύτερη συχνότερη 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αιτία θανάτου γυναικών με καρκίνο.</a:t>
            </a:r>
          </a:p>
          <a:p>
            <a:pPr lvl="0" algn="just"/>
            <a:endParaRPr lang="en-CA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0" indent="-358775" algn="just">
              <a:buSzPct val="200000"/>
              <a:buBlip>
                <a:blip r:embed="rId3"/>
              </a:buBlip>
            </a:pPr>
            <a:r>
              <a:rPr lang="el-GR" sz="2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 στις 9 γυναίκες 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κινδυνεύει να νοσήσει στη διάρκεια της ζωής της.</a:t>
            </a:r>
          </a:p>
          <a:p>
            <a:pPr lvl="0"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0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Το αισθητικό αποτέλεσμα/ η μορφολογική μεταβολή που επιφέρει η χειρουργική θεραπεία του καρκίνου του μαστού ενδέχεται να επηρεάσει αρνητικά την ποιότητα ζωής της ασθενούς.</a:t>
            </a:r>
            <a:endParaRPr lang="en-CA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73038" lvl="0" indent="-173038" algn="just">
              <a:buBlip>
                <a:blip r:embed="rId3"/>
              </a:buBlip>
            </a:pPr>
            <a:endParaRPr lang="el-GR" sz="20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0" y="-23150"/>
            <a:ext cx="8685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-285750"/>
            <a:r>
              <a:rPr lang="el-GR" sz="24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Ο καρκίνος του μαστού</a:t>
            </a:r>
            <a:endParaRPr lang="en-US" sz="24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836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480352" y="1111171"/>
            <a:ext cx="8204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0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 Ελλάδα </a:t>
            </a:r>
            <a:r>
              <a:rPr lang="el-GR" sz="2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δεν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διαθέτει Εθνικό Αρχείο Νεοπλασιών.</a:t>
            </a:r>
            <a:endParaRPr lang="en-CA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indent="-358775" algn="just">
              <a:buSzPct val="200000"/>
              <a:buBlip>
                <a:blip r:embed="rId3"/>
              </a:buBlip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 – 6.000 </a:t>
            </a:r>
            <a:r>
              <a:rPr lang="el-GR" sz="2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καινούργιες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διαγνώσεις καρκίνου του μαστού το χρόνο.</a:t>
            </a:r>
          </a:p>
          <a:p>
            <a:pPr lvl="0" algn="just"/>
            <a:endParaRPr lang="en-CA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8775" lvl="0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Το ταξίδι από τη διάγνωση 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Wingdings"/>
              </a:rPr>
              <a:t> ογκολογική θεραπεία  αποκατάσταση επηρεάζει:</a:t>
            </a: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73038" lvl="0" indent="-173038" algn="just">
              <a:buBlip>
                <a:blip r:embed="rId3"/>
              </a:buBlip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5975" lvl="1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Την ίδια</a:t>
            </a:r>
          </a:p>
          <a:p>
            <a:pPr marL="815975" lvl="1" indent="-358775" algn="just">
              <a:buSzPct val="200000"/>
              <a:buBlip>
                <a:blip r:embed="rId3"/>
              </a:buBlip>
            </a:pPr>
            <a:endParaRPr lang="el-GR" sz="20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5975" lvl="1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Την οικογένειά της (σύντροφο, παιδιά, συγγενείς)</a:t>
            </a:r>
          </a:p>
          <a:p>
            <a:pPr marL="815975" lvl="1" indent="-358775" algn="just">
              <a:buSzPct val="200000"/>
              <a:buBlip>
                <a:blip r:embed="rId3"/>
              </a:buBlip>
            </a:pPr>
            <a:endParaRPr lang="el-GR" sz="20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5975" lvl="1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Τον εργασιακό και κοινωνικό της κύκλο</a:t>
            </a:r>
          </a:p>
          <a:p>
            <a:pPr lvl="1" algn="just">
              <a:buSzPct val="200000"/>
            </a:pPr>
            <a:endParaRPr lang="el-GR" sz="20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0" y="-23150"/>
            <a:ext cx="8685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-285750"/>
            <a:r>
              <a:rPr lang="el-GR" sz="24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Ο καρκίνος του μαστού</a:t>
            </a:r>
            <a:endParaRPr lang="en-US" sz="24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616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474562" y="910728"/>
            <a:ext cx="820645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31813" lvl="1" indent="-531813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Λιγότερο από το 1/5 των γυναικών που κάνουν μαστεκτομή υποβάλλεται σε αποκατάσταση.</a:t>
            </a:r>
          </a:p>
          <a:p>
            <a:pPr marL="531813" lvl="1" indent="-531813" algn="just">
              <a:buSzPct val="200000"/>
              <a:buBlip>
                <a:blip r:embed="rId3"/>
              </a:buBlip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31813" lvl="1" indent="-531813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Ακόμη μικρότερο ποσοστό υποβάλλεται σε άμεση αποκατάσταση.</a:t>
            </a:r>
          </a:p>
          <a:p>
            <a:pPr marL="0" lvl="1" algn="just">
              <a:buSzPct val="200000"/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31813" lvl="1" indent="-531813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Μια από τις βασικές αιτίες είναι η έλλειψη σωστής και έγκαιρης ενημέρωσης καθώς και:</a:t>
            </a:r>
          </a:p>
          <a:p>
            <a:pPr marL="989013" lvl="2" indent="-531813" algn="just">
              <a:buSzPct val="200000"/>
              <a:buBlip>
                <a:blip r:embed="rId3"/>
              </a:buBlip>
            </a:pPr>
            <a:endParaRPr lang="el-GR" sz="20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89013" lvl="2" indent="-531813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 έλλειψη ασφαλιστικής κάλυψης</a:t>
            </a:r>
          </a:p>
          <a:p>
            <a:pPr marL="989013" lvl="2" indent="-531813" algn="just">
              <a:buSzPct val="200000"/>
              <a:buBlip>
                <a:blip r:embed="rId3"/>
              </a:buBlip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89013" lvl="2" indent="-531813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 έλλειψη πρόσβασης</a:t>
            </a:r>
          </a:p>
          <a:p>
            <a:pPr marL="989013" lvl="2" indent="-531813" algn="just">
              <a:buSzPct val="200000"/>
              <a:buBlip>
                <a:blip r:embed="rId3"/>
              </a:buBlip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89013" lvl="2" indent="-531813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Οι μύθοι και οι προκαταλήψεις</a:t>
            </a:r>
          </a:p>
          <a:p>
            <a:pPr marL="989013" lvl="2" indent="-531813" algn="just">
              <a:buSzPct val="200000"/>
              <a:buBlip>
                <a:blip r:embed="rId3"/>
              </a:buBlip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/>
            <a:endParaRPr lang="en-CA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73038" lvl="0" indent="-173038" algn="just">
              <a:buBlip>
                <a:blip r:embed="rId3"/>
              </a:buBlip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0" y="-23150"/>
            <a:ext cx="8685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-285750"/>
            <a:r>
              <a:rPr lang="el-GR" sz="24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Η αποκατάσταση μαστού</a:t>
            </a:r>
            <a:endParaRPr lang="en-US" sz="24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933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474562" y="750600"/>
            <a:ext cx="821070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lvl="2" algn="just">
              <a:buSzPct val="200000"/>
            </a:pPr>
            <a:endParaRPr lang="el-GR" sz="20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0850" lvl="2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Τα </a:t>
            </a:r>
            <a:r>
              <a:rPr lang="el-GR" sz="2000" dirty="0" err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ενθέματα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457200" lvl="2" algn="just">
              <a:buSzPct val="200000"/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90588" lvl="3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μπορεί να επηρεάσουν την πορεία της ασθενούς</a:t>
            </a:r>
          </a:p>
          <a:p>
            <a:pPr marL="890588" lvl="3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μπορεί να προκαλέσουν καρκίνο</a:t>
            </a:r>
          </a:p>
          <a:p>
            <a:pPr marL="890588" lvl="3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μπορεί να εμποδίσουν την ογκολογική παρακολούθηση</a:t>
            </a:r>
            <a:endParaRPr lang="el-GR" sz="20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446213" lvl="3" indent="-531813" algn="just">
              <a:buSzPct val="200000"/>
              <a:buBlip>
                <a:blip r:embed="rId3"/>
              </a:buBlip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0850" lvl="2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«Δεν </a:t>
            </a:r>
            <a:r>
              <a:rPr lang="el-GR" sz="200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χρειάζεσαι αποκατάσταση, είσαι τυχερή που αφαιρέθηκε ο 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καρκίνος»</a:t>
            </a:r>
            <a:endParaRPr lang="el-GR" sz="20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lvl="2" algn="just">
              <a:buSzPct val="200000"/>
            </a:pPr>
            <a:endParaRPr lang="en-CA" sz="200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0850" lvl="2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«Οι </a:t>
            </a:r>
            <a:r>
              <a:rPr lang="el-GR" sz="200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επεμβάσεις αποκατάστασης είναι 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πολυτέλεια, </a:t>
            </a:r>
            <a:r>
              <a:rPr lang="el-GR" sz="200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είναι επικίνδυνες και δεν αξίζει να το </a:t>
            </a: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ρισκάρεις»</a:t>
            </a:r>
          </a:p>
          <a:p>
            <a:pPr marL="457200" lvl="2" algn="just">
              <a:buSzPct val="200000"/>
            </a:pPr>
            <a:endParaRPr lang="el-GR" sz="2000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0850" lvl="2" indent="-358775" algn="just">
              <a:buSzPct val="200000"/>
              <a:buBlip>
                <a:blip r:embed="rId3"/>
              </a:buBlip>
            </a:pPr>
            <a:r>
              <a:rPr lang="el-GR" sz="200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«Γιατρέ την αγαπάω όπως είναι, δεν χρειάζεται να το κάνει για μένα»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0" y="-23150"/>
            <a:ext cx="8685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2400" b="1" dirty="0" smtClean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indent="-285750"/>
            <a:r>
              <a:rPr lang="el-GR" sz="24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Μύθοι, προκαταλήψεις, ενοχές</a:t>
            </a:r>
            <a:endParaRPr lang="en-US" sz="24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286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1168</Words>
  <Application>Microsoft Office PowerPoint</Application>
  <PresentationFormat>On-screen Show (4:3)</PresentationFormat>
  <Paragraphs>278</Paragraphs>
  <Slides>24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 Unicode MS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Glykeria</dc:creator>
  <cp:lastModifiedBy>Evi Psomiadi</cp:lastModifiedBy>
  <cp:revision>135</cp:revision>
  <dcterms:created xsi:type="dcterms:W3CDTF">2014-09-16T13:02:50Z</dcterms:created>
  <dcterms:modified xsi:type="dcterms:W3CDTF">2014-10-23T13:50:25Z</dcterms:modified>
</cp:coreProperties>
</file>