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67" r:id="rId2"/>
    <p:sldId id="257" r:id="rId3"/>
    <p:sldId id="322" r:id="rId4"/>
    <p:sldId id="405" r:id="rId5"/>
    <p:sldId id="384" r:id="rId6"/>
    <p:sldId id="406" r:id="rId7"/>
    <p:sldId id="356" r:id="rId8"/>
    <p:sldId id="395" r:id="rId9"/>
    <p:sldId id="410" r:id="rId10"/>
    <p:sldId id="386" r:id="rId11"/>
    <p:sldId id="357" r:id="rId12"/>
    <p:sldId id="397" r:id="rId13"/>
    <p:sldId id="370" r:id="rId14"/>
    <p:sldId id="398" r:id="rId15"/>
    <p:sldId id="371" r:id="rId16"/>
    <p:sldId id="399" r:id="rId17"/>
    <p:sldId id="378" r:id="rId18"/>
    <p:sldId id="391" r:id="rId19"/>
    <p:sldId id="408" r:id="rId20"/>
    <p:sldId id="402" r:id="rId21"/>
    <p:sldId id="403" r:id="rId22"/>
    <p:sldId id="275" r:id="rId23"/>
    <p:sldId id="409" r:id="rId24"/>
    <p:sldId id="276" r:id="rId25"/>
    <p:sldId id="309" r:id="rId26"/>
    <p:sldId id="407" r:id="rId27"/>
    <p:sldId id="279" r:id="rId2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235" autoAdjust="0"/>
  </p:normalViewPr>
  <p:slideViewPr>
    <p:cSldViewPr>
      <p:cViewPr>
        <p:scale>
          <a:sx n="109" d="100"/>
          <a:sy n="109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2;&#917;&#928;&#922;&#913;%202017\&#916;&#953;&#945;&#947;&#961;&#940;&#956;&#956;&#945;&#964;&#94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oulmour\Desktop\&#921;&#931;&#920;%202017\&#951;&#955;&#953;&#954;&#943;&#9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Ικανοποίηση από τις προσφερόμενες Υπηρεσίες Υγείας</a:t>
            </a:r>
            <a:endParaRPr lang="en-US" dirty="0"/>
          </a:p>
        </c:rich>
      </c:tx>
      <c:layout/>
      <c:overlay val="0"/>
    </c:title>
    <c:autoTitleDeleted val="0"/>
    <c:view3D>
      <c:rotX val="5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3737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Ικανοποιημένος/η</c:v>
                </c:pt>
                <c:pt idx="1">
                  <c:v>Ούτε ικανοποιημένος, ούτε δυσαρεστημένος (αυθ.)</c:v>
                </c:pt>
                <c:pt idx="2">
                  <c:v>Δυσαρεστημένος/η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0.13800000000000001</c:v>
                </c:pt>
                <c:pt idx="1">
                  <c:v>0.12200000000000009</c:v>
                </c:pt>
                <c:pt idx="2">
                  <c:v>0.7400000000000011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1071577446399539"/>
          <c:y val="0.1176919884718693"/>
          <c:w val="0.33098032725473253"/>
          <c:h val="0.8391318448276988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50286769709342E-2"/>
          <c:y val="3.177820941090332E-2"/>
          <c:w val="0.76744070185671232"/>
          <c:h val="0.88469547806731963"/>
        </c:manualLayout>
      </c:layout>
      <c:lineChart>
        <c:grouping val="standard"/>
        <c:varyColors val="0"/>
        <c:ser>
          <c:idx val="0"/>
          <c:order val="0"/>
          <c:tx>
            <c:strRef>
              <c:f>'Σύγκριση κόστους'!$A$2</c:f>
              <c:strCache>
                <c:ptCount val="1"/>
                <c:pt idx="0">
                  <c:v>… έχει αυξηθεί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7777777777777853E-2"/>
                  <c:y val="-5.6120653217889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48,3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372E-3"/>
                  <c:y val="-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40,8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36,4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κόστους'!$B$1:$D$1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κόστους'!$B$2:$D$2</c:f>
              <c:numCache>
                <c:formatCode>General</c:formatCode>
                <c:ptCount val="3"/>
                <c:pt idx="0">
                  <c:v>48.3</c:v>
                </c:pt>
                <c:pt idx="1">
                  <c:v>40.800000000000004</c:v>
                </c:pt>
                <c:pt idx="2">
                  <c:v>36.4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'Σύγκριση κόστους'!$A$3</c:f>
              <c:strCache>
                <c:ptCount val="1"/>
                <c:pt idx="0">
                  <c:v>… έχει μείνει ίδιο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6234567901234605E-2"/>
                  <c:y val="-4.20904899134174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24,3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61728395061731E-2"/>
                  <c:y val="-3.92844572525228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27,8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28,9</a:t>
                    </a:r>
                    <a:r>
                      <a:rPr lang="el-GR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κόστους'!$B$1:$D$1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κόστους'!$B$3:$D$3</c:f>
              <c:numCache>
                <c:formatCode>General</c:formatCode>
                <c:ptCount val="3"/>
                <c:pt idx="0">
                  <c:v>24.3</c:v>
                </c:pt>
                <c:pt idx="1">
                  <c:v>27.8</c:v>
                </c:pt>
                <c:pt idx="2">
                  <c:v>28.9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'Σύγκριση κόστους'!$A$4</c:f>
              <c:strCache>
                <c:ptCount val="1"/>
                <c:pt idx="0">
                  <c:v>… έχει ελαττωθεί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0"/>
                  <c:y val="5.89266858787843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16,3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26E-3"/>
                  <c:y val="2.80603266089448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18,4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372E-3"/>
                  <c:y val="5.6120653217889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25,8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κόστους'!$B$1:$D$1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κόστους'!$B$4:$D$4</c:f>
              <c:numCache>
                <c:formatCode>General</c:formatCode>
                <c:ptCount val="3"/>
                <c:pt idx="0">
                  <c:v>16.3</c:v>
                </c:pt>
                <c:pt idx="1">
                  <c:v>18.399999999999999</c:v>
                </c:pt>
                <c:pt idx="2">
                  <c:v>25.8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174720"/>
        <c:axId val="146176256"/>
      </c:lineChart>
      <c:catAx>
        <c:axId val="14617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176256"/>
        <c:crosses val="autoZero"/>
        <c:auto val="1"/>
        <c:lblAlgn val="ctr"/>
        <c:lblOffset val="100"/>
        <c:noMultiLvlLbl val="0"/>
      </c:catAx>
      <c:valAx>
        <c:axId val="14617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17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22061825605164"/>
          <c:y val="0.29505411334560261"/>
          <c:w val="0.16034728297851658"/>
          <c:h val="0.1573488338282929"/>
        </c:manualLayout>
      </c:layout>
      <c:overlay val="0"/>
      <c:txPr>
        <a:bodyPr/>
        <a:lstStyle/>
        <a:p>
          <a:pPr>
            <a:defRPr sz="105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962237419164806E-2"/>
          <c:y val="0.18614597063797203"/>
          <c:w val="0.83658306392798965"/>
          <c:h val="0.81385402936202822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42"/>
          </c:dPt>
          <c:dLbls>
            <c:txPr>
              <a:bodyPr/>
              <a:lstStyle/>
              <a:p>
                <a:pPr>
                  <a:defRPr sz="1600" b="1"/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'Χρήση ΕΟΠΠΥ'!$A$1:$A$2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'Χρήση ΕΟΠΠΥ'!$B$1:$B$2</c:f>
              <c:numCache>
                <c:formatCode>General</c:formatCode>
                <c:ptCount val="2"/>
                <c:pt idx="0">
                  <c:v>72.400000000000006</c:v>
                </c:pt>
                <c:pt idx="1">
                  <c:v>27.6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'Σύγκριση Εοππυ'!$A$2</c:f>
              <c:strCache>
                <c:ptCount val="1"/>
                <c:pt idx="0">
                  <c:v>Ναι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8.2106071876254821E-2"/>
                  <c:y val="-2.6723895862378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28376704773617E-3"/>
                  <c:y val="-3.5631861149838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Εοππυ'!$B$1:$D$1</c:f>
              <c:strCache>
                <c:ptCount val="3"/>
                <c:pt idx="0">
                  <c:v>Ιούλιος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Εοππυ'!$B$2:$D$2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76.5</c:v>
                </c:pt>
                <c:pt idx="2">
                  <c:v>72.400000000000006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'Σύγκριση Εοππυ'!$A$3</c:f>
              <c:strCache>
                <c:ptCount val="1"/>
                <c:pt idx="0">
                  <c:v>Όχι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9.852728625150578E-2"/>
                  <c:y val="-3.8601182912324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856753409547201E-2"/>
                  <c:y val="-6.5325078774703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Εοππυ'!$B$1:$D$1</c:f>
              <c:strCache>
                <c:ptCount val="3"/>
                <c:pt idx="0">
                  <c:v>Ιούλιος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Εοππυ'!$B$3:$D$3</c:f>
              <c:numCache>
                <c:formatCode>General</c:formatCode>
                <c:ptCount val="3"/>
                <c:pt idx="0">
                  <c:v>24.4</c:v>
                </c:pt>
                <c:pt idx="1">
                  <c:v>23.5</c:v>
                </c:pt>
                <c:pt idx="2">
                  <c:v>27.6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49600"/>
        <c:axId val="146251136"/>
      </c:lineChart>
      <c:catAx>
        <c:axId val="14624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251136"/>
        <c:crosses val="autoZero"/>
        <c:auto val="1"/>
        <c:lblAlgn val="ctr"/>
        <c:lblOffset val="100"/>
        <c:noMultiLvlLbl val="0"/>
      </c:catAx>
      <c:valAx>
        <c:axId val="14625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24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293971944995867"/>
          <c:y val="0.3108786363378126"/>
          <c:w val="6.8103254527177165E-2"/>
          <c:h val="0.18523657895788964"/>
        </c:manualLayout>
      </c:layout>
      <c:overlay val="0"/>
      <c:txPr>
        <a:bodyPr/>
        <a:lstStyle/>
        <a:p>
          <a:pPr>
            <a:defRPr sz="105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l-GR" dirty="0"/>
              <a:t>Αξιολόγηση Υπηρεσιών ΕΟΠΠΥ</a:t>
            </a:r>
          </a:p>
        </c:rich>
      </c:tx>
      <c:layout>
        <c:manualLayout>
          <c:xMode val="edge"/>
          <c:yMode val="edge"/>
          <c:x val="0.34119531933508312"/>
          <c:y val="8.1355061895115027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Αξιολόγηση!$A$1:$A$5</c:f>
              <c:strCache>
                <c:ptCount val="5"/>
                <c:pt idx="0">
                  <c:v>Θετικά</c:v>
                </c:pt>
                <c:pt idx="1">
                  <c:v>Μάλλον θετικά</c:v>
                </c:pt>
                <c:pt idx="2">
                  <c:v>Ούτε-ούτε (αυθ.)</c:v>
                </c:pt>
                <c:pt idx="3">
                  <c:v>Μάλλον αρνητικά</c:v>
                </c:pt>
                <c:pt idx="4">
                  <c:v>Αρνητικά</c:v>
                </c:pt>
              </c:strCache>
            </c:strRef>
          </c:cat>
          <c:val>
            <c:numRef>
              <c:f>Αξιολόγηση!$B$1:$B$5</c:f>
              <c:numCache>
                <c:formatCode>0.0%</c:formatCode>
                <c:ptCount val="5"/>
                <c:pt idx="0">
                  <c:v>0.24000000000000021</c:v>
                </c:pt>
                <c:pt idx="1">
                  <c:v>0.17700000000000021</c:v>
                </c:pt>
                <c:pt idx="2">
                  <c:v>9.8000000000000226E-2</c:v>
                </c:pt>
                <c:pt idx="3">
                  <c:v>6.9000000000000034E-2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6683008"/>
        <c:axId val="146684544"/>
      </c:barChart>
      <c:catAx>
        <c:axId val="146683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l-GR"/>
          </a:p>
        </c:txPr>
        <c:crossAx val="146684544"/>
        <c:crosses val="autoZero"/>
        <c:auto val="1"/>
        <c:lblAlgn val="ctr"/>
        <c:lblOffset val="100"/>
        <c:noMultiLvlLbl val="0"/>
      </c:catAx>
      <c:valAx>
        <c:axId val="1466845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14668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'Σύγκριση αξιολόγησης'!$A$2</c:f>
              <c:strCache>
                <c:ptCount val="1"/>
                <c:pt idx="0">
                  <c:v>Μάλλον θετικά/Θετικά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1.5432098765432112E-2"/>
                  <c:y val="-3.64784245916283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226E-3"/>
                  <c:y val="-3.08663592698393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778E-3"/>
                  <c:y val="-1.9642228626261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αξιολόγησης'!$B$1:$D$1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αξιολόγησης'!$B$2:$D$2</c:f>
              <c:numCache>
                <c:formatCode>General</c:formatCode>
                <c:ptCount val="3"/>
                <c:pt idx="0">
                  <c:v>49.3</c:v>
                </c:pt>
                <c:pt idx="1">
                  <c:v>49.7</c:v>
                </c:pt>
                <c:pt idx="2">
                  <c:v>41.7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'Σύγκριση αξιολόγησης'!$A$3</c:f>
              <c:strCache>
                <c:ptCount val="1"/>
                <c:pt idx="0">
                  <c:v>Ούτε-ούτε (αυθ.)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4691358024691391E-2"/>
                  <c:y val="5.892668587878429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802469135802484E-2"/>
                  <c:y val="6.45387512005732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77025552352063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αξιολόγησης'!$B$1:$D$1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αξιολόγησης'!$B$3:$D$3</c:f>
              <c:numCache>
                <c:formatCode>General</c:formatCode>
                <c:ptCount val="3"/>
                <c:pt idx="0">
                  <c:v>23.5</c:v>
                </c:pt>
                <c:pt idx="1">
                  <c:v>18.5</c:v>
                </c:pt>
                <c:pt idx="2">
                  <c:v>9.8000000000000007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'Σύγκριση αξιολόγησης'!$A$4</c:f>
              <c:strCache>
                <c:ptCount val="1"/>
                <c:pt idx="0">
                  <c:v>Μάλλον αρνητικά/Αρνητικά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3.2407407407407447E-2"/>
                  <c:y val="-5.61206532178897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337E-3"/>
                  <c:y val="-1.12241306435779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20904899134174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αξιολόγησης'!$B$1:$D$1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αξιολόγησης'!$B$4:$D$4</c:f>
              <c:numCache>
                <c:formatCode>General</c:formatCode>
                <c:ptCount val="3"/>
                <c:pt idx="0">
                  <c:v>26.4</c:v>
                </c:pt>
                <c:pt idx="1">
                  <c:v>30.4</c:v>
                </c:pt>
                <c:pt idx="2">
                  <c:v>20.9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48384"/>
        <c:axId val="146428288"/>
      </c:lineChart>
      <c:catAx>
        <c:axId val="14684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428288"/>
        <c:crosses val="autoZero"/>
        <c:auto val="1"/>
        <c:lblAlgn val="ctr"/>
        <c:lblOffset val="100"/>
        <c:noMultiLvlLbl val="0"/>
      </c:catAx>
      <c:valAx>
        <c:axId val="146428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84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0107417128409"/>
          <c:y val="0.26113823732098562"/>
          <c:w val="0.22281641878098571"/>
          <c:h val="0.20553835725126357"/>
        </c:manualLayout>
      </c:layout>
      <c:overlay val="0"/>
      <c:txPr>
        <a:bodyPr/>
        <a:lstStyle/>
        <a:p>
          <a:pPr>
            <a:defRPr sz="1050" b="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88888888888895E-2"/>
          <c:y val="0.15046296296296352"/>
          <c:w val="0.81388888888889022"/>
          <c:h val="0.77314814814814992"/>
        </c:manualLayout>
      </c:layout>
      <c:pie3DChart>
        <c:varyColors val="1"/>
        <c:ser>
          <c:idx val="0"/>
          <c:order val="0"/>
          <c:tx>
            <c:strRef>
              <c:f>'Μη συνταγογραφούμενα'!$B$1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explosion val="26"/>
          </c:dPt>
          <c:dPt>
            <c:idx val="1"/>
            <c:bubble3D val="0"/>
            <c:explosion val="16"/>
          </c:dPt>
          <c:dPt>
            <c:idx val="2"/>
            <c:bubble3D val="0"/>
            <c:explosion val="12"/>
          </c:dPt>
          <c:dLbls>
            <c:txPr>
              <a:bodyPr/>
              <a:lstStyle/>
              <a:p>
                <a:pPr>
                  <a:defRPr sz="1600"/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'Μη συνταγογραφούμενα'!$A$2:$A$5</c:f>
              <c:strCache>
                <c:ptCount val="4"/>
                <c:pt idx="0">
                  <c:v>Καλύτερο</c:v>
                </c:pt>
                <c:pt idx="1">
                  <c:v>Το ίδιο</c:v>
                </c:pt>
                <c:pt idx="2">
                  <c:v>Χειρότερο</c:v>
                </c:pt>
                <c:pt idx="3">
                  <c:v>ΔΓ/ΔΑ</c:v>
                </c:pt>
              </c:strCache>
            </c:strRef>
          </c:cat>
          <c:val>
            <c:numRef>
              <c:f>'Μη συνταγογραφούμενα'!$B$2:$B$5</c:f>
              <c:numCache>
                <c:formatCode>0.0%</c:formatCode>
                <c:ptCount val="4"/>
                <c:pt idx="0">
                  <c:v>0.24400000000000024</c:v>
                </c:pt>
                <c:pt idx="1">
                  <c:v>0.24200000000000021</c:v>
                </c:pt>
                <c:pt idx="2">
                  <c:v>0.443</c:v>
                </c:pt>
                <c:pt idx="3">
                  <c:v>7.0999999999999994E-2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τιμές!$B$1</c:f>
              <c:strCache>
                <c:ptCount val="1"/>
                <c:pt idx="0">
                  <c:v>Series 1</c:v>
                </c:pt>
              </c:strCache>
            </c:strRef>
          </c:tx>
          <c:explosion val="21"/>
          <c:dLbls>
            <c:dLbl>
              <c:idx val="3"/>
              <c:layout>
                <c:manualLayout>
                  <c:x val="0.11185090545494941"/>
                  <c:y val="8.36516196126697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τιμές!$A$2:$A$5</c:f>
              <c:strCache>
                <c:ptCount val="4"/>
                <c:pt idx="0">
                  <c:v>Μειωθούν</c:v>
                </c:pt>
                <c:pt idx="1">
                  <c:v>Μείνουν ίδιες</c:v>
                </c:pt>
                <c:pt idx="2">
                  <c:v>Αυξηθούν</c:v>
                </c:pt>
                <c:pt idx="3">
                  <c:v>ΔΓ/ΔΑ</c:v>
                </c:pt>
              </c:strCache>
            </c:strRef>
          </c:cat>
          <c:val>
            <c:numRef>
              <c:f>τιμές!$B$2:$B$5</c:f>
              <c:numCache>
                <c:formatCode>0.0%</c:formatCode>
                <c:ptCount val="4"/>
                <c:pt idx="0">
                  <c:v>0.27800000000000002</c:v>
                </c:pt>
                <c:pt idx="1">
                  <c:v>0.23400000000000001</c:v>
                </c:pt>
                <c:pt idx="2">
                  <c:v>0.28000000000000008</c:v>
                </c:pt>
                <c:pt idx="3">
                  <c:v>0.20900000000000021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'σύγκριση τιμών'!$A$8</c:f>
              <c:strCache>
                <c:ptCount val="1"/>
                <c:pt idx="0">
                  <c:v>Μειωθούν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4.6296296296296346E-3"/>
                  <c:y val="4.4896522574311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123456790123462E-2"/>
                  <c:y val="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τιμών'!$B$7:$C$7</c:f>
              <c:strCache>
                <c:ptCount val="2"/>
                <c:pt idx="0">
                  <c:v>Ιούνιος 2016</c:v>
                </c:pt>
                <c:pt idx="1">
                  <c:v>Μαίος 2017</c:v>
                </c:pt>
              </c:strCache>
            </c:strRef>
          </c:cat>
          <c:val>
            <c:numRef>
              <c:f>'σύγκριση τιμών'!$B$8:$C$8</c:f>
              <c:numCache>
                <c:formatCode>0.0%</c:formatCode>
                <c:ptCount val="2"/>
                <c:pt idx="0">
                  <c:v>0.26900000000000002</c:v>
                </c:pt>
                <c:pt idx="1">
                  <c:v>0.27800000000000002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'σύγκριση τιμών'!$A$9</c:f>
              <c:strCache>
                <c:ptCount val="1"/>
                <c:pt idx="0">
                  <c:v>Μείνουν ίδιες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τιμών'!$B$7:$C$7</c:f>
              <c:strCache>
                <c:ptCount val="2"/>
                <c:pt idx="0">
                  <c:v>Ιούνιος 2016</c:v>
                </c:pt>
                <c:pt idx="1">
                  <c:v>Μαίος 2017</c:v>
                </c:pt>
              </c:strCache>
            </c:strRef>
          </c:cat>
          <c:val>
            <c:numRef>
              <c:f>'σύγκριση τιμών'!$B$9:$C$9</c:f>
              <c:numCache>
                <c:formatCode>0.0%</c:formatCode>
                <c:ptCount val="2"/>
                <c:pt idx="0">
                  <c:v>0.1470000000000001</c:v>
                </c:pt>
                <c:pt idx="1">
                  <c:v>0.23400000000000001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'σύγκριση τιμών'!$A$10</c:f>
              <c:strCache>
                <c:ptCount val="1"/>
                <c:pt idx="0">
                  <c:v>Αυξηθούν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9320987654320996E-2"/>
                  <c:y val="-4.770255523520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235E-3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τιμών'!$B$7:$C$7</c:f>
              <c:strCache>
                <c:ptCount val="2"/>
                <c:pt idx="0">
                  <c:v>Ιούνιος 2016</c:v>
                </c:pt>
                <c:pt idx="1">
                  <c:v>Μαίος 2017</c:v>
                </c:pt>
              </c:strCache>
            </c:strRef>
          </c:cat>
          <c:val>
            <c:numRef>
              <c:f>'σύγκριση τιμών'!$B$10:$C$10</c:f>
              <c:numCache>
                <c:formatCode>0.0%</c:formatCode>
                <c:ptCount val="2"/>
                <c:pt idx="0">
                  <c:v>0.29500000000000021</c:v>
                </c:pt>
                <c:pt idx="1">
                  <c:v>0.28000000000000008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20704"/>
        <c:axId val="146731392"/>
      </c:lineChart>
      <c:catAx>
        <c:axId val="146520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l-GR"/>
          </a:p>
        </c:txPr>
        <c:crossAx val="146731392"/>
        <c:crosses val="autoZero"/>
        <c:auto val="1"/>
        <c:lblAlgn val="ctr"/>
        <c:lblOffset val="100"/>
        <c:noMultiLvlLbl val="0"/>
      </c:catAx>
      <c:valAx>
        <c:axId val="1467313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6520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06938368815077"/>
          <c:y val="0.26102179801293118"/>
          <c:w val="0.13449851754641801"/>
          <c:h val="0.20296498225902443"/>
        </c:manualLayout>
      </c:layout>
      <c:overlay val="0"/>
      <c:txPr>
        <a:bodyPr/>
        <a:lstStyle/>
        <a:p>
          <a:pPr>
            <a:defRPr sz="11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'Ιδιωτική Ασφάλεια'!$B$1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'Ιδιωτική Ασφάλεια'!$A$2:$A$3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'Ιδιωτική Ασφάλεια'!$B$2:$B$3</c:f>
              <c:numCache>
                <c:formatCode>0.0%</c:formatCode>
                <c:ptCount val="2"/>
                <c:pt idx="0">
                  <c:v>0.17100000000000001</c:v>
                </c:pt>
                <c:pt idx="1">
                  <c:v>0.82900000000000063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16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διάρκεια!$B$1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διάρκεια!$A$2:$A$4</c:f>
              <c:strCache>
                <c:ptCount val="3"/>
                <c:pt idx="0">
                  <c:v>Πριν 6 μήνες</c:v>
                </c:pt>
                <c:pt idx="1">
                  <c:v>Πριν ένα χρόνο</c:v>
                </c:pt>
                <c:pt idx="2">
                  <c:v>Δύο χρόνια (ή και περισσότερο)</c:v>
                </c:pt>
              </c:strCache>
            </c:strRef>
          </c:cat>
          <c:val>
            <c:numRef>
              <c:f>διάρκεια!$B$2:$B$4</c:f>
              <c:numCache>
                <c:formatCode>0.0%</c:formatCode>
                <c:ptCount val="3"/>
                <c:pt idx="0">
                  <c:v>8.0000000000000192E-3</c:v>
                </c:pt>
                <c:pt idx="1">
                  <c:v>2.8000000000000001E-2</c:v>
                </c:pt>
                <c:pt idx="2">
                  <c:v>0.13600000000000001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6611584"/>
        <c:axId val="146629760"/>
      </c:barChart>
      <c:catAx>
        <c:axId val="146611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l-GR"/>
          </a:p>
        </c:txPr>
        <c:crossAx val="146629760"/>
        <c:crosses val="autoZero"/>
        <c:auto val="1"/>
        <c:lblAlgn val="ctr"/>
        <c:lblOffset val="100"/>
        <c:noMultiLvlLbl val="0"/>
      </c:catAx>
      <c:valAx>
        <c:axId val="14662976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14661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79979585885067E-2"/>
          <c:y val="3.3188881364613294E-2"/>
          <c:w val="0.68565458831534964"/>
          <c:h val="0.88081853447981706"/>
        </c:manualLayout>
      </c:layout>
      <c:lineChart>
        <c:grouping val="standard"/>
        <c:varyColors val="0"/>
        <c:ser>
          <c:idx val="0"/>
          <c:order val="0"/>
          <c:tx>
            <c:strRef>
              <c:f>Σύγκριση!$A$2</c:f>
              <c:strCache>
                <c:ptCount val="1"/>
                <c:pt idx="0">
                  <c:v>Ικανοποιημένος/η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9320987654321007E-2"/>
                  <c:y val="5.97862148523553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22,9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867E-2"/>
                  <c:y val="6.277552559497276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13,9</a:t>
                    </a:r>
                    <a:r>
                      <a:rPr lang="el-GR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64197530864257E-3"/>
                  <c:y val="-4.18503503966485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Σύγκριση!$B$1:$D$1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Σύγκριση!$B$2:$D$2</c:f>
              <c:numCache>
                <c:formatCode>General</c:formatCode>
                <c:ptCount val="3"/>
                <c:pt idx="0">
                  <c:v>22.9</c:v>
                </c:pt>
                <c:pt idx="1">
                  <c:v>13.9</c:v>
                </c:pt>
                <c:pt idx="2">
                  <c:v>13.8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Σύγκριση!$A$3</c:f>
              <c:strCache>
                <c:ptCount val="1"/>
                <c:pt idx="0">
                  <c:v>Ούτε ικανοποιημένος/η ούτε δυσαρεστημένος/η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24,3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26,3</a:t>
                    </a:r>
                    <a:r>
                      <a:rPr lang="el-GR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12,2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Σύγκριση!$B$1:$D$1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Σύγκριση!$B$3:$D$3</c:f>
              <c:numCache>
                <c:formatCode>General</c:formatCode>
                <c:ptCount val="3"/>
                <c:pt idx="0">
                  <c:v>24.3</c:v>
                </c:pt>
                <c:pt idx="1">
                  <c:v>26.3</c:v>
                </c:pt>
                <c:pt idx="2">
                  <c:v>12.2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Σύγκριση!$A$4</c:f>
              <c:strCache>
                <c:ptCount val="1"/>
                <c:pt idx="0">
                  <c:v>Δυσαρεστημένος/η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9.2592592592592934E-3"/>
                  <c:y val="7.17434578228263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51,4</a:t>
                    </a:r>
                    <a:r>
                      <a:rPr lang="el-GR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56,7</a:t>
                    </a:r>
                    <a:r>
                      <a:rPr lang="el-GR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74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Σύγκριση!$B$1:$D$1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Σύγκριση!$B$4:$D$4</c:f>
              <c:numCache>
                <c:formatCode>General</c:formatCode>
                <c:ptCount val="3"/>
                <c:pt idx="0">
                  <c:v>51.4</c:v>
                </c:pt>
                <c:pt idx="1">
                  <c:v>56.7</c:v>
                </c:pt>
                <c:pt idx="2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19264"/>
        <c:axId val="145433344"/>
      </c:lineChart>
      <c:catAx>
        <c:axId val="14541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5433344"/>
        <c:crosses val="autoZero"/>
        <c:auto val="1"/>
        <c:lblAlgn val="ctr"/>
        <c:lblOffset val="100"/>
        <c:noMultiLvlLbl val="0"/>
      </c:catAx>
      <c:valAx>
        <c:axId val="14543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541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62345679012476"/>
          <c:y val="0.25131323716226417"/>
          <c:w val="0.24811728395061741"/>
          <c:h val="0.27435708157578842"/>
        </c:manualLayout>
      </c:layout>
      <c:overlay val="0"/>
      <c:txPr>
        <a:bodyPr/>
        <a:lstStyle/>
        <a:p>
          <a:pPr>
            <a:defRPr sz="11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503283241067524E-2"/>
          <c:y val="4.6546776025109787E-2"/>
          <c:w val="0.71784392682322262"/>
          <c:h val="0.81650484542540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270000" h="203200"/>
              <a:bevelB w="1270000" h="1346200"/>
            </a:sp3d>
          </c:spPr>
          <c:explosion val="15"/>
          <c:dPt>
            <c:idx val="1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 prstMaterial="metal">
                <a:bevelT w="1270000" h="203200"/>
                <a:bevelB w="1270000" h="1346200"/>
              </a:sp3d>
            </c:spPr>
          </c:dPt>
          <c:dLbls>
            <c:dLbl>
              <c:idx val="0"/>
              <c:layout>
                <c:manualLayout>
                  <c:x val="1.6019733644405561E-2"/>
                  <c:y val="-9.18197961406225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4.9449912510936306E-2"/>
                  <c:y val="2.46813772008300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4.2051836994870494E-2"/>
                  <c:y val="3.94685273457520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5.6930634004109124E-2"/>
                  <c:y val="-2.72507026118069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6.9831340526878588E-2"/>
                  <c:y val="1.70913902742907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100" b="1">
                    <a:latin typeface="Century Gothic" pitchFamily="34" charset="0"/>
                    <a:ea typeface="Verdana" pitchFamily="34" charset="0"/>
                    <a:cs typeface="Verdana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Sheet1!$A$2:$A$4</c:f>
              <c:strCache>
                <c:ptCount val="3"/>
                <c:pt idx="0">
                  <c:v>ΑΝΑΤΟΛΙΚΑ</c:v>
                </c:pt>
                <c:pt idx="1">
                  <c:v>ΔΥΤΙΚΑ</c:v>
                </c:pt>
                <c:pt idx="2">
                  <c:v>ΚΕΝΤΡΟ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0.38200000000000012</c:v>
                </c:pt>
                <c:pt idx="1">
                  <c:v>0.35600000000000009</c:v>
                </c:pt>
                <c:pt idx="2">
                  <c:v>0.26200000000000001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Ηλικιακές</a:t>
            </a:r>
            <a:r>
              <a:rPr lang="el-GR" baseline="0" dirty="0" smtClean="0"/>
              <a:t> ομάδες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27000"/>
              <a:bevelB h="1270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plastic">
                <a:bevelT w="127000"/>
                <a:bevelB h="127000"/>
              </a:sp3d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plastic">
                <a:bevelT w="127000"/>
                <a:bevelB h="127000"/>
              </a:sp3d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plastic">
                <a:bevelT w="127000"/>
                <a:bevelB h="127000"/>
              </a:sp3d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plastic">
                <a:bevelT w="127000"/>
                <a:bevelB h="127000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18-34</c:v>
                </c:pt>
                <c:pt idx="1">
                  <c:v>35-44</c:v>
                </c:pt>
                <c:pt idx="2">
                  <c:v>45-54</c:v>
                </c:pt>
                <c:pt idx="3">
                  <c:v>55-64</c:v>
                </c:pt>
                <c:pt idx="4">
                  <c:v>65+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0.10400000000000002</c:v>
                </c:pt>
                <c:pt idx="1">
                  <c:v>0.15900000000000031</c:v>
                </c:pt>
                <c:pt idx="2">
                  <c:v>0.20100000000000001</c:v>
                </c:pt>
                <c:pt idx="3">
                  <c:v>0.21500000000000027</c:v>
                </c:pt>
                <c:pt idx="4">
                  <c:v>0.31500000000000056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7182720"/>
        <c:axId val="147184256"/>
        <c:axId val="0"/>
      </c:bar3DChart>
      <c:catAx>
        <c:axId val="147182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Century Gothic" pitchFamily="34" charset="0"/>
              </a:defRPr>
            </a:pPr>
            <a:endParaRPr lang="el-GR"/>
          </a:p>
        </c:txPr>
        <c:crossAx val="147184256"/>
        <c:crosses val="autoZero"/>
        <c:auto val="1"/>
        <c:lblAlgn val="ctr"/>
        <c:lblOffset val="100"/>
        <c:noMultiLvlLbl val="0"/>
      </c:catAx>
      <c:valAx>
        <c:axId val="147184256"/>
        <c:scaling>
          <c:orientation val="minMax"/>
          <c:max val="0.30000000000000032"/>
        </c:scaling>
        <c:delete val="1"/>
        <c:axPos val="l"/>
        <c:numFmt formatCode="0.0%" sourceLinked="1"/>
        <c:majorTickMark val="none"/>
        <c:minorTickMark val="none"/>
        <c:tickLblPos val="none"/>
        <c:crossAx val="14718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270000" h="203200"/>
              <a:bevelB w="1270000" h="1346200"/>
            </a:sp3d>
          </c:spPr>
          <c:explosion val="15"/>
          <c:dPt>
            <c:idx val="1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 prstMaterial="metal">
                <a:bevelT w="1270000" h="203200"/>
                <a:bevelB w="1270000" h="1346200"/>
              </a:sp3d>
            </c:spPr>
          </c:dPt>
          <c:cat>
            <c:strRef>
              <c:f>Sheet1!$A$2:$A$3</c:f>
              <c:strCache>
                <c:ptCount val="2"/>
                <c:pt idx="0">
                  <c:v>Άνδρας</c:v>
                </c:pt>
                <c:pt idx="1">
                  <c:v>Γυναίκα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0.47100000000000009</c:v>
                </c:pt>
                <c:pt idx="1">
                  <c:v>0.52900000000000003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62787984835217"/>
          <c:y val="2.2448261287155963E-2"/>
          <c:w val="0.80822397200350093"/>
          <c:h val="0.93826728146032057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8518518518518552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26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520122484689396E-3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127E-2"/>
                  <c:y val="-2.2448261287155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26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061728395061731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148148148148147E-2"/>
                  <c:y val="8.4180979826834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b" anchorCtr="0"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εισοδήματα!$A$2:$A$8</c:f>
              <c:strCache>
                <c:ptCount val="7"/>
                <c:pt idx="0">
                  <c:v>Καθόλου εισοδήματα</c:v>
                </c:pt>
                <c:pt idx="1">
                  <c:v>Λιγότερο από 450 ευρώ</c:v>
                </c:pt>
                <c:pt idx="2">
                  <c:v>451-1.000 ευρώ</c:v>
                </c:pt>
                <c:pt idx="3">
                  <c:v>1.001-1.500 ευρώ</c:v>
                </c:pt>
                <c:pt idx="4">
                  <c:v>1.501-2.000 ευρώ</c:v>
                </c:pt>
                <c:pt idx="5">
                  <c:v>Πάνω από 2.000 ευρώ</c:v>
                </c:pt>
                <c:pt idx="6">
                  <c:v>ΔΞ/ΔΑ</c:v>
                </c:pt>
              </c:strCache>
            </c:strRef>
          </c:cat>
          <c:val>
            <c:numRef>
              <c:f>εισοδήματα!$B$2:$B$8</c:f>
              <c:numCache>
                <c:formatCode>0.0%</c:formatCode>
                <c:ptCount val="7"/>
                <c:pt idx="0">
                  <c:v>1.4E-2</c:v>
                </c:pt>
                <c:pt idx="1">
                  <c:v>6.9000000000000034E-2</c:v>
                </c:pt>
                <c:pt idx="2">
                  <c:v>0.48800000000000032</c:v>
                </c:pt>
                <c:pt idx="3">
                  <c:v>0.25600000000000001</c:v>
                </c:pt>
                <c:pt idx="4">
                  <c:v>9.1000000000000025E-2</c:v>
                </c:pt>
                <c:pt idx="5">
                  <c:v>5.900000000000008E-2</c:v>
                </c:pt>
                <c:pt idx="6">
                  <c:v>2.3E-2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7103104"/>
        <c:axId val="147104896"/>
        <c:axId val="0"/>
      </c:bar3DChart>
      <c:catAx>
        <c:axId val="1471031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l-GR"/>
          </a:p>
        </c:txPr>
        <c:crossAx val="147104896"/>
        <c:crosses val="autoZero"/>
        <c:auto val="1"/>
        <c:lblAlgn val="ctr"/>
        <c:lblOffset val="100"/>
        <c:noMultiLvlLbl val="0"/>
      </c:catAx>
      <c:valAx>
        <c:axId val="14710489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14710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51,8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22,4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10,6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5,7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'Συχνότητα επίσκεψης'!$A$2:$A$6</c:f>
              <c:strCache>
                <c:ptCount val="5"/>
                <c:pt idx="0">
                  <c:v>Ιδιωτικά ιατρεία</c:v>
                </c:pt>
                <c:pt idx="1">
                  <c:v>Νοσοκομεία</c:v>
                </c:pt>
                <c:pt idx="2">
                  <c:v>ΙΚΑ</c:v>
                </c:pt>
                <c:pt idx="3">
                  <c:v>Ιδιωτικά πολυιατρεία/κλινικές</c:v>
                </c:pt>
                <c:pt idx="4">
                  <c:v>Κέντρα υγείας</c:v>
                </c:pt>
              </c:strCache>
            </c:strRef>
          </c:cat>
          <c:val>
            <c:numRef>
              <c:f>'Συχνότητα επίσκεψης'!$B$2:$B$6</c:f>
              <c:numCache>
                <c:formatCode>General</c:formatCode>
                <c:ptCount val="5"/>
                <c:pt idx="0">
                  <c:v>51.8</c:v>
                </c:pt>
                <c:pt idx="1">
                  <c:v>38</c:v>
                </c:pt>
                <c:pt idx="2">
                  <c:v>22.4</c:v>
                </c:pt>
                <c:pt idx="3">
                  <c:v>10.6</c:v>
                </c:pt>
                <c:pt idx="4">
                  <c:v>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5564032"/>
        <c:axId val="145565568"/>
        <c:axId val="0"/>
      </c:bar3DChart>
      <c:catAx>
        <c:axId val="145564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l-GR"/>
          </a:p>
        </c:txPr>
        <c:crossAx val="145565568"/>
        <c:crosses val="autoZero"/>
        <c:auto val="1"/>
        <c:lblAlgn val="ctr"/>
        <c:lblOffset val="100"/>
        <c:noMultiLvlLbl val="0"/>
      </c:catAx>
      <c:valAx>
        <c:axId val="145565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5564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07138267687313E-2"/>
          <c:y val="5.2349486420700732E-2"/>
          <c:w val="0.75918017193815235"/>
          <c:h val="0.8682308026380926"/>
        </c:manualLayout>
      </c:layout>
      <c:lineChart>
        <c:grouping val="standard"/>
        <c:varyColors val="0"/>
        <c:ser>
          <c:idx val="0"/>
          <c:order val="0"/>
          <c:tx>
            <c:strRef>
              <c:f>' Σύγκριση επισκεψιμότητας'!$A$2</c:f>
              <c:strCache>
                <c:ptCount val="1"/>
                <c:pt idx="0">
                  <c:v>Ιδιωτικά ιατρεία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Σύγκριση επισκεψιμότητας'!$B$1:$D$1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 Σύγκριση επισκεψιμότητας'!$B$2:$D$2</c:f>
              <c:numCache>
                <c:formatCode>General</c:formatCode>
                <c:ptCount val="3"/>
                <c:pt idx="0">
                  <c:v>53.3</c:v>
                </c:pt>
                <c:pt idx="1">
                  <c:v>62</c:v>
                </c:pt>
                <c:pt idx="2">
                  <c:v>51.8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 Σύγκριση επισκεψιμότητας'!$A$3</c:f>
              <c:strCache>
                <c:ptCount val="1"/>
                <c:pt idx="0">
                  <c:v>Νοσοκομεία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Σύγκριση επισκεψιμότητας'!$B$1:$D$1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 Σύγκριση επισκεψιμότητας'!$B$3:$D$3</c:f>
              <c:numCache>
                <c:formatCode>General</c:formatCode>
                <c:ptCount val="3"/>
                <c:pt idx="0">
                  <c:v>34.300000000000004</c:v>
                </c:pt>
                <c:pt idx="1">
                  <c:v>39.4</c:v>
                </c:pt>
                <c:pt idx="2">
                  <c:v>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 Σύγκριση επισκεψιμότητας'!$A$4</c:f>
              <c:strCache>
                <c:ptCount val="1"/>
                <c:pt idx="0">
                  <c:v>ΙΚΑ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4.8037982535860824E-3"/>
                  <c:y val="5.4514144892991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Σύγκριση επισκεψιμότητας'!$B$1:$D$1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 Σύγκριση επισκεψιμότητας'!$B$4:$D$4</c:f>
              <c:numCache>
                <c:formatCode>General</c:formatCode>
                <c:ptCount val="3"/>
                <c:pt idx="0">
                  <c:v>32.700000000000003</c:v>
                </c:pt>
                <c:pt idx="1">
                  <c:v>24.9</c:v>
                </c:pt>
                <c:pt idx="2">
                  <c:v>22.4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5491456"/>
        <c:axId val="145492608"/>
      </c:lineChart>
      <c:catAx>
        <c:axId val="145491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5492608"/>
        <c:crosses val="autoZero"/>
        <c:auto val="1"/>
        <c:lblAlgn val="ctr"/>
        <c:lblOffset val="100"/>
        <c:noMultiLvlLbl val="0"/>
      </c:catAx>
      <c:valAx>
        <c:axId val="145492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549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48345632222053"/>
          <c:y val="0.1981699003141065"/>
          <c:w val="0.16590884091979224"/>
          <c:h val="0.29260864954399007"/>
        </c:manualLayout>
      </c:layout>
      <c:overlay val="0"/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'λόγοι επίσκεψης'!$A$1:$A$7</c:f>
              <c:strCache>
                <c:ptCount val="7"/>
                <c:pt idx="0">
                  <c:v>Μόνο όταν υπάρχει κάποιο σοβαρό πρόβλημα υγείας</c:v>
                </c:pt>
                <c:pt idx="1">
                  <c:v>Δεν επισκέπτομαι ποτέ ιδιωτικό ιατρό (αυθόρμητα)</c:v>
                </c:pt>
                <c:pt idx="2">
                  <c:v>Σε σταθερή βάση για check up</c:v>
                </c:pt>
                <c:pt idx="3">
                  <c:v>Για να κάνω συγκεκριμένες εξετάσεις</c:v>
                </c:pt>
                <c:pt idx="4">
                  <c:v>Για την θεραπεία/παρακολούθηση κάποιου μόνιμου προβλήματος υγείας</c:v>
                </c:pt>
                <c:pt idx="5">
                  <c:v>Για οποιαδήποτε ενόχληση/πρόβλημα υγείας</c:v>
                </c:pt>
                <c:pt idx="6">
                  <c:v>ΔΓ/ΔΑ</c:v>
                </c:pt>
              </c:strCache>
            </c:strRef>
          </c:cat>
          <c:val>
            <c:numRef>
              <c:f>'λόγοι επίσκεψης'!$B$1:$B$7</c:f>
              <c:numCache>
                <c:formatCode>General</c:formatCode>
                <c:ptCount val="7"/>
                <c:pt idx="0">
                  <c:v>43.9</c:v>
                </c:pt>
                <c:pt idx="1">
                  <c:v>11.8</c:v>
                </c:pt>
                <c:pt idx="2">
                  <c:v>12</c:v>
                </c:pt>
                <c:pt idx="3">
                  <c:v>11.4</c:v>
                </c:pt>
                <c:pt idx="4">
                  <c:v>10.200000000000001</c:v>
                </c:pt>
                <c:pt idx="5">
                  <c:v>10.200000000000001</c:v>
                </c:pt>
                <c:pt idx="6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33184"/>
        <c:axId val="145539072"/>
      </c:barChart>
      <c:catAx>
        <c:axId val="1455331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l-GR"/>
          </a:p>
        </c:txPr>
        <c:crossAx val="145539072"/>
        <c:crosses val="autoZero"/>
        <c:auto val="1"/>
        <c:lblAlgn val="ctr"/>
        <c:lblOffset val="100"/>
        <c:noMultiLvlLbl val="0"/>
      </c:catAx>
      <c:valAx>
        <c:axId val="145539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553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693496646252573E-2"/>
          <c:y val="4.0243630119215813E-2"/>
          <c:w val="0.62941601049868845"/>
          <c:h val="0.87589627075741794"/>
        </c:manualLayout>
      </c:layout>
      <c:lineChart>
        <c:grouping val="standard"/>
        <c:varyColors val="0"/>
        <c:ser>
          <c:idx val="0"/>
          <c:order val="0"/>
          <c:tx>
            <c:strRef>
              <c:f>'Σύγκριση λόγων'!$A$2</c:f>
              <c:strCache>
                <c:ptCount val="1"/>
                <c:pt idx="0">
                  <c:v>Μόνο όταν υπάρχει κάποιο σοβαρό πρόβλημα υγείας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1604938271604996E-2"/>
                  <c:y val="4.53025317337695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44,1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345679012345696E-2"/>
                  <c:y val="-4.2282362951518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45,7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43,9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λόγων'!$B$1:$D$1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λόγων'!$B$2:$D$2</c:f>
              <c:numCache>
                <c:formatCode>General</c:formatCode>
                <c:ptCount val="3"/>
                <c:pt idx="0">
                  <c:v>44.1</c:v>
                </c:pt>
                <c:pt idx="1">
                  <c:v>45.7</c:v>
                </c:pt>
                <c:pt idx="2">
                  <c:v>43.9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'Σύγκριση λόγων'!$A$3</c:f>
              <c:strCache>
                <c:ptCount val="1"/>
                <c:pt idx="0">
                  <c:v>Δεν επισκέπτομαι ποτέ ιδιωτικό ιατρό (αυθόρμητα)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1604938271604996E-2"/>
                  <c:y val="-6.04033756450260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12,4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345679012345696E-2"/>
                  <c:y val="-6.94638819917799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</a:t>
                    </a:r>
                    <a:r>
                      <a:rPr lang="el-GR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11,8</a:t>
                    </a:r>
                    <a:r>
                      <a:rPr lang="el-GR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'Σύγκριση λόγων'!$B$1:$D$1</c:f>
              <c:strCache>
                <c:ptCount val="3"/>
                <c:pt idx="0">
                  <c:v>Ιούνιος 2015</c:v>
                </c:pt>
                <c:pt idx="1">
                  <c:v>Ιούνιος 2016</c:v>
                </c:pt>
                <c:pt idx="2">
                  <c:v>Μάιος 2017</c:v>
                </c:pt>
              </c:strCache>
            </c:strRef>
          </c:cat>
          <c:val>
            <c:numRef>
              <c:f>'Σύγκριση λόγων'!$B$3:$D$3</c:f>
              <c:numCache>
                <c:formatCode>General</c:formatCode>
                <c:ptCount val="3"/>
                <c:pt idx="0">
                  <c:v>12.4</c:v>
                </c:pt>
                <c:pt idx="1">
                  <c:v>7.1</c:v>
                </c:pt>
                <c:pt idx="2">
                  <c:v>11.8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5971072"/>
        <c:axId val="145972608"/>
      </c:lineChart>
      <c:catAx>
        <c:axId val="145971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45972608"/>
        <c:crosses val="autoZero"/>
        <c:auto val="1"/>
        <c:lblAlgn val="ctr"/>
        <c:lblOffset val="100"/>
        <c:noMultiLvlLbl val="0"/>
      </c:catAx>
      <c:valAx>
        <c:axId val="145972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l-GR"/>
          </a:p>
        </c:txPr>
        <c:crossAx val="145971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01234567901239"/>
          <c:y val="0.31526876053937886"/>
          <c:w val="0.28635802469135802"/>
          <c:h val="0.1822117766130972"/>
        </c:manualLayout>
      </c:layout>
      <c:overlay val="0"/>
      <c:txPr>
        <a:bodyPr/>
        <a:lstStyle/>
        <a:p>
          <a:pPr>
            <a:defRPr sz="105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3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1465690597166229"/>
          <c:y val="6.3197026022304884E-2"/>
          <c:w val="0.68534309402833971"/>
          <c:h val="0.9245796524555766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8021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8021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8021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 w="8021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8021">
                <a:noFill/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8021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8021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7776409165348599E-2"/>
                  <c:y val="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27348608914496E-2"/>
                  <c:y val="-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0511456685792E-2"/>
                  <c:y val="2.6935838408724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6273486089144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552818330697247E-2"/>
                  <c:y val="1.0774547456705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9996920622034346E-2"/>
                  <c:y val="-2.6935838408723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664613748022845E-2"/>
                  <c:y val="5.3871676817448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049127494570551E-2"/>
                  <c:y val="1.108055487273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7458583581307234E-3"/>
                  <c:y val="9.0544970278666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6041">
                <a:noFill/>
              </a:ln>
            </c:spPr>
            <c:txPr>
              <a:bodyPr/>
              <a:lstStyle/>
              <a:p>
                <a:pPr>
                  <a:defRPr sz="854" b="1" i="0" u="none" strike="noStrike" baseline="0">
                    <a:solidFill>
                      <a:srgbClr val="000000"/>
                    </a:solidFill>
                    <a:latin typeface="Century Gothic" pitchFamily="34" charset="0"/>
                    <a:ea typeface="Verdana"/>
                    <a:cs typeface="Verdan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Μέσω φίλων/γνωστών</c:v>
                </c:pt>
                <c:pt idx="1">
                  <c:v>Από άλλους γιατρούς</c:v>
                </c:pt>
                <c:pt idx="2">
                  <c:v>Μέσω Internet</c:v>
                </c:pt>
                <c:pt idx="3">
                  <c:v>Μέσω τηλεφωνικού καταλόγου</c:v>
                </c:pt>
                <c:pt idx="4">
                  <c:v>Μέσω ιδιωτικής ασφάλειας</c:v>
                </c:pt>
                <c:pt idx="5">
                  <c:v>ΔΓ/ΔΑ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0.54300000000000004</c:v>
                </c:pt>
                <c:pt idx="1">
                  <c:v>0.161</c:v>
                </c:pt>
                <c:pt idx="2">
                  <c:v>0.128</c:v>
                </c:pt>
                <c:pt idx="3">
                  <c:v>6.900000000000002E-2</c:v>
                </c:pt>
                <c:pt idx="4">
                  <c:v>9.0000000000000028E-3</c:v>
                </c:pt>
                <c:pt idx="5">
                  <c:v>8.9000000000000037E-2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shape val="cylinder"/>
        <c:axId val="146313216"/>
        <c:axId val="146314752"/>
        <c:axId val="0"/>
      </c:bar3DChart>
      <c:catAx>
        <c:axId val="146313216"/>
        <c:scaling>
          <c:orientation val="maxMin"/>
        </c:scaling>
        <c:delete val="0"/>
        <c:axPos val="l"/>
        <c:majorTickMark val="none"/>
        <c:minorTickMark val="none"/>
        <c:tickLblPos val="none"/>
        <c:crossAx val="146314752"/>
        <c:crosses val="autoZero"/>
        <c:auto val="1"/>
        <c:lblAlgn val="ctr"/>
        <c:lblOffset val="100"/>
        <c:tickLblSkip val="1"/>
        <c:noMultiLvlLbl val="0"/>
      </c:catAx>
      <c:valAx>
        <c:axId val="146314752"/>
        <c:scaling>
          <c:orientation val="minMax"/>
          <c:max val="1"/>
        </c:scaling>
        <c:delete val="1"/>
        <c:axPos val="b"/>
        <c:numFmt formatCode="0.0%" sourceLinked="1"/>
        <c:majorTickMark val="out"/>
        <c:minorTickMark val="none"/>
        <c:tickLblPos val="none"/>
        <c:crossAx val="146313216"/>
        <c:crosses val="max"/>
        <c:crossBetween val="between"/>
        <c:majorUnit val="0.1"/>
      </c:valAx>
      <c:spPr>
        <a:noFill/>
        <a:ln w="19725">
          <a:noFill/>
        </a:ln>
      </c:spPr>
    </c:plotArea>
    <c:legend>
      <c:legendPos val="l"/>
      <c:layout>
        <c:manualLayout>
          <c:xMode val="edge"/>
          <c:yMode val="edge"/>
          <c:x val="6.0989752687608725E-3"/>
          <c:y val="5.5100898042145893E-2"/>
          <c:w val="0.29291719739279476"/>
          <c:h val="0.94489903090368166"/>
        </c:manualLayout>
      </c:layout>
      <c:overlay val="0"/>
      <c:txPr>
        <a:bodyPr/>
        <a:lstStyle/>
        <a:p>
          <a:pPr>
            <a:defRPr sz="854" b="0" i="0" u="none" strike="noStrike" baseline="0">
              <a:solidFill>
                <a:srgbClr val="000000"/>
              </a:solidFill>
              <a:latin typeface="Century Gothic" pitchFamily="34" charset="0"/>
              <a:ea typeface="Verdana" pitchFamily="34" charset="0"/>
              <a:cs typeface="Verdana" pitchFamily="34" charset="0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9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CC3399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5.7098765432098894E-2"/>
                  <c:y val="-5.612065321788881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882716049382715"/>
                  <c:y val="-5.61206532178907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814814814814845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666666666666677"/>
                  <c:y val="-1.12241306435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123456790123462E-2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320987654320977E-2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Κριτήρια!$A$1:$A$7</c:f>
              <c:strCache>
                <c:ptCount val="7"/>
                <c:pt idx="0">
                  <c:v>Σύσταση από τρίτους</c:v>
                </c:pt>
                <c:pt idx="1">
                  <c:v>Καλή φήμη</c:v>
                </c:pt>
                <c:pt idx="2">
                  <c:v>Εμπειρία </c:v>
                </c:pt>
                <c:pt idx="3">
                  <c:v>Να είναι συμβεβλημένος με το ταμείο μου</c:v>
                </c:pt>
                <c:pt idx="4">
                  <c:v>Οι σπουδές του/η επιστημονική του κατάρτιση</c:v>
                </c:pt>
                <c:pt idx="5">
                  <c:v>Διαθέσιμος στο χρόνο που θέλω</c:v>
                </c:pt>
                <c:pt idx="6">
                  <c:v>ΔΓ/ΔΑ</c:v>
                </c:pt>
              </c:strCache>
            </c:strRef>
          </c:cat>
          <c:val>
            <c:numRef>
              <c:f>Κριτήρια!$B$1:$B$7</c:f>
              <c:numCache>
                <c:formatCode>General</c:formatCode>
                <c:ptCount val="7"/>
                <c:pt idx="0">
                  <c:v>21.7</c:v>
                </c:pt>
                <c:pt idx="1">
                  <c:v>20.3</c:v>
                </c:pt>
                <c:pt idx="2">
                  <c:v>18.5</c:v>
                </c:pt>
                <c:pt idx="3">
                  <c:v>18.100000000000001</c:v>
                </c:pt>
                <c:pt idx="4">
                  <c:v>4.0999999999999996</c:v>
                </c:pt>
                <c:pt idx="5">
                  <c:v>2.8</c:v>
                </c:pt>
                <c:pt idx="6">
                  <c:v>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6356096"/>
        <c:axId val="146357632"/>
        <c:axId val="0"/>
      </c:bar3DChart>
      <c:catAx>
        <c:axId val="1463560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l-GR"/>
          </a:p>
        </c:txPr>
        <c:crossAx val="146357632"/>
        <c:crosses val="autoZero"/>
        <c:auto val="1"/>
        <c:lblAlgn val="ctr"/>
        <c:lblOffset val="100"/>
        <c:noMultiLvlLbl val="0"/>
      </c:catAx>
      <c:valAx>
        <c:axId val="146357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4635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Κόστος!$B$1</c:f>
              <c:strCache>
                <c:ptCount val="1"/>
                <c:pt idx="0">
                  <c:v>Series 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/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Κόστος!$A$2:$A$5</c:f>
              <c:strCache>
                <c:ptCount val="4"/>
                <c:pt idx="0">
                  <c:v>… έχει αυξηθεί</c:v>
                </c:pt>
                <c:pt idx="1">
                  <c:v>… έχει μείνει ίδιο</c:v>
                </c:pt>
                <c:pt idx="2">
                  <c:v>… έχει ελαττωθεί</c:v>
                </c:pt>
                <c:pt idx="3">
                  <c:v>ΔΓ/ΔΑ</c:v>
                </c:pt>
              </c:strCache>
            </c:strRef>
          </c:cat>
          <c:val>
            <c:numRef>
              <c:f>Κόστος!$B$2:$B$5</c:f>
              <c:numCache>
                <c:formatCode>0.0%</c:formatCode>
                <c:ptCount val="4"/>
                <c:pt idx="0">
                  <c:v>0.36400000000000032</c:v>
                </c:pt>
                <c:pt idx="1">
                  <c:v>0.28900000000000031</c:v>
                </c:pt>
                <c:pt idx="2">
                  <c:v>0.25800000000000001</c:v>
                </c:pt>
                <c:pt idx="3">
                  <c:v>8.9000000000000065E-2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0.67091</cdr:x>
      <cdr:y>0.29412</cdr:y>
    </cdr:from>
    <cdr:to>
      <cdr:x>0.86925</cdr:x>
      <cdr:y>0.35294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5725144" y="1440160"/>
          <a:ext cx="169258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dirty="0" smtClean="0"/>
            <a:t>Ηλικία 45-54, 19,6%</a:t>
          </a:r>
          <a:endParaRPr lang="el-GR" sz="1400" dirty="0"/>
        </a:p>
      </cdr:txBody>
    </cdr:sp>
  </cdr:relSizeAnchor>
  <cdr:relSizeAnchor xmlns:cdr="http://schemas.openxmlformats.org/drawingml/2006/chartDrawing">
    <cdr:from>
      <cdr:x>0.74685</cdr:x>
      <cdr:y>0.63096</cdr:y>
    </cdr:from>
    <cdr:to>
      <cdr:x>0.98312</cdr:x>
      <cdr:y>0.73308</cdr:y>
    </cdr:to>
    <cdr:sp macro="" textlink="">
      <cdr:nvSpPr>
        <cdr:cNvPr id="3" name="5 - Επεξήγηση με παραλληλόγραμμο"/>
        <cdr:cNvSpPr/>
      </cdr:nvSpPr>
      <cdr:spPr>
        <a:xfrm xmlns:a="http://schemas.openxmlformats.org/drawingml/2006/main" rot="10800000">
          <a:off x="6373210" y="3089503"/>
          <a:ext cx="2016199" cy="500065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l-GR"/>
        </a:p>
      </cdr:txBody>
    </cdr:sp>
  </cdr:relSizeAnchor>
  <cdr:relSizeAnchor xmlns:cdr="http://schemas.openxmlformats.org/drawingml/2006/chartDrawing">
    <cdr:from>
      <cdr:x>0.75529</cdr:x>
      <cdr:y>0.63235</cdr:y>
    </cdr:from>
    <cdr:to>
      <cdr:x>0.98312</cdr:x>
      <cdr:y>0.69118</cdr:y>
    </cdr:to>
    <cdr:sp macro="" textlink="">
      <cdr:nvSpPr>
        <cdr:cNvPr id="4" name="3 - TextBox"/>
        <cdr:cNvSpPr txBox="1"/>
      </cdr:nvSpPr>
      <cdr:spPr>
        <a:xfrm xmlns:a="http://schemas.openxmlformats.org/drawingml/2006/main">
          <a:off x="6445224" y="3096344"/>
          <a:ext cx="19442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dirty="0" smtClean="0"/>
            <a:t>Ηλικία 18-24, 23,1%</a:t>
          </a:r>
          <a:endParaRPr lang="el-GR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0.75375</cdr:x>
      <cdr:y>0.03814</cdr:y>
    </cdr:from>
    <cdr:to>
      <cdr:x>0.97249</cdr:x>
      <cdr:y>0.1336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6203032" y="172616"/>
          <a:ext cx="18002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dirty="0" smtClean="0"/>
            <a:t>Ηλικία 45-54, 44.1%</a:t>
          </a:r>
          <a:endParaRPr lang="el-GR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0.0099</cdr:x>
      <cdr:y>0.31518</cdr:y>
    </cdr:from>
    <cdr:to>
      <cdr:x>0.17822</cdr:x>
      <cdr:y>0.40973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72008" y="1440160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dirty="0" smtClean="0"/>
            <a:t>Άνδρες 33,3%</a:t>
          </a:r>
          <a:endParaRPr lang="el-GR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E91333D-9C3D-4A10-9D69-C46AF7375D43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90C336E-D5B0-40EB-9249-02CEA54A18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Ποσοστά</a:t>
            </a:r>
            <a:r>
              <a:rPr lang="el-GR" baseline="0" dirty="0" smtClean="0"/>
              <a:t> ανά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C336E-D5B0-40EB-9249-02CEA54A18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81E9-D7A0-4D41-9EF6-D8C39CD9E119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824F-0394-4696-91D3-6E1C5DF30F66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0182E-6348-4022-8D9E-AE4C1F1AB9EF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1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97B6-0514-46AD-ABD6-FA8AC3279C0B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00FF-D2BE-4B70-8268-E7767ECD04F7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56D6-0D60-4112-A90A-A75757FD7186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8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668A-6EFA-4128-B192-C5DE73D06DFB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21B-13D1-451F-99D9-B34A490C6B0F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8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50FB-FDD9-4D23-9814-ACD285FE47BF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D830-154F-44FA-BA9D-3B1645CFC7C7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3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A8A6-EB80-41B6-8920-C6D466A769AF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00536-BC4C-410F-8A30-D248C64AB802}" type="datetime1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78A9-A05B-489A-8977-12684124B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429124" y="2143116"/>
            <a:ext cx="4714908" cy="157163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1600" b="1" kern="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ΕΡΕΥΝΑ ΚΟΙΝΗΣ ΓΝΩΜΗΣ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1600" i="1" kern="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για τον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1600" b="1" kern="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ΙΑΤΡΙΚΟ ΣΥΛΛΟΓΟ ΘΕΣΣΑΛΟΝΙΚΗΣ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1200" b="1" i="1" kern="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ΓΕΝΙΚΟ ΚΟΙΝΟ</a:t>
            </a:r>
            <a:endParaRPr lang="el-GR" sz="1200" b="1" i="1" kern="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857224" y="5214950"/>
            <a:ext cx="7358114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71868" y="5429264"/>
            <a:ext cx="223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Μάιος 2017</a:t>
            </a:r>
            <a:endParaRPr lang="el-GR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5779" name="Picture 7" descr="Εικόνα1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2910" y="1304148"/>
            <a:ext cx="2417762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7890" name="Picture 2" descr="http://www.isth.gr/images/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1785926"/>
            <a:ext cx="1119189" cy="113097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19575" cy="1143000"/>
          </a:xfrm>
        </p:spPr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Και όταν επιλέγετε την επίσκεψη σε ιδιωτικό ιατρείο, </a:t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σε ποιο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κριτήριο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στηρίζετε κυρίως την επιλογή σας;</a:t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Κριτήριο Επιλογής (% )</a:t>
            </a:r>
            <a:endParaRPr lang="en-US" sz="14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10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6309320"/>
            <a:ext cx="292892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1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Βάση</a:t>
            </a:r>
            <a:r>
              <a:rPr lang="el-GR" sz="10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:  Όσοι επισκέπτονται ιδιωτικό γιατρό</a:t>
            </a:r>
            <a:endParaRPr lang="el-GR" sz="10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19575" cy="1143000"/>
          </a:xfrm>
        </p:spPr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Θεωρείτε ότι το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κόστος των ιατρικών υπηρεσιών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τα τελευταία 3 χρόνια…:</a:t>
            </a:r>
            <a:endParaRPr lang="en-US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11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Επεξήγηση με παραλληλόγραμμο"/>
          <p:cNvSpPr/>
          <p:nvPr/>
        </p:nvSpPr>
        <p:spPr>
          <a:xfrm>
            <a:off x="6660232" y="1628800"/>
            <a:ext cx="1800200" cy="648072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Επεξήγηση με παραλληλόγραμμο"/>
          <p:cNvSpPr/>
          <p:nvPr/>
        </p:nvSpPr>
        <p:spPr>
          <a:xfrm rot="10800000">
            <a:off x="5148064" y="5733256"/>
            <a:ext cx="1872208" cy="504056"/>
          </a:xfrm>
          <a:prstGeom prst="wedgeRectCallou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5220072" y="587727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Ηλικία 35-44, 40,4%</a:t>
            </a:r>
            <a:endParaRPr lang="el-GR" sz="1400" dirty="0"/>
          </a:p>
        </p:txBody>
      </p:sp>
      <p:sp>
        <p:nvSpPr>
          <p:cNvPr id="11" name="10 - Επεξήγηση με παραλληλόγραμμο"/>
          <p:cNvSpPr/>
          <p:nvPr/>
        </p:nvSpPr>
        <p:spPr>
          <a:xfrm rot="16200000">
            <a:off x="773578" y="1142746"/>
            <a:ext cx="684076" cy="1872208"/>
          </a:xfrm>
          <a:prstGeom prst="wedgeRectCallout">
            <a:avLst>
              <a:gd name="adj1" fmla="val -38510"/>
              <a:gd name="adj2" fmla="val 6472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395536" y="191683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Ηλικία 55-64, 30,3%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0B68B-0277-424A-B699-40DCB819C090}" type="slidenum">
              <a:rPr lang="el-GR" sz="1100" smtClean="0">
                <a:latin typeface="+mj-lt"/>
              </a:rPr>
              <a:pPr>
                <a:defRPr/>
              </a:pPr>
              <a:t>12</a:t>
            </a:fld>
            <a:endParaRPr lang="el-GR" sz="1100" dirty="0">
              <a:latin typeface="+mj-lt"/>
            </a:endParaRPr>
          </a:p>
        </p:txBody>
      </p:sp>
      <p:pic>
        <p:nvPicPr>
          <p:cNvPr id="5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1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>
                <a:latin typeface="Century Gothic" pitchFamily="34" charset="0"/>
              </a:rPr>
              <a:t>Θεωρείτε ότι </a:t>
            </a:r>
            <a:r>
              <a:rPr lang="el-GR" sz="1400" b="1" dirty="0" smtClean="0">
                <a:latin typeface="Century Gothic" pitchFamily="34" charset="0"/>
              </a:rPr>
              <a:t>το κόστος των ιατρικών υπηρεσιών </a:t>
            </a:r>
            <a:r>
              <a:rPr lang="el-GR" sz="1400" dirty="0" smtClean="0">
                <a:latin typeface="Century Gothic" pitchFamily="34" charset="0"/>
              </a:rPr>
              <a:t/>
            </a:r>
            <a:br>
              <a:rPr lang="el-GR" sz="1400" dirty="0" smtClean="0">
                <a:latin typeface="Century Gothic" pitchFamily="34" charset="0"/>
              </a:rPr>
            </a:br>
            <a:r>
              <a:rPr lang="el-GR" sz="1400" b="1" dirty="0" smtClean="0">
                <a:latin typeface="Century Gothic" pitchFamily="34" charset="0"/>
              </a:rPr>
              <a:t>τα τελευταία 3 χρόνια</a:t>
            </a:r>
            <a:r>
              <a:rPr lang="el-GR" sz="1400" dirty="0" smtClean="0">
                <a:latin typeface="Century Gothic" pitchFamily="34" charset="0"/>
              </a:rPr>
              <a:t>…:</a:t>
            </a:r>
            <a:r>
              <a:rPr lang="el-GR" sz="1200" dirty="0" smtClean="0">
                <a:latin typeface="Century Gothic" pitchFamily="34" charset="0"/>
              </a:rPr>
              <a:t/>
            </a:r>
            <a:br>
              <a:rPr lang="el-GR" sz="1200" dirty="0" smtClean="0">
                <a:latin typeface="Century Gothic" pitchFamily="34" charset="0"/>
              </a:rPr>
            </a:br>
            <a:r>
              <a:rPr lang="el-GR" sz="1200" dirty="0" smtClean="0">
                <a:latin typeface="Century Gothic" pitchFamily="34" charset="0"/>
              </a:rPr>
              <a:t/>
            </a:r>
            <a:br>
              <a:rPr lang="el-GR" sz="1200" dirty="0" smtClean="0">
                <a:latin typeface="Century Gothic" pitchFamily="34" charset="0"/>
              </a:rPr>
            </a:b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Συγκριτική Παράθεση προηγούμενων ετών</a:t>
            </a:r>
            <a:r>
              <a:rPr lang="el-GR" sz="1600" dirty="0" smtClean="0">
                <a:latin typeface="Century Gothic" pitchFamily="34" charset="0"/>
              </a:rPr>
              <a:t> </a:t>
            </a:r>
            <a:r>
              <a:rPr lang="el-GR" sz="1400" dirty="0" smtClean="0">
                <a:latin typeface="Century Gothic" pitchFamily="34" charset="0"/>
              </a:rPr>
              <a:t/>
            </a:r>
            <a:br>
              <a:rPr lang="el-GR" sz="1400" dirty="0" smtClean="0">
                <a:latin typeface="Century Gothic" pitchFamily="34" charset="0"/>
              </a:rPr>
            </a:br>
            <a:endParaRPr lang="el-GR" sz="1200" dirty="0" smtClean="0">
              <a:latin typeface="Century Gothic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51520" y="5877272"/>
            <a:ext cx="73120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US" sz="800" b="1" dirty="0">
              <a:latin typeface="Century Gothic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800" dirty="0" smtClean="0">
                <a:latin typeface="Century Gothic" pitchFamily="34" charset="0"/>
              </a:rPr>
              <a:t>*</a:t>
            </a:r>
            <a:r>
              <a:rPr lang="el-GR" sz="800" dirty="0" smtClean="0">
                <a:latin typeface="Century Gothic" pitchFamily="34" charset="0"/>
              </a:rPr>
              <a:t>Συνδρομητική </a:t>
            </a:r>
            <a:r>
              <a:rPr lang="el-GR" sz="800" dirty="0">
                <a:latin typeface="Century Gothic" pitchFamily="34" charset="0"/>
              </a:rPr>
              <a:t>έρευνα της εταιρείας </a:t>
            </a:r>
            <a:r>
              <a:rPr lang="en-US" sz="800" b="1" dirty="0">
                <a:latin typeface="Century Gothic" pitchFamily="34" charset="0"/>
              </a:rPr>
              <a:t>to the point</a:t>
            </a:r>
            <a:r>
              <a:rPr lang="el-GR" sz="800" b="1" dirty="0">
                <a:latin typeface="Century Gothic" pitchFamily="34" charset="0"/>
              </a:rPr>
              <a:t>, Ιούνιος </a:t>
            </a:r>
            <a:r>
              <a:rPr lang="en-US" sz="800" b="1" dirty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5</a:t>
            </a:r>
          </a:p>
          <a:p>
            <a:pPr>
              <a:lnSpc>
                <a:spcPct val="150000"/>
              </a:lnSpc>
              <a:defRPr/>
            </a:pPr>
            <a:r>
              <a:rPr lang="el-GR" sz="800" b="1" dirty="0" smtClean="0">
                <a:latin typeface="Century Gothic" pitchFamily="34" charset="0"/>
              </a:rPr>
              <a:t>**</a:t>
            </a:r>
            <a:r>
              <a:rPr lang="el-GR" sz="800" dirty="0" smtClean="0">
                <a:latin typeface="Century Gothic" pitchFamily="34" charset="0"/>
              </a:rPr>
              <a:t> Συνδρομητική έρευνα της εταιρείας </a:t>
            </a:r>
            <a:r>
              <a:rPr lang="en-US" sz="800" b="1" dirty="0" smtClean="0">
                <a:latin typeface="Century Gothic" pitchFamily="34" charset="0"/>
              </a:rPr>
              <a:t>to the point</a:t>
            </a:r>
            <a:r>
              <a:rPr lang="el-GR" sz="800" b="1" dirty="0" smtClean="0">
                <a:latin typeface="Century Gothic" pitchFamily="34" charset="0"/>
              </a:rPr>
              <a:t>, Ιούνιος </a:t>
            </a:r>
            <a:r>
              <a:rPr lang="en-US" sz="800" b="1" dirty="0" smtClean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6</a:t>
            </a:r>
            <a:endParaRPr lang="en-US" sz="800" b="1" dirty="0">
              <a:latin typeface="Century Gothic" pitchFamily="34" charset="0"/>
            </a:endParaRPr>
          </a:p>
          <a:p>
            <a:pPr>
              <a:defRPr/>
            </a:pPr>
            <a:r>
              <a:rPr lang="el-GR" sz="800" b="1" dirty="0">
                <a:latin typeface="Century Gothic" pitchFamily="34" charset="0"/>
              </a:rPr>
              <a:t>  </a:t>
            </a:r>
          </a:p>
        </p:txBody>
      </p:sp>
      <p:graphicFrame>
        <p:nvGraphicFramePr>
          <p:cNvPr id="10" name="2 - Γράφημα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19575" cy="1143000"/>
          </a:xfrm>
        </p:spPr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Έχετε κάνει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χρήση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των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διαδικασιών του ΕΟΠΠΥ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(ηλεκτρονική </a:t>
            </a:r>
            <a:r>
              <a:rPr lang="el-GR" sz="1400" dirty="0" err="1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συνταγογράφηση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, ραντεβού κλπ)(%)</a:t>
            </a:r>
            <a:endParaRPr lang="en-US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13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1 - Γράφημα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7272808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Επεξήγηση με παραλληλόγραμμο"/>
          <p:cNvSpPr/>
          <p:nvPr/>
        </p:nvSpPr>
        <p:spPr>
          <a:xfrm rot="5400000">
            <a:off x="7740352" y="3212976"/>
            <a:ext cx="576064" cy="1584176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7236296" y="386104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Γυναίκες 75,2%</a:t>
            </a:r>
            <a:endParaRPr lang="el-GR" sz="1400" dirty="0"/>
          </a:p>
        </p:txBody>
      </p:sp>
      <p:sp>
        <p:nvSpPr>
          <p:cNvPr id="10" name="9 - Επεξήγηση με παραλληλόγραμμο"/>
          <p:cNvSpPr/>
          <p:nvPr/>
        </p:nvSpPr>
        <p:spPr>
          <a:xfrm rot="16200000">
            <a:off x="773578" y="2474894"/>
            <a:ext cx="612068" cy="1512168"/>
          </a:xfrm>
          <a:prstGeom prst="wedgeRectCallou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AD3FF-DAE8-48A4-9AF9-094F7CE30D69}" type="slidenum">
              <a:rPr lang="el-GR" sz="1100" smtClean="0">
                <a:latin typeface="+mj-lt"/>
              </a:rPr>
              <a:pPr>
                <a:defRPr/>
              </a:pPr>
              <a:t>14</a:t>
            </a:fld>
            <a:endParaRPr lang="el-GR" sz="1100" dirty="0">
              <a:latin typeface="+mj-lt"/>
            </a:endParaRPr>
          </a:p>
        </p:txBody>
      </p:sp>
      <p:pic>
        <p:nvPicPr>
          <p:cNvPr id="5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>
                <a:latin typeface="Century Gothic" pitchFamily="34" charset="0"/>
              </a:rPr>
              <a:t>Έχετε κάνει χρήση των διαδικασιών του </a:t>
            </a:r>
            <a:r>
              <a:rPr lang="el-GR" sz="1400" b="1" dirty="0" smtClean="0">
                <a:latin typeface="Century Gothic" pitchFamily="34" charset="0"/>
              </a:rPr>
              <a:t>ΕΟΠΠΥ</a:t>
            </a:r>
            <a:r>
              <a:rPr lang="el-GR" sz="1400" dirty="0" smtClean="0">
                <a:latin typeface="Century Gothic" pitchFamily="34" charset="0"/>
              </a:rPr>
              <a:t>;</a:t>
            </a:r>
            <a:br>
              <a:rPr lang="el-GR" sz="1400" dirty="0" smtClean="0">
                <a:latin typeface="Century Gothic" pitchFamily="34" charset="0"/>
              </a:rPr>
            </a:br>
            <a:r>
              <a:rPr lang="el-GR" sz="1200" dirty="0" smtClean="0">
                <a:latin typeface="Century Gothic" pitchFamily="34" charset="0"/>
              </a:rPr>
              <a:t/>
            </a:r>
            <a:br>
              <a:rPr lang="el-GR" sz="1200" dirty="0" smtClean="0">
                <a:latin typeface="Century Gothic" pitchFamily="34" charset="0"/>
              </a:rPr>
            </a:br>
            <a:r>
              <a:rPr lang="el-GR" sz="11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Συγκριτική Παράθεση προηγούμενων ετών</a:t>
            </a:r>
            <a:r>
              <a:rPr lang="el-GR" sz="1400" dirty="0" smtClean="0">
                <a:latin typeface="Century Gothic" pitchFamily="34" charset="0"/>
              </a:rPr>
              <a:t> (%)</a:t>
            </a:r>
            <a:br>
              <a:rPr lang="el-GR" sz="1400" dirty="0" smtClean="0">
                <a:latin typeface="Century Gothic" pitchFamily="34" charset="0"/>
              </a:rPr>
            </a:br>
            <a:endParaRPr lang="el-GR" sz="1200" dirty="0" smtClean="0">
              <a:latin typeface="Century Gothic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6093296"/>
            <a:ext cx="73120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800" dirty="0" smtClean="0">
                <a:latin typeface="Century Gothic" pitchFamily="34" charset="0"/>
              </a:rPr>
              <a:t>*</a:t>
            </a:r>
            <a:r>
              <a:rPr lang="el-GR" sz="800" dirty="0">
                <a:latin typeface="Century Gothic" pitchFamily="34" charset="0"/>
              </a:rPr>
              <a:t>Συνδρομητική έρευνα της εταιρείας </a:t>
            </a:r>
            <a:r>
              <a:rPr lang="en-US" sz="800" b="1" dirty="0">
                <a:latin typeface="Century Gothic" pitchFamily="34" charset="0"/>
              </a:rPr>
              <a:t>to the point</a:t>
            </a:r>
            <a:r>
              <a:rPr lang="el-GR" sz="800" b="1" dirty="0">
                <a:latin typeface="Century Gothic" pitchFamily="34" charset="0"/>
              </a:rPr>
              <a:t>, Ιούνιος </a:t>
            </a:r>
            <a:r>
              <a:rPr lang="en-US" sz="800" b="1" dirty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5</a:t>
            </a:r>
          </a:p>
          <a:p>
            <a:pPr>
              <a:lnSpc>
                <a:spcPct val="150000"/>
              </a:lnSpc>
              <a:defRPr/>
            </a:pPr>
            <a:r>
              <a:rPr lang="el-GR" sz="800" b="1" dirty="0" smtClean="0">
                <a:latin typeface="Century Gothic" pitchFamily="34" charset="0"/>
              </a:rPr>
              <a:t>**</a:t>
            </a:r>
            <a:r>
              <a:rPr lang="el-GR" sz="800" dirty="0" smtClean="0">
                <a:latin typeface="Century Gothic" pitchFamily="34" charset="0"/>
              </a:rPr>
              <a:t>Συνδρομητική έρευνα της εταιρείας </a:t>
            </a:r>
            <a:r>
              <a:rPr lang="en-US" sz="800" b="1" dirty="0" smtClean="0">
                <a:latin typeface="Century Gothic" pitchFamily="34" charset="0"/>
              </a:rPr>
              <a:t>to the point</a:t>
            </a:r>
            <a:r>
              <a:rPr lang="el-GR" sz="800" b="1" dirty="0" smtClean="0">
                <a:latin typeface="Century Gothic" pitchFamily="34" charset="0"/>
              </a:rPr>
              <a:t>, Ιούνιος </a:t>
            </a:r>
            <a:r>
              <a:rPr lang="en-US" sz="800" b="1" dirty="0" smtClean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6</a:t>
            </a:r>
            <a:endParaRPr lang="en-US" sz="800" b="1" dirty="0">
              <a:latin typeface="Century Gothic" pitchFamily="34" charset="0"/>
            </a:endParaRPr>
          </a:p>
          <a:p>
            <a:pPr>
              <a:defRPr/>
            </a:pPr>
            <a:r>
              <a:rPr lang="el-GR" sz="800" b="1" dirty="0">
                <a:latin typeface="Century Gothic" pitchFamily="34" charset="0"/>
              </a:rPr>
              <a:t>  </a:t>
            </a:r>
          </a:p>
        </p:txBody>
      </p:sp>
      <p:graphicFrame>
        <p:nvGraphicFramePr>
          <p:cNvPr id="10" name="1 - Γράφημα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507288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15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Και πώς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αξιολογείτε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αυτές τις υπηρεσίες από τη μέχρι τώρα εμπειρία σας;</a:t>
            </a:r>
            <a:endParaRPr lang="en-US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6237312"/>
            <a:ext cx="3214678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0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Βάση:  Όσοι έχουν κάνει χρήση των υπηρεσιών του ΕΟΠΠΥ</a:t>
            </a:r>
            <a:endParaRPr lang="el-GR" sz="10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FEEB5-4873-402A-BB87-E007F7DBA5E2}" type="slidenum">
              <a:rPr lang="el-GR" sz="1100" smtClean="0">
                <a:latin typeface="+mj-lt"/>
              </a:rPr>
              <a:pPr>
                <a:defRPr/>
              </a:pPr>
              <a:t>16</a:t>
            </a:fld>
            <a:endParaRPr lang="el-GR" sz="1100" dirty="0">
              <a:latin typeface="+mj-lt"/>
            </a:endParaRPr>
          </a:p>
        </p:txBody>
      </p:sp>
      <p:pic>
        <p:nvPicPr>
          <p:cNvPr id="5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63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1600" dirty="0" smtClean="0">
                <a:latin typeface="Century Gothic" pitchFamily="34" charset="0"/>
              </a:rPr>
              <a:t>   </a:t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>  </a:t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/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>Και </a:t>
            </a:r>
            <a:r>
              <a:rPr lang="el-GR" sz="1600" b="1" dirty="0" smtClean="0">
                <a:latin typeface="Century Gothic" pitchFamily="34" charset="0"/>
              </a:rPr>
              <a:t>πώς αξιολογείτε αυτές τις υπηρεσίες </a:t>
            </a:r>
            <a:r>
              <a:rPr lang="el-GR" sz="1600" dirty="0" smtClean="0">
                <a:latin typeface="Century Gothic" pitchFamily="34" charset="0"/>
              </a:rPr>
              <a:t>από τη μέχρι τώρα </a:t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>εμπειρία σας;</a:t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/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2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Συγκριτική Παράθεση προηγούμενων ετών</a:t>
            </a:r>
            <a:r>
              <a:rPr lang="el-GR" sz="1600" dirty="0" smtClean="0">
                <a:latin typeface="Century Gothic" pitchFamily="34" charset="0"/>
              </a:rPr>
              <a:t> (%)</a:t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>  </a:t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/>
            </a:r>
            <a:br>
              <a:rPr lang="el-GR" sz="1600" dirty="0" smtClean="0">
                <a:latin typeface="Century Gothic" pitchFamily="34" charset="0"/>
              </a:rPr>
            </a:br>
            <a:endParaRPr lang="el-GR" sz="1600" dirty="0" smtClean="0">
              <a:latin typeface="Century Gothic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9512" y="6021288"/>
            <a:ext cx="73120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800" dirty="0" smtClean="0">
                <a:latin typeface="Century Gothic" pitchFamily="34" charset="0"/>
              </a:rPr>
              <a:t>*</a:t>
            </a:r>
            <a:r>
              <a:rPr lang="el-GR" sz="800" dirty="0">
                <a:latin typeface="Century Gothic" pitchFamily="34" charset="0"/>
              </a:rPr>
              <a:t>Συνδρομητική έρευνα της εταιρείας </a:t>
            </a:r>
            <a:r>
              <a:rPr lang="en-US" sz="800" b="1" dirty="0">
                <a:latin typeface="Century Gothic" pitchFamily="34" charset="0"/>
              </a:rPr>
              <a:t>to the point</a:t>
            </a:r>
            <a:r>
              <a:rPr lang="el-GR" sz="800" b="1" dirty="0">
                <a:latin typeface="Century Gothic" pitchFamily="34" charset="0"/>
              </a:rPr>
              <a:t>, Ιούνιος </a:t>
            </a:r>
            <a:r>
              <a:rPr lang="en-US" sz="800" b="1" dirty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5</a:t>
            </a:r>
          </a:p>
          <a:p>
            <a:pPr>
              <a:lnSpc>
                <a:spcPct val="150000"/>
              </a:lnSpc>
              <a:defRPr/>
            </a:pPr>
            <a:r>
              <a:rPr lang="el-GR" sz="800" b="1" dirty="0" smtClean="0">
                <a:latin typeface="Century Gothic" pitchFamily="34" charset="0"/>
              </a:rPr>
              <a:t>**</a:t>
            </a:r>
            <a:r>
              <a:rPr lang="el-GR" sz="800" dirty="0" smtClean="0">
                <a:latin typeface="Century Gothic" pitchFamily="34" charset="0"/>
              </a:rPr>
              <a:t>Συνδρομητική έρευνα της εταιρείας </a:t>
            </a:r>
            <a:r>
              <a:rPr lang="en-US" sz="800" b="1" dirty="0" smtClean="0">
                <a:latin typeface="Century Gothic" pitchFamily="34" charset="0"/>
              </a:rPr>
              <a:t>to the point</a:t>
            </a:r>
            <a:r>
              <a:rPr lang="el-GR" sz="800" b="1" dirty="0" smtClean="0">
                <a:latin typeface="Century Gothic" pitchFamily="34" charset="0"/>
              </a:rPr>
              <a:t>, Ιούνιος </a:t>
            </a:r>
            <a:r>
              <a:rPr lang="en-US" sz="800" b="1" dirty="0" smtClean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6</a:t>
            </a:r>
            <a:endParaRPr lang="en-US" sz="800" b="1" dirty="0">
              <a:latin typeface="Century Gothic" pitchFamily="34" charset="0"/>
            </a:endParaRPr>
          </a:p>
          <a:p>
            <a:pPr>
              <a:defRPr/>
            </a:pPr>
            <a:r>
              <a:rPr lang="el-GR" sz="800" b="1" dirty="0">
                <a:latin typeface="Century Gothic" pitchFamily="34" charset="0"/>
              </a:rPr>
              <a:t>  </a:t>
            </a:r>
          </a:p>
        </p:txBody>
      </p:sp>
      <p:graphicFrame>
        <p:nvGraphicFramePr>
          <p:cNvPr id="9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19575" cy="1143000"/>
          </a:xfrm>
        </p:spPr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Και σε σχέση με τα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μη συνταγογραφούμενα φάρμακα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που μπορείτε να  τα προμηθεύεστε και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εκτός φαρμακείων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, πιστεύετε ότι αυτό θα είναι…;</a:t>
            </a:r>
            <a:endParaRPr lang="el-GR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17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19575" cy="1143000"/>
          </a:xfrm>
        </p:spPr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Και οι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τιμές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αυτών των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φαρμάκων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αυτών θα…:</a:t>
            </a:r>
            <a:endParaRPr lang="el-GR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18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1 - Γράφημα"/>
          <p:cNvGraphicFramePr>
            <a:graphicFrameLocks noGrp="1"/>
          </p:cNvGraphicFramePr>
          <p:nvPr>
            <p:ph idx="1"/>
          </p:nvPr>
        </p:nvGraphicFramePr>
        <p:xfrm>
          <a:off x="1043608" y="1600201"/>
          <a:ext cx="7200800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Και οι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τιμές</a:t>
            </a: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αυτών των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φαρμάκων</a:t>
            </a: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αυτών θα…</a:t>
            </a:r>
            <a:b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Συγκριτική Παράθεση 2017-2016</a:t>
            </a: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endParaRPr lang="el-GR" sz="16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5580112" y="6492875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1559765" cy="147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- Ορθογώνιο"/>
          <p:cNvSpPr/>
          <p:nvPr/>
        </p:nvSpPr>
        <p:spPr>
          <a:xfrm>
            <a:off x="251520" y="6309320"/>
            <a:ext cx="813690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l-GR" sz="1100" b="1" dirty="0" smtClean="0">
                <a:latin typeface="Century Gothic" pitchFamily="34" charset="0"/>
              </a:rPr>
              <a:t>*</a:t>
            </a:r>
            <a:r>
              <a:rPr lang="el-GR" sz="900" dirty="0" smtClean="0">
                <a:latin typeface="Century Gothic" pitchFamily="34" charset="0"/>
              </a:rPr>
              <a:t>Συνδρομητική έρευνα της εταιρείας </a:t>
            </a:r>
            <a:r>
              <a:rPr lang="en-US" sz="900" b="1" dirty="0" smtClean="0">
                <a:latin typeface="Century Gothic" pitchFamily="34" charset="0"/>
              </a:rPr>
              <a:t>to the point</a:t>
            </a:r>
            <a:r>
              <a:rPr lang="el-GR" sz="900" b="1" dirty="0" smtClean="0">
                <a:latin typeface="Century Gothic" pitchFamily="34" charset="0"/>
              </a:rPr>
              <a:t>, Ιούνιος </a:t>
            </a:r>
            <a:r>
              <a:rPr lang="en-US" sz="900" b="1" dirty="0" smtClean="0">
                <a:latin typeface="Century Gothic" pitchFamily="34" charset="0"/>
              </a:rPr>
              <a:t>201</a:t>
            </a:r>
            <a:r>
              <a:rPr lang="el-GR" sz="900" b="1" dirty="0" smtClean="0">
                <a:latin typeface="Century Gothic" pitchFamily="34" charset="0"/>
              </a:rPr>
              <a:t>6</a:t>
            </a:r>
            <a:endParaRPr lang="en-US" b="1" dirty="0">
              <a:latin typeface="Century Gothic" pitchFamily="34" charset="0"/>
            </a:endParaRPr>
          </a:p>
        </p:txBody>
      </p:sp>
      <p:graphicFrame>
        <p:nvGraphicFramePr>
          <p:cNvPr id="9" name="7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018633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143644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pPr/>
              <a:t>2</a:t>
            </a:fld>
            <a:endParaRPr lang="en-US" sz="800" dirty="0">
              <a:solidFill>
                <a:schemeClr val="bg1"/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01361"/>
              </p:ext>
            </p:extLst>
          </p:nvPr>
        </p:nvGraphicFramePr>
        <p:xfrm>
          <a:off x="285720" y="1000108"/>
          <a:ext cx="8664829" cy="44414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6317"/>
                <a:gridCol w="4608512"/>
              </a:tblGrid>
              <a:tr h="731732"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Ταυτότητα της έρευνας</a:t>
                      </a:r>
                      <a:endParaRPr lang="el-GR" sz="1600" b="1" dirty="0">
                        <a:solidFill>
                          <a:schemeClr val="tx1"/>
                        </a:solidFill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T="45717" marB="4571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1732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400" baseline="0" dirty="0" smtClean="0">
                          <a:latin typeface="Century Gothic" pitchFamily="34" charset="0"/>
                        </a:rPr>
                        <a:t>Τύπος έρευνας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Century Gothic" pitchFamily="34" charset="0"/>
                        </a:rPr>
                        <a:t>Ποσοτική</a:t>
                      </a:r>
                      <a:r>
                        <a:rPr lang="el-GR" sz="1400" baseline="0" dirty="0" smtClean="0">
                          <a:latin typeface="Century Gothic" pitchFamily="34" charset="0"/>
                        </a:rPr>
                        <a:t> έρευνα με τη μέθοδο των τηλεφωνικών συνεντεύξεων (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CATI)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17" marB="45717" anchor="ctr"/>
                </a:tc>
              </a:tr>
              <a:tr h="63642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400" dirty="0" smtClean="0">
                          <a:latin typeface="Century Gothic" pitchFamily="34" charset="0"/>
                        </a:rPr>
                        <a:t>Περιοχή έρευνας</a:t>
                      </a:r>
                      <a:endParaRPr lang="el-GR" sz="1400" b="1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l-GR" sz="1400" dirty="0" smtClean="0">
                          <a:latin typeface="Century Gothic" pitchFamily="34" charset="0"/>
                        </a:rPr>
                        <a:t>Νομός Θεσσαλονίκης</a:t>
                      </a:r>
                      <a:endParaRPr lang="el-GR" sz="1400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</a:tr>
              <a:tr h="46857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400" dirty="0" smtClean="0">
                          <a:latin typeface="Century Gothic" pitchFamily="34" charset="0"/>
                        </a:rPr>
                        <a:t>Μέθοδος δειγματοληψίας</a:t>
                      </a:r>
                      <a:endParaRPr lang="el-GR" sz="1400" b="1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Century Gothic" pitchFamily="34" charset="0"/>
                        </a:rPr>
                        <a:t>Τυχαία δειγματοληψία</a:t>
                      </a:r>
                      <a:endParaRPr lang="el-GR" sz="1400" dirty="0" smtClean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</a:tr>
              <a:tr h="78011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400" baseline="0" dirty="0" smtClean="0">
                          <a:latin typeface="Century Gothic" pitchFamily="34" charset="0"/>
                        </a:rPr>
                        <a:t>Μέγεθος δείγματος</a:t>
                      </a:r>
                      <a:endParaRPr lang="el-GR" sz="1400" b="1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1.016 </a:t>
                      </a:r>
                      <a:r>
                        <a:rPr lang="el-GR" sz="1400" dirty="0" smtClean="0">
                          <a:latin typeface="Century Gothic" pitchFamily="34" charset="0"/>
                        </a:rPr>
                        <a:t>άτομα, άνδρες</a:t>
                      </a:r>
                      <a:r>
                        <a:rPr lang="el-GR" sz="1400" baseline="0" dirty="0" smtClean="0">
                          <a:latin typeface="Century Gothic" pitchFamily="34" charset="0"/>
                        </a:rPr>
                        <a:t> και γυναίκες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entury Gothic" pitchFamily="34" charset="0"/>
                        </a:rPr>
                        <a:t>κάτοικοι στο Νομό Θεσσαλονίκης</a:t>
                      </a:r>
                      <a:endParaRPr lang="el-GR" sz="1400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</a:tr>
              <a:tr h="624349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400" baseline="0" dirty="0" smtClean="0">
                          <a:latin typeface="Century Gothic" pitchFamily="34" charset="0"/>
                        </a:rPr>
                        <a:t>Χρονική διάρκεια δειγματοληψίας</a:t>
                      </a:r>
                      <a:endParaRPr lang="el-GR" sz="1400" b="1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l-GR" sz="1400" dirty="0" smtClean="0">
                          <a:latin typeface="Century Gothic" pitchFamily="34" charset="0"/>
                        </a:rPr>
                        <a:t>16 – 19 Μαΐου</a:t>
                      </a:r>
                      <a:r>
                        <a:rPr lang="el-GR" sz="1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l-GR" sz="1400" dirty="0" smtClean="0">
                          <a:latin typeface="Century Gothic" pitchFamily="34" charset="0"/>
                        </a:rPr>
                        <a:t>2017</a:t>
                      </a:r>
                      <a:endParaRPr lang="el-GR" sz="1400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</a:tr>
              <a:tr h="46857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1400" baseline="0" dirty="0" smtClean="0">
                          <a:latin typeface="Century Gothic" pitchFamily="34" charset="0"/>
                        </a:rPr>
                        <a:t>Μέγιστο στατιστικό σφάλμα</a:t>
                      </a:r>
                      <a:endParaRPr lang="el-GR" sz="1400" b="1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l-GR" sz="1400" dirty="0" smtClean="0">
                          <a:latin typeface="Century Gothic" pitchFamily="34" charset="0"/>
                          <a:ea typeface="Verdana" pitchFamily="34" charset="0"/>
                          <a:cs typeface="Verdana" pitchFamily="34" charset="0"/>
                        </a:rPr>
                        <a:t>2,</a:t>
                      </a:r>
                      <a:r>
                        <a:rPr lang="en-US" sz="1400" dirty="0" smtClean="0">
                          <a:latin typeface="Century Gothic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r>
                        <a:rPr lang="el-GR" sz="1400" dirty="0" smtClean="0">
                          <a:latin typeface="Century Gothic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l-GR" sz="1400" dirty="0">
                        <a:latin typeface="Century Gothic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8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</a:rPr>
              <a:t>Έχετε κάνει κάποια </a:t>
            </a:r>
            <a:r>
              <a:rPr lang="el-GR" sz="1400" b="1" dirty="0" smtClean="0">
                <a:latin typeface="Century Gothic" pitchFamily="34" charset="0"/>
              </a:rPr>
              <a:t>ιδιωτική ασφάλιση υγείας</a:t>
            </a:r>
            <a:r>
              <a:rPr lang="el-GR" sz="1400" dirty="0" smtClean="0">
                <a:latin typeface="Century Gothic" pitchFamily="34" charset="0"/>
              </a:rPr>
              <a:t>; </a:t>
            </a:r>
            <a:br>
              <a:rPr lang="el-GR" sz="1400" dirty="0" smtClean="0">
                <a:latin typeface="Century Gothic" pitchFamily="34" charset="0"/>
              </a:rPr>
            </a:br>
            <a:endParaRPr lang="el-GR" sz="1400" dirty="0">
              <a:latin typeface="Century Gothic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</a:rPr>
              <a:pPr/>
              <a:t>20</a:t>
            </a:fld>
            <a:endParaRPr 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11" name="1 - Γράφημα"/>
          <p:cNvGraphicFramePr>
            <a:graphicFrameLocks noGrp="1"/>
          </p:cNvGraphicFramePr>
          <p:nvPr>
            <p:ph idx="1"/>
          </p:nvPr>
        </p:nvGraphicFramePr>
        <p:xfrm>
          <a:off x="1763688" y="1600200"/>
          <a:ext cx="61206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Επεξήγηση με παραλληλόγραμμο"/>
          <p:cNvSpPr/>
          <p:nvPr/>
        </p:nvSpPr>
        <p:spPr>
          <a:xfrm>
            <a:off x="6228184" y="1556792"/>
            <a:ext cx="2232248" cy="648072"/>
          </a:xfrm>
          <a:prstGeom prst="wedgeRectCallout">
            <a:avLst>
              <a:gd name="adj1" fmla="val -51618"/>
              <a:gd name="adj2" fmla="val 904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6444208" y="170080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Πάνω από 2.000€ εισόδημα, 46,7%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0861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pPr/>
              <a:t>21</a:t>
            </a:fld>
            <a:endParaRPr lang="en-US" sz="800">
              <a:solidFill>
                <a:schemeClr val="bg1"/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Πότε την ξεκινήσατε;</a:t>
            </a:r>
            <a:endParaRPr lang="en-US" sz="14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6093296"/>
            <a:ext cx="342899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0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Βάση:  Όσοι έχουν κάνει κάποια ιδιωτική ασφάλιση υγείας</a:t>
            </a:r>
            <a:endParaRPr lang="el-GR" sz="10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1 - Γράφημα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4" y="2714620"/>
            <a:ext cx="4714876" cy="1000132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Δημογραφικά Στοιχεία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1000" smtClean="0">
                <a:solidFill>
                  <a:schemeClr val="bg1"/>
                </a:solidFill>
              </a:rPr>
              <a:pPr/>
              <a:t>22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</a:rPr>
              <a:pPr/>
              <a:t>23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87624" y="116632"/>
            <a:ext cx="7727487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sz="12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Περιοχή κατοικίας:</a:t>
            </a:r>
            <a:endParaRPr lang="en-US" sz="12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28158"/>
              </p:ext>
            </p:extLst>
          </p:nvPr>
        </p:nvGraphicFramePr>
        <p:xfrm>
          <a:off x="500034" y="135729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61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971577"/>
              </p:ext>
            </p:extLst>
          </p:nvPr>
        </p:nvGraphicFramePr>
        <p:xfrm>
          <a:off x="251520" y="1600200"/>
          <a:ext cx="87849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</a:rPr>
              <a:pPr/>
              <a:t>24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87624" y="116632"/>
            <a:ext cx="7727487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Σε ποια από τις παρακάτω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ηλικιακές ομάδες </a:t>
            </a: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ανήκετε;</a:t>
            </a:r>
            <a:endParaRPr lang="en-US" sz="16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1000" smtClean="0">
                <a:solidFill>
                  <a:schemeClr val="bg1"/>
                </a:solidFill>
              </a:rPr>
              <a:pPr/>
              <a:t>25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152128"/>
          </a:xfrm>
        </p:spPr>
        <p:txBody>
          <a:bodyPr>
            <a:noAutofit/>
          </a:bodyPr>
          <a:lstStyle/>
          <a:p>
            <a:pPr algn="r"/>
            <a:r>
              <a:rPr lang="el-GR" sz="18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Φύλο</a:t>
            </a:r>
            <a:endParaRPr lang="en-US" sz="18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28158"/>
              </p:ext>
            </p:extLst>
          </p:nvPr>
        </p:nvGraphicFramePr>
        <p:xfrm>
          <a:off x="500034" y="135729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11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l-GR" sz="1600" dirty="0" smtClean="0"/>
              <a:t>Σε ποια θέση της κλίμακας βρίσκεται </a:t>
            </a:r>
            <a:br>
              <a:rPr lang="el-GR" sz="1600" dirty="0" smtClean="0"/>
            </a:br>
            <a:r>
              <a:rPr lang="el-GR" sz="1600" dirty="0" smtClean="0"/>
              <a:t>το </a:t>
            </a:r>
            <a:r>
              <a:rPr lang="el-GR" sz="1600" b="1" dirty="0" smtClean="0"/>
              <a:t>συνολικό μηνιαίο οικογενειακό εισόδημα </a:t>
            </a:r>
            <a:r>
              <a:rPr lang="el-GR" sz="1600" dirty="0" smtClean="0"/>
              <a:t>του νοικοκυριού σας</a:t>
            </a:r>
            <a:endParaRPr lang="el-GR" sz="16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4375" y="5357826"/>
            <a:ext cx="79295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35250" algn="ctr"/>
                <a:tab pos="5272088" algn="r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altLang="en-US" sz="1100" dirty="0">
                <a:solidFill>
                  <a:srgbClr val="595959"/>
                </a:solidFill>
                <a:latin typeface="Century Gothic" pitchFamily="34" charset="0"/>
              </a:rPr>
              <a:t>	</a:t>
            </a:r>
            <a:r>
              <a:rPr lang="el-GR" altLang="en-US" sz="1100" b="1" dirty="0">
                <a:solidFill>
                  <a:srgbClr val="595959"/>
                </a:solidFill>
                <a:latin typeface="Century Gothic" pitchFamily="34" charset="0"/>
              </a:rPr>
              <a:t>        Αριστοτέλους 11, 546 24 Θεσσαλονίκη, Τ 2310 262965,</a:t>
            </a:r>
            <a:r>
              <a:rPr lang="en-US" altLang="en-US" sz="1100" b="1" dirty="0">
                <a:solidFill>
                  <a:srgbClr val="595959"/>
                </a:solidFill>
                <a:latin typeface="Century Gothic" pitchFamily="34" charset="0"/>
              </a:rPr>
              <a:t> F</a:t>
            </a:r>
            <a:r>
              <a:rPr lang="el-GR" altLang="en-US" sz="1100" b="1" dirty="0">
                <a:solidFill>
                  <a:srgbClr val="595959"/>
                </a:solidFill>
                <a:latin typeface="Century Gothic" pitchFamily="34" charset="0"/>
              </a:rPr>
              <a:t> 2310 262963,</a:t>
            </a:r>
            <a:r>
              <a:rPr lang="en-US" altLang="en-US" sz="1100" b="1" dirty="0">
                <a:solidFill>
                  <a:srgbClr val="595959"/>
                </a:solidFill>
                <a:latin typeface="Century Gothic" pitchFamily="34" charset="0"/>
              </a:rPr>
              <a:t> info@tothepoint.gr,</a:t>
            </a:r>
            <a:r>
              <a:rPr lang="el-GR" altLang="en-US" sz="1100" b="1" dirty="0">
                <a:solidFill>
                  <a:srgbClr val="595959"/>
                </a:solidFill>
                <a:latin typeface="Century Gothic" pitchFamily="34" charset="0"/>
              </a:rPr>
              <a:t> </a:t>
            </a:r>
            <a:r>
              <a:rPr lang="en-US" altLang="en-US" sz="1100" b="1" dirty="0">
                <a:solidFill>
                  <a:srgbClr val="595959"/>
                </a:solidFill>
                <a:latin typeface="Century Gothic" pitchFamily="34" charset="0"/>
              </a:rPr>
              <a:t>www</a:t>
            </a:r>
            <a:r>
              <a:rPr lang="el-GR" altLang="en-US" sz="1100" b="1" dirty="0">
                <a:solidFill>
                  <a:srgbClr val="595959"/>
                </a:solidFill>
                <a:latin typeface="Century Gothic" pitchFamily="34" charset="0"/>
              </a:rPr>
              <a:t>.</a:t>
            </a:r>
            <a:r>
              <a:rPr lang="en-US" altLang="en-US" sz="1100" b="1" dirty="0" err="1">
                <a:solidFill>
                  <a:srgbClr val="595959"/>
                </a:solidFill>
                <a:latin typeface="Century Gothic" pitchFamily="34" charset="0"/>
              </a:rPr>
              <a:t>tothepoint</a:t>
            </a:r>
            <a:r>
              <a:rPr lang="el-GR" altLang="en-US" sz="1100" b="1" dirty="0">
                <a:solidFill>
                  <a:srgbClr val="595959"/>
                </a:solidFill>
                <a:latin typeface="Century Gothic" pitchFamily="34" charset="0"/>
              </a:rPr>
              <a:t>.</a:t>
            </a:r>
            <a:r>
              <a:rPr lang="en-US" altLang="en-US" sz="1100" b="1" dirty="0" err="1">
                <a:solidFill>
                  <a:srgbClr val="595959"/>
                </a:solidFill>
                <a:latin typeface="Century Gothic" pitchFamily="34" charset="0"/>
              </a:rPr>
              <a:t>gr</a:t>
            </a:r>
            <a:endParaRPr lang="en-US" altLang="en-US" sz="1100" b="1" dirty="0">
              <a:solidFill>
                <a:srgbClr val="595959"/>
              </a:solidFill>
              <a:latin typeface="Century Gothic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612" y="1714488"/>
            <a:ext cx="3152775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61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19575" cy="1143000"/>
          </a:xfrm>
        </p:spPr>
        <p:txBody>
          <a:bodyPr>
            <a:noAutofit/>
          </a:bodyPr>
          <a:lstStyle/>
          <a:p>
            <a:pPr algn="r"/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Είσαστε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γενικά ικανοποιημένος/η ή δυσαρεστημένος/η </a:t>
            </a: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από τις </a:t>
            </a: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προσφερόμενες υπηρεσίες Υγείας </a:t>
            </a:r>
            <a:r>
              <a:rPr lang="el-GR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στη χώρα μας;</a:t>
            </a:r>
            <a:endParaRPr lang="en-US" sz="16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3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60809"/>
              </p:ext>
            </p:extLst>
          </p:nvPr>
        </p:nvGraphicFramePr>
        <p:xfrm>
          <a:off x="431032" y="1196752"/>
          <a:ext cx="8533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5 - Επεξήγηση με παραλληλόγραμμο"/>
          <p:cNvSpPr/>
          <p:nvPr/>
        </p:nvSpPr>
        <p:spPr>
          <a:xfrm rot="10800000">
            <a:off x="6012160" y="2492896"/>
            <a:ext cx="2016224" cy="57606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5 - Επεξήγηση με παραλληλόγραμμο"/>
          <p:cNvSpPr/>
          <p:nvPr/>
        </p:nvSpPr>
        <p:spPr>
          <a:xfrm rot="10800000">
            <a:off x="6012160" y="5229200"/>
            <a:ext cx="2016224" cy="576064"/>
          </a:xfrm>
          <a:prstGeom prst="wedgeRectCallou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6084168" y="537321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Ηλικία 55-64, 78%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Είσαστε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γενικά ικανοποιημένος/η ή δυσαρεστημένος/η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από τις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προσφερόμενες υπηρεσίες Υγείας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στη χώρα μας;</a:t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Συγκριτική Παράθεση προηγούμενων ετών</a:t>
            </a:r>
            <a:endParaRPr lang="el-GR" sz="1200" b="1" dirty="0" smtClean="0">
              <a:latin typeface="Century Gothic" pitchFamily="34" charset="0"/>
            </a:endParaRPr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5658D-D5DC-4BA4-B9B6-044AA80D8AE7}" type="slidenum">
              <a:rPr lang="el-GR" sz="1100" smtClean="0">
                <a:latin typeface="+mj-lt"/>
              </a:rPr>
              <a:pPr>
                <a:defRPr/>
              </a:pPr>
              <a:t>4</a:t>
            </a:fld>
            <a:endParaRPr lang="el-GR" sz="1100" dirty="0">
              <a:latin typeface="+mj-lt"/>
            </a:endParaRPr>
          </a:p>
        </p:txBody>
      </p:sp>
      <p:pic>
        <p:nvPicPr>
          <p:cNvPr id="5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- TextBox"/>
          <p:cNvSpPr txBox="1"/>
          <p:nvPr/>
        </p:nvSpPr>
        <p:spPr>
          <a:xfrm>
            <a:off x="251520" y="6021288"/>
            <a:ext cx="73120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 smtClean="0">
                <a:latin typeface="Century Gothic" pitchFamily="34" charset="0"/>
              </a:rPr>
              <a:t>*</a:t>
            </a:r>
            <a:r>
              <a:rPr lang="el-GR" sz="900" dirty="0" smtClean="0">
                <a:latin typeface="Century Gothic" pitchFamily="34" charset="0"/>
              </a:rPr>
              <a:t>Συνδρομητική </a:t>
            </a:r>
            <a:r>
              <a:rPr lang="el-GR" sz="900" dirty="0">
                <a:latin typeface="Century Gothic" pitchFamily="34" charset="0"/>
              </a:rPr>
              <a:t>έρευνα της εταιρείας </a:t>
            </a:r>
            <a:r>
              <a:rPr lang="en-US" sz="900" b="1" dirty="0">
                <a:latin typeface="Century Gothic" pitchFamily="34" charset="0"/>
              </a:rPr>
              <a:t>to the point</a:t>
            </a:r>
            <a:r>
              <a:rPr lang="el-GR" sz="900" b="1" dirty="0">
                <a:latin typeface="Century Gothic" pitchFamily="34" charset="0"/>
              </a:rPr>
              <a:t>, Ιούνιος </a:t>
            </a:r>
            <a:r>
              <a:rPr lang="en-US" sz="900" b="1" dirty="0">
                <a:latin typeface="Century Gothic" pitchFamily="34" charset="0"/>
              </a:rPr>
              <a:t>201</a:t>
            </a:r>
            <a:r>
              <a:rPr lang="el-GR" sz="900" b="1" dirty="0" smtClean="0">
                <a:latin typeface="Century Gothic" pitchFamily="34" charset="0"/>
              </a:rPr>
              <a:t>5</a:t>
            </a:r>
          </a:p>
          <a:p>
            <a:pPr>
              <a:lnSpc>
                <a:spcPct val="150000"/>
              </a:lnSpc>
              <a:defRPr/>
            </a:pPr>
            <a:r>
              <a:rPr lang="el-GR" sz="900" b="1" dirty="0" smtClean="0">
                <a:latin typeface="Century Gothic" pitchFamily="34" charset="0"/>
              </a:rPr>
              <a:t>**</a:t>
            </a:r>
            <a:r>
              <a:rPr lang="el-GR" sz="900" dirty="0" smtClean="0">
                <a:latin typeface="Century Gothic" pitchFamily="34" charset="0"/>
              </a:rPr>
              <a:t>Συνδρομητική έρευνα της εταιρείας </a:t>
            </a:r>
            <a:r>
              <a:rPr lang="en-US" sz="900" b="1" dirty="0" smtClean="0">
                <a:latin typeface="Century Gothic" pitchFamily="34" charset="0"/>
              </a:rPr>
              <a:t>to the point</a:t>
            </a:r>
            <a:r>
              <a:rPr lang="el-GR" sz="900" b="1" dirty="0" smtClean="0">
                <a:latin typeface="Century Gothic" pitchFamily="34" charset="0"/>
              </a:rPr>
              <a:t>, Ιούνιος </a:t>
            </a:r>
            <a:r>
              <a:rPr lang="en-US" sz="900" b="1" dirty="0" smtClean="0">
                <a:latin typeface="Century Gothic" pitchFamily="34" charset="0"/>
              </a:rPr>
              <a:t>201</a:t>
            </a:r>
            <a:r>
              <a:rPr lang="el-GR" sz="900" b="1" dirty="0" smtClean="0">
                <a:latin typeface="Century Gothic" pitchFamily="34" charset="0"/>
              </a:rPr>
              <a:t>6</a:t>
            </a:r>
            <a:endParaRPr lang="en-US" sz="900" b="1" dirty="0">
              <a:latin typeface="Century Gothic" pitchFamily="34" charset="0"/>
            </a:endParaRPr>
          </a:p>
          <a:p>
            <a:pPr>
              <a:defRPr/>
            </a:pPr>
            <a:r>
              <a:rPr lang="el-GR" sz="900" b="1" dirty="0">
                <a:latin typeface="Century Gothic" pitchFamily="34" charset="0"/>
              </a:rPr>
              <a:t>  </a:t>
            </a:r>
          </a:p>
        </p:txBody>
      </p:sp>
      <p:graphicFrame>
        <p:nvGraphicFramePr>
          <p:cNvPr id="10" name="2 - Γράφημα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8229600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5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Σε σχέση με την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ιατρική σας περίθαλψη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, </a:t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επιλέγετε 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κυρίως (συχνότερα): (ΈΩΣ 2 ΕΠΙΛΟΓΕΣ)</a:t>
            </a:r>
            <a:endParaRPr lang="en-US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3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Σε σχέση με την </a:t>
            </a: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ιατρική σας περίθαλψη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, </a:t>
            </a:r>
            <a:b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4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επισκέπτεστε </a:t>
            </a:r>
            <a:r>
              <a:rPr lang="el-GR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κυρίως (συχνότερα):</a:t>
            </a:r>
            <a: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Συγκριτική Παράθεση προηγούμενων ετών (%)</a:t>
            </a:r>
            <a:endParaRPr lang="el-GR" sz="1600" b="1" dirty="0" smtClean="0">
              <a:latin typeface="Century Gothic" pitchFamily="34" charset="0"/>
            </a:endParaRPr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5658D-D5DC-4BA4-B9B6-044AA80D8AE7}" type="slidenum">
              <a:rPr lang="el-GR" sz="1100" smtClean="0">
                <a:latin typeface="+mj-lt"/>
              </a:rPr>
              <a:pPr>
                <a:defRPr/>
              </a:pPr>
              <a:t>6</a:t>
            </a:fld>
            <a:endParaRPr lang="el-GR" sz="1100" dirty="0">
              <a:latin typeface="+mj-lt"/>
            </a:endParaRPr>
          </a:p>
        </p:txBody>
      </p:sp>
      <p:pic>
        <p:nvPicPr>
          <p:cNvPr id="5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- TextBox"/>
          <p:cNvSpPr txBox="1"/>
          <p:nvPr/>
        </p:nvSpPr>
        <p:spPr>
          <a:xfrm>
            <a:off x="179512" y="5949280"/>
            <a:ext cx="73120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 smtClean="0">
                <a:latin typeface="Century Gothic" pitchFamily="34" charset="0"/>
              </a:rPr>
              <a:t>*</a:t>
            </a:r>
            <a:r>
              <a:rPr lang="el-GR" sz="900" dirty="0" smtClean="0">
                <a:latin typeface="Century Gothic" pitchFamily="34" charset="0"/>
              </a:rPr>
              <a:t>Συνδρομητική </a:t>
            </a:r>
            <a:r>
              <a:rPr lang="el-GR" sz="900" dirty="0">
                <a:latin typeface="Century Gothic" pitchFamily="34" charset="0"/>
              </a:rPr>
              <a:t>έρευνα της εταιρείας </a:t>
            </a:r>
            <a:r>
              <a:rPr lang="en-US" sz="900" b="1" dirty="0">
                <a:latin typeface="Century Gothic" pitchFamily="34" charset="0"/>
              </a:rPr>
              <a:t>to the point</a:t>
            </a:r>
            <a:r>
              <a:rPr lang="el-GR" sz="900" b="1" dirty="0">
                <a:latin typeface="Century Gothic" pitchFamily="34" charset="0"/>
              </a:rPr>
              <a:t>, Ιούνιος </a:t>
            </a:r>
            <a:r>
              <a:rPr lang="en-US" sz="900" b="1" dirty="0">
                <a:latin typeface="Century Gothic" pitchFamily="34" charset="0"/>
              </a:rPr>
              <a:t>201</a:t>
            </a:r>
            <a:r>
              <a:rPr lang="el-GR" sz="900" b="1" dirty="0" smtClean="0">
                <a:latin typeface="Century Gothic" pitchFamily="34" charset="0"/>
              </a:rPr>
              <a:t>5</a:t>
            </a:r>
          </a:p>
          <a:p>
            <a:pPr>
              <a:lnSpc>
                <a:spcPct val="150000"/>
              </a:lnSpc>
              <a:defRPr/>
            </a:pPr>
            <a:r>
              <a:rPr lang="el-GR" sz="900" b="1" dirty="0" smtClean="0">
                <a:latin typeface="Century Gothic" pitchFamily="34" charset="0"/>
              </a:rPr>
              <a:t>**</a:t>
            </a:r>
            <a:r>
              <a:rPr lang="el-GR" sz="900" dirty="0" smtClean="0">
                <a:latin typeface="Century Gothic" pitchFamily="34" charset="0"/>
              </a:rPr>
              <a:t>Συνδρομητική έρευνα της εταιρείας </a:t>
            </a:r>
            <a:r>
              <a:rPr lang="en-US" sz="900" b="1" dirty="0" smtClean="0">
                <a:latin typeface="Century Gothic" pitchFamily="34" charset="0"/>
              </a:rPr>
              <a:t>to the point</a:t>
            </a:r>
            <a:r>
              <a:rPr lang="el-GR" sz="900" b="1" dirty="0" smtClean="0">
                <a:latin typeface="Century Gothic" pitchFamily="34" charset="0"/>
              </a:rPr>
              <a:t>, Ιούνιος </a:t>
            </a:r>
            <a:r>
              <a:rPr lang="en-US" sz="900" b="1" dirty="0" smtClean="0">
                <a:latin typeface="Century Gothic" pitchFamily="34" charset="0"/>
              </a:rPr>
              <a:t>201</a:t>
            </a:r>
            <a:r>
              <a:rPr lang="el-GR" sz="900" b="1" dirty="0" smtClean="0">
                <a:latin typeface="Century Gothic" pitchFamily="34" charset="0"/>
              </a:rPr>
              <a:t>6</a:t>
            </a:r>
            <a:endParaRPr lang="en-US" sz="900" b="1" dirty="0">
              <a:latin typeface="Century Gothic" pitchFamily="34" charset="0"/>
            </a:endParaRPr>
          </a:p>
          <a:p>
            <a:pPr>
              <a:defRPr/>
            </a:pPr>
            <a:r>
              <a:rPr lang="el-GR" sz="900" b="1" dirty="0">
                <a:latin typeface="Century Gothic" pitchFamily="34" charset="0"/>
              </a:rPr>
              <a:t>  </a:t>
            </a:r>
          </a:p>
        </p:txBody>
      </p:sp>
      <p:graphicFrame>
        <p:nvGraphicFramePr>
          <p:cNvPr id="10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916833"/>
          <a:ext cx="85072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1400" dirty="0" smtClean="0">
                <a:latin typeface="Century Gothic" pitchFamily="34" charset="0"/>
              </a:rPr>
              <a:t>Επιλέγετε κάποιον </a:t>
            </a:r>
            <a:r>
              <a:rPr lang="el-GR" sz="1400" b="1" dirty="0" smtClean="0">
                <a:latin typeface="Century Gothic" pitchFamily="34" charset="0"/>
              </a:rPr>
              <a:t>γιατρό</a:t>
            </a:r>
            <a:r>
              <a:rPr lang="el-GR" sz="1400" dirty="0" smtClean="0">
                <a:latin typeface="Century Gothic" pitchFamily="34" charset="0"/>
              </a:rPr>
              <a:t> </a:t>
            </a:r>
            <a:r>
              <a:rPr lang="el-GR" sz="1400" b="1" dirty="0" smtClean="0">
                <a:latin typeface="Century Gothic" pitchFamily="34" charset="0"/>
              </a:rPr>
              <a:t>(%)</a:t>
            </a:r>
            <a:r>
              <a:rPr lang="el-GR" sz="1400" dirty="0" smtClean="0">
                <a:latin typeface="Century Gothic" pitchFamily="34" charset="0"/>
              </a:rPr>
              <a:t> (- ιδιωτικό ιατρείο)….: </a:t>
            </a:r>
            <a:br>
              <a:rPr lang="el-GR" sz="1400" dirty="0" smtClean="0">
                <a:latin typeface="Century Gothic" pitchFamily="34" charset="0"/>
              </a:rPr>
            </a:br>
            <a:r>
              <a:rPr lang="el-GR" sz="1400" dirty="0" smtClean="0">
                <a:latin typeface="Century Gothic" pitchFamily="34" charset="0"/>
              </a:rPr>
              <a:t>(ΜΙΑ ΕΠΙΛΟΓΗ)</a:t>
            </a:r>
            <a:endParaRPr lang="en-US" sz="14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7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2" name="1 - Γράφημα"/>
          <p:cNvGraphicFramePr>
            <a:graphicFrameLocks noGrp="1"/>
          </p:cNvGraphicFramePr>
          <p:nvPr>
            <p:ph idx="1"/>
          </p:nvPr>
        </p:nvGraphicFramePr>
        <p:xfrm>
          <a:off x="323850" y="170021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pPr>
              <a:defRPr/>
            </a:pPr>
            <a:fld id="{CF3BCB45-17F5-4D2E-8124-766E2B0A99FE}" type="slidenum">
              <a:rPr lang="el-GR" sz="1100" smtClean="0">
                <a:latin typeface="+mj-lt"/>
              </a:rPr>
              <a:pPr>
                <a:defRPr/>
              </a:pPr>
              <a:t>8</a:t>
            </a:fld>
            <a:endParaRPr lang="el-GR" sz="1100" dirty="0">
              <a:latin typeface="+mj-lt"/>
            </a:endParaRPr>
          </a:p>
        </p:txBody>
      </p:sp>
      <p:pic>
        <p:nvPicPr>
          <p:cNvPr id="5" name="Picture 220" descr="Εικόνα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74638"/>
            <a:ext cx="8229600" cy="1143000"/>
          </a:xfrm>
        </p:spPr>
        <p:txBody>
          <a:bodyPr/>
          <a:lstStyle/>
          <a:p>
            <a:r>
              <a:rPr lang="el-GR" sz="1400" b="1" dirty="0" smtClean="0">
                <a:latin typeface="Century Gothic" pitchFamily="34" charset="0"/>
              </a:rPr>
              <a:t>Επιλέγετε κάποιον γιατρό </a:t>
            </a:r>
            <a:r>
              <a:rPr lang="el-GR" sz="1400" dirty="0" smtClean="0">
                <a:latin typeface="Century Gothic" pitchFamily="34" charset="0"/>
              </a:rPr>
              <a:t>(- ιδιωτικό ιατρείο)….:</a:t>
            </a:r>
            <a:br>
              <a:rPr lang="el-GR" sz="1400" dirty="0" smtClean="0">
                <a:latin typeface="Century Gothic" pitchFamily="34" charset="0"/>
              </a:rPr>
            </a:br>
            <a:r>
              <a:rPr lang="el-GR" sz="1600" dirty="0" smtClean="0">
                <a:latin typeface="Century Gothic" pitchFamily="34" charset="0"/>
              </a:rPr>
              <a:t/>
            </a:r>
            <a:br>
              <a:rPr lang="el-GR" sz="1600" dirty="0" smtClean="0">
                <a:latin typeface="Century Gothic" pitchFamily="34" charset="0"/>
              </a:rPr>
            </a:br>
            <a:r>
              <a:rPr lang="el-GR" sz="16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Συγκριτική Παράθεση προηγούμενων ετών</a:t>
            </a:r>
            <a:r>
              <a:rPr lang="el-GR" sz="1600" dirty="0" smtClean="0">
                <a:latin typeface="Century Gothic" pitchFamily="34" charset="0"/>
              </a:rPr>
              <a:t> (%)</a:t>
            </a:r>
            <a:br>
              <a:rPr lang="el-GR" sz="1600" dirty="0" smtClean="0">
                <a:latin typeface="Century Gothic" pitchFamily="34" charset="0"/>
              </a:rPr>
            </a:br>
            <a:endParaRPr lang="el-GR" sz="1200" dirty="0" smtClean="0">
              <a:latin typeface="Century Gothic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51520" y="5877272"/>
            <a:ext cx="731202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800" dirty="0" smtClean="0">
                <a:latin typeface="Century Gothic" pitchFamily="34" charset="0"/>
              </a:rPr>
              <a:t>*</a:t>
            </a:r>
            <a:r>
              <a:rPr lang="el-GR" sz="800" dirty="0" smtClean="0">
                <a:latin typeface="Century Gothic" pitchFamily="34" charset="0"/>
              </a:rPr>
              <a:t>Συνδρομητική </a:t>
            </a:r>
            <a:r>
              <a:rPr lang="el-GR" sz="800" dirty="0">
                <a:latin typeface="Century Gothic" pitchFamily="34" charset="0"/>
              </a:rPr>
              <a:t>έρευνα της εταιρείας </a:t>
            </a:r>
            <a:r>
              <a:rPr lang="en-US" sz="800" b="1" dirty="0">
                <a:latin typeface="Century Gothic" pitchFamily="34" charset="0"/>
              </a:rPr>
              <a:t>to the point</a:t>
            </a:r>
            <a:r>
              <a:rPr lang="el-GR" sz="800" b="1" dirty="0">
                <a:latin typeface="Century Gothic" pitchFamily="34" charset="0"/>
              </a:rPr>
              <a:t>, Ιούνιος </a:t>
            </a:r>
            <a:r>
              <a:rPr lang="en-US" sz="800" b="1" dirty="0">
                <a:latin typeface="Century Gothic" pitchFamily="34" charset="0"/>
              </a:rPr>
              <a:t>201</a:t>
            </a:r>
            <a:r>
              <a:rPr lang="el-GR" sz="800" b="1" dirty="0" smtClean="0">
                <a:latin typeface="Century Gothic" pitchFamily="34" charset="0"/>
              </a:rPr>
              <a:t>5</a:t>
            </a:r>
            <a:endParaRPr lang="en-US" sz="8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800" b="1" dirty="0" smtClean="0">
                <a:latin typeface="Century Gothic" pitchFamily="34" charset="0"/>
              </a:rPr>
              <a:t>**</a:t>
            </a:r>
            <a:r>
              <a:rPr lang="el-GR" sz="800" dirty="0" smtClean="0">
                <a:latin typeface="Century Gothic" pitchFamily="34" charset="0"/>
              </a:rPr>
              <a:t> Συνδρομητική έρευνα της εταιρείας </a:t>
            </a:r>
            <a:r>
              <a:rPr lang="en-US" sz="800" b="1" dirty="0" smtClean="0">
                <a:latin typeface="Century Gothic" pitchFamily="34" charset="0"/>
              </a:rPr>
              <a:t>to the point</a:t>
            </a:r>
            <a:r>
              <a:rPr lang="el-GR" sz="800" b="1" dirty="0" smtClean="0">
                <a:latin typeface="Century Gothic" pitchFamily="34" charset="0"/>
              </a:rPr>
              <a:t>, Ιούνιος </a:t>
            </a:r>
            <a:r>
              <a:rPr lang="en-US" sz="800" b="1" dirty="0" smtClean="0">
                <a:latin typeface="Century Gothic" pitchFamily="34" charset="0"/>
              </a:rPr>
              <a:t>2016</a:t>
            </a:r>
          </a:p>
          <a:p>
            <a:pPr>
              <a:lnSpc>
                <a:spcPct val="150000"/>
              </a:lnSpc>
              <a:defRPr/>
            </a:pPr>
            <a:endParaRPr lang="en-US" sz="800" b="1" dirty="0">
              <a:latin typeface="Century Gothic" pitchFamily="34" charset="0"/>
            </a:endParaRPr>
          </a:p>
          <a:p>
            <a:pPr>
              <a:defRPr/>
            </a:pPr>
            <a:r>
              <a:rPr lang="el-GR" sz="800" b="1" dirty="0">
                <a:latin typeface="Century Gothic" pitchFamily="34" charset="0"/>
              </a:rPr>
              <a:t>  </a:t>
            </a:r>
          </a:p>
        </p:txBody>
      </p:sp>
      <p:graphicFrame>
        <p:nvGraphicFramePr>
          <p:cNvPr id="10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19575" cy="1143000"/>
          </a:xfrm>
        </p:spPr>
        <p:txBody>
          <a:bodyPr>
            <a:noAutofit/>
          </a:bodyPr>
          <a:lstStyle/>
          <a:p>
            <a:pPr algn="l"/>
            <a: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Και με </a:t>
            </a:r>
            <a:r>
              <a:rPr lang="el-GR" sz="12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ποιον τρόπο</a:t>
            </a:r>
            <a: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βρίσκετε τον (ιδιωτικό) </a:t>
            </a:r>
            <a:r>
              <a:rPr lang="el-GR" sz="12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γιατρό</a:t>
            </a:r>
            <a:r>
              <a:rPr lang="el-GR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που θα επισκεφθείτε; </a:t>
            </a:r>
            <a:endParaRPr lang="en-US" sz="12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14719" cy="767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0026" y="6150693"/>
            <a:ext cx="2133600" cy="365125"/>
          </a:xfrm>
        </p:spPr>
        <p:txBody>
          <a:bodyPr/>
          <a:lstStyle/>
          <a:p>
            <a:fld id="{733178A9-A05B-489A-8977-12684124BFE1}" type="slidenum">
              <a:rPr lang="en-US" sz="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9</a:t>
            </a:fld>
            <a:endParaRPr lang="en-US" sz="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70840" y="1142984"/>
          <a:ext cx="857316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6215074" y="1124744"/>
            <a:ext cx="292892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900" b="1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Βάση:  Όσοι επισκέπτονται ιδιωτικό γιατρό</a:t>
            </a:r>
            <a:endParaRPr lang="el-GR" sz="900" b="1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he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ToThePoint</Template>
  <TotalTime>2925</TotalTime>
  <Words>622</Words>
  <Application>Microsoft Office PowerPoint</Application>
  <PresentationFormat>On-screen Show (4:3)</PresentationFormat>
  <Paragraphs>163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ToThePoint</vt:lpstr>
      <vt:lpstr>PowerPoint Presentation</vt:lpstr>
      <vt:lpstr>PowerPoint Presentation</vt:lpstr>
      <vt:lpstr>Είσαστε γενικά ικανοποιημένος/η ή δυσαρεστημένος/η  από τις προσφερόμενες υπηρεσίες Υγείας στη χώρα μας;</vt:lpstr>
      <vt:lpstr>Είσαστε γενικά ικανοποιημένος/η ή δυσαρεστημένος/η  από τις προσφερόμενες υπηρεσίες Υγείας στη χώρα μας;  Συγκριτική Παράθεση προηγούμενων ετών</vt:lpstr>
      <vt:lpstr>Σε σχέση με την ιατρική σας περίθαλψη,  επιλέγετε  κυρίως (συχνότερα): (ΈΩΣ 2 ΕΠΙΛΟΓΕΣ)</vt:lpstr>
      <vt:lpstr>Σε σχέση με την ιατρική σας περίθαλψη,  επισκέπτεστε κυρίως (συχνότερα):  Συγκριτική Παράθεση προηγούμενων ετών (%)</vt:lpstr>
      <vt:lpstr>Επιλέγετε κάποιον γιατρό (%) (- ιδιωτικό ιατρείο)….:  (ΜΙΑ ΕΠΙΛΟΓΗ)</vt:lpstr>
      <vt:lpstr>Επιλέγετε κάποιον γιατρό (- ιδιωτικό ιατρείο)….:  Συγκριτική Παράθεση προηγούμενων ετών (%) </vt:lpstr>
      <vt:lpstr>Και με ποιον τρόπο βρίσκετε τον (ιδιωτικό) γιατρό που θα επισκεφθείτε; </vt:lpstr>
      <vt:lpstr>Και όταν επιλέγετε την επίσκεψη σε ιδιωτικό ιατρείο,  σε ποιο κριτήριο στηρίζετε κυρίως την επιλογή σας;  Κριτήριο Επιλογής (% )</vt:lpstr>
      <vt:lpstr>Θεωρείτε ότι το κόστος των ιατρικών υπηρεσιών τα τελευταία 3 χρόνια…:</vt:lpstr>
      <vt:lpstr>Θεωρείτε ότι το κόστος των ιατρικών υπηρεσιών  τα τελευταία 3 χρόνια…:   Συγκριτική Παράθεση προηγούμενων ετών  </vt:lpstr>
      <vt:lpstr>Έχετε κάνει χρήση των διαδικασιών του ΕΟΠΠΥ (ηλεκτρονική συνταγογράφηση, ραντεβού κλπ)(%)</vt:lpstr>
      <vt:lpstr>Έχετε κάνει χρήση των διαδικασιών του ΕΟΠΠΥ;   Συγκριτική Παράθεση προηγούμενων ετών (%) </vt:lpstr>
      <vt:lpstr>Και πώς αξιολογείτε αυτές τις υπηρεσίες από τη μέχρι τώρα εμπειρία σας;</vt:lpstr>
      <vt:lpstr>        Και πώς αξιολογείτε αυτές τις υπηρεσίες από τη μέχρι τώρα  εμπειρία σας;   Συγκριτική Παράθεση προηγούμενων ετών (%)     </vt:lpstr>
      <vt:lpstr>Και σε σχέση με τα μη συνταγογραφούμενα φάρμακα που μπορείτε να  τα προμηθεύεστε και εκτός φαρμακείων, πιστεύετε ότι αυτό θα είναι…;</vt:lpstr>
      <vt:lpstr>Και οι τιμές αυτών των φαρμάκων αυτών θα…:</vt:lpstr>
      <vt:lpstr>Και οι τιμές  αυτών των φαρμάκων αυτών θα…   Συγκριτική Παράθεση 2017-2016 </vt:lpstr>
      <vt:lpstr>Έχετε κάνει κάποια ιδιωτική ασφάλιση υγείας;  </vt:lpstr>
      <vt:lpstr>Πότε την ξεκινήσατε;</vt:lpstr>
      <vt:lpstr>Δημογραφικά Στοιχεία</vt:lpstr>
      <vt:lpstr>PowerPoint Presentation</vt:lpstr>
      <vt:lpstr>PowerPoint Presentation</vt:lpstr>
      <vt:lpstr>Φύλο</vt:lpstr>
      <vt:lpstr>Σε ποια θέση της κλίμακας βρίσκεται  το συνολικό μηνιαίο οικογενειακό εισόδημα του νοικοκυριού σας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Tothepoint</dc:creator>
  <cp:lastModifiedBy>Dimitris Karagiorgos</cp:lastModifiedBy>
  <cp:revision>561</cp:revision>
  <dcterms:created xsi:type="dcterms:W3CDTF">2014-09-18T10:14:25Z</dcterms:created>
  <dcterms:modified xsi:type="dcterms:W3CDTF">2017-06-16T13:16:12Z</dcterms:modified>
</cp:coreProperties>
</file>