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8" r:id="rId2"/>
    <p:sldId id="266" r:id="rId3"/>
    <p:sldId id="282" r:id="rId4"/>
    <p:sldId id="268" r:id="rId5"/>
    <p:sldId id="278" r:id="rId6"/>
    <p:sldId id="281" r:id="rId7"/>
    <p:sldId id="269" r:id="rId8"/>
    <p:sldId id="275" r:id="rId9"/>
  </p:sldIdLst>
  <p:sldSz cx="18288000" cy="10287000"/>
  <p:notesSz cx="6797675" cy="9929813"/>
  <p:embeddedFontLst>
    <p:embeddedFont>
      <p:font typeface="Tahoma" panose="020B0604030504040204" pitchFamily="34"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F1E9B-3279-47E6-B3EE-613E1D29F3FD}" v="12" dt="2025-02-05T15:04:58.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3T10:36:20.264"/>
    </inkml:context>
    <inkml:brush xml:id="br0">
      <inkml:brushProperty name="width" value="0.035" units="cm"/>
      <inkml:brushProperty name="height" value="0.035" units="cm"/>
      <inkml:brushProperty name="ignorePressure" value="1"/>
    </inkml:brush>
  </inkml:definitions>
  <inkml:trace contextRef="#ctx0" brushRef="#br0">0 0,'0'1251,"0"-1227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3T10:26:10.952"/>
    </inkml:context>
    <inkml:brush xml:id="br0">
      <inkml:brushProperty name="width" value="0.035" units="cm"/>
      <inkml:brushProperty name="height" value="0.035" units="cm"/>
      <inkml:brushProperty name="ignorePressure" value="1"/>
    </inkml:brush>
  </inkml:definitions>
  <inkml:trace contextRef="#ctx0" brushRef="#br0">17 17,'0'1572,"0"-1548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31T12:24:12.632"/>
    </inkml:context>
    <inkml:brush xml:id="br0">
      <inkml:brushProperty name="width" value="0.035" units="cm"/>
      <inkml:brushProperty name="height" value="0.035" units="cm"/>
      <inkml:brushProperty name="ignorePressure" value="1"/>
    </inkml:brush>
  </inkml:definitions>
  <inkml:trace contextRef="#ctx0" brushRef="#br0">17 17,'22629'0,"-22597"0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8D2FE5F2-7CEC-432D-A7DB-4E4A0DB4C77E}" type="datetimeFigureOut">
              <a:rPr lang="en-GB" smtClean="0"/>
              <a:t>10/02/2025</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6EBB0728-79C9-445D-8DE7-FCFB7B695E41}" type="slidenum">
              <a:rPr lang="en-GB" smtClean="0"/>
              <a:t>‹#›</a:t>
            </a:fld>
            <a:endParaRPr lang="en-GB"/>
          </a:p>
        </p:txBody>
      </p:sp>
    </p:spTree>
    <p:extLst>
      <p:ext uri="{BB962C8B-B14F-4D97-AF65-F5344CB8AC3E}">
        <p14:creationId xmlns:p14="http://schemas.microsoft.com/office/powerpoint/2010/main" val="168447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object 2"/>
          <p:cNvGrpSpPr/>
          <p:nvPr/>
        </p:nvGrpSpPr>
        <p:grpSpPr>
          <a:xfrm>
            <a:off x="3652244" y="232410"/>
            <a:ext cx="14635756" cy="10321290"/>
            <a:chOff x="3209238" y="160472"/>
            <a:chExt cx="12733242" cy="9591847"/>
          </a:xfrm>
        </p:grpSpPr>
        <p:pic>
          <p:nvPicPr>
            <p:cNvPr id="4" name="object 4"/>
            <p:cNvPicPr/>
            <p:nvPr/>
          </p:nvPicPr>
          <p:blipFill>
            <a:blip r:embed="rId2" cstate="print"/>
            <a:stretch>
              <a:fillRect/>
            </a:stretch>
          </p:blipFill>
          <p:spPr>
            <a:xfrm>
              <a:off x="6825962" y="244858"/>
              <a:ext cx="9116518" cy="9388411"/>
            </a:xfrm>
            <a:prstGeom prst="rect">
              <a:avLst/>
            </a:prstGeom>
          </p:spPr>
        </p:pic>
        <p:sp>
          <p:nvSpPr>
            <p:cNvPr id="13" name="object 13"/>
            <p:cNvSpPr/>
            <p:nvPr/>
          </p:nvSpPr>
          <p:spPr>
            <a:xfrm>
              <a:off x="3209238" y="160472"/>
              <a:ext cx="2208083" cy="9591847"/>
            </a:xfrm>
            <a:custGeom>
              <a:avLst/>
              <a:gdLst/>
              <a:ahLst/>
              <a:cxnLst/>
              <a:rect l="l" t="t" r="r" b="b"/>
              <a:pathLst>
                <a:path w="909320" h="6625590">
                  <a:moveTo>
                    <a:pt x="1397" y="0"/>
                  </a:moveTo>
                  <a:lnTo>
                    <a:pt x="44544" y="34741"/>
                  </a:lnTo>
                  <a:lnTo>
                    <a:pt x="86885" y="73506"/>
                  </a:lnTo>
                  <a:lnTo>
                    <a:pt x="128400" y="116199"/>
                  </a:lnTo>
                  <a:lnTo>
                    <a:pt x="169069" y="162726"/>
                  </a:lnTo>
                  <a:lnTo>
                    <a:pt x="208874" y="212991"/>
                  </a:lnTo>
                  <a:lnTo>
                    <a:pt x="247793" y="266901"/>
                  </a:lnTo>
                  <a:lnTo>
                    <a:pt x="285809" y="324359"/>
                  </a:lnTo>
                  <a:lnTo>
                    <a:pt x="322901" y="385271"/>
                  </a:lnTo>
                  <a:lnTo>
                    <a:pt x="359049" y="449542"/>
                  </a:lnTo>
                  <a:lnTo>
                    <a:pt x="394234" y="517077"/>
                  </a:lnTo>
                  <a:lnTo>
                    <a:pt x="411460" y="552039"/>
                  </a:lnTo>
                  <a:lnTo>
                    <a:pt x="428437" y="587782"/>
                  </a:lnTo>
                  <a:lnTo>
                    <a:pt x="445164" y="624293"/>
                  </a:lnTo>
                  <a:lnTo>
                    <a:pt x="461638" y="661561"/>
                  </a:lnTo>
                  <a:lnTo>
                    <a:pt x="477856" y="699574"/>
                  </a:lnTo>
                  <a:lnTo>
                    <a:pt x="493817" y="738320"/>
                  </a:lnTo>
                  <a:lnTo>
                    <a:pt x="509517" y="777787"/>
                  </a:lnTo>
                  <a:lnTo>
                    <a:pt x="524955" y="817963"/>
                  </a:lnTo>
                  <a:lnTo>
                    <a:pt x="540127" y="858837"/>
                  </a:lnTo>
                  <a:lnTo>
                    <a:pt x="555032" y="900397"/>
                  </a:lnTo>
                  <a:lnTo>
                    <a:pt x="569666" y="942630"/>
                  </a:lnTo>
                  <a:lnTo>
                    <a:pt x="584029" y="985525"/>
                  </a:lnTo>
                  <a:lnTo>
                    <a:pt x="598116" y="1029070"/>
                  </a:lnTo>
                  <a:lnTo>
                    <a:pt x="611925" y="1073253"/>
                  </a:lnTo>
                  <a:lnTo>
                    <a:pt x="625455" y="1118062"/>
                  </a:lnTo>
                  <a:lnTo>
                    <a:pt x="638703" y="1163486"/>
                  </a:lnTo>
                  <a:lnTo>
                    <a:pt x="651666" y="1209513"/>
                  </a:lnTo>
                  <a:lnTo>
                    <a:pt x="664341" y="1256130"/>
                  </a:lnTo>
                  <a:lnTo>
                    <a:pt x="676727" y="1303326"/>
                  </a:lnTo>
                  <a:lnTo>
                    <a:pt x="688821" y="1351089"/>
                  </a:lnTo>
                  <a:lnTo>
                    <a:pt x="700620" y="1399407"/>
                  </a:lnTo>
                  <a:lnTo>
                    <a:pt x="712122" y="1448268"/>
                  </a:lnTo>
                  <a:lnTo>
                    <a:pt x="723325" y="1497661"/>
                  </a:lnTo>
                  <a:lnTo>
                    <a:pt x="734226" y="1547573"/>
                  </a:lnTo>
                  <a:lnTo>
                    <a:pt x="744823" y="1597993"/>
                  </a:lnTo>
                  <a:lnTo>
                    <a:pt x="755113" y="1648909"/>
                  </a:lnTo>
                  <a:lnTo>
                    <a:pt x="765093" y="1700308"/>
                  </a:lnTo>
                  <a:lnTo>
                    <a:pt x="774762" y="1752180"/>
                  </a:lnTo>
                  <a:lnTo>
                    <a:pt x="784117" y="1804512"/>
                  </a:lnTo>
                  <a:lnTo>
                    <a:pt x="793155" y="1857293"/>
                  </a:lnTo>
                  <a:lnTo>
                    <a:pt x="801875" y="1910510"/>
                  </a:lnTo>
                  <a:lnTo>
                    <a:pt x="810272" y="1964151"/>
                  </a:lnTo>
                  <a:lnTo>
                    <a:pt x="818346" y="2018206"/>
                  </a:lnTo>
                  <a:lnTo>
                    <a:pt x="826094" y="2072661"/>
                  </a:lnTo>
                  <a:lnTo>
                    <a:pt x="833513" y="2127505"/>
                  </a:lnTo>
                  <a:lnTo>
                    <a:pt x="840600" y="2182727"/>
                  </a:lnTo>
                  <a:lnTo>
                    <a:pt x="847354" y="2238314"/>
                  </a:lnTo>
                  <a:lnTo>
                    <a:pt x="853772" y="2294254"/>
                  </a:lnTo>
                  <a:lnTo>
                    <a:pt x="859851" y="2350536"/>
                  </a:lnTo>
                  <a:lnTo>
                    <a:pt x="865589" y="2407148"/>
                  </a:lnTo>
                  <a:lnTo>
                    <a:pt x="870984" y="2464078"/>
                  </a:lnTo>
                  <a:lnTo>
                    <a:pt x="876033" y="2521314"/>
                  </a:lnTo>
                  <a:lnTo>
                    <a:pt x="880733" y="2578844"/>
                  </a:lnTo>
                  <a:lnTo>
                    <a:pt x="885083" y="2636656"/>
                  </a:lnTo>
                  <a:lnTo>
                    <a:pt x="889079" y="2694739"/>
                  </a:lnTo>
                  <a:lnTo>
                    <a:pt x="892720" y="2753080"/>
                  </a:lnTo>
                  <a:lnTo>
                    <a:pt x="896002" y="2811668"/>
                  </a:lnTo>
                  <a:lnTo>
                    <a:pt x="898924" y="2870491"/>
                  </a:lnTo>
                  <a:lnTo>
                    <a:pt x="901483" y="2929537"/>
                  </a:lnTo>
                  <a:lnTo>
                    <a:pt x="903677" y="2988794"/>
                  </a:lnTo>
                  <a:lnTo>
                    <a:pt x="905502" y="3048251"/>
                  </a:lnTo>
                  <a:lnTo>
                    <a:pt x="906957" y="3107895"/>
                  </a:lnTo>
                  <a:lnTo>
                    <a:pt x="908040" y="3167714"/>
                  </a:lnTo>
                  <a:lnTo>
                    <a:pt x="908747" y="3227697"/>
                  </a:lnTo>
                  <a:lnTo>
                    <a:pt x="909076" y="3287833"/>
                  </a:lnTo>
                  <a:lnTo>
                    <a:pt x="909025" y="3348108"/>
                  </a:lnTo>
                  <a:lnTo>
                    <a:pt x="908592" y="3408511"/>
                  </a:lnTo>
                  <a:lnTo>
                    <a:pt x="907773" y="3469030"/>
                  </a:lnTo>
                  <a:lnTo>
                    <a:pt x="906568" y="3529654"/>
                  </a:lnTo>
                  <a:lnTo>
                    <a:pt x="904972" y="3590371"/>
                  </a:lnTo>
                  <a:lnTo>
                    <a:pt x="902983" y="3651168"/>
                  </a:lnTo>
                  <a:lnTo>
                    <a:pt x="900600" y="3712034"/>
                  </a:lnTo>
                  <a:lnTo>
                    <a:pt x="897820" y="3772957"/>
                  </a:lnTo>
                  <a:lnTo>
                    <a:pt x="894640" y="3833925"/>
                  </a:lnTo>
                  <a:lnTo>
                    <a:pt x="891058" y="3894926"/>
                  </a:lnTo>
                  <a:lnTo>
                    <a:pt x="887071" y="3955949"/>
                  </a:lnTo>
                  <a:lnTo>
                    <a:pt x="882677" y="4016981"/>
                  </a:lnTo>
                  <a:lnTo>
                    <a:pt x="877874" y="4078011"/>
                  </a:lnTo>
                  <a:lnTo>
                    <a:pt x="872658" y="4139027"/>
                  </a:lnTo>
                  <a:lnTo>
                    <a:pt x="867029" y="4200016"/>
                  </a:lnTo>
                  <a:lnTo>
                    <a:pt x="860378" y="4266778"/>
                  </a:lnTo>
                  <a:lnTo>
                    <a:pt x="853268" y="4332971"/>
                  </a:lnTo>
                  <a:lnTo>
                    <a:pt x="845705" y="4398581"/>
                  </a:lnTo>
                  <a:lnTo>
                    <a:pt x="837693" y="4463594"/>
                  </a:lnTo>
                  <a:lnTo>
                    <a:pt x="829237" y="4527995"/>
                  </a:lnTo>
                  <a:lnTo>
                    <a:pt x="820343" y="4591772"/>
                  </a:lnTo>
                  <a:lnTo>
                    <a:pt x="811015" y="4654909"/>
                  </a:lnTo>
                  <a:lnTo>
                    <a:pt x="801258" y="4717393"/>
                  </a:lnTo>
                  <a:lnTo>
                    <a:pt x="791077" y="4779210"/>
                  </a:lnTo>
                  <a:lnTo>
                    <a:pt x="780478" y="4840345"/>
                  </a:lnTo>
                  <a:lnTo>
                    <a:pt x="769465" y="4900785"/>
                  </a:lnTo>
                  <a:lnTo>
                    <a:pt x="758043" y="4960515"/>
                  </a:lnTo>
                  <a:lnTo>
                    <a:pt x="746218" y="5019521"/>
                  </a:lnTo>
                  <a:lnTo>
                    <a:pt x="733995" y="5077790"/>
                  </a:lnTo>
                  <a:lnTo>
                    <a:pt x="721378" y="5135308"/>
                  </a:lnTo>
                  <a:lnTo>
                    <a:pt x="708372" y="5192060"/>
                  </a:lnTo>
                  <a:lnTo>
                    <a:pt x="694983" y="5248031"/>
                  </a:lnTo>
                  <a:lnTo>
                    <a:pt x="681216" y="5303209"/>
                  </a:lnTo>
                  <a:lnTo>
                    <a:pt x="667075" y="5357580"/>
                  </a:lnTo>
                  <a:lnTo>
                    <a:pt x="652566" y="5411128"/>
                  </a:lnTo>
                  <a:lnTo>
                    <a:pt x="637693" y="5463840"/>
                  </a:lnTo>
                  <a:lnTo>
                    <a:pt x="622462" y="5515702"/>
                  </a:lnTo>
                  <a:lnTo>
                    <a:pt x="606878" y="5566700"/>
                  </a:lnTo>
                  <a:lnTo>
                    <a:pt x="590946" y="5616820"/>
                  </a:lnTo>
                  <a:lnTo>
                    <a:pt x="574670" y="5666048"/>
                  </a:lnTo>
                  <a:lnTo>
                    <a:pt x="558056" y="5714370"/>
                  </a:lnTo>
                  <a:lnTo>
                    <a:pt x="541109" y="5761771"/>
                  </a:lnTo>
                  <a:lnTo>
                    <a:pt x="523834" y="5808237"/>
                  </a:lnTo>
                  <a:lnTo>
                    <a:pt x="506235" y="5853756"/>
                  </a:lnTo>
                  <a:lnTo>
                    <a:pt x="488319" y="5898312"/>
                  </a:lnTo>
                  <a:lnTo>
                    <a:pt x="470089" y="5941891"/>
                  </a:lnTo>
                  <a:lnTo>
                    <a:pt x="451551" y="5984480"/>
                  </a:lnTo>
                  <a:lnTo>
                    <a:pt x="432711" y="6026064"/>
                  </a:lnTo>
                  <a:lnTo>
                    <a:pt x="413572" y="6066629"/>
                  </a:lnTo>
                  <a:lnTo>
                    <a:pt x="394140" y="6106162"/>
                  </a:lnTo>
                  <a:lnTo>
                    <a:pt x="374421" y="6144648"/>
                  </a:lnTo>
                  <a:lnTo>
                    <a:pt x="354418" y="6182073"/>
                  </a:lnTo>
                  <a:lnTo>
                    <a:pt x="334138" y="6218423"/>
                  </a:lnTo>
                  <a:lnTo>
                    <a:pt x="313584" y="6253684"/>
                  </a:lnTo>
                  <a:lnTo>
                    <a:pt x="292763" y="6287842"/>
                  </a:lnTo>
                  <a:lnTo>
                    <a:pt x="271679" y="6320883"/>
                  </a:lnTo>
                  <a:lnTo>
                    <a:pt x="250337" y="6352793"/>
                  </a:lnTo>
                  <a:lnTo>
                    <a:pt x="206900" y="6413163"/>
                  </a:lnTo>
                  <a:lnTo>
                    <a:pt x="162492" y="6468841"/>
                  </a:lnTo>
                  <a:lnTo>
                    <a:pt x="117154" y="6519712"/>
                  </a:lnTo>
                  <a:lnTo>
                    <a:pt x="70925" y="6565666"/>
                  </a:lnTo>
                  <a:lnTo>
                    <a:pt x="23845" y="6606589"/>
                  </a:lnTo>
                  <a:lnTo>
                    <a:pt x="0" y="6625128"/>
                  </a:lnTo>
                </a:path>
              </a:pathLst>
            </a:custGeom>
            <a:ln w="53975" cmpd="sng">
              <a:solidFill>
                <a:schemeClr val="tx2"/>
              </a:solidFill>
            </a:ln>
          </p:spPr>
          <p:txBody>
            <a:bodyPr wrap="square" lIns="0" tIns="0" rIns="0" bIns="0" rtlCol="0"/>
            <a:lstStyle/>
            <a:p>
              <a:endParaRPr sz="2700">
                <a:solidFill>
                  <a:schemeClr val="tx2"/>
                </a:solidFill>
              </a:endParaRPr>
            </a:p>
          </p:txBody>
        </p:sp>
      </p:grpSp>
      <p:sp>
        <p:nvSpPr>
          <p:cNvPr id="15" name="object 15"/>
          <p:cNvSpPr txBox="1">
            <a:spLocks noGrp="1"/>
          </p:cNvSpPr>
          <p:nvPr>
            <p:ph type="title"/>
          </p:nvPr>
        </p:nvSpPr>
        <p:spPr>
          <a:xfrm>
            <a:off x="7200900" y="3183356"/>
            <a:ext cx="10287000" cy="2266967"/>
          </a:xfrm>
          <a:prstGeom prst="rect">
            <a:avLst/>
          </a:prstGeom>
        </p:spPr>
        <p:txBody>
          <a:bodyPr vert="horz" wrap="square" lIns="0" tIns="20003" rIns="0" bIns="0" rtlCol="0" anchor="ctr">
            <a:spAutoFit/>
          </a:bodyPr>
          <a:lstStyle/>
          <a:p>
            <a:pPr marL="19050">
              <a:spcBef>
                <a:spcPts val="158"/>
              </a:spcBef>
            </a:pPr>
            <a:r>
              <a:rPr lang="en-GB" sz="8000" b="1" dirty="0">
                <a:solidFill>
                  <a:schemeClr val="tx2"/>
                </a:solidFill>
                <a:latin typeface="Tahoma"/>
                <a:cs typeface="Tahoma"/>
              </a:rPr>
              <a:t>HMVO</a:t>
            </a:r>
            <a:r>
              <a:rPr lang="en-GB" sz="6600" b="1" dirty="0">
                <a:latin typeface="Tahoma"/>
                <a:cs typeface="Tahoma"/>
              </a:rPr>
              <a:t> </a:t>
            </a:r>
            <a:br>
              <a:rPr lang="en-GB" sz="6600" b="1" dirty="0">
                <a:latin typeface="Tahoma"/>
                <a:cs typeface="Tahoma"/>
              </a:rPr>
            </a:br>
            <a:endParaRPr sz="6600" dirty="0">
              <a:latin typeface="Tahoma"/>
              <a:cs typeface="Tahoma"/>
            </a:endParaRPr>
          </a:p>
        </p:txBody>
      </p:sp>
      <p:sp>
        <p:nvSpPr>
          <p:cNvPr id="21" name="TextBox 20">
            <a:extLst>
              <a:ext uri="{FF2B5EF4-FFF2-40B4-BE49-F238E27FC236}">
                <a16:creationId xmlns:a16="http://schemas.microsoft.com/office/drawing/2014/main" id="{11263D9A-CA6B-F4CA-D220-CD566C60F755}"/>
              </a:ext>
            </a:extLst>
          </p:cNvPr>
          <p:cNvSpPr txBox="1"/>
          <p:nvPr/>
        </p:nvSpPr>
        <p:spPr>
          <a:xfrm>
            <a:off x="8212674" y="4595311"/>
            <a:ext cx="8115300" cy="523220"/>
          </a:xfrm>
          <a:prstGeom prst="rect">
            <a:avLst/>
          </a:prstGeom>
          <a:noFill/>
        </p:spPr>
        <p:txBody>
          <a:bodyPr wrap="square" rtlCol="0">
            <a:spAutoFit/>
          </a:bodyPr>
          <a:lstStyle/>
          <a:p>
            <a:pPr algn="ctr"/>
            <a:r>
              <a:rPr lang="en-GB" sz="2800" b="1" dirty="0">
                <a:solidFill>
                  <a:schemeClr val="tx2"/>
                </a:solidFill>
                <a:latin typeface="Tahoma"/>
                <a:cs typeface="Tahoma"/>
              </a:rPr>
              <a:t>Hellenic Medicines Verification Organization</a:t>
            </a:r>
            <a:endParaRPr lang="en-GB" sz="2800" dirty="0">
              <a:solidFill>
                <a:schemeClr val="tx2"/>
              </a:solidFill>
            </a:endParaRPr>
          </a:p>
        </p:txBody>
      </p:sp>
      <p:pic>
        <p:nvPicPr>
          <p:cNvPr id="11" name="Picture 10" descr="A blue and white logo&#10;&#10;Description automatically generated">
            <a:extLst>
              <a:ext uri="{FF2B5EF4-FFF2-40B4-BE49-F238E27FC236}">
                <a16:creationId xmlns:a16="http://schemas.microsoft.com/office/drawing/2014/main" id="{9D40E43B-B13F-AE0B-0E0A-E5964B243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6" y="114236"/>
            <a:ext cx="4326194" cy="1219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logo&#10;&#10;Description automatically generated">
            <a:extLst>
              <a:ext uri="{FF2B5EF4-FFF2-40B4-BE49-F238E27FC236}">
                <a16:creationId xmlns:a16="http://schemas.microsoft.com/office/drawing/2014/main" id="{E97B0BD6-653F-2308-1E04-C2AC718FA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12" y="205441"/>
            <a:ext cx="3547477" cy="928034"/>
          </a:xfrm>
          <a:prstGeom prst="rect">
            <a:avLst/>
          </a:prstGeom>
        </p:spPr>
      </p:pic>
      <p:sp>
        <p:nvSpPr>
          <p:cNvPr id="3" name="Content Placeholder 2">
            <a:extLst>
              <a:ext uri="{FF2B5EF4-FFF2-40B4-BE49-F238E27FC236}">
                <a16:creationId xmlns:a16="http://schemas.microsoft.com/office/drawing/2014/main" id="{0C4B5C5C-A07D-92DF-5C50-AFD439AEAF46}"/>
              </a:ext>
            </a:extLst>
          </p:cNvPr>
          <p:cNvSpPr>
            <a:spLocks noGrp="1"/>
          </p:cNvSpPr>
          <p:nvPr>
            <p:ph idx="1"/>
          </p:nvPr>
        </p:nvSpPr>
        <p:spPr>
          <a:xfrm>
            <a:off x="912114" y="1795039"/>
            <a:ext cx="16459199" cy="8079406"/>
          </a:xfrm>
        </p:spPr>
        <p:txBody>
          <a:bodyPr>
            <a:normAutofit fontScale="40000" lnSpcReduction="20000"/>
          </a:bodyPr>
          <a:lstStyle/>
          <a:p>
            <a:pPr marL="0" indent="0" algn="just">
              <a:lnSpc>
                <a:spcPct val="115000"/>
              </a:lnSpc>
              <a:spcAft>
                <a:spcPts val="800"/>
              </a:spcAft>
              <a:buNone/>
            </a:pPr>
            <a:r>
              <a:rPr lang="el-GR" sz="7000" kern="100" dirty="0">
                <a:effectLst/>
                <a:latin typeface="Tahoma" panose="020B0604030504040204" pitchFamily="34" charset="0"/>
                <a:ea typeface="Tahoma" panose="020B0604030504040204" pitchFamily="34" charset="0"/>
                <a:cs typeface="Tahoma" panose="020B0604030504040204" pitchFamily="34" charset="0"/>
              </a:rPr>
              <a:t>Ο Ελληνικός Οργανισμός Επαλήθευσης Φαρμάκων (</a:t>
            </a:r>
            <a:r>
              <a:rPr lang="en-US" sz="7000" kern="100" dirty="0">
                <a:effectLst/>
                <a:latin typeface="Tahoma" panose="020B0604030504040204" pitchFamily="34" charset="0"/>
                <a:ea typeface="Tahoma" panose="020B0604030504040204" pitchFamily="34" charset="0"/>
                <a:cs typeface="Tahoma" panose="020B0604030504040204" pitchFamily="34" charset="0"/>
              </a:rPr>
              <a:t>HMVO</a:t>
            </a:r>
            <a:r>
              <a:rPr lang="el-GR" sz="7000" kern="100" dirty="0">
                <a:effectLst/>
                <a:latin typeface="Tahoma" panose="020B0604030504040204" pitchFamily="34" charset="0"/>
                <a:ea typeface="Tahoma" panose="020B0604030504040204" pitchFamily="34" charset="0"/>
                <a:cs typeface="Tahoma" panose="020B0604030504040204" pitchFamily="34" charset="0"/>
              </a:rPr>
              <a:t>) ιδρύθηκε τον Νοέμβριο του 2023 ως αστική μη κερδοσκοπική εταιρεία (ΑΜΚΕ)</a:t>
            </a:r>
            <a:r>
              <a:rPr lang="en-US" sz="7000" kern="100" dirty="0">
                <a:effectLst/>
                <a:latin typeface="Tahoma" panose="020B0604030504040204" pitchFamily="34" charset="0"/>
                <a:ea typeface="Tahoma" panose="020B0604030504040204" pitchFamily="34" charset="0"/>
                <a:cs typeface="Tahoma" panose="020B0604030504040204" pitchFamily="34" charset="0"/>
              </a:rPr>
              <a:t>.</a:t>
            </a:r>
            <a:endParaRPr lang="el-GR" sz="7000" kern="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800"/>
              </a:spcAft>
              <a:buNone/>
            </a:pPr>
            <a:br>
              <a:rPr lang="en-US" sz="7000" b="1" kern="100" dirty="0">
                <a:latin typeface="Tahoma" panose="020B0604030504040204" pitchFamily="34" charset="0"/>
                <a:ea typeface="Tahoma" panose="020B0604030504040204" pitchFamily="34" charset="0"/>
                <a:cs typeface="Tahoma" panose="020B0604030504040204" pitchFamily="34" charset="0"/>
              </a:rPr>
            </a:br>
            <a:r>
              <a:rPr lang="el-GR" sz="7000" b="1" kern="100" dirty="0">
                <a:latin typeface="Tahoma" panose="020B0604030504040204" pitchFamily="34" charset="0"/>
                <a:ea typeface="Tahoma" panose="020B0604030504040204" pitchFamily="34" charset="0"/>
                <a:cs typeface="Tahoma" panose="020B0604030504040204" pitchFamily="34" charset="0"/>
              </a:rPr>
              <a:t>Ιδρυτικοί Εταίροι</a:t>
            </a:r>
          </a:p>
          <a:p>
            <a:pPr algn="just">
              <a:lnSpc>
                <a:spcPct val="115000"/>
              </a:lnSpc>
              <a:spcAft>
                <a:spcPts val="800"/>
              </a:spcAft>
            </a:pPr>
            <a:r>
              <a:rPr lang="en-US" sz="7000" kern="100" dirty="0" err="1">
                <a:latin typeface="Tahoma" panose="020B0604030504040204" pitchFamily="34" charset="0"/>
                <a:ea typeface="Tahoma" panose="020B0604030504040204" pitchFamily="34" charset="0"/>
                <a:cs typeface="Tahoma" panose="020B0604030504040204" pitchFamily="34" charset="0"/>
              </a:rPr>
              <a:t>Σύνδεσμο</a:t>
            </a:r>
            <a:r>
              <a:rPr lang="el-GR" sz="7000" kern="100" dirty="0">
                <a:latin typeface="Tahoma" panose="020B0604030504040204" pitchFamily="34" charset="0"/>
                <a:ea typeface="Tahoma" panose="020B0604030504040204" pitchFamily="34" charset="0"/>
                <a:cs typeface="Tahoma" panose="020B0604030504040204" pitchFamily="34" charset="0"/>
              </a:rPr>
              <a:t>ς</a:t>
            </a:r>
            <a:r>
              <a:rPr lang="en-US" sz="7000" kern="100" dirty="0">
                <a:latin typeface="Tahoma" panose="020B0604030504040204" pitchFamily="34" charset="0"/>
                <a:ea typeface="Tahoma" panose="020B0604030504040204" pitchFamily="34" charset="0"/>
                <a:cs typeface="Tahoma" panose="020B0604030504040204" pitchFamily="34" charset="0"/>
              </a:rPr>
              <a:t> Φαρμακευτικών Επιχειρήσεων Ελλάδος </a:t>
            </a:r>
            <a:r>
              <a:rPr lang="en-US" sz="7000" b="1" kern="100" dirty="0">
                <a:latin typeface="Tahoma" panose="020B0604030504040204" pitchFamily="34" charset="0"/>
                <a:ea typeface="Tahoma" panose="020B0604030504040204" pitchFamily="34" charset="0"/>
                <a:cs typeface="Tahoma" panose="020B0604030504040204" pitchFamily="34" charset="0"/>
              </a:rPr>
              <a:t>(Σ.Φ.Ε.Ε.)</a:t>
            </a:r>
            <a:endParaRPr lang="el-GR" sz="7000" b="1" kern="1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pPr>
            <a:r>
              <a:rPr lang="en-US" sz="7000" kern="100" dirty="0">
                <a:latin typeface="Tahoma" panose="020B0604030504040204" pitchFamily="34" charset="0"/>
                <a:ea typeface="Tahoma" panose="020B0604030504040204" pitchFamily="34" charset="0"/>
                <a:cs typeface="Tahoma" panose="020B0604030504040204" pitchFamily="34" charset="0"/>
              </a:rPr>
              <a:t>Πα</a:t>
            </a:r>
            <a:r>
              <a:rPr lang="en-US" sz="7000" kern="100" dirty="0" err="1">
                <a:latin typeface="Tahoma" panose="020B0604030504040204" pitchFamily="34" charset="0"/>
                <a:ea typeface="Tahoma" panose="020B0604030504040204" pitchFamily="34" charset="0"/>
                <a:cs typeface="Tahoma" panose="020B0604030504040204" pitchFamily="34" charset="0"/>
              </a:rPr>
              <a:t>νελλήνι</a:t>
            </a:r>
            <a:r>
              <a:rPr lang="en-US" sz="7000" kern="100" dirty="0">
                <a:latin typeface="Tahoma" panose="020B0604030504040204" pitchFamily="34" charset="0"/>
                <a:ea typeface="Tahoma" panose="020B0604030504040204" pitchFamily="34" charset="0"/>
                <a:cs typeface="Tahoma" panose="020B0604030504040204" pitchFamily="34" charset="0"/>
              </a:rPr>
              <a:t>α Ένωση Φαρμακοβιομηχανίας </a:t>
            </a:r>
            <a:r>
              <a:rPr lang="en-US" sz="7000" b="1" kern="100" dirty="0">
                <a:latin typeface="Tahoma" panose="020B0604030504040204" pitchFamily="34" charset="0"/>
                <a:ea typeface="Tahoma" panose="020B0604030504040204" pitchFamily="34" charset="0"/>
                <a:cs typeface="Tahoma" panose="020B0604030504040204" pitchFamily="34" charset="0"/>
              </a:rPr>
              <a:t>(Π.Ε.Φ.)</a:t>
            </a:r>
            <a:endParaRPr lang="el-GR" sz="7000" b="1" kern="1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pPr>
            <a:r>
              <a:rPr lang="en-US" sz="7000" kern="100" dirty="0">
                <a:latin typeface="Tahoma" panose="020B0604030504040204" pitchFamily="34" charset="0"/>
                <a:ea typeface="Tahoma" panose="020B0604030504040204" pitchFamily="34" charset="0"/>
                <a:cs typeface="Tahoma" panose="020B0604030504040204" pitchFamily="34" charset="0"/>
              </a:rPr>
              <a:t>Πα</a:t>
            </a:r>
            <a:r>
              <a:rPr lang="en-US" sz="7000" kern="100" dirty="0" err="1">
                <a:latin typeface="Tahoma" panose="020B0604030504040204" pitchFamily="34" charset="0"/>
                <a:ea typeface="Tahoma" panose="020B0604030504040204" pitchFamily="34" charset="0"/>
                <a:cs typeface="Tahoma" panose="020B0604030504040204" pitchFamily="34" charset="0"/>
              </a:rPr>
              <a:t>νελλήνιο</a:t>
            </a:r>
            <a:r>
              <a:rPr lang="el-GR" sz="7000" kern="100" dirty="0">
                <a:latin typeface="Tahoma" panose="020B0604030504040204" pitchFamily="34" charset="0"/>
                <a:ea typeface="Tahoma" panose="020B0604030504040204" pitchFamily="34" charset="0"/>
                <a:cs typeface="Tahoma" panose="020B0604030504040204" pitchFamily="34" charset="0"/>
              </a:rPr>
              <a:t>ς</a:t>
            </a:r>
            <a:r>
              <a:rPr lang="en-US" sz="7000" kern="100" dirty="0">
                <a:latin typeface="Tahoma" panose="020B0604030504040204" pitchFamily="34" charset="0"/>
                <a:ea typeface="Tahoma" panose="020B0604030504040204" pitchFamily="34" charset="0"/>
                <a:cs typeface="Tahoma" panose="020B0604030504040204" pitchFamily="34" charset="0"/>
              </a:rPr>
              <a:t> Φαρμακευτικό Σύλλογο </a:t>
            </a:r>
            <a:r>
              <a:rPr lang="en-US" sz="7000" b="1" kern="100" dirty="0">
                <a:latin typeface="Tahoma" panose="020B0604030504040204" pitchFamily="34" charset="0"/>
                <a:ea typeface="Tahoma" panose="020B0604030504040204" pitchFamily="34" charset="0"/>
                <a:cs typeface="Tahoma" panose="020B0604030504040204" pitchFamily="34" charset="0"/>
              </a:rPr>
              <a:t>(Π.Φ.Σ.)</a:t>
            </a:r>
            <a:endParaRPr lang="el-GR" sz="7000" b="1" kern="1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pPr>
            <a:r>
              <a:rPr lang="en-US" sz="7000" kern="100" dirty="0">
                <a:latin typeface="Tahoma" panose="020B0604030504040204" pitchFamily="34" charset="0"/>
                <a:ea typeface="Tahoma" panose="020B0604030504040204" pitchFamily="34" charset="0"/>
                <a:cs typeface="Tahoma" panose="020B0604030504040204" pitchFamily="34" charset="0"/>
              </a:rPr>
              <a:t>PhRMA Innovation Forum </a:t>
            </a:r>
            <a:r>
              <a:rPr lang="en-US" sz="7000" b="1" kern="100" dirty="0">
                <a:latin typeface="Tahoma" panose="020B0604030504040204" pitchFamily="34" charset="0"/>
                <a:ea typeface="Tahoma" panose="020B0604030504040204" pitchFamily="34" charset="0"/>
                <a:cs typeface="Tahoma" panose="020B0604030504040204" pitchFamily="34" charset="0"/>
              </a:rPr>
              <a:t>(P.I.F.) </a:t>
            </a:r>
            <a:endParaRPr lang="el-GR" sz="7000" b="1" kern="1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pPr>
            <a:r>
              <a:rPr lang="en-US" sz="7000" kern="100" dirty="0" err="1">
                <a:latin typeface="Tahoma" panose="020B0604030504040204" pitchFamily="34" charset="0"/>
                <a:ea typeface="Tahoma" panose="020B0604030504040204" pitchFamily="34" charset="0"/>
                <a:cs typeface="Tahoma" panose="020B0604030504040204" pitchFamily="34" charset="0"/>
              </a:rPr>
              <a:t>Σύλλογο</a:t>
            </a:r>
            <a:r>
              <a:rPr lang="el-GR" sz="7000" kern="100" dirty="0">
                <a:latin typeface="Tahoma" panose="020B0604030504040204" pitchFamily="34" charset="0"/>
                <a:ea typeface="Tahoma" panose="020B0604030504040204" pitchFamily="34" charset="0"/>
                <a:cs typeface="Tahoma" panose="020B0604030504040204" pitchFamily="34" charset="0"/>
              </a:rPr>
              <a:t>ς</a:t>
            </a:r>
            <a:r>
              <a:rPr lang="en-US" sz="7000" kern="100" dirty="0">
                <a:latin typeface="Tahoma" panose="020B0604030504040204" pitchFamily="34" charset="0"/>
                <a:ea typeface="Tahoma" panose="020B0604030504040204" pitchFamily="34" charset="0"/>
                <a:cs typeface="Tahoma" panose="020B0604030504040204" pitchFamily="34" charset="0"/>
              </a:rPr>
              <a:t> Αντιπροσώπων Φαρμακευτικών Ειδών και Ειδικοτήτων </a:t>
            </a:r>
            <a:r>
              <a:rPr lang="en-US" sz="7000" b="1" kern="100" dirty="0">
                <a:latin typeface="Tahoma" panose="020B0604030504040204" pitchFamily="34" charset="0"/>
                <a:ea typeface="Tahoma" panose="020B0604030504040204" pitchFamily="34" charset="0"/>
                <a:cs typeface="Tahoma" panose="020B0604030504040204" pitchFamily="34" charset="0"/>
              </a:rPr>
              <a:t>(Σ.Α.Φ.Ε.Ε.)</a:t>
            </a:r>
          </a:p>
          <a:p>
            <a:pPr marL="0" indent="0" algn="just">
              <a:lnSpc>
                <a:spcPct val="115000"/>
              </a:lnSpc>
              <a:spcAft>
                <a:spcPts val="800"/>
              </a:spcAft>
              <a:buNone/>
            </a:pPr>
            <a:endParaRPr lang="en-US" sz="6200" kern="100" dirty="0">
              <a:effectLst/>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800"/>
              </a:spcAft>
              <a:buNone/>
            </a:pPr>
            <a:r>
              <a:rPr lang="el-GR" sz="7000" b="1" kern="100" dirty="0">
                <a:latin typeface="Tahoma" panose="020B0604030504040204" pitchFamily="34" charset="0"/>
                <a:ea typeface="Tahoma" panose="020B0604030504040204" pitchFamily="34" charset="0"/>
                <a:cs typeface="Tahoma" panose="020B0604030504040204" pitchFamily="34" charset="0"/>
              </a:rPr>
              <a:t>Ρόλος &amp; Αποστολή</a:t>
            </a:r>
          </a:p>
          <a:p>
            <a:pPr marL="0" indent="0" algn="just">
              <a:lnSpc>
                <a:spcPct val="115000"/>
              </a:lnSpc>
              <a:spcAft>
                <a:spcPts val="800"/>
              </a:spcAft>
              <a:buNone/>
            </a:pPr>
            <a:r>
              <a:rPr lang="el-GR" sz="6200" kern="0" dirty="0">
                <a:latin typeface="Tahoma" panose="020B0604030504040204" pitchFamily="34" charset="0"/>
                <a:ea typeface="Tahoma" panose="020B0604030504040204" pitchFamily="34" charset="0"/>
                <a:cs typeface="Tahoma" panose="020B0604030504040204" pitchFamily="34" charset="0"/>
              </a:rPr>
              <a:t>🔹 Ο HMVO είναι υπεύθυνος για την εφαρμογή της Ευρωπαϊκής Οδηγίας 2011/62, του Κανονισμού (ΕΕ) 2016/16 και της Κ.Υ.Α. Δ3(α)41169/19/8-7-2020, με στόχο την προστασία της δημόσιας υγείας από τα ψευδεπίγραφα φάρμακα.</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pP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19">
            <a:extLst>
              <a:ext uri="{FF2B5EF4-FFF2-40B4-BE49-F238E27FC236}">
                <a16:creationId xmlns:a16="http://schemas.microsoft.com/office/drawing/2014/main" id="{7EC351A0-DA06-F95C-DF26-3C5FEF767E9A}"/>
              </a:ext>
            </a:extLst>
          </p:cNvPr>
          <p:cNvSpPr txBox="1"/>
          <p:nvPr/>
        </p:nvSpPr>
        <p:spPr>
          <a:xfrm>
            <a:off x="3276600" y="412555"/>
            <a:ext cx="14173200" cy="1149545"/>
          </a:xfrm>
          <a:prstGeom prst="rect">
            <a:avLst/>
          </a:prstGeom>
        </p:spPr>
        <p:txBody>
          <a:bodyPr wrap="square" lIns="0" tIns="0" rIns="0" bIns="0" rtlCol="0" anchor="t">
            <a:spAutoFit/>
          </a:bodyPr>
          <a:lstStyle/>
          <a:p>
            <a:pPr algn="ctr">
              <a:lnSpc>
                <a:spcPts val="4716"/>
              </a:lnSpc>
              <a:spcBef>
                <a:spcPct val="0"/>
              </a:spcBef>
            </a:pP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ΕΛΛΗΝΙΚΟΣ ΟΡΓΑΝΙΣΜΟΣ ΕΠΑΛΗΘΕΥΣΗΣ ΦΑΡΜΑΚΩΝ</a:t>
            </a:r>
            <a:b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br>
            <a:r>
              <a:rPr lang="en-US"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HMVO</a:t>
            </a:r>
          </a:p>
        </p:txBody>
      </p:sp>
    </p:spTree>
    <p:extLst>
      <p:ext uri="{BB962C8B-B14F-4D97-AF65-F5344CB8AC3E}">
        <p14:creationId xmlns:p14="http://schemas.microsoft.com/office/powerpoint/2010/main" val="232906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9F550-3718-2DE1-8CD0-43657FD9820E}"/>
            </a:ext>
          </a:extLst>
        </p:cNvPr>
        <p:cNvGrpSpPr/>
        <p:nvPr/>
      </p:nvGrpSpPr>
      <p:grpSpPr>
        <a:xfrm>
          <a:off x="0" y="0"/>
          <a:ext cx="0" cy="0"/>
          <a:chOff x="0" y="0"/>
          <a:chExt cx="0" cy="0"/>
        </a:xfrm>
      </p:grpSpPr>
      <p:pic>
        <p:nvPicPr>
          <p:cNvPr id="4" name="Picture 3" descr="A blue and white logo&#10;&#10;Description automatically generated">
            <a:extLst>
              <a:ext uri="{FF2B5EF4-FFF2-40B4-BE49-F238E27FC236}">
                <a16:creationId xmlns:a16="http://schemas.microsoft.com/office/drawing/2014/main" id="{C4FE0248-80FC-4A97-E4DC-0B0F1EEC7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12" y="205441"/>
            <a:ext cx="3547477" cy="928034"/>
          </a:xfrm>
          <a:prstGeom prst="rect">
            <a:avLst/>
          </a:prstGeom>
        </p:spPr>
      </p:pic>
      <p:sp>
        <p:nvSpPr>
          <p:cNvPr id="3" name="Content Placeholder 2">
            <a:extLst>
              <a:ext uri="{FF2B5EF4-FFF2-40B4-BE49-F238E27FC236}">
                <a16:creationId xmlns:a16="http://schemas.microsoft.com/office/drawing/2014/main" id="{BCED1503-496B-17C1-9206-02CA7E7B169B}"/>
              </a:ext>
            </a:extLst>
          </p:cNvPr>
          <p:cNvSpPr>
            <a:spLocks noGrp="1"/>
          </p:cNvSpPr>
          <p:nvPr>
            <p:ph idx="1"/>
          </p:nvPr>
        </p:nvSpPr>
        <p:spPr>
          <a:xfrm>
            <a:off x="912114" y="1795039"/>
            <a:ext cx="16459199" cy="8079406"/>
          </a:xfrm>
        </p:spPr>
        <p:txBody>
          <a:bodyPr>
            <a:normAutofit fontScale="70000" lnSpcReduction="20000"/>
          </a:bodyPr>
          <a:lstStyle/>
          <a:p>
            <a:pPr algn="just">
              <a:lnSpc>
                <a:spcPct val="115000"/>
              </a:lnSpc>
              <a:spcAft>
                <a:spcPts val="800"/>
              </a:spcAft>
            </a:pPr>
            <a:r>
              <a:rPr lang="el-GR" sz="4900" b="1" kern="100" dirty="0">
                <a:effectLst/>
                <a:latin typeface="Tahoma" panose="020B0604030504040204" pitchFamily="34" charset="0"/>
                <a:ea typeface="Tahoma" panose="020B0604030504040204" pitchFamily="34" charset="0"/>
                <a:cs typeface="Tahoma" panose="020B0604030504040204" pitchFamily="34" charset="0"/>
              </a:rPr>
              <a:t>Στόχος μας είναι να προστατεύσουμε τους </a:t>
            </a:r>
            <a:r>
              <a:rPr lang="el-GR" sz="4900" b="1" kern="100" dirty="0">
                <a:latin typeface="Tahoma" panose="020B0604030504040204" pitchFamily="34" charset="0"/>
                <a:ea typeface="Tahoma" panose="020B0604030504040204" pitchFamily="34" charset="0"/>
                <a:cs typeface="Tahoma" panose="020B0604030504040204" pitchFamily="34" charset="0"/>
              </a:rPr>
              <a:t>Ευρωπαίους/</a:t>
            </a:r>
            <a:r>
              <a:rPr lang="el-GR" sz="4900" b="1" kern="100" dirty="0">
                <a:effectLst/>
                <a:latin typeface="Tahoma" panose="020B0604030504040204" pitchFamily="34" charset="0"/>
                <a:ea typeface="Tahoma" panose="020B0604030504040204" pitchFamily="34" charset="0"/>
                <a:cs typeface="Tahoma" panose="020B0604030504040204" pitchFamily="34" charset="0"/>
              </a:rPr>
              <a:t>Έλληνες πολίτες από παραποιημένα (πλαστά) φάρμακα, παρεμποδίζοντας τη διείσδυσή τους στη νόμιμη αλυσίδα εφοδιασμού. </a:t>
            </a:r>
            <a:endParaRPr lang="en-US" sz="4900" b="1" kern="100" dirty="0">
              <a:effectLst/>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800"/>
              </a:spcAft>
              <a:buNone/>
            </a:pPr>
            <a:br>
              <a:rPr lang="en-US" sz="5900" b="1" kern="100" dirty="0">
                <a:latin typeface="Tahoma" panose="020B0604030504040204" pitchFamily="34" charset="0"/>
                <a:ea typeface="Tahoma" panose="020B0604030504040204" pitchFamily="34" charset="0"/>
                <a:cs typeface="Tahoma" panose="020B0604030504040204" pitchFamily="34" charset="0"/>
              </a:rPr>
            </a:br>
            <a:r>
              <a:rPr lang="el-GR" sz="5100" b="1" kern="100" dirty="0">
                <a:solidFill>
                  <a:srgbClr val="0070C0"/>
                </a:solidFill>
                <a:latin typeface="Tahoma" panose="020B0604030504040204" pitchFamily="34" charset="0"/>
                <a:ea typeface="Tahoma" panose="020B0604030504040204" pitchFamily="34" charset="0"/>
                <a:cs typeface="Tahoma" panose="020B0604030504040204" pitchFamily="34" charset="0"/>
              </a:rPr>
              <a:t>Τι είναι τα Ψευδεπίγραφα Φάρμακα;</a:t>
            </a:r>
          </a:p>
          <a:p>
            <a:pPr marL="0" indent="0" algn="just">
              <a:lnSpc>
                <a:spcPct val="115000"/>
              </a:lnSpc>
              <a:spcAft>
                <a:spcPts val="800"/>
              </a:spcAft>
              <a:buNone/>
            </a:pPr>
            <a:r>
              <a:rPr lang="el-GR" sz="5900" kern="100" dirty="0">
                <a:latin typeface="Tahoma" panose="020B0604030504040204" pitchFamily="34" charset="0"/>
                <a:ea typeface="Tahoma" panose="020B0604030504040204" pitchFamily="34" charset="0"/>
                <a:cs typeface="Tahoma" panose="020B0604030504040204" pitchFamily="34" charset="0"/>
              </a:rPr>
              <a:t>• </a:t>
            </a:r>
            <a:r>
              <a:rPr lang="el-GR" sz="4500" kern="100" dirty="0">
                <a:latin typeface="Tahoma" panose="020B0604030504040204" pitchFamily="34" charset="0"/>
                <a:ea typeface="Tahoma" panose="020B0604030504040204" pitchFamily="34" charset="0"/>
                <a:cs typeface="Tahoma" panose="020B0604030504040204" pitchFamily="34" charset="0"/>
              </a:rPr>
              <a:t>Τα ψευδεπίγραφα φάρμακα είναι πλαστά/ψεύτικα φάρμακα που μας ξεγελούν ότι είναι τα αυθεντικά, εγκεκριμένα φάρμακα. </a:t>
            </a:r>
          </a:p>
          <a:p>
            <a:pPr marL="0" indent="0" algn="just">
              <a:lnSpc>
                <a:spcPct val="115000"/>
              </a:lnSpc>
              <a:spcAft>
                <a:spcPts val="800"/>
              </a:spcAft>
              <a:buNone/>
            </a:pPr>
            <a:r>
              <a:rPr lang="el-GR" sz="4500" kern="100" dirty="0">
                <a:latin typeface="Tahoma" panose="020B0604030504040204" pitchFamily="34" charset="0"/>
                <a:ea typeface="Tahoma" panose="020B0604030504040204" pitchFamily="34" charset="0"/>
                <a:cs typeface="Tahoma" panose="020B0604030504040204" pitchFamily="34" charset="0"/>
              </a:rPr>
              <a:t>• Μπορεί να είναι χωρίς συστατικά ή να περιέχουν συστατικά κακής ποιότητας ή/και σε λάθος ποσότητα (μεγαλύτερη ή μικρότερη). Μπορεί επίσης, να περιέχουν λανθασμένα συστατικά ή/και τοξικές ουσίες που σε αρκετές περιπτώσεις οδηγούν στο θάνατο. </a:t>
            </a:r>
            <a:endParaRPr lang="en-US" sz="4500" kern="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800"/>
              </a:spcAft>
              <a:buNone/>
            </a:pPr>
            <a:r>
              <a:rPr lang="el-GR" sz="4500" kern="100" dirty="0">
                <a:latin typeface="Tahoma" panose="020B0604030504040204" pitchFamily="34" charset="0"/>
                <a:ea typeface="Tahoma" panose="020B0604030504040204" pitchFamily="34" charset="0"/>
                <a:cs typeface="Tahoma" panose="020B0604030504040204" pitchFamily="34" charset="0"/>
              </a:rPr>
              <a:t>• Δεδομένου ότι δεν έχουν περάσει την απαιτούμενη αξιολόγηση της ποιότητας, της ασφάλειας και της αποτελεσματικότητας, όπως απαιτείται από τη διαδικασία έγκρισης φαρμάκων της ΕΕ και της τοπικής αρχής (ΕΟΦ), μπορούν να αποτελέσουν σοβαρή απειλή για την υγεία.</a:t>
            </a:r>
            <a:endParaRPr lang="en-US" sz="4500" kern="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800"/>
              </a:spcAft>
              <a:buNone/>
            </a:pPr>
            <a:endParaRPr lang="el-GR" sz="7000" kern="1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pP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19">
            <a:extLst>
              <a:ext uri="{FF2B5EF4-FFF2-40B4-BE49-F238E27FC236}">
                <a16:creationId xmlns:a16="http://schemas.microsoft.com/office/drawing/2014/main" id="{D62772EA-EB3E-E021-B96C-68E52AA261A7}"/>
              </a:ext>
            </a:extLst>
          </p:cNvPr>
          <p:cNvSpPr txBox="1"/>
          <p:nvPr/>
        </p:nvSpPr>
        <p:spPr>
          <a:xfrm>
            <a:off x="3276600" y="412555"/>
            <a:ext cx="14173200" cy="1149545"/>
          </a:xfrm>
          <a:prstGeom prst="rect">
            <a:avLst/>
          </a:prstGeom>
        </p:spPr>
        <p:txBody>
          <a:bodyPr wrap="square" lIns="0" tIns="0" rIns="0" bIns="0" rtlCol="0" anchor="t">
            <a:spAutoFit/>
          </a:bodyPr>
          <a:lstStyle/>
          <a:p>
            <a:pPr algn="ctr">
              <a:lnSpc>
                <a:spcPts val="4716"/>
              </a:lnSpc>
              <a:spcBef>
                <a:spcPct val="0"/>
              </a:spcBef>
            </a:pP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ΣΚΟΠΟΣ: Προστατεύουμε τους πολίτες από τα ψευδεπίγραφα  φάρμακα</a:t>
            </a:r>
            <a:endParaRPr lang="en-US"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endParaRPr>
          </a:p>
        </p:txBody>
      </p:sp>
    </p:spTree>
    <p:extLst>
      <p:ext uri="{BB962C8B-B14F-4D97-AF65-F5344CB8AC3E}">
        <p14:creationId xmlns:p14="http://schemas.microsoft.com/office/powerpoint/2010/main" val="76088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D487-85CE-4D71-B5AB-355129582C34}"/>
              </a:ext>
            </a:extLst>
          </p:cNvPr>
          <p:cNvSpPr>
            <a:spLocks noGrp="1"/>
          </p:cNvSpPr>
          <p:nvPr>
            <p:ph type="title"/>
          </p:nvPr>
        </p:nvSpPr>
        <p:spPr>
          <a:xfrm>
            <a:off x="5257800" y="561974"/>
            <a:ext cx="8229600" cy="314326"/>
          </a:xfrm>
        </p:spPr>
        <p:txBody>
          <a:bodyPr>
            <a:normAutofit fontScale="90000"/>
          </a:bodyPr>
          <a:lstStyle/>
          <a:p>
            <a:br>
              <a:rPr lang="en-US" kern="100" dirty="0">
                <a:effectLst/>
                <a:latin typeface="Tahoma" panose="020B0604030504040204" pitchFamily="34" charset="0"/>
                <a:ea typeface="Tahoma" panose="020B0604030504040204" pitchFamily="34" charset="0"/>
                <a:cs typeface="Tahoma" panose="020B0604030504040204" pitchFamily="34" charset="0"/>
              </a:rPr>
            </a:br>
            <a:endParaRPr lang="en-US" dirty="0"/>
          </a:p>
        </p:txBody>
      </p:sp>
      <p:pic>
        <p:nvPicPr>
          <p:cNvPr id="5" name="Picture 4" descr="A blue and white logo&#10;&#10;Description automatically generated">
            <a:extLst>
              <a:ext uri="{FF2B5EF4-FFF2-40B4-BE49-F238E27FC236}">
                <a16:creationId xmlns:a16="http://schemas.microsoft.com/office/drawing/2014/main" id="{805876A4-5705-E5BE-6C24-8A86C7EDF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12" y="205441"/>
            <a:ext cx="3547477" cy="928034"/>
          </a:xfrm>
          <a:prstGeom prst="rect">
            <a:avLst/>
          </a:prstGeom>
        </p:spPr>
      </p:pic>
      <p:sp>
        <p:nvSpPr>
          <p:cNvPr id="6" name="Content Placeholder 5">
            <a:extLst>
              <a:ext uri="{FF2B5EF4-FFF2-40B4-BE49-F238E27FC236}">
                <a16:creationId xmlns:a16="http://schemas.microsoft.com/office/drawing/2014/main" id="{0F6BB4E6-D74F-493D-FCCA-D9EF7FB7EA34}"/>
              </a:ext>
            </a:extLst>
          </p:cNvPr>
          <p:cNvSpPr>
            <a:spLocks noGrp="1"/>
          </p:cNvSpPr>
          <p:nvPr>
            <p:ph sz="half" idx="1"/>
          </p:nvPr>
        </p:nvSpPr>
        <p:spPr>
          <a:xfrm>
            <a:off x="457200" y="1790700"/>
            <a:ext cx="17297400" cy="7315200"/>
          </a:xfrm>
        </p:spPr>
        <p:txBody>
          <a:bodyPr>
            <a:normAutofit/>
          </a:bodyPr>
          <a:lstStyle/>
          <a:p>
            <a:pPr marL="0" indent="0" algn="just">
              <a:lnSpc>
                <a:spcPct val="115000"/>
              </a:lnSpc>
              <a:spcAft>
                <a:spcPts val="800"/>
              </a:spcAft>
              <a:buNone/>
            </a:pPr>
            <a:endParaRPr lang="el-GR" b="1" kern="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800"/>
              </a:spcAft>
              <a:buNone/>
            </a:pPr>
            <a:r>
              <a:rPr lang="el-GR" sz="3600" b="1" kern="100" dirty="0">
                <a:latin typeface="Tahoma" panose="020B0604030504040204" pitchFamily="34" charset="0"/>
                <a:ea typeface="Tahoma" panose="020B0604030504040204" pitchFamily="34" charset="0"/>
                <a:cs typeface="Tahoma" panose="020B0604030504040204" pitchFamily="34" charset="0"/>
              </a:rPr>
              <a:t>Βασικές υποχρεώσεις που απορρέουν από τον Κανονισμό 2016/161 (</a:t>
            </a:r>
            <a:r>
              <a:rPr lang="en-US" sz="3600" b="1" kern="100" dirty="0">
                <a:latin typeface="Tahoma" panose="020B0604030504040204" pitchFamily="34" charset="0"/>
                <a:ea typeface="Tahoma" panose="020B0604030504040204" pitchFamily="34" charset="0"/>
                <a:cs typeface="Tahoma" panose="020B0604030504040204" pitchFamily="34" charset="0"/>
              </a:rPr>
              <a:t>DR</a:t>
            </a:r>
            <a:r>
              <a:rPr lang="el-GR" sz="3600" b="1" kern="100" dirty="0">
                <a:latin typeface="Tahoma" panose="020B0604030504040204" pitchFamily="34" charset="0"/>
                <a:ea typeface="Tahoma" panose="020B0604030504040204" pitchFamily="34" charset="0"/>
                <a:cs typeface="Tahoma" panose="020B0604030504040204" pitchFamily="34" charset="0"/>
              </a:rPr>
              <a:t>)</a:t>
            </a:r>
            <a:endParaRPr lang="en-US" sz="3600" b="1" kern="1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spcAft>
                <a:spcPts val="800"/>
              </a:spcAft>
              <a:buNone/>
            </a:pPr>
            <a:r>
              <a:rPr lang="el-GR" kern="100" dirty="0">
                <a:effectLst/>
                <a:latin typeface="Tahoma" panose="020B0604030504040204" pitchFamily="34" charset="0"/>
                <a:ea typeface="Tahoma" panose="020B0604030504040204" pitchFamily="34" charset="0"/>
                <a:cs typeface="Tahoma" panose="020B0604030504040204" pitchFamily="34" charset="0"/>
              </a:rPr>
              <a:t>• </a:t>
            </a:r>
            <a:r>
              <a:rPr lang="el-GR" b="1" kern="100" dirty="0">
                <a:effectLst/>
                <a:latin typeface="Tahoma" panose="020B0604030504040204" pitchFamily="34" charset="0"/>
                <a:ea typeface="Tahoma" panose="020B0604030504040204" pitchFamily="34" charset="0"/>
                <a:cs typeface="Tahoma" panose="020B0604030504040204" pitchFamily="34" charset="0"/>
              </a:rPr>
              <a:t>Λειτουργία ενός συστήματος αποθετηρίων σε Εθνικό Επίπεδο (</a:t>
            </a:r>
            <a:r>
              <a:rPr lang="en-US" b="1" kern="100" dirty="0">
                <a:effectLst/>
                <a:latin typeface="Tahoma" panose="020B0604030504040204" pitchFamily="34" charset="0"/>
                <a:ea typeface="Tahoma" panose="020B0604030504040204" pitchFamily="34" charset="0"/>
                <a:cs typeface="Tahoma" panose="020B0604030504040204" pitchFamily="34" charset="0"/>
              </a:rPr>
              <a:t>NMVS</a:t>
            </a:r>
            <a:r>
              <a:rPr lang="el-GR" b="1" kern="100" dirty="0">
                <a:effectLst/>
                <a:latin typeface="Tahoma" panose="020B0604030504040204" pitchFamily="34" charset="0"/>
                <a:ea typeface="Tahoma" panose="020B0604030504040204" pitchFamily="34" charset="0"/>
                <a:cs typeface="Tahoma" panose="020B0604030504040204" pitchFamily="34" charset="0"/>
              </a:rPr>
              <a:t> – </a:t>
            </a:r>
            <a:r>
              <a:rPr lang="en-US" b="1" kern="100" dirty="0">
                <a:effectLst/>
                <a:latin typeface="Tahoma" panose="020B0604030504040204" pitchFamily="34" charset="0"/>
                <a:ea typeface="Tahoma" panose="020B0604030504040204" pitchFamily="34" charset="0"/>
                <a:cs typeface="Tahoma" panose="020B0604030504040204" pitchFamily="34" charset="0"/>
              </a:rPr>
              <a:t>National Medicines Verification System</a:t>
            </a:r>
            <a:r>
              <a:rPr lang="el-GR" b="1" kern="100" dirty="0">
                <a:effectLst/>
                <a:latin typeface="Tahoma" panose="020B0604030504040204" pitchFamily="34" charset="0"/>
                <a:ea typeface="Tahoma" panose="020B0604030504040204" pitchFamily="34" charset="0"/>
                <a:cs typeface="Tahoma" panose="020B0604030504040204" pitchFamily="34" charset="0"/>
              </a:rPr>
              <a:t>) </a:t>
            </a:r>
            <a:r>
              <a:rPr lang="el-GR" kern="100" dirty="0">
                <a:effectLst/>
                <a:latin typeface="Tahoma" panose="020B0604030504040204" pitchFamily="34" charset="0"/>
                <a:ea typeface="Tahoma" panose="020B0604030504040204" pitchFamily="34" charset="0"/>
                <a:cs typeface="Tahoma" panose="020B0604030504040204" pitchFamily="34" charset="0"/>
              </a:rPr>
              <a:t>που να συνδέεται με το Κεντρικό Αποθετήριο της </a:t>
            </a:r>
            <a:r>
              <a:rPr lang="en-US" kern="100" dirty="0">
                <a:effectLst/>
                <a:latin typeface="Tahoma" panose="020B0604030504040204" pitchFamily="34" charset="0"/>
                <a:ea typeface="Tahoma" panose="020B0604030504040204" pitchFamily="34" charset="0"/>
                <a:cs typeface="Tahoma" panose="020B0604030504040204" pitchFamily="34" charset="0"/>
              </a:rPr>
              <a:t>EMVO</a:t>
            </a:r>
            <a:r>
              <a:rPr lang="el-GR" kern="100" dirty="0">
                <a:effectLst/>
                <a:latin typeface="Tahoma" panose="020B0604030504040204" pitchFamily="34" charset="0"/>
                <a:ea typeface="Tahoma" panose="020B0604030504040204" pitchFamily="34" charset="0"/>
                <a:cs typeface="Tahoma" panose="020B0604030504040204" pitchFamily="34" charset="0"/>
              </a:rPr>
              <a:t> – (</a:t>
            </a:r>
            <a:r>
              <a:rPr lang="en-US" kern="100" dirty="0">
                <a:effectLst/>
                <a:latin typeface="Tahoma" panose="020B0604030504040204" pitchFamily="34" charset="0"/>
                <a:ea typeface="Tahoma" panose="020B0604030504040204" pitchFamily="34" charset="0"/>
                <a:cs typeface="Tahoma" panose="020B0604030504040204" pitchFamily="34" charset="0"/>
              </a:rPr>
              <a:t>EMVS European Medicines Verification System</a:t>
            </a:r>
            <a:r>
              <a:rPr lang="el-GR" kern="100" dirty="0">
                <a:effectLst/>
                <a:latin typeface="Tahoma" panose="020B0604030504040204" pitchFamily="34" charset="0"/>
                <a:ea typeface="Tahoma" panose="020B0604030504040204" pitchFamily="34" charset="0"/>
                <a:cs typeface="Tahoma" panose="020B0604030504040204" pitchFamily="34" charset="0"/>
              </a:rPr>
              <a:t>).</a:t>
            </a:r>
            <a:endParaRPr lang="en-US" kern="100" dirty="0">
              <a:effectLst/>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spcAft>
                <a:spcPts val="800"/>
              </a:spcAft>
              <a:buNone/>
            </a:pPr>
            <a:r>
              <a:rPr lang="el-GR" kern="100" dirty="0">
                <a:effectLst/>
                <a:latin typeface="Tahoma" panose="020B0604030504040204" pitchFamily="34" charset="0"/>
                <a:ea typeface="Tahoma" panose="020B0604030504040204" pitchFamily="34" charset="0"/>
                <a:cs typeface="Tahoma" panose="020B0604030504040204" pitchFamily="34" charset="0"/>
              </a:rPr>
              <a:t>• </a:t>
            </a:r>
            <a:r>
              <a:rPr lang="el-GR" b="1" kern="100" dirty="0">
                <a:effectLst/>
                <a:latin typeface="Tahoma" panose="020B0604030504040204" pitchFamily="34" charset="0"/>
                <a:ea typeface="Tahoma" panose="020B0604030504040204" pitchFamily="34" charset="0"/>
                <a:cs typeface="Tahoma" panose="020B0604030504040204" pitchFamily="34" charset="0"/>
              </a:rPr>
              <a:t>Λειτουργία ενός μηχανογραφικού Συστήματος </a:t>
            </a:r>
            <a:r>
              <a:rPr lang="el-GR" kern="100" dirty="0">
                <a:effectLst/>
                <a:latin typeface="Tahoma" panose="020B0604030504040204" pitchFamily="34" charset="0"/>
                <a:ea typeface="Tahoma" panose="020B0604030504040204" pitchFamily="34" charset="0"/>
                <a:cs typeface="Tahoma" panose="020B0604030504040204" pitchFamily="34" charset="0"/>
              </a:rPr>
              <a:t>που να υποστηρίζει τη διαδικασία επαλήθευσης και απενεργοποίησης του σειριακού κωδικού των φαρμάκων από το αποθετήριο μετά τη διάθεσή τους.</a:t>
            </a:r>
            <a:endParaRPr lang="en-US" kern="100" dirty="0">
              <a:effectLst/>
              <a:latin typeface="Tahoma" panose="020B0604030504040204" pitchFamily="34" charset="0"/>
              <a:ea typeface="Tahoma" panose="020B0604030504040204" pitchFamily="34" charset="0"/>
              <a:cs typeface="Tahoma" panose="020B0604030504040204" pitchFamily="34" charset="0"/>
            </a:endParaRPr>
          </a:p>
          <a:p>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3" name="TextBox 19">
            <a:extLst>
              <a:ext uri="{FF2B5EF4-FFF2-40B4-BE49-F238E27FC236}">
                <a16:creationId xmlns:a16="http://schemas.microsoft.com/office/drawing/2014/main" id="{7C0C2A02-488E-4A77-E53F-24B74F0E33A2}"/>
              </a:ext>
            </a:extLst>
          </p:cNvPr>
          <p:cNvSpPr txBox="1"/>
          <p:nvPr/>
        </p:nvSpPr>
        <p:spPr>
          <a:xfrm>
            <a:off x="3276600" y="412555"/>
            <a:ext cx="14173200" cy="1149545"/>
          </a:xfrm>
          <a:prstGeom prst="rect">
            <a:avLst/>
          </a:prstGeom>
        </p:spPr>
        <p:txBody>
          <a:bodyPr wrap="square" lIns="0" tIns="0" rIns="0" bIns="0" rtlCol="0" anchor="t">
            <a:spAutoFit/>
          </a:bodyPr>
          <a:lstStyle/>
          <a:p>
            <a:pPr algn="ctr">
              <a:lnSpc>
                <a:spcPts val="4716"/>
              </a:lnSpc>
              <a:spcBef>
                <a:spcPct val="0"/>
              </a:spcBef>
            </a:pP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Υποχρεώσεις και Λειτουργία του Νέου Συστήματος </a:t>
            </a:r>
            <a:b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b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Επαλήθευσης Φαρμάκων</a:t>
            </a:r>
            <a:endParaRPr lang="en-US"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endParaRPr>
          </a:p>
        </p:txBody>
      </p:sp>
    </p:spTree>
    <p:extLst>
      <p:ext uri="{BB962C8B-B14F-4D97-AF65-F5344CB8AC3E}">
        <p14:creationId xmlns:p14="http://schemas.microsoft.com/office/powerpoint/2010/main" val="20598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78BF860-BCBE-6C54-19D5-C78286560E2D}"/>
              </a:ext>
            </a:extLst>
          </p:cNvPr>
          <p:cNvPicPr>
            <a:picLocks noChangeAspect="1"/>
          </p:cNvPicPr>
          <p:nvPr/>
        </p:nvPicPr>
        <p:blipFill>
          <a:blip r:embed="rId3"/>
          <a:srcRect l="1745" r="39084" b="29969"/>
          <a:stretch/>
        </p:blipFill>
        <p:spPr>
          <a:xfrm>
            <a:off x="10091345" y="2206711"/>
            <a:ext cx="5143434" cy="3355803"/>
          </a:xfrm>
          <a:prstGeom prst="rect">
            <a:avLst/>
          </a:prstGeom>
        </p:spPr>
      </p:pic>
      <p:pic>
        <p:nvPicPr>
          <p:cNvPr id="7" name="Picture 3">
            <a:extLst>
              <a:ext uri="{FF2B5EF4-FFF2-40B4-BE49-F238E27FC236}">
                <a16:creationId xmlns:a16="http://schemas.microsoft.com/office/drawing/2014/main" id="{6341560F-A2A4-DE41-DC59-864E747FFD6E}"/>
              </a:ext>
            </a:extLst>
          </p:cNvPr>
          <p:cNvPicPr>
            <a:picLocks noChangeAspect="1"/>
          </p:cNvPicPr>
          <p:nvPr/>
        </p:nvPicPr>
        <p:blipFill>
          <a:blip r:embed="rId3"/>
          <a:srcRect l="66588" t="52808" r="1468" b="20006"/>
          <a:stretch/>
        </p:blipFill>
        <p:spPr>
          <a:xfrm>
            <a:off x="10297408" y="5562514"/>
            <a:ext cx="2877503" cy="1349942"/>
          </a:xfrm>
          <a:prstGeom prst="rect">
            <a:avLst/>
          </a:prstGeom>
        </p:spPr>
      </p:pic>
      <p:sp>
        <p:nvSpPr>
          <p:cNvPr id="4" name="TextBox 3">
            <a:extLst>
              <a:ext uri="{FF2B5EF4-FFF2-40B4-BE49-F238E27FC236}">
                <a16:creationId xmlns:a16="http://schemas.microsoft.com/office/drawing/2014/main" id="{F48AEDF2-D15D-4ECB-B1B0-45A4F5DA7F0A}"/>
              </a:ext>
            </a:extLst>
          </p:cNvPr>
          <p:cNvSpPr txBox="1"/>
          <p:nvPr/>
        </p:nvSpPr>
        <p:spPr>
          <a:xfrm>
            <a:off x="239387" y="3009900"/>
            <a:ext cx="9285613" cy="3416320"/>
          </a:xfrm>
          <a:prstGeom prst="rect">
            <a:avLst/>
          </a:prstGeom>
          <a:noFill/>
        </p:spPr>
        <p:txBody>
          <a:bodyPr wrap="square" rtlCol="0">
            <a:spAutoFit/>
          </a:bodyPr>
          <a:lstStyle/>
          <a:p>
            <a:pPr marL="428636" indent="-428636" algn="just" defTabSz="1371635">
              <a:buFont typeface="Arial" panose="020B0604020202020204" pitchFamily="34" charset="0"/>
              <a:buChar char="•"/>
              <a:defRPr/>
            </a:pP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Το </a:t>
            </a:r>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Serialization</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είναι η ανάθεση ενός </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μοναδικού αριθμού σειράς</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 σε κάθε συνταγογραφούμενο φάρμακο, που σε συνδυασμό με τον </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κωδικό του προϊόντος </a:t>
            </a:r>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(GTIN)</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δίνει την απαιτούμενη </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μοναδικότητα</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Στη συνέχεια, κάθε φαρμακευτικό προϊόν μπορεί να</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 επαληθεύεται (</a:t>
            </a:r>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Verification</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και/ή</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να</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 απενεργοποιείται</a:t>
            </a:r>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Decommission)</a:t>
            </a:r>
            <a:r>
              <a:rPr lang="el-GR"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σε ένα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end-to-end </a:t>
            </a:r>
            <a:r>
              <a:rPr lang="el-GR" sz="2400" dirty="0">
                <a:solidFill>
                  <a:prstClr val="black"/>
                </a:solidFill>
                <a:latin typeface="Tahoma" panose="020B0604030504040204" pitchFamily="34" charset="0"/>
                <a:ea typeface="Tahoma" panose="020B0604030504040204" pitchFamily="34" charset="0"/>
                <a:cs typeface="Tahoma" panose="020B0604030504040204" pitchFamily="34" charset="0"/>
              </a:rPr>
              <a:t>σύστημα από τη μεταφόρτωση των δεδομένων του από τον παραγωγό στον EMVO έως το σημείο διανομής του στον ασθενή. </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5BBE7A2F-1D4F-E9EE-52F0-421EAE5682AA}"/>
              </a:ext>
            </a:extLst>
          </p:cNvPr>
          <p:cNvSpPr txBox="1"/>
          <p:nvPr/>
        </p:nvSpPr>
        <p:spPr>
          <a:xfrm>
            <a:off x="239387" y="1125822"/>
            <a:ext cx="16572152" cy="1755609"/>
          </a:xfrm>
          <a:prstGeom prst="rect">
            <a:avLst/>
          </a:prstGeom>
          <a:noFill/>
        </p:spPr>
        <p:txBody>
          <a:bodyPr wrap="square" rtlCol="0">
            <a:spAutoFit/>
          </a:bodyPr>
          <a:lstStyle/>
          <a:p>
            <a:pPr defTabSz="1371635">
              <a:defRPr/>
            </a:pPr>
            <a:endParaRPr lang="en-US" sz="2702" dirty="0">
              <a:solidFill>
                <a:prstClr val="black"/>
              </a:solidFill>
              <a:latin typeface="Calibri" panose="020F0502020204030204"/>
            </a:endParaRPr>
          </a:p>
          <a:p>
            <a:pPr defTabSz="1371635">
              <a:defRPr/>
            </a:pPr>
            <a:r>
              <a:rPr lang="el-GR" sz="2702" dirty="0">
                <a:solidFill>
                  <a:prstClr val="black"/>
                </a:solidFill>
                <a:latin typeface="Tahoma" panose="020B0604030504040204" pitchFamily="34" charset="0"/>
                <a:ea typeface="Tahoma" panose="020B0604030504040204" pitchFamily="34" charset="0"/>
                <a:cs typeface="Tahoma" panose="020B0604030504040204" pitchFamily="34" charset="0"/>
              </a:rPr>
              <a:t>Κάθε συσκευασία φαρμάκου θα πρέπει να φέρει </a:t>
            </a:r>
            <a:r>
              <a:rPr lang="el-GR" sz="2702" b="1"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el-GR" sz="2702"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702" b="1" dirty="0">
                <a:solidFill>
                  <a:prstClr val="black"/>
                </a:solidFill>
                <a:latin typeface="Tahoma" panose="020B0604030504040204" pitchFamily="34" charset="0"/>
                <a:ea typeface="Tahoma" panose="020B0604030504040204" pitchFamily="34" charset="0"/>
                <a:cs typeface="Tahoma" panose="020B0604030504040204" pitchFamily="34" charset="0"/>
              </a:rPr>
              <a:t>χαρακτηριστικά ασφαλείας: α) κωδικός 2</a:t>
            </a:r>
            <a:r>
              <a:rPr lang="en-US" sz="2702" b="1" dirty="0">
                <a:solidFill>
                  <a:prstClr val="black"/>
                </a:solidFill>
                <a:latin typeface="Tahoma" panose="020B0604030504040204" pitchFamily="34" charset="0"/>
                <a:ea typeface="Tahoma" panose="020B0604030504040204" pitchFamily="34" charset="0"/>
                <a:cs typeface="Tahoma" panose="020B0604030504040204" pitchFamily="34" charset="0"/>
              </a:rPr>
              <a:t>D Data Matrix</a:t>
            </a:r>
            <a:r>
              <a:rPr lang="el-GR" sz="2702"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702" dirty="0">
                <a:solidFill>
                  <a:prstClr val="black"/>
                </a:solidFill>
                <a:latin typeface="Tahoma" panose="020B0604030504040204" pitchFamily="34" charset="0"/>
                <a:ea typeface="Tahoma" panose="020B0604030504040204" pitchFamily="34" charset="0"/>
                <a:cs typeface="Tahoma" panose="020B0604030504040204" pitchFamily="34" charset="0"/>
              </a:rPr>
              <a:t>και</a:t>
            </a:r>
            <a:r>
              <a:rPr lang="en-US" sz="2702"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2702" b="1" dirty="0">
                <a:solidFill>
                  <a:prstClr val="black"/>
                </a:solidFill>
                <a:latin typeface="Tahoma" panose="020B0604030504040204" pitchFamily="34" charset="0"/>
                <a:ea typeface="Tahoma" panose="020B0604030504040204" pitchFamily="34" charset="0"/>
                <a:cs typeface="Tahoma" panose="020B0604030504040204" pitchFamily="34" charset="0"/>
              </a:rPr>
              <a:t>β) </a:t>
            </a:r>
            <a:r>
              <a:rPr lang="el-GR" sz="2702" b="1" kern="0" dirty="0">
                <a:solidFill>
                  <a:srgbClr val="000000"/>
                </a:solidFill>
                <a:latin typeface="Tahoma" panose="020B0604030504040204" pitchFamily="34" charset="0"/>
                <a:ea typeface="Tahoma" panose="020B0604030504040204" pitchFamily="34" charset="0"/>
                <a:cs typeface="Tahoma" panose="020B0604030504040204" pitchFamily="34" charset="0"/>
              </a:rPr>
              <a:t>μηχανισμό ανίχνευσης παραποίησης </a:t>
            </a:r>
            <a:r>
              <a:rPr lang="en-US" sz="2702"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702" b="1" dirty="0">
                <a:solidFill>
                  <a:prstClr val="black"/>
                </a:solidFill>
                <a:latin typeface="Tahoma" panose="020B0604030504040204" pitchFamily="34" charset="0"/>
                <a:ea typeface="Tahoma" panose="020B0604030504040204" pitchFamily="34" charset="0"/>
                <a:cs typeface="Tahoma" panose="020B0604030504040204" pitchFamily="34" charset="0"/>
              </a:rPr>
              <a:t>Anti-tampering device)</a:t>
            </a:r>
            <a:r>
              <a:rPr lang="el-GR" sz="2702" b="1" dirty="0">
                <a:solidFill>
                  <a:prstClr val="black"/>
                </a:solidFill>
                <a:latin typeface="Tahoma" panose="020B0604030504040204" pitchFamily="34" charset="0"/>
                <a:ea typeface="Tahoma" panose="020B0604030504040204" pitchFamily="34" charset="0"/>
                <a:cs typeface="Tahoma" panose="020B0604030504040204" pitchFamily="34" charset="0"/>
              </a:rPr>
              <a:t>.</a:t>
            </a:r>
            <a:br>
              <a:rPr lang="en-US" sz="2702" b="1" dirty="0">
                <a:solidFill>
                  <a:prstClr val="black"/>
                </a:solidFill>
                <a:latin typeface="Calibri" panose="020F0502020204030204"/>
              </a:rPr>
            </a:br>
            <a:endParaRPr lang="en-US" sz="2702" dirty="0">
              <a:solidFill>
                <a:srgbClr val="FF0000"/>
              </a:solidFill>
              <a:latin typeface="Calibri" panose="020F0502020204030204"/>
            </a:endParaRPr>
          </a:p>
        </p:txBody>
      </p:sp>
      <p:sp>
        <p:nvSpPr>
          <p:cNvPr id="12" name="TextBox 11">
            <a:extLst>
              <a:ext uri="{FF2B5EF4-FFF2-40B4-BE49-F238E27FC236}">
                <a16:creationId xmlns:a16="http://schemas.microsoft.com/office/drawing/2014/main" id="{CD54AD97-7736-EEF8-208B-C6537735A26D}"/>
              </a:ext>
            </a:extLst>
          </p:cNvPr>
          <p:cNvSpPr txBox="1"/>
          <p:nvPr/>
        </p:nvSpPr>
        <p:spPr>
          <a:xfrm>
            <a:off x="239387" y="6758204"/>
            <a:ext cx="9388934" cy="2231701"/>
          </a:xfrm>
          <a:prstGeom prst="rect">
            <a:avLst/>
          </a:prstGeom>
          <a:noFill/>
        </p:spPr>
        <p:txBody>
          <a:bodyPr wrap="square">
            <a:spAutoFit/>
          </a:bodyPr>
          <a:lstStyle/>
          <a:p>
            <a:pPr marL="428636" indent="-428636" algn="just" defTabSz="1371635">
              <a:buFont typeface="Arial" panose="020B0604020202020204" pitchFamily="34" charset="0"/>
              <a:buChar char="•"/>
              <a:defRPr/>
            </a:pPr>
            <a:r>
              <a:rPr lang="el-GR" sz="2800" dirty="0">
                <a:latin typeface="Tahoma" panose="020B0604030504040204" pitchFamily="34" charset="0"/>
                <a:ea typeface="Tahoma" panose="020B0604030504040204" pitchFamily="34" charset="0"/>
                <a:cs typeface="Tahoma" panose="020B0604030504040204" pitchFamily="34" charset="0"/>
              </a:rPr>
              <a:t>Η προστασία με </a:t>
            </a:r>
            <a:r>
              <a:rPr lang="el-GR" sz="2800" b="1" dirty="0" err="1">
                <a:latin typeface="Tahoma" panose="020B0604030504040204" pitchFamily="34" charset="0"/>
                <a:ea typeface="Tahoma" panose="020B0604030504040204" pitchFamily="34" charset="0"/>
                <a:cs typeface="Tahoma" panose="020B0604030504040204" pitchFamily="34" charset="0"/>
              </a:rPr>
              <a:t>anti-tampering</a:t>
            </a:r>
            <a:r>
              <a:rPr lang="el-GR" sz="2800" b="1" dirty="0">
                <a:latin typeface="Tahoma" panose="020B0604030504040204" pitchFamily="34" charset="0"/>
                <a:ea typeface="Tahoma" panose="020B0604030504040204" pitchFamily="34" charset="0"/>
                <a:cs typeface="Tahoma" panose="020B0604030504040204" pitchFamily="34" charset="0"/>
              </a:rPr>
              <a:t> </a:t>
            </a:r>
            <a:r>
              <a:rPr lang="el-GR" sz="2800" b="1" dirty="0" err="1">
                <a:latin typeface="Tahoma" panose="020B0604030504040204" pitchFamily="34" charset="0"/>
                <a:ea typeface="Tahoma" panose="020B0604030504040204" pitchFamily="34" charset="0"/>
                <a:cs typeface="Tahoma" panose="020B0604030504040204" pitchFamily="34" charset="0"/>
              </a:rPr>
              <a:t>device</a:t>
            </a:r>
            <a:r>
              <a:rPr lang="el-GR" sz="2800" b="1" dirty="0">
                <a:latin typeface="Tahoma" panose="020B0604030504040204" pitchFamily="34" charset="0"/>
                <a:ea typeface="Tahoma" panose="020B0604030504040204" pitchFamily="34" charset="0"/>
                <a:cs typeface="Tahoma" panose="020B0604030504040204" pitchFamily="34" charset="0"/>
              </a:rPr>
              <a:t> </a:t>
            </a:r>
            <a:r>
              <a:rPr lang="el-GR" sz="2800" dirty="0">
                <a:latin typeface="Tahoma" panose="020B0604030504040204" pitchFamily="34" charset="0"/>
                <a:ea typeface="Tahoma" panose="020B0604030504040204" pitchFamily="34" charset="0"/>
                <a:cs typeface="Tahoma" panose="020B0604030504040204" pitchFamily="34" charset="0"/>
              </a:rPr>
              <a:t>είναι το δεύτερο μέτρο ασφαλείας για την αποφυγή αλλοίωσης ή αντικατάστασης του φαρμάκου, εξασφαλίζοντας τη γνησιότητα του κατά τη διάθεσή του στο κοινό.</a:t>
            </a:r>
            <a:endParaRPr lang="en-US" sz="2800" dirty="0">
              <a:latin typeface="Tahoma" panose="020B0604030504040204" pitchFamily="34" charset="0"/>
              <a:ea typeface="Tahoma" panose="020B0604030504040204" pitchFamily="34" charset="0"/>
              <a:cs typeface="Tahoma" panose="020B0604030504040204" pitchFamily="34" charset="0"/>
            </a:endParaRPr>
          </a:p>
          <a:p>
            <a:pPr algn="just" defTabSz="1371635">
              <a:defRPr/>
            </a:pPr>
            <a:endParaRPr lang="el-GR" sz="2702" dirty="0">
              <a:solidFill>
                <a:prstClr val="black"/>
              </a:solidFill>
              <a:latin typeface="Calibri" panose="020F0502020204030204"/>
            </a:endParaRPr>
          </a:p>
        </p:txBody>
      </p:sp>
      <p:pic>
        <p:nvPicPr>
          <p:cNvPr id="13" name="Εικόνα 12">
            <a:extLst>
              <a:ext uri="{FF2B5EF4-FFF2-40B4-BE49-F238E27FC236}">
                <a16:creationId xmlns:a16="http://schemas.microsoft.com/office/drawing/2014/main" id="{BA3BDF78-4CA4-D6AC-E7C6-222782D56673}"/>
              </a:ext>
            </a:extLst>
          </p:cNvPr>
          <p:cNvPicPr>
            <a:picLocks noChangeAspect="1"/>
          </p:cNvPicPr>
          <p:nvPr/>
        </p:nvPicPr>
        <p:blipFill>
          <a:blip r:embed="rId4"/>
          <a:srcRect l="8074" t="86517" r="17654"/>
          <a:stretch/>
        </p:blipFill>
        <p:spPr>
          <a:xfrm>
            <a:off x="13712327" y="4473752"/>
            <a:ext cx="4156689" cy="704031"/>
          </a:xfrm>
          <a:prstGeom prst="rect">
            <a:avLst/>
          </a:prstGeom>
        </p:spPr>
      </p:pic>
      <p:pic>
        <p:nvPicPr>
          <p:cNvPr id="14" name="Εικόνα 13">
            <a:extLst>
              <a:ext uri="{FF2B5EF4-FFF2-40B4-BE49-F238E27FC236}">
                <a16:creationId xmlns:a16="http://schemas.microsoft.com/office/drawing/2014/main" id="{16528C49-0E65-0AE7-23BE-5FBA8A416FBE}"/>
              </a:ext>
            </a:extLst>
          </p:cNvPr>
          <p:cNvPicPr>
            <a:picLocks noChangeAspect="1"/>
          </p:cNvPicPr>
          <p:nvPr/>
        </p:nvPicPr>
        <p:blipFill>
          <a:blip r:embed="rId5"/>
          <a:srcRect l="3382" t="2961" r="2067" b="3902"/>
          <a:stretch/>
        </p:blipFill>
        <p:spPr>
          <a:xfrm>
            <a:off x="11932922" y="6931199"/>
            <a:ext cx="4608578" cy="3355803"/>
          </a:xfrm>
          <a:prstGeom prst="rect">
            <a:avLst/>
          </a:prstGeom>
        </p:spPr>
      </p:pic>
      <p:cxnSp>
        <p:nvCxnSpPr>
          <p:cNvPr id="3" name="Straight Arrow Connector 2">
            <a:extLst>
              <a:ext uri="{FF2B5EF4-FFF2-40B4-BE49-F238E27FC236}">
                <a16:creationId xmlns:a16="http://schemas.microsoft.com/office/drawing/2014/main" id="{1A1FAF8C-1635-0A03-8820-FF89BB3627D6}"/>
              </a:ext>
            </a:extLst>
          </p:cNvPr>
          <p:cNvCxnSpPr/>
          <p:nvPr/>
        </p:nvCxnSpPr>
        <p:spPr>
          <a:xfrm flipH="1" flipV="1">
            <a:off x="13174910" y="4473752"/>
            <a:ext cx="654342" cy="15697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ight Brace 4">
            <a:extLst>
              <a:ext uri="{FF2B5EF4-FFF2-40B4-BE49-F238E27FC236}">
                <a16:creationId xmlns:a16="http://schemas.microsoft.com/office/drawing/2014/main" id="{975628A6-0709-DE2F-80FD-78F705CA6510}"/>
              </a:ext>
            </a:extLst>
          </p:cNvPr>
          <p:cNvSpPr/>
          <p:nvPr/>
        </p:nvSpPr>
        <p:spPr>
          <a:xfrm>
            <a:off x="13174910" y="5562514"/>
            <a:ext cx="206063" cy="62856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2700"/>
          </a:p>
        </p:txBody>
      </p:sp>
      <p:sp>
        <p:nvSpPr>
          <p:cNvPr id="8" name="Rectangle 7">
            <a:extLst>
              <a:ext uri="{FF2B5EF4-FFF2-40B4-BE49-F238E27FC236}">
                <a16:creationId xmlns:a16="http://schemas.microsoft.com/office/drawing/2014/main" id="{9FAD0242-917F-CC35-645D-89C81D1503EB}"/>
              </a:ext>
            </a:extLst>
          </p:cNvPr>
          <p:cNvSpPr/>
          <p:nvPr/>
        </p:nvSpPr>
        <p:spPr>
          <a:xfrm>
            <a:off x="13426580" y="5549930"/>
            <a:ext cx="4760753" cy="6285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2100" dirty="0"/>
              <a:t>Μοναδικός Κωδικός Αναγνώρισης (ΜΚΑ) ή</a:t>
            </a:r>
            <a:r>
              <a:rPr lang="en-US" sz="2100" dirty="0"/>
              <a:t>      Unique Identifier (UI)</a:t>
            </a:r>
          </a:p>
        </p:txBody>
      </p:sp>
      <p:sp>
        <p:nvSpPr>
          <p:cNvPr id="15" name="Oval 14">
            <a:extLst>
              <a:ext uri="{FF2B5EF4-FFF2-40B4-BE49-F238E27FC236}">
                <a16:creationId xmlns:a16="http://schemas.microsoft.com/office/drawing/2014/main" id="{76CCD66F-4646-B6BB-4EE2-00EE1034DEFD}"/>
              </a:ext>
            </a:extLst>
          </p:cNvPr>
          <p:cNvSpPr/>
          <p:nvPr/>
        </p:nvSpPr>
        <p:spPr>
          <a:xfrm>
            <a:off x="10091345" y="5649854"/>
            <a:ext cx="201336" cy="16402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6" name="Oval 15">
            <a:extLst>
              <a:ext uri="{FF2B5EF4-FFF2-40B4-BE49-F238E27FC236}">
                <a16:creationId xmlns:a16="http://schemas.microsoft.com/office/drawing/2014/main" id="{F2273212-A626-CF44-C32E-30318C05AC59}"/>
              </a:ext>
            </a:extLst>
          </p:cNvPr>
          <p:cNvSpPr/>
          <p:nvPr/>
        </p:nvSpPr>
        <p:spPr>
          <a:xfrm>
            <a:off x="10093442" y="5967369"/>
            <a:ext cx="201336" cy="16402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7" name="Oval 16">
            <a:extLst>
              <a:ext uri="{FF2B5EF4-FFF2-40B4-BE49-F238E27FC236}">
                <a16:creationId xmlns:a16="http://schemas.microsoft.com/office/drawing/2014/main" id="{255B40F7-CE54-A8B9-FBA1-D0EE9FE3234E}"/>
              </a:ext>
            </a:extLst>
          </p:cNvPr>
          <p:cNvSpPr/>
          <p:nvPr/>
        </p:nvSpPr>
        <p:spPr>
          <a:xfrm>
            <a:off x="10398153" y="3577904"/>
            <a:ext cx="201336" cy="16402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8" name="Oval 17">
            <a:extLst>
              <a:ext uri="{FF2B5EF4-FFF2-40B4-BE49-F238E27FC236}">
                <a16:creationId xmlns:a16="http://schemas.microsoft.com/office/drawing/2014/main" id="{4956CDBD-FE35-BB54-150D-00DE539EAAF7}"/>
              </a:ext>
            </a:extLst>
          </p:cNvPr>
          <p:cNvSpPr/>
          <p:nvPr/>
        </p:nvSpPr>
        <p:spPr>
          <a:xfrm>
            <a:off x="10417028" y="3965601"/>
            <a:ext cx="201336" cy="16402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2" name="Picture 1" descr="A blue and white logo&#10;&#10;Description automatically generated">
            <a:extLst>
              <a:ext uri="{FF2B5EF4-FFF2-40B4-BE49-F238E27FC236}">
                <a16:creationId xmlns:a16="http://schemas.microsoft.com/office/drawing/2014/main" id="{94B67B19-F71F-05DC-2CC7-6651C95AD4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12" y="205441"/>
            <a:ext cx="3547477" cy="928034"/>
          </a:xfrm>
          <a:prstGeom prst="rect">
            <a:avLst/>
          </a:prstGeom>
        </p:spPr>
      </p:pic>
      <p:sp>
        <p:nvSpPr>
          <p:cNvPr id="11" name="TextBox 19">
            <a:extLst>
              <a:ext uri="{FF2B5EF4-FFF2-40B4-BE49-F238E27FC236}">
                <a16:creationId xmlns:a16="http://schemas.microsoft.com/office/drawing/2014/main" id="{85CBB7F6-CE83-4068-6E29-83A795C0C762}"/>
              </a:ext>
            </a:extLst>
          </p:cNvPr>
          <p:cNvSpPr txBox="1"/>
          <p:nvPr/>
        </p:nvSpPr>
        <p:spPr>
          <a:xfrm>
            <a:off x="3276600" y="412555"/>
            <a:ext cx="14173200" cy="546816"/>
          </a:xfrm>
          <a:prstGeom prst="rect">
            <a:avLst/>
          </a:prstGeom>
        </p:spPr>
        <p:txBody>
          <a:bodyPr wrap="square" lIns="0" tIns="0" rIns="0" bIns="0" rtlCol="0" anchor="t">
            <a:spAutoFit/>
          </a:bodyPr>
          <a:lstStyle/>
          <a:p>
            <a:pPr algn="ctr">
              <a:lnSpc>
                <a:spcPts val="4716"/>
              </a:lnSpc>
              <a:spcBef>
                <a:spcPct val="0"/>
              </a:spcBef>
            </a:pP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Χαρακτηριστικά Ασφαλείας</a:t>
            </a:r>
            <a:endParaRPr lang="en-US"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endParaRPr>
          </a:p>
        </p:txBody>
      </p:sp>
    </p:spTree>
    <p:custDataLst>
      <p:tags r:id="rId1"/>
    </p:custDataLst>
    <p:extLst>
      <p:ext uri="{BB962C8B-B14F-4D97-AF65-F5344CB8AC3E}">
        <p14:creationId xmlns:p14="http://schemas.microsoft.com/office/powerpoint/2010/main" val="352264270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588CC-E29F-B86D-0282-BD88F24CCDA0}"/>
              </a:ext>
            </a:extLst>
          </p:cNvPr>
          <p:cNvSpPr txBox="1"/>
          <p:nvPr/>
        </p:nvSpPr>
        <p:spPr>
          <a:xfrm>
            <a:off x="1066800" y="1181100"/>
            <a:ext cx="16078200" cy="5262979"/>
          </a:xfrm>
          <a:prstGeom prst="rect">
            <a:avLst/>
          </a:prstGeom>
          <a:noFill/>
        </p:spPr>
        <p:txBody>
          <a:bodyPr wrap="square">
            <a:spAutoFit/>
          </a:bodyPr>
          <a:lstStyle/>
          <a:p>
            <a:endParaRPr lang="en-US" sz="2800" dirty="0">
              <a:effectLst/>
              <a:latin typeface="Tahoma" panose="020B0604030504040204" pitchFamily="34" charset="0"/>
              <a:ea typeface="Tahoma" panose="020B0604030504040204" pitchFamily="34" charset="0"/>
              <a:cs typeface="Tahoma" panose="020B0604030504040204" pitchFamily="34" charset="0"/>
            </a:endParaRPr>
          </a:p>
          <a:p>
            <a:r>
              <a:rPr lang="el-GR" sz="2800" dirty="0">
                <a:effectLst/>
                <a:latin typeface="Tahoma" panose="020B0604030504040204" pitchFamily="34" charset="0"/>
                <a:ea typeface="Tahoma" panose="020B0604030504040204" pitchFamily="34" charset="0"/>
                <a:cs typeface="Tahoma" panose="020B0604030504040204" pitchFamily="34" charset="0"/>
              </a:rPr>
              <a:t>Η εφαρμογή αυτού του προηγμένου συστήματος επαλήθευσης προσφέρει πολλαπλά οφέλη:</a:t>
            </a:r>
            <a:endParaRPr lang="en-US" sz="2800" dirty="0">
              <a:effectLst/>
              <a:latin typeface="Tahoma" panose="020B0604030504040204" pitchFamily="34" charset="0"/>
              <a:ea typeface="Tahoma" panose="020B0604030504040204" pitchFamily="34" charset="0"/>
              <a:cs typeface="Tahoma" panose="020B0604030504040204" pitchFamily="34" charset="0"/>
            </a:endParaRPr>
          </a:p>
          <a:p>
            <a:endParaRPr lang="en-US" sz="2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SzPts val="1000"/>
              <a:buFont typeface="Symbol" panose="05050102010706020507" pitchFamily="18" charset="2"/>
              <a:buChar char=""/>
              <a:tabLst>
                <a:tab pos="457200" algn="l"/>
              </a:tabLst>
            </a:pPr>
            <a:r>
              <a:rPr lang="el-GR" sz="2800" b="1" dirty="0">
                <a:effectLst/>
                <a:latin typeface="Tahoma" panose="020B0604030504040204" pitchFamily="34" charset="0"/>
                <a:ea typeface="Tahoma" panose="020B0604030504040204" pitchFamily="34" charset="0"/>
                <a:cs typeface="Tahoma" panose="020B0604030504040204" pitchFamily="34" charset="0"/>
              </a:rPr>
              <a:t>Ασφάλεια ασθενών</a:t>
            </a:r>
            <a:r>
              <a:rPr lang="el-GR" sz="2800" dirty="0">
                <a:effectLst/>
                <a:latin typeface="Tahoma" panose="020B0604030504040204" pitchFamily="34" charset="0"/>
                <a:ea typeface="Tahoma" panose="020B0604030504040204" pitchFamily="34" charset="0"/>
                <a:cs typeface="Tahoma" panose="020B0604030504040204" pitchFamily="34" charset="0"/>
              </a:rPr>
              <a:t>: Διασφαλίζει ότι τα φάρμακα που λαμβάνουν οι πολίτες είναι γνήσια και δεν έχουν παραποιηθεί.</a:t>
            </a:r>
            <a:endParaRPr lang="en-US" sz="2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SzPts val="1000"/>
              <a:buFont typeface="Symbol" panose="05050102010706020507" pitchFamily="18" charset="2"/>
              <a:buChar char=""/>
              <a:tabLst>
                <a:tab pos="457200" algn="l"/>
              </a:tabLst>
            </a:pPr>
            <a:endParaRPr lang="en-US" sz="2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SzPts val="1000"/>
              <a:buFont typeface="Symbol" panose="05050102010706020507" pitchFamily="18" charset="2"/>
              <a:buChar char=""/>
              <a:tabLst>
                <a:tab pos="457200" algn="l"/>
              </a:tabLst>
            </a:pPr>
            <a:r>
              <a:rPr lang="el-GR" sz="2800" b="1" dirty="0">
                <a:effectLst/>
                <a:latin typeface="Tahoma" panose="020B0604030504040204" pitchFamily="34" charset="0"/>
                <a:ea typeface="Tahoma" panose="020B0604030504040204" pitchFamily="34" charset="0"/>
                <a:cs typeface="Tahoma" panose="020B0604030504040204" pitchFamily="34" charset="0"/>
              </a:rPr>
              <a:t>Προστασία της δημόσιας υγείας</a:t>
            </a:r>
            <a:r>
              <a:rPr lang="el-GR" sz="2800" dirty="0">
                <a:effectLst/>
                <a:latin typeface="Tahoma" panose="020B0604030504040204" pitchFamily="34" charset="0"/>
                <a:ea typeface="Tahoma" panose="020B0604030504040204" pitchFamily="34" charset="0"/>
                <a:cs typeface="Tahoma" panose="020B0604030504040204" pitchFamily="34" charset="0"/>
              </a:rPr>
              <a:t>: Μειώνει τον κίνδυνο κυκλοφορίας ψευδεπίγραφων φαρμάκων στην ελληνική αγορά.</a:t>
            </a:r>
            <a:endParaRPr lang="en-US" sz="2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SzPts val="1000"/>
              <a:buFont typeface="Symbol" panose="05050102010706020507" pitchFamily="18" charset="2"/>
              <a:buChar char=""/>
              <a:tabLst>
                <a:tab pos="457200" algn="l"/>
              </a:tabLst>
            </a:pPr>
            <a:endParaRPr lang="en-US" sz="2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SzPts val="1000"/>
              <a:buFont typeface="Symbol" panose="05050102010706020507" pitchFamily="18" charset="2"/>
              <a:buChar char=""/>
              <a:tabLst>
                <a:tab pos="457200" algn="l"/>
              </a:tabLst>
            </a:pPr>
            <a:r>
              <a:rPr lang="el-GR" sz="2800" b="1" dirty="0">
                <a:effectLst/>
                <a:latin typeface="Tahoma" panose="020B0604030504040204" pitchFamily="34" charset="0"/>
                <a:ea typeface="Tahoma" panose="020B0604030504040204" pitchFamily="34" charset="0"/>
                <a:cs typeface="Tahoma" panose="020B0604030504040204" pitchFamily="34" charset="0"/>
              </a:rPr>
              <a:t>Διαφάνεια και έλεγχος</a:t>
            </a:r>
            <a:r>
              <a:rPr lang="el-GR" sz="2800" dirty="0">
                <a:effectLst/>
                <a:latin typeface="Tahoma" panose="020B0604030504040204" pitchFamily="34" charset="0"/>
                <a:ea typeface="Tahoma" panose="020B0604030504040204" pitchFamily="34" charset="0"/>
                <a:cs typeface="Tahoma" panose="020B0604030504040204" pitchFamily="34" charset="0"/>
              </a:rPr>
              <a:t>: Επιτρέπει την ιχνηλασιμότητα των φαρμάκων σε όλη την αλυσίδα εφοδιασμού, από την παραγωγή μέχρι τη διάθεσή τους στον τελικό χρήστη και </a:t>
            </a:r>
            <a:r>
              <a:rPr lang="el-GR" sz="2800" dirty="0">
                <a:latin typeface="Tahoma" panose="020B0604030504040204" pitchFamily="34" charset="0"/>
                <a:ea typeface="Tahoma" panose="020B0604030504040204" pitchFamily="34" charset="0"/>
                <a:cs typeface="Tahoma" panose="020B0604030504040204" pitchFamily="34" charset="0"/>
              </a:rPr>
              <a:t>θ</a:t>
            </a:r>
            <a:r>
              <a:rPr lang="el-GR" sz="2800" dirty="0">
                <a:effectLst/>
                <a:latin typeface="Tahoma" panose="020B0604030504040204" pitchFamily="34" charset="0"/>
                <a:ea typeface="Tahoma" panose="020B0604030504040204" pitchFamily="34" charset="0"/>
                <a:cs typeface="Tahoma" panose="020B0604030504040204" pitchFamily="34" charset="0"/>
              </a:rPr>
              <a:t>α συνδράμει στον έλεγχο των ελλείψεων.</a:t>
            </a:r>
            <a:endParaRPr lang="en-US" sz="28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blue and white logo&#10;&#10;Description automatically generated">
            <a:extLst>
              <a:ext uri="{FF2B5EF4-FFF2-40B4-BE49-F238E27FC236}">
                <a16:creationId xmlns:a16="http://schemas.microsoft.com/office/drawing/2014/main" id="{550603E1-AA1B-2485-B28E-078BF6D1C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12" y="205441"/>
            <a:ext cx="3547477" cy="928034"/>
          </a:xfrm>
          <a:prstGeom prst="rect">
            <a:avLst/>
          </a:prstGeom>
        </p:spPr>
      </p:pic>
      <p:sp>
        <p:nvSpPr>
          <p:cNvPr id="2" name="TextBox 19">
            <a:extLst>
              <a:ext uri="{FF2B5EF4-FFF2-40B4-BE49-F238E27FC236}">
                <a16:creationId xmlns:a16="http://schemas.microsoft.com/office/drawing/2014/main" id="{11EE805A-51C4-9590-A9C8-7A0A1D9FBCC8}"/>
              </a:ext>
            </a:extLst>
          </p:cNvPr>
          <p:cNvSpPr txBox="1"/>
          <p:nvPr/>
        </p:nvSpPr>
        <p:spPr>
          <a:xfrm>
            <a:off x="3276600" y="412555"/>
            <a:ext cx="14173200" cy="546816"/>
          </a:xfrm>
          <a:prstGeom prst="rect">
            <a:avLst/>
          </a:prstGeom>
        </p:spPr>
        <p:txBody>
          <a:bodyPr wrap="square" lIns="0" tIns="0" rIns="0" bIns="0" rtlCol="0" anchor="t">
            <a:spAutoFit/>
          </a:bodyPr>
          <a:lstStyle/>
          <a:p>
            <a:pPr algn="ctr">
              <a:lnSpc>
                <a:spcPts val="4716"/>
              </a:lnSpc>
              <a:spcBef>
                <a:spcPct val="0"/>
              </a:spcBef>
            </a:pP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Οφέλη για τους ασθενείς και τους επαγγελματίες υγείας</a:t>
            </a:r>
          </a:p>
        </p:txBody>
      </p:sp>
    </p:spTree>
    <p:extLst>
      <p:ext uri="{BB962C8B-B14F-4D97-AF65-F5344CB8AC3E}">
        <p14:creationId xmlns:p14="http://schemas.microsoft.com/office/powerpoint/2010/main" val="80813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E59C-5AA6-4CC0-49D8-8DBDF0ECD696}"/>
            </a:ext>
          </a:extLst>
        </p:cNvPr>
        <p:cNvGrpSpPr/>
        <p:nvPr/>
      </p:nvGrpSpPr>
      <p:grpSpPr>
        <a:xfrm>
          <a:off x="0" y="0"/>
          <a:ext cx="0" cy="0"/>
          <a:chOff x="0" y="0"/>
          <a:chExt cx="0" cy="0"/>
        </a:xfrm>
      </p:grpSpPr>
      <p:pic>
        <p:nvPicPr>
          <p:cNvPr id="4" name="Picture 3" descr="A blue and white logo&#10;&#10;Description automatically generated">
            <a:extLst>
              <a:ext uri="{FF2B5EF4-FFF2-40B4-BE49-F238E27FC236}">
                <a16:creationId xmlns:a16="http://schemas.microsoft.com/office/drawing/2014/main" id="{7385C030-606C-FEAC-8FC5-B30275482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12" y="205441"/>
            <a:ext cx="3547477" cy="928034"/>
          </a:xfrm>
          <a:prstGeom prst="rect">
            <a:avLst/>
          </a:prstGeom>
        </p:spPr>
      </p:pic>
      <p:pic>
        <p:nvPicPr>
          <p:cNvPr id="8" name="Picture 7">
            <a:extLst>
              <a:ext uri="{FF2B5EF4-FFF2-40B4-BE49-F238E27FC236}">
                <a16:creationId xmlns:a16="http://schemas.microsoft.com/office/drawing/2014/main" id="{9F4C5A01-CB61-846D-7C4A-557881DA72AC}"/>
              </a:ext>
            </a:extLst>
          </p:cNvPr>
          <p:cNvPicPr>
            <a:picLocks noChangeAspect="1"/>
          </p:cNvPicPr>
          <p:nvPr/>
        </p:nvPicPr>
        <p:blipFill>
          <a:blip r:embed="rId3"/>
          <a:stretch>
            <a:fillRect/>
          </a:stretch>
        </p:blipFill>
        <p:spPr>
          <a:xfrm>
            <a:off x="1828800" y="1790699"/>
            <a:ext cx="14630400" cy="7362825"/>
          </a:xfrm>
          <a:prstGeom prst="rect">
            <a:avLst/>
          </a:prstGeom>
        </p:spPr>
      </p:pic>
      <p:sp>
        <p:nvSpPr>
          <p:cNvPr id="7" name="TextBox 19">
            <a:extLst>
              <a:ext uri="{FF2B5EF4-FFF2-40B4-BE49-F238E27FC236}">
                <a16:creationId xmlns:a16="http://schemas.microsoft.com/office/drawing/2014/main" id="{0BE97CE9-328E-0904-21EB-ED2D553FBB78}"/>
              </a:ext>
            </a:extLst>
          </p:cNvPr>
          <p:cNvSpPr txBox="1"/>
          <p:nvPr/>
        </p:nvSpPr>
        <p:spPr>
          <a:xfrm>
            <a:off x="3276600" y="412555"/>
            <a:ext cx="14173200" cy="546816"/>
          </a:xfrm>
          <a:prstGeom prst="rect">
            <a:avLst/>
          </a:prstGeom>
        </p:spPr>
        <p:txBody>
          <a:bodyPr wrap="square" lIns="0" tIns="0" rIns="0" bIns="0" rtlCol="0" anchor="t">
            <a:spAutoFit/>
          </a:bodyPr>
          <a:lstStyle/>
          <a:p>
            <a:pPr algn="ctr">
              <a:lnSpc>
                <a:spcPts val="4716"/>
              </a:lnSpc>
              <a:spcBef>
                <a:spcPct val="0"/>
              </a:spcBef>
            </a:pP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Διάγραμμα Ροής Δεδομένων</a:t>
            </a:r>
            <a:endParaRPr lang="en-US"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endParaRPr>
          </a:p>
        </p:txBody>
      </p:sp>
    </p:spTree>
    <p:extLst>
      <p:ext uri="{BB962C8B-B14F-4D97-AF65-F5344CB8AC3E}">
        <p14:creationId xmlns:p14="http://schemas.microsoft.com/office/powerpoint/2010/main" val="155077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16A9B-1ED2-8453-B016-251BF5F03F92}"/>
            </a:ext>
          </a:extLst>
        </p:cNvPr>
        <p:cNvGrpSpPr/>
        <p:nvPr/>
      </p:nvGrpSpPr>
      <p:grpSpPr>
        <a:xfrm>
          <a:off x="0" y="0"/>
          <a:ext cx="0" cy="0"/>
          <a:chOff x="0" y="0"/>
          <a:chExt cx="0" cy="0"/>
        </a:xfrm>
      </p:grpSpPr>
      <p:sp>
        <p:nvSpPr>
          <p:cNvPr id="64" name="Rett linje 23">
            <a:extLst>
              <a:ext uri="{FF2B5EF4-FFF2-40B4-BE49-F238E27FC236}">
                <a16:creationId xmlns:a16="http://schemas.microsoft.com/office/drawing/2014/main" id="{1474D218-2C07-B750-5DA3-AF0E78188C0A}"/>
              </a:ext>
            </a:extLst>
          </p:cNvPr>
          <p:cNvSpPr/>
          <p:nvPr/>
        </p:nvSpPr>
        <p:spPr>
          <a:xfrm rot="5400000">
            <a:off x="8597244" y="4335780"/>
            <a:ext cx="548640" cy="0"/>
          </a:xfrm>
          <a:prstGeom prst="line">
            <a:avLst/>
          </a:prstGeom>
          <a:solidFill>
            <a:srgbClr val="000000">
              <a:alpha val="5000"/>
            </a:srgbClr>
          </a:solidFill>
          <a:ln w="126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84570377-2AA4-F75A-CCAB-E7202059B5CE}"/>
                  </a:ext>
                </a:extLst>
              </p14:cNvPr>
              <p14:cNvContentPartPr/>
              <p14:nvPr/>
            </p14:nvContentPartPr>
            <p14:xfrm>
              <a:off x="8819647" y="2946851"/>
              <a:ext cx="360" cy="459244"/>
            </p14:xfrm>
          </p:contentPart>
        </mc:Choice>
        <mc:Fallback xmlns="">
          <p:pic>
            <p:nvPicPr>
              <p:cNvPr id="17" name="Ink 16">
                <a:extLst>
                  <a:ext uri="{FF2B5EF4-FFF2-40B4-BE49-F238E27FC236}">
                    <a16:creationId xmlns:a16="http://schemas.microsoft.com/office/drawing/2014/main" id="{84570377-2AA4-F75A-CCAB-E7202059B5CE}"/>
                  </a:ext>
                </a:extLst>
              </p:cNvPr>
              <p:cNvPicPr/>
              <p:nvPr/>
            </p:nvPicPr>
            <p:blipFill>
              <a:blip r:embed="rId3"/>
              <a:stretch>
                <a:fillRect/>
              </a:stretch>
            </p:blipFill>
            <p:spPr>
              <a:xfrm>
                <a:off x="8813527" y="2940733"/>
                <a:ext cx="12600" cy="471481"/>
              </a:xfrm>
              <a:prstGeom prst="rect">
                <a:avLst/>
              </a:prstGeom>
            </p:spPr>
          </p:pic>
        </mc:Fallback>
      </mc:AlternateContent>
      <p:sp>
        <p:nvSpPr>
          <p:cNvPr id="42" name="Rectangle 41">
            <a:extLst>
              <a:ext uri="{FF2B5EF4-FFF2-40B4-BE49-F238E27FC236}">
                <a16:creationId xmlns:a16="http://schemas.microsoft.com/office/drawing/2014/main" id="{B99759E5-E225-B71C-2982-F9BC6C3FBECC}"/>
              </a:ext>
            </a:extLst>
          </p:cNvPr>
          <p:cNvSpPr/>
          <p:nvPr/>
        </p:nvSpPr>
        <p:spPr>
          <a:xfrm>
            <a:off x="3727560" y="4693454"/>
            <a:ext cx="14381396" cy="1565481"/>
          </a:xfrm>
          <a:prstGeom prst="rect">
            <a:avLst/>
          </a:prstGeom>
          <a:solidFill>
            <a:srgbClr val="00B050"/>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41" name="Rectangle 40">
            <a:extLst>
              <a:ext uri="{FF2B5EF4-FFF2-40B4-BE49-F238E27FC236}">
                <a16:creationId xmlns:a16="http://schemas.microsoft.com/office/drawing/2014/main" id="{9602808C-7C65-D9C3-8958-554476F90096}"/>
              </a:ext>
            </a:extLst>
          </p:cNvPr>
          <p:cNvSpPr/>
          <p:nvPr/>
        </p:nvSpPr>
        <p:spPr>
          <a:xfrm>
            <a:off x="3193139" y="6926424"/>
            <a:ext cx="14943033" cy="1574776"/>
          </a:xfrm>
          <a:prstGeom prst="rect">
            <a:avLst/>
          </a:prstGeom>
          <a:solidFill>
            <a:srgbClr val="FFFF00"/>
          </a:solid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2">
            <a:extLst>
              <a:ext uri="{FF2B5EF4-FFF2-40B4-BE49-F238E27FC236}">
                <a16:creationId xmlns:a16="http://schemas.microsoft.com/office/drawing/2014/main" id="{2CFBB089-F4D2-24EA-5084-FB52D61BC52B}"/>
              </a:ext>
            </a:extLst>
          </p:cNvPr>
          <p:cNvGrpSpPr/>
          <p:nvPr/>
        </p:nvGrpSpPr>
        <p:grpSpPr>
          <a:xfrm>
            <a:off x="6396439" y="1495617"/>
            <a:ext cx="5029200" cy="1413445"/>
            <a:chOff x="0" y="-112482"/>
            <a:chExt cx="1174334" cy="573072"/>
          </a:xfrm>
          <a:solidFill>
            <a:schemeClr val="tx2"/>
          </a:solidFill>
        </p:grpSpPr>
        <p:sp>
          <p:nvSpPr>
            <p:cNvPr id="3" name="Freeform 3">
              <a:extLst>
                <a:ext uri="{FF2B5EF4-FFF2-40B4-BE49-F238E27FC236}">
                  <a16:creationId xmlns:a16="http://schemas.microsoft.com/office/drawing/2014/main" id="{716DDF8F-B092-2729-D9DD-88BA4DF88BA6}"/>
                </a:ext>
              </a:extLst>
            </p:cNvPr>
            <p:cNvSpPr/>
            <p:nvPr/>
          </p:nvSpPr>
          <p:spPr>
            <a:xfrm>
              <a:off x="0" y="0"/>
              <a:ext cx="1174334" cy="460590"/>
            </a:xfrm>
            <a:custGeom>
              <a:avLst/>
              <a:gdLst/>
              <a:ahLst/>
              <a:cxnLst/>
              <a:rect l="l" t="t" r="r" b="b"/>
              <a:pathLst>
                <a:path w="1174334" h="460590">
                  <a:moveTo>
                    <a:pt x="971134" y="0"/>
                  </a:moveTo>
                  <a:cubicBezTo>
                    <a:pt x="1083358" y="0"/>
                    <a:pt x="1174334" y="103107"/>
                    <a:pt x="1174334" y="230295"/>
                  </a:cubicBezTo>
                  <a:cubicBezTo>
                    <a:pt x="1174334" y="357483"/>
                    <a:pt x="1083358" y="460590"/>
                    <a:pt x="971134" y="460590"/>
                  </a:cubicBezTo>
                  <a:lnTo>
                    <a:pt x="203200" y="460590"/>
                  </a:lnTo>
                  <a:cubicBezTo>
                    <a:pt x="90976" y="460590"/>
                    <a:pt x="0" y="357483"/>
                    <a:pt x="0" y="230295"/>
                  </a:cubicBezTo>
                  <a:cubicBezTo>
                    <a:pt x="0" y="103107"/>
                    <a:pt x="90976" y="0"/>
                    <a:pt x="203200" y="0"/>
                  </a:cubicBezTo>
                  <a:close/>
                </a:path>
              </a:pathLst>
            </a:custGeom>
            <a:grpFill/>
          </p:spPr>
          <p:txBody>
            <a:bodyPr/>
            <a:lstStyle/>
            <a:p>
              <a:endParaRPr lang="en-GB" sz="1500">
                <a:latin typeface="Tahoma" panose="020B0604030504040204" pitchFamily="34" charset="0"/>
                <a:ea typeface="Tahoma" panose="020B0604030504040204" pitchFamily="34" charset="0"/>
                <a:cs typeface="Tahoma" panose="020B0604030504040204" pitchFamily="34" charset="0"/>
              </a:endParaRPr>
            </a:p>
          </p:txBody>
        </p:sp>
        <p:sp>
          <p:nvSpPr>
            <p:cNvPr id="4" name="TextBox 4">
              <a:extLst>
                <a:ext uri="{FF2B5EF4-FFF2-40B4-BE49-F238E27FC236}">
                  <a16:creationId xmlns:a16="http://schemas.microsoft.com/office/drawing/2014/main" id="{5606198F-0692-93D4-1632-E7F8622028CD}"/>
                </a:ext>
              </a:extLst>
            </p:cNvPr>
            <p:cNvSpPr txBox="1"/>
            <p:nvPr/>
          </p:nvSpPr>
          <p:spPr>
            <a:xfrm>
              <a:off x="0" y="-112482"/>
              <a:ext cx="1174334" cy="573072"/>
            </a:xfrm>
            <a:prstGeom prst="rect">
              <a:avLst/>
            </a:prstGeom>
            <a:grpFill/>
          </p:spPr>
          <p:txBody>
            <a:bodyPr lIns="254000" tIns="254000" rIns="254000" bIns="254000" rtlCol="0" anchor="ctr"/>
            <a:lstStyle/>
            <a:p>
              <a:pPr algn="ctr">
                <a:lnSpc>
                  <a:spcPts val="1919"/>
                </a:lnSpc>
              </a:pPr>
              <a:r>
                <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160</a:t>
              </a:r>
            </a:p>
            <a:p>
              <a:pPr algn="ctr">
                <a:lnSpc>
                  <a:spcPts val="1919"/>
                </a:lnSpc>
              </a:pPr>
              <a:endPar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a:p>
              <a:pPr algn="ctr">
                <a:lnSpc>
                  <a:spcPts val="1919"/>
                </a:lnSpc>
              </a:pPr>
              <a:r>
                <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r>
                <a:rPr lang="el-GR"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ΠΑΡΑΓΩΓΟΙ</a:t>
              </a:r>
              <a:r>
                <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a:t>
              </a:r>
              <a:r>
                <a:rPr lang="el-GR"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ΕΙΣΑΓΩΓΕΙΣ</a:t>
              </a:r>
              <a:endPar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a:p>
              <a:pPr algn="ctr">
                <a:lnSpc>
                  <a:spcPts val="1919"/>
                </a:lnSpc>
              </a:pPr>
              <a:endPar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a:p>
              <a:pPr algn="ctr">
                <a:lnSpc>
                  <a:spcPts val="1919"/>
                </a:lnSpc>
              </a:pPr>
              <a:r>
                <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r>
                <a:rPr lang="el-GR"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ΦΑΡΜΑΚΩΝ</a:t>
              </a:r>
              <a:endParaRPr lang="en-US" sz="2400" b="1" spc="47"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grpSp>
      <p:grpSp>
        <p:nvGrpSpPr>
          <p:cNvPr id="5" name="Group 5">
            <a:extLst>
              <a:ext uri="{FF2B5EF4-FFF2-40B4-BE49-F238E27FC236}">
                <a16:creationId xmlns:a16="http://schemas.microsoft.com/office/drawing/2014/main" id="{83CE5240-4669-F8D0-4784-BCAD8D4BA1C9}"/>
              </a:ext>
            </a:extLst>
          </p:cNvPr>
          <p:cNvGrpSpPr/>
          <p:nvPr/>
        </p:nvGrpSpPr>
        <p:grpSpPr>
          <a:xfrm>
            <a:off x="7292523" y="7167148"/>
            <a:ext cx="3375467" cy="1252663"/>
            <a:chOff x="-74440" y="-9525"/>
            <a:chExt cx="1348407" cy="415925"/>
          </a:xfrm>
          <a:solidFill>
            <a:schemeClr val="tx2"/>
          </a:solidFill>
        </p:grpSpPr>
        <p:sp>
          <p:nvSpPr>
            <p:cNvPr id="6" name="Freeform 6">
              <a:extLst>
                <a:ext uri="{FF2B5EF4-FFF2-40B4-BE49-F238E27FC236}">
                  <a16:creationId xmlns:a16="http://schemas.microsoft.com/office/drawing/2014/main" id="{2E490C84-118C-362A-44AE-3E37C11C1E25}"/>
                </a:ext>
              </a:extLst>
            </p:cNvPr>
            <p:cNvSpPr/>
            <p:nvPr/>
          </p:nvSpPr>
          <p:spPr>
            <a:xfrm>
              <a:off x="0" y="0"/>
              <a:ext cx="1273967" cy="406400"/>
            </a:xfrm>
            <a:custGeom>
              <a:avLst/>
              <a:gdLst/>
              <a:ahLst/>
              <a:cxnLst/>
              <a:rect l="l" t="t" r="r" b="b"/>
              <a:pathLst>
                <a:path w="1273967" h="406400">
                  <a:moveTo>
                    <a:pt x="1070767" y="0"/>
                  </a:moveTo>
                  <a:cubicBezTo>
                    <a:pt x="1182992" y="0"/>
                    <a:pt x="1273967" y="90976"/>
                    <a:pt x="1273967" y="203200"/>
                  </a:cubicBezTo>
                  <a:cubicBezTo>
                    <a:pt x="1273967" y="315424"/>
                    <a:pt x="1182992" y="406400"/>
                    <a:pt x="1070767" y="406400"/>
                  </a:cubicBezTo>
                  <a:lnTo>
                    <a:pt x="203200" y="406400"/>
                  </a:lnTo>
                  <a:cubicBezTo>
                    <a:pt x="90976" y="406400"/>
                    <a:pt x="0" y="315424"/>
                    <a:pt x="0" y="203200"/>
                  </a:cubicBezTo>
                  <a:cubicBezTo>
                    <a:pt x="0" y="90976"/>
                    <a:pt x="90976" y="0"/>
                    <a:pt x="203200" y="0"/>
                  </a:cubicBezTo>
                  <a:close/>
                </a:path>
              </a:pathLst>
            </a:custGeom>
            <a:grpFill/>
            <a:ln cap="sq">
              <a:noFill/>
              <a:prstDash val="solid"/>
              <a:miter/>
            </a:ln>
          </p:spPr>
          <p:txBody>
            <a:bodyPr/>
            <a:lstStyle/>
            <a:p>
              <a:endParaRPr lang="en-GB" sz="1500">
                <a:latin typeface="Tahoma" panose="020B0604030504040204" pitchFamily="34" charset="0"/>
                <a:ea typeface="Tahoma" panose="020B0604030504040204" pitchFamily="34" charset="0"/>
                <a:cs typeface="Tahoma" panose="020B0604030504040204" pitchFamily="34" charset="0"/>
              </a:endParaRPr>
            </a:p>
          </p:txBody>
        </p:sp>
        <p:sp>
          <p:nvSpPr>
            <p:cNvPr id="7" name="TextBox 7">
              <a:extLst>
                <a:ext uri="{FF2B5EF4-FFF2-40B4-BE49-F238E27FC236}">
                  <a16:creationId xmlns:a16="http://schemas.microsoft.com/office/drawing/2014/main" id="{6FB5551A-0EAC-CA29-A56F-21F01736F002}"/>
                </a:ext>
              </a:extLst>
            </p:cNvPr>
            <p:cNvSpPr txBox="1"/>
            <p:nvPr/>
          </p:nvSpPr>
          <p:spPr>
            <a:xfrm>
              <a:off x="-74440" y="-9525"/>
              <a:ext cx="1348407" cy="415925"/>
            </a:xfrm>
            <a:prstGeom prst="rect">
              <a:avLst/>
            </a:prstGeom>
            <a:grpFill/>
          </p:spPr>
          <p:txBody>
            <a:bodyPr lIns="254000" tIns="254000" rIns="254000" bIns="254000" rtlCol="0" anchor="ctr"/>
            <a:lstStyle/>
            <a:p>
              <a:pPr marL="0" lvl="0" indent="0" algn="ctr">
                <a:lnSpc>
                  <a:spcPts val="1800"/>
                </a:lnSpc>
                <a:spcBef>
                  <a:spcPct val="0"/>
                </a:spcBef>
              </a:pPr>
              <a:r>
                <a:rPr lang="en-US" sz="2400" b="1" u="none" strike="noStrike"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3</a:t>
              </a:r>
              <a:r>
                <a:rPr lang="el-GR" sz="2400" b="1" u="none" strike="noStrike"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8</a:t>
              </a:r>
              <a:r>
                <a:rPr lang="en-US" sz="2400" b="1" u="none" strike="noStrike"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ΕΟΠΥΥ</a:t>
              </a:r>
              <a:endParaRPr lang="en-US" sz="2000" b="1" u="none" strike="noStrike"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a:p>
              <a:pPr marL="0" lvl="0" indent="0" algn="ctr">
                <a:lnSpc>
                  <a:spcPts val="1800"/>
                </a:lnSpc>
                <a:spcBef>
                  <a:spcPct val="0"/>
                </a:spcBef>
              </a:pPr>
              <a:endParaRPr lang="en-US" sz="24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a:p>
              <a:pPr marL="0" lvl="0" indent="0" algn="ctr">
                <a:lnSpc>
                  <a:spcPts val="1800"/>
                </a:lnSpc>
                <a:spcBef>
                  <a:spcPct val="0"/>
                </a:spcBef>
              </a:pPr>
              <a:r>
                <a:rPr lang="en-US" sz="2400" b="1" u="none" strike="noStrike"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ΦΑΡΜΑΚΕΙΑ</a:t>
              </a:r>
              <a:endParaRPr lang="en-US" sz="2000" b="1" u="none" strike="noStrike"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grpSp>
      <p:grpSp>
        <p:nvGrpSpPr>
          <p:cNvPr id="8" name="Group 8">
            <a:extLst>
              <a:ext uri="{FF2B5EF4-FFF2-40B4-BE49-F238E27FC236}">
                <a16:creationId xmlns:a16="http://schemas.microsoft.com/office/drawing/2014/main" id="{091A77C6-7923-FA81-DE49-46B8CF16F057}"/>
              </a:ext>
            </a:extLst>
          </p:cNvPr>
          <p:cNvGrpSpPr/>
          <p:nvPr/>
        </p:nvGrpSpPr>
        <p:grpSpPr>
          <a:xfrm>
            <a:off x="6396435" y="3236502"/>
            <a:ext cx="5029200" cy="1072562"/>
            <a:chOff x="0" y="0"/>
            <a:chExt cx="1562421" cy="407828"/>
          </a:xfrm>
          <a:solidFill>
            <a:schemeClr val="tx2"/>
          </a:solidFill>
        </p:grpSpPr>
        <p:sp>
          <p:nvSpPr>
            <p:cNvPr id="9" name="Freeform 9">
              <a:extLst>
                <a:ext uri="{FF2B5EF4-FFF2-40B4-BE49-F238E27FC236}">
                  <a16:creationId xmlns:a16="http://schemas.microsoft.com/office/drawing/2014/main" id="{1CB1D419-F560-FB69-D848-C811252B849C}"/>
                </a:ext>
              </a:extLst>
            </p:cNvPr>
            <p:cNvSpPr/>
            <p:nvPr/>
          </p:nvSpPr>
          <p:spPr>
            <a:xfrm>
              <a:off x="0" y="0"/>
              <a:ext cx="1562421" cy="407828"/>
            </a:xfrm>
            <a:custGeom>
              <a:avLst/>
              <a:gdLst/>
              <a:ahLst/>
              <a:cxnLst/>
              <a:rect l="l" t="t" r="r" b="b"/>
              <a:pathLst>
                <a:path w="1562421" h="407828">
                  <a:moveTo>
                    <a:pt x="1359221" y="0"/>
                  </a:moveTo>
                  <a:cubicBezTo>
                    <a:pt x="1471445" y="0"/>
                    <a:pt x="1562421" y="91295"/>
                    <a:pt x="1562421" y="203914"/>
                  </a:cubicBezTo>
                  <a:cubicBezTo>
                    <a:pt x="1562421" y="316532"/>
                    <a:pt x="1471445" y="407828"/>
                    <a:pt x="1359221" y="407828"/>
                  </a:cubicBezTo>
                  <a:lnTo>
                    <a:pt x="203200" y="407828"/>
                  </a:lnTo>
                  <a:cubicBezTo>
                    <a:pt x="90976" y="407828"/>
                    <a:pt x="0" y="316532"/>
                    <a:pt x="0" y="203914"/>
                  </a:cubicBezTo>
                  <a:cubicBezTo>
                    <a:pt x="0" y="91295"/>
                    <a:pt x="90976" y="0"/>
                    <a:pt x="203200" y="0"/>
                  </a:cubicBezTo>
                  <a:close/>
                </a:path>
              </a:pathLst>
            </a:custGeom>
            <a:grpFill/>
          </p:spPr>
          <p:txBody>
            <a:bodyPr/>
            <a:lstStyle/>
            <a:p>
              <a:endParaRPr lang="en-GB" sz="2000">
                <a:latin typeface="Tahoma" panose="020B0604030504040204" pitchFamily="34" charset="0"/>
                <a:ea typeface="Tahoma" panose="020B0604030504040204" pitchFamily="34" charset="0"/>
                <a:cs typeface="Tahoma" panose="020B0604030504040204" pitchFamily="34" charset="0"/>
              </a:endParaRPr>
            </a:p>
          </p:txBody>
        </p:sp>
        <p:sp>
          <p:nvSpPr>
            <p:cNvPr id="10" name="TextBox 10">
              <a:extLst>
                <a:ext uri="{FF2B5EF4-FFF2-40B4-BE49-F238E27FC236}">
                  <a16:creationId xmlns:a16="http://schemas.microsoft.com/office/drawing/2014/main" id="{BFC8EA9E-BD1D-72D5-7370-DB8811E6C6C6}"/>
                </a:ext>
              </a:extLst>
            </p:cNvPr>
            <p:cNvSpPr txBox="1"/>
            <p:nvPr/>
          </p:nvSpPr>
          <p:spPr>
            <a:xfrm>
              <a:off x="0" y="-9525"/>
              <a:ext cx="1562421" cy="417353"/>
            </a:xfrm>
            <a:prstGeom prst="rect">
              <a:avLst/>
            </a:prstGeom>
            <a:grpFill/>
          </p:spPr>
          <p:txBody>
            <a:bodyPr lIns="254000" tIns="254000" rIns="254000" bIns="254000" rtlCol="0" anchor="ctr"/>
            <a:lstStyle/>
            <a:p>
              <a:pPr algn="ctr">
                <a:lnSpc>
                  <a:spcPts val="2039"/>
                </a:lnSpc>
              </a:pPr>
              <a:r>
                <a:rPr lang="en-US" sz="24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380 </a:t>
              </a:r>
              <a:r>
                <a:rPr lang="el-GR" sz="24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ΚΑΚ</a:t>
              </a:r>
              <a:endParaRPr lang="en-US" sz="24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grpSp>
      <p:grpSp>
        <p:nvGrpSpPr>
          <p:cNvPr id="11" name="Group 11">
            <a:extLst>
              <a:ext uri="{FF2B5EF4-FFF2-40B4-BE49-F238E27FC236}">
                <a16:creationId xmlns:a16="http://schemas.microsoft.com/office/drawing/2014/main" id="{D06F13B3-8D12-3558-7649-5FC62042A090}"/>
              </a:ext>
            </a:extLst>
          </p:cNvPr>
          <p:cNvGrpSpPr/>
          <p:nvPr/>
        </p:nvGrpSpPr>
        <p:grpSpPr>
          <a:xfrm>
            <a:off x="10995477" y="7127311"/>
            <a:ext cx="3425198" cy="1292500"/>
            <a:chOff x="0" y="0"/>
            <a:chExt cx="1275648" cy="406400"/>
          </a:xfrm>
          <a:solidFill>
            <a:schemeClr val="tx2"/>
          </a:solidFill>
        </p:grpSpPr>
        <p:sp>
          <p:nvSpPr>
            <p:cNvPr id="12" name="Freeform 12">
              <a:extLst>
                <a:ext uri="{FF2B5EF4-FFF2-40B4-BE49-F238E27FC236}">
                  <a16:creationId xmlns:a16="http://schemas.microsoft.com/office/drawing/2014/main" id="{E437980E-9365-34F1-D363-6E7500BCA3E6}"/>
                </a:ext>
              </a:extLst>
            </p:cNvPr>
            <p:cNvSpPr/>
            <p:nvPr/>
          </p:nvSpPr>
          <p:spPr>
            <a:xfrm>
              <a:off x="0" y="0"/>
              <a:ext cx="1275648" cy="406400"/>
            </a:xfrm>
            <a:custGeom>
              <a:avLst/>
              <a:gdLst/>
              <a:ahLst/>
              <a:cxnLst/>
              <a:rect l="l" t="t" r="r" b="b"/>
              <a:pathLst>
                <a:path w="1275648" h="406400">
                  <a:moveTo>
                    <a:pt x="1072448" y="0"/>
                  </a:moveTo>
                  <a:cubicBezTo>
                    <a:pt x="1184672" y="0"/>
                    <a:pt x="1275648" y="90976"/>
                    <a:pt x="1275648" y="203200"/>
                  </a:cubicBezTo>
                  <a:cubicBezTo>
                    <a:pt x="1275648" y="315424"/>
                    <a:pt x="1184672" y="406400"/>
                    <a:pt x="1072448" y="406400"/>
                  </a:cubicBezTo>
                  <a:lnTo>
                    <a:pt x="203200" y="406400"/>
                  </a:lnTo>
                  <a:cubicBezTo>
                    <a:pt x="90976" y="406400"/>
                    <a:pt x="0" y="315424"/>
                    <a:pt x="0" y="203200"/>
                  </a:cubicBezTo>
                  <a:cubicBezTo>
                    <a:pt x="0" y="90976"/>
                    <a:pt x="90976" y="0"/>
                    <a:pt x="203200" y="0"/>
                  </a:cubicBezTo>
                  <a:close/>
                </a:path>
              </a:pathLst>
            </a:custGeom>
            <a:grpFill/>
          </p:spPr>
          <p:txBody>
            <a:bodyPr/>
            <a:lstStyle/>
            <a:p>
              <a:endParaRPr lang="en-GB" sz="1500">
                <a:latin typeface="Tahoma" panose="020B0604030504040204" pitchFamily="34" charset="0"/>
                <a:ea typeface="Tahoma" panose="020B0604030504040204" pitchFamily="34" charset="0"/>
                <a:cs typeface="Tahoma" panose="020B0604030504040204" pitchFamily="34" charset="0"/>
              </a:endParaRPr>
            </a:p>
          </p:txBody>
        </p:sp>
        <p:sp>
          <p:nvSpPr>
            <p:cNvPr id="13" name="TextBox 13">
              <a:extLst>
                <a:ext uri="{FF2B5EF4-FFF2-40B4-BE49-F238E27FC236}">
                  <a16:creationId xmlns:a16="http://schemas.microsoft.com/office/drawing/2014/main" id="{9012C7AF-A853-52A6-E488-558808C6E7E7}"/>
                </a:ext>
              </a:extLst>
            </p:cNvPr>
            <p:cNvSpPr txBox="1"/>
            <p:nvPr/>
          </p:nvSpPr>
          <p:spPr>
            <a:xfrm>
              <a:off x="0" y="-9525"/>
              <a:ext cx="1275648" cy="415925"/>
            </a:xfrm>
            <a:prstGeom prst="rect">
              <a:avLst/>
            </a:prstGeom>
            <a:grpFill/>
          </p:spPr>
          <p:txBody>
            <a:bodyPr lIns="254000" tIns="254000" rIns="254000" bIns="254000" rtlCol="0" anchor="ctr"/>
            <a:lstStyle/>
            <a:p>
              <a:pPr algn="ctr">
                <a:lnSpc>
                  <a:spcPts val="1800"/>
                </a:lnSpc>
              </a:pPr>
              <a:r>
                <a:rPr lang="en-US" sz="24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150 </a:t>
              </a: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ΝΟΣΟΚΟΜΕΙΑ</a:t>
              </a:r>
              <a:endParaRPr lang="en-US"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grpSp>
      <p:grpSp>
        <p:nvGrpSpPr>
          <p:cNvPr id="14" name="Group 14">
            <a:extLst>
              <a:ext uri="{FF2B5EF4-FFF2-40B4-BE49-F238E27FC236}">
                <a16:creationId xmlns:a16="http://schemas.microsoft.com/office/drawing/2014/main" id="{59609B03-1330-5163-C25B-C781AFB51476}"/>
              </a:ext>
            </a:extLst>
          </p:cNvPr>
          <p:cNvGrpSpPr/>
          <p:nvPr/>
        </p:nvGrpSpPr>
        <p:grpSpPr>
          <a:xfrm>
            <a:off x="3376951" y="7055881"/>
            <a:ext cx="3449650" cy="1363931"/>
            <a:chOff x="0" y="-9525"/>
            <a:chExt cx="1231526" cy="488033"/>
          </a:xfrm>
          <a:solidFill>
            <a:schemeClr val="tx2"/>
          </a:solidFill>
        </p:grpSpPr>
        <p:sp>
          <p:nvSpPr>
            <p:cNvPr id="15" name="Freeform 15">
              <a:extLst>
                <a:ext uri="{FF2B5EF4-FFF2-40B4-BE49-F238E27FC236}">
                  <a16:creationId xmlns:a16="http://schemas.microsoft.com/office/drawing/2014/main" id="{412C8EA5-DFD3-1473-61B7-5F22FE334D94}"/>
                </a:ext>
              </a:extLst>
            </p:cNvPr>
            <p:cNvSpPr/>
            <p:nvPr/>
          </p:nvSpPr>
          <p:spPr>
            <a:xfrm>
              <a:off x="0" y="0"/>
              <a:ext cx="1231526" cy="406400"/>
            </a:xfrm>
            <a:custGeom>
              <a:avLst/>
              <a:gdLst/>
              <a:ahLst/>
              <a:cxnLst/>
              <a:rect l="l" t="t" r="r" b="b"/>
              <a:pathLst>
                <a:path w="1231526" h="406400">
                  <a:moveTo>
                    <a:pt x="1028326" y="0"/>
                  </a:moveTo>
                  <a:cubicBezTo>
                    <a:pt x="1140551" y="0"/>
                    <a:pt x="1231526" y="90976"/>
                    <a:pt x="1231526" y="203200"/>
                  </a:cubicBezTo>
                  <a:cubicBezTo>
                    <a:pt x="1231526" y="315424"/>
                    <a:pt x="1140551" y="406400"/>
                    <a:pt x="1028326" y="406400"/>
                  </a:cubicBezTo>
                  <a:lnTo>
                    <a:pt x="203200" y="406400"/>
                  </a:lnTo>
                  <a:cubicBezTo>
                    <a:pt x="90976" y="406400"/>
                    <a:pt x="0" y="315424"/>
                    <a:pt x="0" y="203200"/>
                  </a:cubicBezTo>
                  <a:cubicBezTo>
                    <a:pt x="0" y="90976"/>
                    <a:pt x="90976" y="0"/>
                    <a:pt x="203200" y="0"/>
                  </a:cubicBezTo>
                  <a:close/>
                </a:path>
              </a:pathLst>
            </a:custGeom>
            <a:grpFill/>
          </p:spPr>
          <p:txBody>
            <a:bodyPr/>
            <a:lstStyle/>
            <a:p>
              <a:endParaRPr lang="en-GB" sz="1500">
                <a:latin typeface="Tahoma" panose="020B0604030504040204" pitchFamily="34" charset="0"/>
                <a:ea typeface="Tahoma" panose="020B0604030504040204" pitchFamily="34" charset="0"/>
                <a:cs typeface="Tahoma" panose="020B0604030504040204" pitchFamily="34" charset="0"/>
              </a:endParaRPr>
            </a:p>
          </p:txBody>
        </p:sp>
        <p:sp>
          <p:nvSpPr>
            <p:cNvPr id="16" name="TextBox 16">
              <a:extLst>
                <a:ext uri="{FF2B5EF4-FFF2-40B4-BE49-F238E27FC236}">
                  <a16:creationId xmlns:a16="http://schemas.microsoft.com/office/drawing/2014/main" id="{CDD380F4-8AB2-5027-3C4B-DDA68AD32A6F}"/>
                </a:ext>
              </a:extLst>
            </p:cNvPr>
            <p:cNvSpPr txBox="1"/>
            <p:nvPr/>
          </p:nvSpPr>
          <p:spPr>
            <a:xfrm>
              <a:off x="0" y="-9525"/>
              <a:ext cx="1231526" cy="488033"/>
            </a:xfrm>
            <a:prstGeom prst="rect">
              <a:avLst/>
            </a:prstGeom>
            <a:grpFill/>
          </p:spPr>
          <p:txBody>
            <a:bodyPr lIns="254000" tIns="254000" rIns="254000" bIns="254000" rtlCol="0" anchor="ctr"/>
            <a:lstStyle/>
            <a:p>
              <a:pPr algn="ctr">
                <a:lnSpc>
                  <a:spcPts val="1800"/>
                </a:lnSpc>
              </a:pPr>
              <a:r>
                <a:rPr lang="en-US" sz="24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10.552 </a:t>
              </a: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ΙΔΙΩΤΙΚΑ</a:t>
              </a:r>
              <a:r>
                <a:rPr lang="en-US" sz="24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p>
            <a:p>
              <a:pPr algn="ctr">
                <a:lnSpc>
                  <a:spcPts val="1800"/>
                </a:lnSpc>
              </a:pPr>
              <a:endParaRPr lang="en-US"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a:p>
              <a:pPr algn="ctr">
                <a:lnSpc>
                  <a:spcPts val="1800"/>
                </a:lnSpc>
              </a:pP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ΦΑΡΜΑΚΕΙΑ</a:t>
              </a:r>
              <a:endParaRPr lang="en-US"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grpSp>
      <p:sp>
        <p:nvSpPr>
          <p:cNvPr id="27" name="TextBox 27">
            <a:extLst>
              <a:ext uri="{FF2B5EF4-FFF2-40B4-BE49-F238E27FC236}">
                <a16:creationId xmlns:a16="http://schemas.microsoft.com/office/drawing/2014/main" id="{4CA7F9E8-DC19-2022-9FF1-6203D355CA39}"/>
              </a:ext>
            </a:extLst>
          </p:cNvPr>
          <p:cNvSpPr txBox="1"/>
          <p:nvPr/>
        </p:nvSpPr>
        <p:spPr>
          <a:xfrm>
            <a:off x="8871564" y="4987680"/>
            <a:ext cx="4793985" cy="1134090"/>
          </a:xfrm>
          <a:prstGeom prst="rect">
            <a:avLst/>
          </a:prstGeom>
          <a:solidFill>
            <a:schemeClr val="tx2"/>
          </a:solidFill>
        </p:spPr>
        <p:txBody>
          <a:bodyPr lIns="254000" tIns="254000" rIns="254000" bIns="254000" rtlCol="0" anchor="ctr"/>
          <a:lstStyle/>
          <a:p>
            <a:pPr algn="ctr">
              <a:lnSpc>
                <a:spcPts val="2039"/>
              </a:lnSpc>
            </a:pPr>
            <a:r>
              <a:rPr lang="en-US" sz="24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150</a:t>
            </a:r>
          </a:p>
          <a:p>
            <a:pPr algn="ctr">
              <a:lnSpc>
                <a:spcPts val="2039"/>
              </a:lnSpc>
            </a:pPr>
            <a:r>
              <a:rPr lang="el-GR"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ΧΟΝΔΡΕΜΠΟΡΟΙ</a:t>
            </a:r>
            <a:r>
              <a:rPr lang="en-US"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a:t>
            </a:r>
            <a:r>
              <a:rPr lang="el-GR"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ΣΥΝΕΤΑΙΡΙΣΜΟΙ</a:t>
            </a:r>
            <a:endParaRPr lang="en-US"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sp>
        <p:nvSpPr>
          <p:cNvPr id="30" name="AutoShape 30">
            <a:extLst>
              <a:ext uri="{FF2B5EF4-FFF2-40B4-BE49-F238E27FC236}">
                <a16:creationId xmlns:a16="http://schemas.microsoft.com/office/drawing/2014/main" id="{EC9A21E8-72C1-64B0-8B0F-687409886E6B}"/>
              </a:ext>
            </a:extLst>
          </p:cNvPr>
          <p:cNvSpPr/>
          <p:nvPr/>
        </p:nvSpPr>
        <p:spPr>
          <a:xfrm>
            <a:off x="13823305" y="5554725"/>
            <a:ext cx="1375965" cy="5737"/>
          </a:xfrm>
          <a:prstGeom prst="line">
            <a:avLst/>
          </a:prstGeom>
          <a:ln w="38100" cap="flat">
            <a:solidFill>
              <a:srgbClr val="191919"/>
            </a:solidFill>
            <a:prstDash val="solid"/>
            <a:headEnd type="none" w="sm" len="sm"/>
            <a:tailEnd type="arrow" w="med" len="sm"/>
          </a:ln>
        </p:spPr>
        <p:txBody>
          <a:bodyPr/>
          <a:lstStyle/>
          <a:p>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3">
            <a:extLst>
              <a:ext uri="{FF2B5EF4-FFF2-40B4-BE49-F238E27FC236}">
                <a16:creationId xmlns:a16="http://schemas.microsoft.com/office/drawing/2014/main" id="{6DA66B65-765E-FFF2-0F1F-4978E27D0048}"/>
              </a:ext>
            </a:extLst>
          </p:cNvPr>
          <p:cNvSpPr txBox="1"/>
          <p:nvPr/>
        </p:nvSpPr>
        <p:spPr>
          <a:xfrm>
            <a:off x="15310555" y="5011065"/>
            <a:ext cx="2769095" cy="1184243"/>
          </a:xfrm>
          <a:prstGeom prst="rect">
            <a:avLst/>
          </a:prstGeom>
          <a:solidFill>
            <a:schemeClr val="tx2"/>
          </a:solidFill>
        </p:spPr>
        <p:txBody>
          <a:bodyPr lIns="50800" tIns="50800" rIns="50800" bIns="50800" rtlCol="0" anchor="ctr"/>
          <a:lstStyle/>
          <a:p>
            <a:pPr algn="ctr">
              <a:lnSpc>
                <a:spcPts val="1800"/>
              </a:lnSpc>
            </a:pP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ΑΠΕΥΘΕΙΑΣ ΣΤΟ</a:t>
            </a:r>
            <a:r>
              <a:rPr lang="en-US" sz="24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p>
          <a:p>
            <a:pPr algn="ctr">
              <a:lnSpc>
                <a:spcPts val="1800"/>
              </a:lnSpc>
            </a:pPr>
            <a:r>
              <a:rPr lang="en-US" sz="24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p>
          <a:p>
            <a:pPr algn="ctr">
              <a:lnSpc>
                <a:spcPts val="1800"/>
              </a:lnSpc>
            </a:pPr>
            <a:r>
              <a:rPr lang="en-US"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HMVS</a:t>
            </a:r>
          </a:p>
        </p:txBody>
      </p:sp>
      <p:grpSp>
        <p:nvGrpSpPr>
          <p:cNvPr id="34" name="Group 34">
            <a:extLst>
              <a:ext uri="{FF2B5EF4-FFF2-40B4-BE49-F238E27FC236}">
                <a16:creationId xmlns:a16="http://schemas.microsoft.com/office/drawing/2014/main" id="{95298442-EC7E-79C7-C08F-76067BCCB45D}"/>
              </a:ext>
            </a:extLst>
          </p:cNvPr>
          <p:cNvGrpSpPr/>
          <p:nvPr/>
        </p:nvGrpSpPr>
        <p:grpSpPr>
          <a:xfrm>
            <a:off x="15647642" y="6937518"/>
            <a:ext cx="2640358" cy="1563682"/>
            <a:chOff x="-62988" y="-44970"/>
            <a:chExt cx="695403" cy="441341"/>
          </a:xfrm>
          <a:solidFill>
            <a:schemeClr val="tx2"/>
          </a:solidFill>
        </p:grpSpPr>
        <p:sp>
          <p:nvSpPr>
            <p:cNvPr id="35" name="Freeform 35">
              <a:extLst>
                <a:ext uri="{FF2B5EF4-FFF2-40B4-BE49-F238E27FC236}">
                  <a16:creationId xmlns:a16="http://schemas.microsoft.com/office/drawing/2014/main" id="{1560037F-28EF-780C-ABF1-CD6DF84657CA}"/>
                </a:ext>
              </a:extLst>
            </p:cNvPr>
            <p:cNvSpPr/>
            <p:nvPr/>
          </p:nvSpPr>
          <p:spPr>
            <a:xfrm>
              <a:off x="0" y="0"/>
              <a:ext cx="593233" cy="396371"/>
            </a:xfrm>
            <a:custGeom>
              <a:avLst/>
              <a:gdLst/>
              <a:ahLst/>
              <a:cxnLst/>
              <a:rect l="l" t="t" r="r" b="b"/>
              <a:pathLst>
                <a:path w="593233" h="396371">
                  <a:moveTo>
                    <a:pt x="0" y="0"/>
                  </a:moveTo>
                  <a:lnTo>
                    <a:pt x="593233" y="0"/>
                  </a:lnTo>
                  <a:lnTo>
                    <a:pt x="593233" y="396371"/>
                  </a:lnTo>
                  <a:lnTo>
                    <a:pt x="0" y="396371"/>
                  </a:lnTo>
                  <a:close/>
                </a:path>
              </a:pathLst>
            </a:custGeom>
            <a:grpFill/>
          </p:spPr>
          <p:txBody>
            <a:bodyPr/>
            <a:lstStyle/>
            <a:p>
              <a:endParaRPr lang="en-GB" sz="1500">
                <a:latin typeface="Tahoma" panose="020B0604030504040204" pitchFamily="34" charset="0"/>
                <a:ea typeface="Tahoma" panose="020B0604030504040204" pitchFamily="34" charset="0"/>
                <a:cs typeface="Tahoma" panose="020B0604030504040204" pitchFamily="34" charset="0"/>
              </a:endParaRPr>
            </a:p>
          </p:txBody>
        </p:sp>
        <p:sp>
          <p:nvSpPr>
            <p:cNvPr id="36" name="TextBox 36">
              <a:extLst>
                <a:ext uri="{FF2B5EF4-FFF2-40B4-BE49-F238E27FC236}">
                  <a16:creationId xmlns:a16="http://schemas.microsoft.com/office/drawing/2014/main" id="{72E38530-002F-0FEF-541F-DF2BAD97E989}"/>
                </a:ext>
              </a:extLst>
            </p:cNvPr>
            <p:cNvSpPr txBox="1"/>
            <p:nvPr/>
          </p:nvSpPr>
          <p:spPr>
            <a:xfrm>
              <a:off x="-62988" y="-44970"/>
              <a:ext cx="695403" cy="436695"/>
            </a:xfrm>
            <a:prstGeom prst="rect">
              <a:avLst/>
            </a:prstGeom>
            <a:grpFill/>
          </p:spPr>
          <p:txBody>
            <a:bodyPr lIns="50800" tIns="50800" rIns="50800" bIns="50800" rtlCol="0" anchor="ctr"/>
            <a:lstStyle/>
            <a:p>
              <a:pPr algn="ctr">
                <a:lnSpc>
                  <a:spcPct val="150000"/>
                </a:lnSpc>
              </a:pP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ΗΔΙΚΑ</a:t>
              </a:r>
              <a:r>
                <a:rPr lang="en-US"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 </a:t>
              </a:r>
              <a:r>
                <a:rPr lang="el-GR"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ΔΙΑΜΕΣΟΛΑΒΗΤΗΣ  ΣΤΟ </a:t>
              </a:r>
              <a:r>
                <a:rPr lang="en-US" sz="2000" b="1"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HMVS</a:t>
              </a:r>
            </a:p>
          </p:txBody>
        </p:sp>
      </p:grpSp>
      <p:sp>
        <p:nvSpPr>
          <p:cNvPr id="37" name="AutoShape 37">
            <a:extLst>
              <a:ext uri="{FF2B5EF4-FFF2-40B4-BE49-F238E27FC236}">
                <a16:creationId xmlns:a16="http://schemas.microsoft.com/office/drawing/2014/main" id="{D0BF40C7-D2F7-BD6C-E1F3-2EB629B40C42}"/>
              </a:ext>
            </a:extLst>
          </p:cNvPr>
          <p:cNvSpPr/>
          <p:nvPr/>
        </p:nvSpPr>
        <p:spPr>
          <a:xfrm>
            <a:off x="14420675" y="7734300"/>
            <a:ext cx="1179492" cy="0"/>
          </a:xfrm>
          <a:prstGeom prst="line">
            <a:avLst/>
          </a:prstGeom>
          <a:ln w="38100" cap="flat">
            <a:solidFill>
              <a:srgbClr val="191919"/>
            </a:solidFill>
            <a:prstDash val="solid"/>
            <a:headEnd type="none" w="sm" len="sm"/>
            <a:tailEnd type="arrow" w="med" len="sm"/>
          </a:ln>
        </p:spPr>
        <p:txBody>
          <a:bodyPr/>
          <a:lstStyle/>
          <a:p>
            <a:endParaRPr lang="en-GB" sz="1500">
              <a:latin typeface="Tahoma" panose="020B0604030504040204" pitchFamily="34" charset="0"/>
              <a:ea typeface="Tahoma" panose="020B0604030504040204" pitchFamily="34" charset="0"/>
              <a:cs typeface="Tahoma" panose="020B0604030504040204" pitchFamily="34" charset="0"/>
            </a:endParaRPr>
          </a:p>
        </p:txBody>
      </p:sp>
      <p:grpSp>
        <p:nvGrpSpPr>
          <p:cNvPr id="38" name="Group 38">
            <a:extLst>
              <a:ext uri="{FF2B5EF4-FFF2-40B4-BE49-F238E27FC236}">
                <a16:creationId xmlns:a16="http://schemas.microsoft.com/office/drawing/2014/main" id="{F3100F93-E0EB-50CE-FC35-25EDB9506802}"/>
              </a:ext>
            </a:extLst>
          </p:cNvPr>
          <p:cNvGrpSpPr/>
          <p:nvPr/>
        </p:nvGrpSpPr>
        <p:grpSpPr>
          <a:xfrm>
            <a:off x="4007934" y="8687439"/>
            <a:ext cx="10412741" cy="1361086"/>
            <a:chOff x="-66566" y="0"/>
            <a:chExt cx="2066179" cy="277482"/>
          </a:xfrm>
          <a:solidFill>
            <a:schemeClr val="tx2">
              <a:lumMod val="40000"/>
              <a:lumOff val="60000"/>
            </a:schemeClr>
          </a:solidFill>
        </p:grpSpPr>
        <p:sp>
          <p:nvSpPr>
            <p:cNvPr id="39" name="Freeform 39">
              <a:extLst>
                <a:ext uri="{FF2B5EF4-FFF2-40B4-BE49-F238E27FC236}">
                  <a16:creationId xmlns:a16="http://schemas.microsoft.com/office/drawing/2014/main" id="{E7F52C7C-1AD2-8D41-0E8D-1747159CDE45}"/>
                </a:ext>
              </a:extLst>
            </p:cNvPr>
            <p:cNvSpPr/>
            <p:nvPr/>
          </p:nvSpPr>
          <p:spPr>
            <a:xfrm>
              <a:off x="-66566" y="0"/>
              <a:ext cx="2066179" cy="277482"/>
            </a:xfrm>
            <a:custGeom>
              <a:avLst/>
              <a:gdLst/>
              <a:ahLst/>
              <a:cxnLst/>
              <a:rect l="l" t="t" r="r" b="b"/>
              <a:pathLst>
                <a:path w="1999613" h="277482">
                  <a:moveTo>
                    <a:pt x="0" y="0"/>
                  </a:moveTo>
                  <a:lnTo>
                    <a:pt x="1999613" y="0"/>
                  </a:lnTo>
                  <a:lnTo>
                    <a:pt x="1999613" y="277482"/>
                  </a:lnTo>
                  <a:lnTo>
                    <a:pt x="0" y="277482"/>
                  </a:lnTo>
                  <a:close/>
                </a:path>
              </a:pathLst>
            </a:custGeom>
            <a:grpFill/>
            <a:ln cap="sq">
              <a:noFill/>
              <a:prstDash val="solid"/>
              <a:miter/>
            </a:ln>
          </p:spPr>
          <p:txBody>
            <a:bodyPr/>
            <a:lstStyle/>
            <a:p>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40">
              <a:extLst>
                <a:ext uri="{FF2B5EF4-FFF2-40B4-BE49-F238E27FC236}">
                  <a16:creationId xmlns:a16="http://schemas.microsoft.com/office/drawing/2014/main" id="{10C377B4-2512-1CD3-5998-45912773A151}"/>
                </a:ext>
              </a:extLst>
            </p:cNvPr>
            <p:cNvSpPr txBox="1"/>
            <p:nvPr/>
          </p:nvSpPr>
          <p:spPr>
            <a:xfrm>
              <a:off x="-27901" y="76501"/>
              <a:ext cx="1999613" cy="179001"/>
            </a:xfrm>
            <a:prstGeom prst="rect">
              <a:avLst/>
            </a:prstGeom>
            <a:grpFill/>
          </p:spPr>
          <p:txBody>
            <a:bodyPr lIns="50800" tIns="50800" rIns="50800" bIns="50800" rtlCol="0" anchor="ctr"/>
            <a:lstStyle/>
            <a:p>
              <a:pPr marL="285750" lvl="0" indent="-285750" algn="ctr">
                <a:lnSpc>
                  <a:spcPts val="1800"/>
                </a:lnSpc>
                <a:spcBef>
                  <a:spcPct val="0"/>
                </a:spcBef>
                <a:buFont typeface="Arial" panose="020B0604020202020204" pitchFamily="34" charset="0"/>
                <a:buChar char="•"/>
              </a:pPr>
              <a:r>
                <a:rPr lang="en-US" sz="2400" b="1" u="none" strike="noStrike" spc="44" dirty="0">
                  <a:latin typeface="Tahoma" panose="020B0604030504040204" pitchFamily="34" charset="0"/>
                  <a:ea typeface="Tahoma" panose="020B0604030504040204" pitchFamily="34" charset="0"/>
                  <a:cs typeface="Tahoma" panose="020B0604030504040204" pitchFamily="34" charset="0"/>
                  <a:sym typeface="Aileron Bold"/>
                </a:rPr>
                <a:t>≈ 500 </a:t>
              </a:r>
              <a:r>
                <a:rPr lang="el-GR" sz="2400" b="1" u="none" strike="noStrike" spc="44" dirty="0">
                  <a:latin typeface="Tahoma" panose="020B0604030504040204" pitchFamily="34" charset="0"/>
                  <a:ea typeface="Tahoma" panose="020B0604030504040204" pitchFamily="34" charset="0"/>
                  <a:cs typeface="Tahoma" panose="020B0604030504040204" pitchFamily="34" charset="0"/>
                  <a:sym typeface="Aileron Bold"/>
                </a:rPr>
                <a:t>Ε</a:t>
              </a:r>
              <a:r>
                <a:rPr lang="el-GR" sz="2400" b="1" dirty="0"/>
                <a:t>ΚΑΤΟΜΜΥΡΙΑ ΣΥΣΚΕΥΑΣΙΕΣ/ΧΡΟΝΟ</a:t>
              </a:r>
              <a:endParaRPr lang="en-US" sz="2400" b="1" u="none" strike="noStrike" spc="44" dirty="0">
                <a:latin typeface="Tahoma" panose="020B0604030504040204" pitchFamily="34" charset="0"/>
                <a:ea typeface="Tahoma" panose="020B0604030504040204" pitchFamily="34" charset="0"/>
                <a:cs typeface="Tahoma" panose="020B0604030504040204" pitchFamily="34" charset="0"/>
                <a:sym typeface="Aileron Bold"/>
              </a:endParaRPr>
            </a:p>
            <a:p>
              <a:pPr marL="342900" lvl="0" indent="-342900" algn="ctr">
                <a:lnSpc>
                  <a:spcPts val="1800"/>
                </a:lnSpc>
                <a:spcBef>
                  <a:spcPct val="0"/>
                </a:spcBef>
                <a:buFont typeface="Arial" panose="020B0604020202020204" pitchFamily="34" charset="0"/>
                <a:buChar char="•"/>
              </a:pPr>
              <a:r>
                <a:rPr lang="el-GR" sz="2400" b="1" dirty="0"/>
                <a:t>ΗΛΕΚΤΡΟΝΙΚΗ ΣΥΝΤΑΓΗ ΚΑΙ ΑΠΟΖΗΜΙΩΣΗ ΣΤΟ ΣΗΜΕΙΟ ΠΩΛΗΣΗΣ</a:t>
              </a:r>
              <a:endParaRPr lang="en-US" sz="2400" b="1" u="none" strike="noStrike" spc="44"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grpSp>
      <p:grpSp>
        <p:nvGrpSpPr>
          <p:cNvPr id="43" name="Group 17">
            <a:extLst>
              <a:ext uri="{FF2B5EF4-FFF2-40B4-BE49-F238E27FC236}">
                <a16:creationId xmlns:a16="http://schemas.microsoft.com/office/drawing/2014/main" id="{9C06D156-C632-33F4-AF41-54716B6BF6D8}"/>
              </a:ext>
            </a:extLst>
          </p:cNvPr>
          <p:cNvGrpSpPr/>
          <p:nvPr/>
        </p:nvGrpSpPr>
        <p:grpSpPr>
          <a:xfrm>
            <a:off x="2697454" y="238475"/>
            <a:ext cx="12315857" cy="1056301"/>
            <a:chOff x="0" y="-47625"/>
            <a:chExt cx="16421143" cy="1408401"/>
          </a:xfrm>
        </p:grpSpPr>
        <p:sp>
          <p:nvSpPr>
            <p:cNvPr id="44" name="TextBox 18">
              <a:extLst>
                <a:ext uri="{FF2B5EF4-FFF2-40B4-BE49-F238E27FC236}">
                  <a16:creationId xmlns:a16="http://schemas.microsoft.com/office/drawing/2014/main" id="{5307E4FD-C2A3-09F3-E228-8E182428A134}"/>
                </a:ext>
              </a:extLst>
            </p:cNvPr>
            <p:cNvSpPr txBox="1"/>
            <p:nvPr/>
          </p:nvSpPr>
          <p:spPr>
            <a:xfrm>
              <a:off x="0" y="807804"/>
              <a:ext cx="16421143" cy="552972"/>
            </a:xfrm>
            <a:prstGeom prst="rect">
              <a:avLst/>
            </a:prstGeom>
          </p:spPr>
          <p:txBody>
            <a:bodyPr lIns="0" tIns="0" rIns="0" bIns="0" rtlCol="0" anchor="t">
              <a:spAutoFit/>
            </a:bodyPr>
            <a:lstStyle/>
            <a:p>
              <a:pPr marL="0" lvl="0" indent="0" algn="ctr">
                <a:lnSpc>
                  <a:spcPts val="3640"/>
                </a:lnSpc>
              </a:pPr>
              <a:endParaRPr lang="en-US" sz="2600" spc="77" dirty="0">
                <a:solidFill>
                  <a:srgbClr val="191919"/>
                </a:solidFill>
                <a:latin typeface="Tahoma" panose="020B0604030504040204" pitchFamily="34" charset="0"/>
                <a:ea typeface="Tahoma" panose="020B0604030504040204" pitchFamily="34" charset="0"/>
                <a:cs typeface="Tahoma" panose="020B0604030504040204" pitchFamily="34" charset="0"/>
                <a:sym typeface="Aileron"/>
              </a:endParaRPr>
            </a:p>
          </p:txBody>
        </p:sp>
        <p:sp>
          <p:nvSpPr>
            <p:cNvPr id="45" name="TextBox 19">
              <a:extLst>
                <a:ext uri="{FF2B5EF4-FFF2-40B4-BE49-F238E27FC236}">
                  <a16:creationId xmlns:a16="http://schemas.microsoft.com/office/drawing/2014/main" id="{7AE8BF49-BE14-15B0-EEA0-ECC064501196}"/>
                </a:ext>
              </a:extLst>
            </p:cNvPr>
            <p:cNvSpPr txBox="1"/>
            <p:nvPr/>
          </p:nvSpPr>
          <p:spPr>
            <a:xfrm>
              <a:off x="0" y="-47625"/>
              <a:ext cx="16421143" cy="729088"/>
            </a:xfrm>
            <a:prstGeom prst="rect">
              <a:avLst/>
            </a:prstGeom>
          </p:spPr>
          <p:txBody>
            <a:bodyPr lIns="0" tIns="0" rIns="0" bIns="0" rtlCol="0" anchor="t">
              <a:spAutoFit/>
            </a:bodyPr>
            <a:lstStyle/>
            <a:p>
              <a:pPr marL="0" lvl="0" indent="0" algn="ctr">
                <a:lnSpc>
                  <a:spcPts val="4716"/>
                </a:lnSpc>
                <a:spcBef>
                  <a:spcPct val="0"/>
                </a:spcBef>
              </a:pPr>
              <a:r>
                <a:rPr lang="el-GR"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rPr>
                <a:t>ΑΠΟΤΥΠΩΜΑ ΔΙΑΚΙΝΗΣΗΣ ΦΑΡΜΑΚΩΝ</a:t>
              </a:r>
              <a:endParaRPr lang="en-US" sz="3600" b="1" spc="107" dirty="0">
                <a:solidFill>
                  <a:schemeClr val="tx2"/>
                </a:solidFill>
                <a:latin typeface="Tahoma" panose="020B0604030504040204" pitchFamily="34" charset="0"/>
                <a:ea typeface="Tahoma" panose="020B0604030504040204" pitchFamily="34" charset="0"/>
                <a:cs typeface="Tahoma" panose="020B0604030504040204" pitchFamily="34" charset="0"/>
                <a:sym typeface="Aileron Ultra-Bold"/>
              </a:endParaRPr>
            </a:p>
          </p:txBody>
        </p:sp>
      </p:grpSp>
      <mc:AlternateContent xmlns:mc="http://schemas.openxmlformats.org/markup-compatibility/2006" xmlns:p14="http://schemas.microsoft.com/office/powerpoint/2010/main">
        <mc:Choice Requires="p14">
          <p:contentPart p14:bwMode="auto" r:id="rId4">
            <p14:nvContentPartPr>
              <p14:cNvPr id="48" name="Ink 47">
                <a:extLst>
                  <a:ext uri="{FF2B5EF4-FFF2-40B4-BE49-F238E27FC236}">
                    <a16:creationId xmlns:a16="http://schemas.microsoft.com/office/drawing/2014/main" id="{D53E1EF8-5CAE-30FA-CF96-CCAA5DF4EDA7}"/>
                  </a:ext>
                </a:extLst>
              </p14:cNvPr>
              <p14:cNvContentPartPr/>
              <p14:nvPr/>
            </p14:nvContentPartPr>
            <p14:xfrm>
              <a:off x="8855382" y="6289732"/>
              <a:ext cx="0" cy="837579"/>
            </p14:xfrm>
          </p:contentPart>
        </mc:Choice>
        <mc:Fallback xmlns="">
          <p:pic>
            <p:nvPicPr>
              <p:cNvPr id="48" name="Ink 47">
                <a:extLst>
                  <a:ext uri="{FF2B5EF4-FFF2-40B4-BE49-F238E27FC236}">
                    <a16:creationId xmlns:a16="http://schemas.microsoft.com/office/drawing/2014/main" id="{D53E1EF8-5CAE-30FA-CF96-CCAA5DF4EDA7}"/>
                  </a:ext>
                </a:extLst>
              </p:cNvPr>
              <p:cNvPicPr/>
              <p:nvPr/>
            </p:nvPicPr>
            <p:blipFill>
              <a:blip r:embed="rId5"/>
              <a:stretch>
                <a:fillRect/>
              </a:stretch>
            </p:blipFill>
            <p:spPr>
              <a:xfrm>
                <a:off x="8855382" y="6280816"/>
                <a:ext cx="0" cy="855411"/>
              </a:xfrm>
              <a:prstGeom prst="rect">
                <a:avLst/>
              </a:prstGeom>
            </p:spPr>
          </p:pic>
        </mc:Fallback>
      </mc:AlternateContent>
      <p:sp>
        <p:nvSpPr>
          <p:cNvPr id="50" name="Rett linje 23">
            <a:extLst>
              <a:ext uri="{FF2B5EF4-FFF2-40B4-BE49-F238E27FC236}">
                <a16:creationId xmlns:a16="http://schemas.microsoft.com/office/drawing/2014/main" id="{B697675F-985D-5CF5-01C8-A006A2E44DDB}"/>
              </a:ext>
            </a:extLst>
          </p:cNvPr>
          <p:cNvSpPr/>
          <p:nvPr/>
        </p:nvSpPr>
        <p:spPr>
          <a:xfrm rot="5400000">
            <a:off x="5861425" y="4778573"/>
            <a:ext cx="312181" cy="0"/>
          </a:xfrm>
          <a:prstGeom prst="line">
            <a:avLst/>
          </a:prstGeom>
          <a:solidFill>
            <a:srgbClr val="000000">
              <a:alpha val="5000"/>
            </a:srgbClr>
          </a:solidFill>
          <a:ln w="126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dirty="0">
              <a:solidFill>
                <a:srgbClr val="000000"/>
              </a:solidFill>
            </a:endParaRPr>
          </a:p>
        </p:txBody>
      </p:sp>
      <p:sp>
        <p:nvSpPr>
          <p:cNvPr id="51" name="Rett linje 23">
            <a:extLst>
              <a:ext uri="{FF2B5EF4-FFF2-40B4-BE49-F238E27FC236}">
                <a16:creationId xmlns:a16="http://schemas.microsoft.com/office/drawing/2014/main" id="{CB47E9D5-D72F-081A-BB0F-27A0C7E1817A}"/>
              </a:ext>
            </a:extLst>
          </p:cNvPr>
          <p:cNvSpPr/>
          <p:nvPr/>
        </p:nvSpPr>
        <p:spPr>
          <a:xfrm rot="5400000">
            <a:off x="11309677" y="4804441"/>
            <a:ext cx="366475" cy="0"/>
          </a:xfrm>
          <a:prstGeom prst="line">
            <a:avLst/>
          </a:prstGeom>
          <a:solidFill>
            <a:srgbClr val="000000">
              <a:alpha val="5000"/>
            </a:srgbClr>
          </a:solidFill>
          <a:ln w="126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dirty="0">
              <a:solidFill>
                <a:srgbClr val="000000"/>
              </a:solidFill>
            </a:endParaRPr>
          </a:p>
        </p:txBody>
      </p:sp>
      <p:sp>
        <p:nvSpPr>
          <p:cNvPr id="52" name="Rett linje 23">
            <a:extLst>
              <a:ext uri="{FF2B5EF4-FFF2-40B4-BE49-F238E27FC236}">
                <a16:creationId xmlns:a16="http://schemas.microsoft.com/office/drawing/2014/main" id="{E1C3F96C-5FC6-20FC-FE52-87285AF8CA96}"/>
              </a:ext>
            </a:extLst>
          </p:cNvPr>
          <p:cNvSpPr/>
          <p:nvPr/>
        </p:nvSpPr>
        <p:spPr>
          <a:xfrm rot="5400000">
            <a:off x="8581062" y="6892829"/>
            <a:ext cx="548640" cy="0"/>
          </a:xfrm>
          <a:prstGeom prst="line">
            <a:avLst/>
          </a:prstGeom>
          <a:solidFill>
            <a:srgbClr val="000000">
              <a:alpha val="5000"/>
            </a:srgbClr>
          </a:solidFill>
          <a:ln w="126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000000"/>
              </a:solidFill>
            </a:endParaRPr>
          </a:p>
        </p:txBody>
      </p:sp>
      <p:pic>
        <p:nvPicPr>
          <p:cNvPr id="19" name="Picture 18" descr="A blue and white logo&#10;&#10;Description automatically generated">
            <a:extLst>
              <a:ext uri="{FF2B5EF4-FFF2-40B4-BE49-F238E27FC236}">
                <a16:creationId xmlns:a16="http://schemas.microsoft.com/office/drawing/2014/main" id="{EDC4F4CA-217C-83BC-EFD9-CEC10F1D22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12" y="205441"/>
            <a:ext cx="3547477" cy="928034"/>
          </a:xfrm>
          <a:prstGeom prst="rect">
            <a:avLst/>
          </a:prstGeom>
        </p:spPr>
      </p:pic>
      <p:sp>
        <p:nvSpPr>
          <p:cNvPr id="59" name="TextBox 27">
            <a:extLst>
              <a:ext uri="{FF2B5EF4-FFF2-40B4-BE49-F238E27FC236}">
                <a16:creationId xmlns:a16="http://schemas.microsoft.com/office/drawing/2014/main" id="{A14E7BC9-65EB-02AA-E2B2-B28D279BB6C9}"/>
              </a:ext>
            </a:extLst>
          </p:cNvPr>
          <p:cNvSpPr txBox="1"/>
          <p:nvPr/>
        </p:nvSpPr>
        <p:spPr>
          <a:xfrm>
            <a:off x="4175906" y="4987817"/>
            <a:ext cx="4299867" cy="1134090"/>
          </a:xfrm>
          <a:prstGeom prst="rect">
            <a:avLst/>
          </a:prstGeom>
          <a:solidFill>
            <a:schemeClr val="tx2"/>
          </a:solidFill>
        </p:spPr>
        <p:txBody>
          <a:bodyPr lIns="254000" tIns="254000" rIns="254000" bIns="254000" rtlCol="0" anchor="ctr"/>
          <a:lstStyle/>
          <a:p>
            <a:pPr algn="ctr">
              <a:lnSpc>
                <a:spcPts val="2039"/>
              </a:lnSpc>
            </a:pPr>
            <a:r>
              <a:rPr lang="en-US" sz="24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110</a:t>
            </a:r>
          </a:p>
          <a:p>
            <a:pPr algn="ctr">
              <a:lnSpc>
                <a:spcPts val="2039"/>
              </a:lnSpc>
            </a:pPr>
            <a:endParaRPr lang="en-US" sz="20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a:p>
            <a:pPr algn="ctr">
              <a:lnSpc>
                <a:spcPts val="2039"/>
              </a:lnSpc>
            </a:pPr>
            <a:r>
              <a:rPr lang="el-GR" sz="20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rPr>
              <a:t>ΙΔΙΩΤΙΚΑ ΝΟΣΟΚΟΜΕΙΑ</a:t>
            </a:r>
            <a:endParaRPr lang="en-US" sz="2000" b="1" spc="50" dirty="0">
              <a:solidFill>
                <a:srgbClr val="FFFFFF"/>
              </a:solidFill>
              <a:latin typeface="Tahoma" panose="020B0604030504040204" pitchFamily="34" charset="0"/>
              <a:ea typeface="Tahoma" panose="020B0604030504040204" pitchFamily="34" charset="0"/>
              <a:cs typeface="Tahoma" panose="020B0604030504040204" pitchFamily="34" charset="0"/>
              <a:sym typeface="Aileron Bold"/>
            </a:endParaRPr>
          </a:p>
        </p:txBody>
      </p:sp>
      <p:grpSp>
        <p:nvGrpSpPr>
          <p:cNvPr id="65" name="Group 64">
            <a:extLst>
              <a:ext uri="{FF2B5EF4-FFF2-40B4-BE49-F238E27FC236}">
                <a16:creationId xmlns:a16="http://schemas.microsoft.com/office/drawing/2014/main" id="{BC1B89FE-9551-95C3-7574-05EBAFEE7AC7}"/>
              </a:ext>
            </a:extLst>
          </p:cNvPr>
          <p:cNvGrpSpPr/>
          <p:nvPr/>
        </p:nvGrpSpPr>
        <p:grpSpPr>
          <a:xfrm>
            <a:off x="5196688" y="6896098"/>
            <a:ext cx="8158163" cy="366475"/>
            <a:chOff x="5196688" y="6896098"/>
            <a:chExt cx="8158163" cy="366475"/>
          </a:xfrm>
        </p:grpSpPr>
        <mc:AlternateContent xmlns:mc="http://schemas.openxmlformats.org/markup-compatibility/2006" xmlns:p14="http://schemas.microsoft.com/office/powerpoint/2010/main">
          <mc:Choice Requires="p14">
            <p:contentPart p14:bwMode="auto" r:id="rId7">
              <p14:nvContentPartPr>
                <p14:cNvPr id="61" name="Ink 60">
                  <a:extLst>
                    <a:ext uri="{FF2B5EF4-FFF2-40B4-BE49-F238E27FC236}">
                      <a16:creationId xmlns:a16="http://schemas.microsoft.com/office/drawing/2014/main" id="{7FC3AF64-4249-B997-9895-645EE5B83686}"/>
                    </a:ext>
                  </a:extLst>
                </p14:cNvPr>
                <p14:cNvContentPartPr/>
                <p14:nvPr/>
              </p14:nvContentPartPr>
              <p14:xfrm>
                <a:off x="5196688" y="6896100"/>
                <a:ext cx="8158163" cy="0"/>
              </p14:xfrm>
            </p:contentPart>
          </mc:Choice>
          <mc:Fallback xmlns="">
            <p:pic>
              <p:nvPicPr>
                <p:cNvPr id="61" name="Ink 60">
                  <a:extLst>
                    <a:ext uri="{FF2B5EF4-FFF2-40B4-BE49-F238E27FC236}">
                      <a16:creationId xmlns:a16="http://schemas.microsoft.com/office/drawing/2014/main" id="{7FC3AF64-4249-B997-9895-645EE5B83686}"/>
                    </a:ext>
                  </a:extLst>
                </p:cNvPr>
                <p:cNvPicPr/>
                <p:nvPr/>
              </p:nvPicPr>
              <p:blipFill>
                <a:blip r:embed="rId8"/>
                <a:stretch>
                  <a:fillRect/>
                </a:stretch>
              </p:blipFill>
              <p:spPr>
                <a:xfrm>
                  <a:off x="5190568" y="6896100"/>
                  <a:ext cx="8170403" cy="0"/>
                </a:xfrm>
                <a:prstGeom prst="rect">
                  <a:avLst/>
                </a:prstGeom>
              </p:spPr>
            </p:pic>
          </mc:Fallback>
        </mc:AlternateContent>
        <p:sp>
          <p:nvSpPr>
            <p:cNvPr id="62" name="Rett linje 23">
              <a:extLst>
                <a:ext uri="{FF2B5EF4-FFF2-40B4-BE49-F238E27FC236}">
                  <a16:creationId xmlns:a16="http://schemas.microsoft.com/office/drawing/2014/main" id="{851C3DC6-341E-C5D2-8876-6FA8DF93921C}"/>
                </a:ext>
              </a:extLst>
            </p:cNvPr>
            <p:cNvSpPr/>
            <p:nvPr/>
          </p:nvSpPr>
          <p:spPr>
            <a:xfrm rot="5400000">
              <a:off x="5040597" y="7052190"/>
              <a:ext cx="312181" cy="0"/>
            </a:xfrm>
            <a:prstGeom prst="line">
              <a:avLst/>
            </a:prstGeom>
            <a:solidFill>
              <a:srgbClr val="000000">
                <a:alpha val="5000"/>
              </a:srgbClr>
            </a:solidFill>
            <a:ln w="126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000000"/>
                </a:solidFill>
              </a:endParaRPr>
            </a:p>
          </p:txBody>
        </p:sp>
        <p:sp>
          <p:nvSpPr>
            <p:cNvPr id="63" name="Rett linje 23">
              <a:extLst>
                <a:ext uri="{FF2B5EF4-FFF2-40B4-BE49-F238E27FC236}">
                  <a16:creationId xmlns:a16="http://schemas.microsoft.com/office/drawing/2014/main" id="{46AB66EC-4D89-33B6-98D4-8FF459F432BF}"/>
                </a:ext>
              </a:extLst>
            </p:cNvPr>
            <p:cNvSpPr/>
            <p:nvPr/>
          </p:nvSpPr>
          <p:spPr>
            <a:xfrm rot="5400000">
              <a:off x="13171066" y="7079336"/>
              <a:ext cx="366475" cy="0"/>
            </a:xfrm>
            <a:prstGeom prst="line">
              <a:avLst/>
            </a:prstGeom>
            <a:solidFill>
              <a:srgbClr val="000000">
                <a:alpha val="5000"/>
              </a:srgbClr>
            </a:solidFill>
            <a:ln w="126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dirty="0">
                <a:solidFill>
                  <a:srgbClr val="000000"/>
                </a:solidFill>
              </a:endParaRPr>
            </a:p>
          </p:txBody>
        </p:sp>
      </p:grpSp>
      <p:cxnSp>
        <p:nvCxnSpPr>
          <p:cNvPr id="20" name="Straight Connector 19">
            <a:extLst>
              <a:ext uri="{FF2B5EF4-FFF2-40B4-BE49-F238E27FC236}">
                <a16:creationId xmlns:a16="http://schemas.microsoft.com/office/drawing/2014/main" id="{85A5890D-721C-4898-FF7A-67327A8A3FFA}"/>
              </a:ext>
            </a:extLst>
          </p:cNvPr>
          <p:cNvCxnSpPr>
            <a:cxnSpLocks/>
            <a:stCxn id="50" idx="0"/>
            <a:endCxn id="51" idx="0"/>
          </p:cNvCxnSpPr>
          <p:nvPr/>
        </p:nvCxnSpPr>
        <p:spPr>
          <a:xfrm flipV="1">
            <a:off x="6017516" y="4621204"/>
            <a:ext cx="5475399" cy="1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810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1010</TotalTime>
  <Words>661</Words>
  <Application>Microsoft Macintosh PowerPoint</Application>
  <PresentationFormat>Custom</PresentationFormat>
  <Paragraphs>66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Tahoma</vt:lpstr>
      <vt:lpstr>Aptos</vt:lpstr>
      <vt:lpstr>Symbol</vt:lpstr>
      <vt:lpstr>Arial</vt:lpstr>
      <vt:lpstr>Office Theme</vt:lpstr>
      <vt:lpstr>HMVO  </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Chart Visual Charts Presentation in Blue White Teal Simple Style</dc:title>
  <dc:creator>Kyriaki Tsoumpi</dc:creator>
  <cp:lastModifiedBy>Aris  Angelis</cp:lastModifiedBy>
  <cp:revision>15</cp:revision>
  <cp:lastPrinted>2025-02-04T09:22:38Z</cp:lastPrinted>
  <dcterms:created xsi:type="dcterms:W3CDTF">2006-08-16T00:00:00Z</dcterms:created>
  <dcterms:modified xsi:type="dcterms:W3CDTF">2025-02-10T14:39:28Z</dcterms:modified>
  <dc:identifier>DAGSOZYy-Y8</dc:identifier>
</cp:coreProperties>
</file>