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9"/>
  </p:notesMasterIdLst>
  <p:handoutMasterIdLst>
    <p:handoutMasterId r:id="rId70"/>
  </p:handoutMasterIdLst>
  <p:sldIdLst>
    <p:sldId id="256" r:id="rId5"/>
    <p:sldId id="2147477990" r:id="rId6"/>
    <p:sldId id="2147477991" r:id="rId7"/>
    <p:sldId id="2147477998" r:id="rId8"/>
    <p:sldId id="2147478001" r:id="rId9"/>
    <p:sldId id="2147477993" r:id="rId10"/>
    <p:sldId id="2147477997" r:id="rId11"/>
    <p:sldId id="2147478056" r:id="rId12"/>
    <p:sldId id="2147478058" r:id="rId13"/>
    <p:sldId id="2147478059" r:id="rId14"/>
    <p:sldId id="2147478008" r:id="rId15"/>
    <p:sldId id="2147478009" r:id="rId16"/>
    <p:sldId id="2147478010" r:id="rId17"/>
    <p:sldId id="2147478011" r:id="rId18"/>
    <p:sldId id="2147478012" r:id="rId19"/>
    <p:sldId id="2147478013" r:id="rId20"/>
    <p:sldId id="2147478014" r:id="rId21"/>
    <p:sldId id="2147478015" r:id="rId22"/>
    <p:sldId id="2147478016" r:id="rId23"/>
    <p:sldId id="2147478017" r:id="rId24"/>
    <p:sldId id="2147478018" r:id="rId25"/>
    <p:sldId id="2147478019" r:id="rId26"/>
    <p:sldId id="2147478020" r:id="rId27"/>
    <p:sldId id="2147478021" r:id="rId28"/>
    <p:sldId id="2147478022" r:id="rId29"/>
    <p:sldId id="2147478023" r:id="rId30"/>
    <p:sldId id="2147478024" r:id="rId31"/>
    <p:sldId id="2147478025" r:id="rId32"/>
    <p:sldId id="2147478026" r:id="rId33"/>
    <p:sldId id="2147478027" r:id="rId34"/>
    <p:sldId id="2147478028" r:id="rId35"/>
    <p:sldId id="2147478029" r:id="rId36"/>
    <p:sldId id="2147478030" r:id="rId37"/>
    <p:sldId id="2147478031" r:id="rId38"/>
    <p:sldId id="2147478032" r:id="rId39"/>
    <p:sldId id="2147478033" r:id="rId40"/>
    <p:sldId id="2147478034" r:id="rId41"/>
    <p:sldId id="2147478035" r:id="rId42"/>
    <p:sldId id="2147478036" r:id="rId43"/>
    <p:sldId id="2147478037" r:id="rId44"/>
    <p:sldId id="2147478038" r:id="rId45"/>
    <p:sldId id="2147478039" r:id="rId46"/>
    <p:sldId id="2147478040" r:id="rId47"/>
    <p:sldId id="2147478041" r:id="rId48"/>
    <p:sldId id="2147478042" r:id="rId49"/>
    <p:sldId id="2147478043" r:id="rId50"/>
    <p:sldId id="2147478044" r:id="rId51"/>
    <p:sldId id="2147478045" r:id="rId52"/>
    <p:sldId id="2147478046" r:id="rId53"/>
    <p:sldId id="2147478047" r:id="rId54"/>
    <p:sldId id="2147478048" r:id="rId55"/>
    <p:sldId id="2147478049" r:id="rId56"/>
    <p:sldId id="2147478050" r:id="rId57"/>
    <p:sldId id="2147478051" r:id="rId58"/>
    <p:sldId id="2147478052" r:id="rId59"/>
    <p:sldId id="2147478053" r:id="rId60"/>
    <p:sldId id="2147478054" r:id="rId61"/>
    <p:sldId id="2147478002" r:id="rId62"/>
    <p:sldId id="2147478003" r:id="rId63"/>
    <p:sldId id="2147478004" r:id="rId64"/>
    <p:sldId id="2147478005" r:id="rId65"/>
    <p:sldId id="2147478006" r:id="rId66"/>
    <p:sldId id="2147478007" r:id="rId67"/>
    <p:sldId id="2147477940" r:id="rId68"/>
  </p:sldIdLst>
  <p:sldSz cx="12192000" cy="6858000"/>
  <p:notesSz cx="6797675" cy="9928225"/>
  <p:embeddedFontLst>
    <p:embeddedFont>
      <p:font typeface="Calibri" panose="020F0502020204030204" pitchFamily="34" charset="0"/>
      <p:regular r:id="rId71"/>
      <p:bold r:id="rId72"/>
      <p:italic r:id="rId73"/>
      <p:boldItalic r:id="rId74"/>
    </p:embeddedFont>
    <p:embeddedFont>
      <p:font typeface="Calibri Light" panose="020F0302020204030204" pitchFamily="34" charset="0"/>
      <p:regular r:id="rId75"/>
      <p:italic r:id="rId76"/>
    </p:embeddedFont>
    <p:embeddedFont>
      <p:font typeface="Roboto" panose="020B0604020202020204" charset="0"/>
      <p:regular r:id="rId77"/>
      <p:bold r:id="rId78"/>
      <p:italic r:id="rId79"/>
      <p:boldItalic r:id="rId80"/>
    </p:embeddedFont>
  </p:embeddedFontLst>
  <p:custDataLst>
    <p:tags r:id="rId8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E7BF48F-7D25-4E1A-8FAE-83A074770F1C}">
          <p14:sldIdLst>
            <p14:sldId id="256"/>
            <p14:sldId id="2147477990"/>
            <p14:sldId id="2147477991"/>
            <p14:sldId id="2147477998"/>
            <p14:sldId id="2147478001"/>
            <p14:sldId id="2147477993"/>
            <p14:sldId id="2147477997"/>
            <p14:sldId id="2147478056"/>
            <p14:sldId id="2147478058"/>
            <p14:sldId id="2147478059"/>
            <p14:sldId id="2147478008"/>
            <p14:sldId id="2147478009"/>
            <p14:sldId id="2147478010"/>
            <p14:sldId id="2147478011"/>
            <p14:sldId id="2147478012"/>
            <p14:sldId id="2147478013"/>
            <p14:sldId id="2147478014"/>
            <p14:sldId id="2147478015"/>
            <p14:sldId id="2147478016"/>
            <p14:sldId id="2147478017"/>
            <p14:sldId id="2147478018"/>
            <p14:sldId id="2147478019"/>
            <p14:sldId id="2147478020"/>
            <p14:sldId id="2147478021"/>
            <p14:sldId id="2147478022"/>
            <p14:sldId id="2147478023"/>
            <p14:sldId id="2147478024"/>
            <p14:sldId id="2147478025"/>
            <p14:sldId id="2147478026"/>
            <p14:sldId id="2147478027"/>
            <p14:sldId id="2147478028"/>
            <p14:sldId id="2147478029"/>
            <p14:sldId id="2147478030"/>
            <p14:sldId id="2147478031"/>
            <p14:sldId id="2147478032"/>
            <p14:sldId id="2147478033"/>
            <p14:sldId id="2147478034"/>
            <p14:sldId id="2147478035"/>
            <p14:sldId id="2147478036"/>
            <p14:sldId id="2147478037"/>
            <p14:sldId id="2147478038"/>
            <p14:sldId id="2147478039"/>
            <p14:sldId id="2147478040"/>
            <p14:sldId id="2147478041"/>
            <p14:sldId id="2147478042"/>
            <p14:sldId id="2147478043"/>
            <p14:sldId id="2147478044"/>
            <p14:sldId id="2147478045"/>
            <p14:sldId id="2147478046"/>
            <p14:sldId id="2147478047"/>
            <p14:sldId id="2147478048"/>
            <p14:sldId id="2147478049"/>
            <p14:sldId id="2147478050"/>
            <p14:sldId id="2147478051"/>
            <p14:sldId id="2147478052"/>
            <p14:sldId id="2147478053"/>
            <p14:sldId id="2147478054"/>
            <p14:sldId id="2147478002"/>
            <p14:sldId id="2147478003"/>
            <p14:sldId id="2147478004"/>
            <p14:sldId id="2147478005"/>
            <p14:sldId id="2147478006"/>
            <p14:sldId id="2147478007"/>
            <p14:sldId id="2147477940"/>
          </p14:sldIdLst>
        </p14:section>
        <p14:section name="Αrchive" id="{9A44E7D5-0577-45BD-B810-7FC0777EE6F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Lh6TaSQ5RLaNjqc+AVND/3r84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29688-FF56-98B3-33BE-B11DE5104CB7}" name="Giannelou, Athanasia" initials="GA" userId="S::agiannelou@deloitte.gr::73324ec7-6c41-4bec-ae04-e7581b155895" providerId="AD"/>
  <p188:author id="{78ACC4A0-AC6C-01F1-4E26-21C3863C46C0}" name="E Kassavetis" initials="EK" userId="E Kassavet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8C4"/>
    <a:srgbClr val="7F8FA9"/>
    <a:srgbClr val="7F7F7F"/>
    <a:srgbClr val="242852"/>
    <a:srgbClr val="002060"/>
    <a:srgbClr val="DAE0EF"/>
    <a:srgbClr val="D9D9D9"/>
    <a:srgbClr val="F7F5F3"/>
    <a:srgbClr val="DAC710"/>
    <a:srgbClr val="F1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90311-7868-4E79-8478-56D1FF318436}" v="2" dt="2025-11-06T15:47:37.588"/>
    <p1510:client id="{EA5FED64-098E-42BB-825D-6F0CC98A1453}" v="60" dt="2025-11-06T07:20:56.584"/>
  </p1510:revLst>
</p1510:revInfo>
</file>

<file path=ppt/tableStyles.xml><?xml version="1.0" encoding="utf-8"?>
<a:tblStyleLst xmlns:a="http://schemas.openxmlformats.org/drawingml/2006/main" def="{447CFCDD-A777-4249-92E1-53548934EE0E}">
  <a:tblStyle styleId="{447CFCDD-A777-4249-92E1-53548934EE0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F6E3428-9560-4ED0-A9DD-9872E2E04D3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5" autoAdjust="0"/>
    <p:restoredTop sz="94657" autoAdjust="0"/>
  </p:normalViewPr>
  <p:slideViewPr>
    <p:cSldViewPr snapToGrid="0">
      <p:cViewPr varScale="1">
        <p:scale>
          <a:sx n="108" d="100"/>
          <a:sy n="108" d="100"/>
        </p:scale>
        <p:origin x="144" y="198"/>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64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font" Target="fonts/font5.fntdata"/><Relationship Id="rId83" Type="http://customschemas.google.com/relationships/presentationmetadata" Target="metadata"/><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tags" Target="tags/tag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D517B0-5895-349E-A565-CC355208BFF6}"/>
              </a:ext>
            </a:extLst>
          </p:cNvPr>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3E55F2BA-EDBF-E5A2-00A7-A53710790DAE}"/>
              </a:ext>
            </a:extLst>
          </p:cNvPr>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5FF5CBA-37F8-41C0-A95C-1AD3E40176CC}" type="datetimeFigureOut">
              <a:rPr lang="en-US" smtClean="0"/>
              <a:t>11/10/2025</a:t>
            </a:fld>
            <a:endParaRPr lang="en-US" dirty="0"/>
          </a:p>
        </p:txBody>
      </p:sp>
      <p:sp>
        <p:nvSpPr>
          <p:cNvPr id="4" name="Footer Placeholder 3">
            <a:extLst>
              <a:ext uri="{FF2B5EF4-FFF2-40B4-BE49-F238E27FC236}">
                <a16:creationId xmlns:a16="http://schemas.microsoft.com/office/drawing/2014/main" xmlns="" id="{E7A572F4-B1A6-3951-37E3-15B1A70115FD}"/>
              </a:ext>
            </a:extLst>
          </p:cNvPr>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47BF92F-B136-D3B7-64F9-7BE874110525}"/>
              </a:ext>
            </a:extLst>
          </p:cNvPr>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r>
              <a:rPr lang="en-US" dirty="0"/>
              <a:t>1</a:t>
            </a:r>
          </a:p>
        </p:txBody>
      </p:sp>
    </p:spTree>
    <p:extLst>
      <p:ext uri="{BB962C8B-B14F-4D97-AF65-F5344CB8AC3E}">
        <p14:creationId xmlns:p14="http://schemas.microsoft.com/office/powerpoint/2010/main" val="866487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2945659" cy="4981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6" y="0"/>
            <a:ext cx="2945659" cy="49813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30093"/>
            <a:ext cx="2945659" cy="4981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6" y="9430093"/>
            <a:ext cx="2945659" cy="4981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Roboto"/>
                <a:ea typeface="Roboto"/>
                <a:cs typeface="Roboto"/>
                <a:sym typeface="Roboto"/>
              </a:rPr>
              <a:t>‹#›</a:t>
            </a:fld>
            <a:endParaRP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03334931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136d0d7768_0_9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g1136d0d7768_0_919:notes"/>
          <p:cNvSpPr txBox="1">
            <a:spLocks noGrp="1"/>
          </p:cNvSpPr>
          <p:nvPr>
            <p:ph type="body" idx="1"/>
          </p:nvPr>
        </p:nvSpPr>
        <p:spPr>
          <a:xfrm>
            <a:off x="679768" y="4777959"/>
            <a:ext cx="5438100" cy="39093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 name="Google Shape;39;g1136d0d7768_0_919:notes"/>
          <p:cNvSpPr txBox="1">
            <a:spLocks noGrp="1"/>
          </p:cNvSpPr>
          <p:nvPr>
            <p:ph type="sldNum" idx="12"/>
          </p:nvPr>
        </p:nvSpPr>
        <p:spPr>
          <a:xfrm>
            <a:off x="3850445" y="9430092"/>
            <a:ext cx="2945700" cy="4980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Roboto"/>
              <a:buNone/>
            </a:pPr>
            <a:fld id="{00000000-1234-1234-1234-123412341234}" type="slidenum">
              <a:rPr lang="el-GR" sz="1200" b="0" i="0" u="none" strike="noStrike" cap="none">
                <a:solidFill>
                  <a:srgbClr val="000000"/>
                </a:solidFill>
                <a:latin typeface="Roboto"/>
                <a:ea typeface="Roboto"/>
                <a:cs typeface="Roboto"/>
                <a:sym typeface="Roboto"/>
              </a:rPr>
              <a:t>1</a:t>
            </a:fld>
            <a:endParaRPr sz="1200" b="0" i="0" u="none" strike="noStrike" cap="none"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4969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2BFAB5-A581-CEC3-B64F-61E9EAD0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1E732B6-EE9D-167D-1F66-A431BE216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C857575-AA17-424E-2846-BD806B6F30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B6C45AF-BE60-1D6A-E631-9BB48C5DF58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2</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27176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161C4AF-F15B-5B81-0A5A-C3BD72F78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972350C-888E-6E54-E6C1-5CFAD1F20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BB2FB19-3B91-D525-D14E-A9F2514AD45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prstClr val="black"/>
                </a:solidFill>
                <a:highlight>
                  <a:srgbClr val="FFFF00"/>
                </a:highlight>
                <a:latin typeface="Calibri" panose="020F0502020204030204" pitchFamily="34" charset="0"/>
                <a:ea typeface="Roboto"/>
                <a:cs typeface="Calibri" panose="020F0502020204030204" pitchFamily="34" charset="0"/>
                <a:sym typeface="Roboto"/>
              </a:rPr>
              <a:t>Σύνταξη απολογιστικής αναφοράς της δράσης, όπου θα αναφέρονται: αριθμός, φύλο, ηλικία εξυπηρετούμενων, ακάλυπτες ανάγκες υγείας, εντοπισμός κοινωνικών ανισοτήτων, υποκείμενα νοσήματα</a:t>
            </a:r>
            <a:endParaRPr lang="en-US" sz="1200" b="0" i="0" u="none" strike="noStrike" cap="none" dirty="0">
              <a:solidFill>
                <a:prstClr val="black"/>
              </a:solidFill>
              <a:highlight>
                <a:srgbClr val="FFFF00"/>
              </a:highlight>
              <a:latin typeface="Calibri" panose="020F0502020204030204" pitchFamily="34" charset="0"/>
              <a:ea typeface="Roboto"/>
              <a:cs typeface="Calibri" panose="020F0502020204030204" pitchFamily="34" charset="0"/>
              <a:sym typeface="Roboto"/>
            </a:endParaRPr>
          </a:p>
          <a:p>
            <a:endParaRPr lang="en-US" dirty="0"/>
          </a:p>
        </p:txBody>
      </p:sp>
      <p:sp>
        <p:nvSpPr>
          <p:cNvPr id="4" name="Slide Number Placeholder 3">
            <a:extLst>
              <a:ext uri="{FF2B5EF4-FFF2-40B4-BE49-F238E27FC236}">
                <a16:creationId xmlns:a16="http://schemas.microsoft.com/office/drawing/2014/main" xmlns="" id="{65A5072D-71D2-5171-A1E4-BDD1A264B95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4</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60863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713E3C-FFD7-F726-7E39-235004880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C5425EC-2F2B-DFF6-D9D8-A9D15D7D8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441C101-5885-6010-C62F-733BC3530F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6D0C5D2-C4AC-3078-A226-BBA6E2D2860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5</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17322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Custom Layout 1">
  <p:cSld name="14_Custom Layout_1">
    <p:spTree>
      <p:nvGrpSpPr>
        <p:cNvPr id="1" name="Shape 29"/>
        <p:cNvGrpSpPr/>
        <p:nvPr/>
      </p:nvGrpSpPr>
      <p:grpSpPr>
        <a:xfrm>
          <a:off x="0" y="0"/>
          <a:ext cx="0" cy="0"/>
          <a:chOff x="0" y="0"/>
          <a:chExt cx="0" cy="0"/>
        </a:xfrm>
      </p:grpSpPr>
      <p:sp>
        <p:nvSpPr>
          <p:cNvPr id="30" name="Google Shape;30;g2babe5de96e_0_41"/>
          <p:cNvSpPr txBox="1">
            <a:spLocks noGrp="1"/>
          </p:cNvSpPr>
          <p:nvPr>
            <p:ph type="title"/>
          </p:nvPr>
        </p:nvSpPr>
        <p:spPr>
          <a:xfrm>
            <a:off x="327600" y="225319"/>
            <a:ext cx="11342267" cy="835200"/>
          </a:xfrm>
          <a:prstGeom prst="rect">
            <a:avLst/>
          </a:prstGeom>
          <a:noFill/>
          <a:ln>
            <a:noFill/>
          </a:ln>
        </p:spPr>
        <p:txBody>
          <a:bodyPr spcFirstLastPara="1" wrap="square" lIns="108000" tIns="45700" rIns="91425" bIns="45700" anchor="b" anchorCtr="0">
            <a:noAutofit/>
          </a:bodyPr>
          <a:lstStyle>
            <a:lvl1pPr marR="0" lvl="0" algn="l">
              <a:lnSpc>
                <a:spcPct val="90000"/>
              </a:lnSpc>
              <a:spcBef>
                <a:spcPts val="0"/>
              </a:spcBef>
              <a:spcAft>
                <a:spcPts val="0"/>
              </a:spcAft>
              <a:buClr>
                <a:srgbClr val="000000"/>
              </a:buClr>
              <a:buSzPts val="3200"/>
              <a:buFont typeface="Arial"/>
              <a:buNone/>
              <a:defRPr sz="26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g2babe5de96e_0_41"/>
          <p:cNvSpPr txBox="1">
            <a:spLocks noGrp="1"/>
          </p:cNvSpPr>
          <p:nvPr>
            <p:ph type="body" idx="1"/>
          </p:nvPr>
        </p:nvSpPr>
        <p:spPr>
          <a:xfrm>
            <a:off x="326267" y="1077608"/>
            <a:ext cx="11343600" cy="367200"/>
          </a:xfrm>
          <a:prstGeom prst="rect">
            <a:avLst/>
          </a:prstGeom>
          <a:noFill/>
          <a:ln>
            <a:noFill/>
          </a:ln>
        </p:spPr>
        <p:txBody>
          <a:bodyPr spcFirstLastPara="1" wrap="square" lIns="108000"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2000" b="1" i="0" u="none" strike="noStrike" cap="none">
                <a:solidFill>
                  <a:srgbClr val="36363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34" name="Google Shape;34;g2babe5de96e_0_41"/>
          <p:cNvSpPr txBox="1">
            <a:spLocks noGrp="1"/>
          </p:cNvSpPr>
          <p:nvPr>
            <p:ph type="ftr" idx="11"/>
          </p:nvPr>
        </p:nvSpPr>
        <p:spPr>
          <a:xfrm>
            <a:off x="809897" y="6377081"/>
            <a:ext cx="10315200" cy="255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3" name="Picture 2">
            <a:extLst>
              <a:ext uri="{FF2B5EF4-FFF2-40B4-BE49-F238E27FC236}">
                <a16:creationId xmlns:a16="http://schemas.microsoft.com/office/drawing/2014/main" xmlns="" id="{048B253D-1562-B107-AF68-2775899C0EFD}"/>
              </a:ext>
            </a:extLst>
          </p:cNvPr>
          <p:cNvPicPr>
            <a:picLocks noChangeAspect="1"/>
          </p:cNvPicPr>
          <p:nvPr userDrawn="1"/>
        </p:nvPicPr>
        <p:blipFill>
          <a:blip r:embed="rId2"/>
          <a:stretch>
            <a:fillRect/>
          </a:stretch>
        </p:blipFill>
        <p:spPr>
          <a:xfrm>
            <a:off x="0" y="6257540"/>
            <a:ext cx="1822840" cy="565452"/>
          </a:xfrm>
          <a:prstGeom prst="rect">
            <a:avLst/>
          </a:prstGeom>
        </p:spPr>
      </p:pic>
      <p:pic>
        <p:nvPicPr>
          <p:cNvPr id="1026" name="Picture 2" descr="ΕΟΔΥ: Οδηγίες για παραμονή παιδιών &amp; εφήβων στο σπίτι — Stilida.com">
            <a:extLst>
              <a:ext uri="{FF2B5EF4-FFF2-40B4-BE49-F238E27FC236}">
                <a16:creationId xmlns:a16="http://schemas.microsoft.com/office/drawing/2014/main" xmlns="" id="{B8D42FF0-AAE7-604B-3485-20634167A2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5849" y="6312438"/>
            <a:ext cx="545562" cy="545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Custom Layout 1" userDrawn="1">
  <p:cSld name="15_Custom Layout 1">
    <p:spTree>
      <p:nvGrpSpPr>
        <p:cNvPr id="1" name="Shape 29"/>
        <p:cNvGrpSpPr/>
        <p:nvPr/>
      </p:nvGrpSpPr>
      <p:grpSpPr>
        <a:xfrm>
          <a:off x="0" y="0"/>
          <a:ext cx="0" cy="0"/>
          <a:chOff x="0" y="0"/>
          <a:chExt cx="0" cy="0"/>
        </a:xfrm>
      </p:grpSpPr>
      <p:sp>
        <p:nvSpPr>
          <p:cNvPr id="30" name="Google Shape;30;g2babe5de96e_0_41"/>
          <p:cNvSpPr txBox="1">
            <a:spLocks noGrp="1"/>
          </p:cNvSpPr>
          <p:nvPr>
            <p:ph type="title"/>
          </p:nvPr>
        </p:nvSpPr>
        <p:spPr>
          <a:xfrm>
            <a:off x="327600" y="225319"/>
            <a:ext cx="9519427" cy="1009481"/>
          </a:xfrm>
          <a:prstGeom prst="rect">
            <a:avLst/>
          </a:prstGeom>
          <a:noFill/>
          <a:ln>
            <a:noFill/>
          </a:ln>
        </p:spPr>
        <p:txBody>
          <a:bodyPr spcFirstLastPara="1" wrap="square" lIns="108000" tIns="45700" rIns="91425" bIns="45700" anchor="t" anchorCtr="0">
            <a:noAutofit/>
          </a:bodyPr>
          <a:lstStyle>
            <a:lvl1pPr marR="0" lvl="0" algn="l">
              <a:lnSpc>
                <a:spcPct val="90000"/>
              </a:lnSpc>
              <a:spcBef>
                <a:spcPts val="0"/>
              </a:spcBef>
              <a:spcAft>
                <a:spcPts val="0"/>
              </a:spcAft>
              <a:buClr>
                <a:srgbClr val="000000"/>
              </a:buClr>
              <a:buSzPts val="3200"/>
              <a:buFont typeface="Arial"/>
              <a:buNone/>
              <a:defRPr sz="30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g2babe5de96e_0_41"/>
          <p:cNvSpPr txBox="1">
            <a:spLocks noGrp="1"/>
          </p:cNvSpPr>
          <p:nvPr>
            <p:ph type="ftr" idx="11"/>
          </p:nvPr>
        </p:nvSpPr>
        <p:spPr>
          <a:xfrm>
            <a:off x="809897" y="6377081"/>
            <a:ext cx="10315200" cy="255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3" name="Picture 2">
            <a:extLst>
              <a:ext uri="{FF2B5EF4-FFF2-40B4-BE49-F238E27FC236}">
                <a16:creationId xmlns:a16="http://schemas.microsoft.com/office/drawing/2014/main" xmlns="" id="{048B253D-1562-B107-AF68-2775899C0EFD}"/>
              </a:ext>
            </a:extLst>
          </p:cNvPr>
          <p:cNvPicPr>
            <a:picLocks noChangeAspect="1"/>
          </p:cNvPicPr>
          <p:nvPr userDrawn="1"/>
        </p:nvPicPr>
        <p:blipFill>
          <a:blip r:embed="rId2"/>
          <a:srcRect t="9708" b="10048"/>
          <a:stretch/>
        </p:blipFill>
        <p:spPr>
          <a:xfrm>
            <a:off x="9847027" y="12220"/>
            <a:ext cx="1822840" cy="453745"/>
          </a:xfrm>
          <a:prstGeom prst="rect">
            <a:avLst/>
          </a:prstGeom>
        </p:spPr>
      </p:pic>
      <p:pic>
        <p:nvPicPr>
          <p:cNvPr id="1026" name="Picture 2" descr="ΕΟΔΥ: Οδηγίες για παραμονή παιδιών &amp; εφήβων στο σπίτι — Stilida.com">
            <a:extLst>
              <a:ext uri="{FF2B5EF4-FFF2-40B4-BE49-F238E27FC236}">
                <a16:creationId xmlns:a16="http://schemas.microsoft.com/office/drawing/2014/main" xmlns="" id="{B8D42FF0-AAE7-604B-3485-20634167A2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22876" y="12220"/>
            <a:ext cx="545562" cy="54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6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xmlns="" id="{CA31CE53-168E-EA1A-E6CB-3437281B09D1}"/>
              </a:ext>
            </a:extLst>
          </p:cNvPr>
          <p:cNvGraphicFramePr>
            <a:graphicFrameLocks noChangeAspect="1"/>
          </p:cNvGraphicFramePr>
          <p:nvPr userDrawn="1">
            <p:custDataLst>
              <p:tags r:id="rId6"/>
            </p:custDataLst>
            <p:extLst>
              <p:ext uri="{D42A27DB-BD31-4B8C-83A1-F6EECF244321}">
                <p14:modId xmlns:p14="http://schemas.microsoft.com/office/powerpoint/2010/main" val="352039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7" imgW="410" imgH="409" progId="TCLayout.ActiveDocument.1">
                  <p:embed/>
                </p:oleObj>
              </mc:Choice>
              <mc:Fallback>
                <p:oleObj name="think-cell Slide" r:id="rId7" imgW="410" imgH="409" progId="TCLayout.ActiveDocument.1">
                  <p:embed/>
                  <p:pic>
                    <p:nvPicPr>
                      <p:cNvPr id="3" name="think-cell data - do not delete" hidden="1">
                        <a:extLst>
                          <a:ext uri="{FF2B5EF4-FFF2-40B4-BE49-F238E27FC236}">
                            <a16:creationId xmlns:a16="http://schemas.microsoft.com/office/drawing/2014/main" xmlns="" id="{CA31CE53-168E-EA1A-E6CB-3437281B09D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g1136d0d7768_0_1535"/>
          <p:cNvSpPr txBox="1">
            <a:spLocks noGrp="1"/>
          </p:cNvSpPr>
          <p:nvPr>
            <p:ph type="title"/>
          </p:nvPr>
        </p:nvSpPr>
        <p:spPr>
          <a:xfrm>
            <a:off x="838200" y="365125"/>
            <a:ext cx="9097652" cy="739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svg"/><Relationship Id="rId1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1.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8.png"/><Relationship Id="rId15" Type="http://schemas.openxmlformats.org/officeDocument/2006/relationships/image" Target="../media/image19.svg"/><Relationship Id="rId10" Type="http://schemas.openxmlformats.org/officeDocument/2006/relationships/image" Target="../media/image10.png"/><Relationship Id="rId19" Type="http://schemas.openxmlformats.org/officeDocument/2006/relationships/image" Target="../media/image23.svg"/><Relationship Id="rId4" Type="http://schemas.openxmlformats.org/officeDocument/2006/relationships/image" Target="../media/image9.svg"/><Relationship Id="rId9" Type="http://schemas.openxmlformats.org/officeDocument/2006/relationships/image" Target="../media/image3.jpe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25.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1136d0d7768_0_919"/>
          <p:cNvSpPr/>
          <p:nvPr/>
        </p:nvSpPr>
        <p:spPr>
          <a:xfrm>
            <a:off x="0" y="-1"/>
            <a:ext cx="9532404" cy="6858000"/>
          </a:xfrm>
          <a:prstGeom prst="rect">
            <a:avLst/>
          </a:prstGeom>
          <a:solidFill>
            <a:srgbClr val="013476"/>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lt1"/>
              </a:solidFill>
              <a:latin typeface="Arial"/>
              <a:ea typeface="Arial"/>
              <a:cs typeface="Arial"/>
              <a:sym typeface="Arial"/>
            </a:endParaRPr>
          </a:p>
        </p:txBody>
      </p:sp>
      <p:pic>
        <p:nvPicPr>
          <p:cNvPr id="44" name="Google Shape;44;g1136d0d7768_0_919" descr="A close up of a logo&#10;&#10;Description automatically generated"/>
          <p:cNvPicPr preferRelativeResize="0"/>
          <p:nvPr/>
        </p:nvPicPr>
        <p:blipFill rotWithShape="1">
          <a:blip r:embed="rId3">
            <a:alphaModFix/>
          </a:blip>
          <a:srcRect l="70000"/>
          <a:stretch/>
        </p:blipFill>
        <p:spPr>
          <a:xfrm>
            <a:off x="8534400" y="-1"/>
            <a:ext cx="3657600" cy="6858001"/>
          </a:xfrm>
          <a:prstGeom prst="rect">
            <a:avLst/>
          </a:prstGeom>
          <a:noFill/>
          <a:ln>
            <a:noFill/>
          </a:ln>
        </p:spPr>
      </p:pic>
      <p:sp>
        <p:nvSpPr>
          <p:cNvPr id="46" name="Google Shape;46;g1136d0d7768_0_919"/>
          <p:cNvSpPr txBox="1"/>
          <p:nvPr/>
        </p:nvSpPr>
        <p:spPr>
          <a:xfrm>
            <a:off x="391250" y="2492306"/>
            <a:ext cx="9532404" cy="2988467"/>
          </a:xfrm>
          <a:prstGeom prst="rect">
            <a:avLst/>
          </a:prstGeom>
          <a:noFill/>
          <a:ln>
            <a:noFill/>
          </a:ln>
        </p:spPr>
        <p:txBody>
          <a:bodyPr spcFirstLastPara="1" wrap="square" lIns="91425" tIns="45700" rIns="91425" bIns="45700" anchor="t" anchorCtr="0">
            <a:noAutofit/>
          </a:bodyPr>
          <a:lstStyle/>
          <a:p>
            <a:pPr marL="0" lvl="0" indent="0">
              <a:buSzPts val="3600"/>
              <a:buFont typeface="Arial"/>
              <a:buNone/>
            </a:pPr>
            <a:r>
              <a:rPr lang="el-GR" sz="3600" b="1" dirty="0">
                <a:solidFill>
                  <a:srgbClr val="FFFFFF"/>
                </a:solidFill>
                <a:latin typeface="72" panose="020B0503030000000003" pitchFamily="34" charset="0"/>
                <a:cs typeface="72" panose="020B0503030000000003" pitchFamily="34" charset="0"/>
                <a:sym typeface="Calibri"/>
              </a:rPr>
              <a:t>Κινητές Ομάδες </a:t>
            </a:r>
          </a:p>
          <a:p>
            <a:pPr marL="0" lvl="0" indent="0">
              <a:buSzPts val="3600"/>
              <a:buFont typeface="Arial"/>
              <a:buNone/>
            </a:pPr>
            <a:r>
              <a:rPr lang="el-GR" sz="3600" b="1" dirty="0">
                <a:solidFill>
                  <a:srgbClr val="FFFFFF"/>
                </a:solidFill>
                <a:latin typeface="72" panose="020B0503030000000003" pitchFamily="34" charset="0"/>
                <a:cs typeface="72" panose="020B0503030000000003" pitchFamily="34" charset="0"/>
                <a:sym typeface="Calibri"/>
              </a:rPr>
              <a:t>Πρωτοβάθμιας Φροντίδας Υγείας</a:t>
            </a:r>
          </a:p>
        </p:txBody>
      </p:sp>
      <p:sp>
        <p:nvSpPr>
          <p:cNvPr id="47" name="Google Shape;47;g1136d0d7768_0_919"/>
          <p:cNvSpPr txBox="1"/>
          <p:nvPr/>
        </p:nvSpPr>
        <p:spPr>
          <a:xfrm>
            <a:off x="518333" y="5635007"/>
            <a:ext cx="87804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sz="1800" dirty="0">
                <a:solidFill>
                  <a:srgbClr val="FFFFFF"/>
                </a:solidFill>
                <a:latin typeface="72 Black" panose="020B0A04030603020204" pitchFamily="34" charset="0"/>
                <a:cs typeface="72 Black" panose="020B0A04030603020204" pitchFamily="34" charset="0"/>
                <a:sym typeface="Calibri"/>
              </a:rPr>
              <a:t>Νοέμβριος 2025</a:t>
            </a:r>
            <a:endParaRPr sz="1800" dirty="0">
              <a:solidFill>
                <a:srgbClr val="FFFFFF"/>
              </a:solidFill>
              <a:latin typeface="72 Black" panose="020B0A04030603020204" pitchFamily="34" charset="0"/>
              <a:cs typeface="72 Black" panose="020B0A04030603020204" pitchFamily="34" charset="0"/>
              <a:sym typeface="Calibri"/>
            </a:endParaRPr>
          </a:p>
        </p:txBody>
      </p:sp>
      <p:sp>
        <p:nvSpPr>
          <p:cNvPr id="2" name="Google Shape;42;g1136d0d7768_0_919">
            <a:extLst>
              <a:ext uri="{FF2B5EF4-FFF2-40B4-BE49-F238E27FC236}">
                <a16:creationId xmlns:a16="http://schemas.microsoft.com/office/drawing/2014/main" xmlns="" id="{898DCE50-4D33-8037-461A-07AA1F7B3F89}"/>
              </a:ext>
            </a:extLst>
          </p:cNvPr>
          <p:cNvSpPr/>
          <p:nvPr/>
        </p:nvSpPr>
        <p:spPr>
          <a:xfrm>
            <a:off x="1516986" y="759933"/>
            <a:ext cx="47418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i="0" u="none" strike="noStrike" cap="none" dirty="0">
                <a:solidFill>
                  <a:srgbClr val="FFFFFF"/>
                </a:solidFill>
                <a:latin typeface="Calibri"/>
                <a:ea typeface="Calibri"/>
                <a:cs typeface="Calibri"/>
                <a:sym typeface="Calibri"/>
              </a:rPr>
              <a:t>ΕΛΛΗΝΙΚΗ ΔΗΜΟΚΡΑΤΙΑ</a:t>
            </a:r>
            <a:endParaRPr sz="1400" b="0" i="0" u="none" strike="noStrike" cap="none" dirty="0">
              <a:solidFill>
                <a:srgbClr val="000000"/>
              </a:solidFill>
              <a:latin typeface="Arial"/>
              <a:ea typeface="Arial"/>
              <a:cs typeface="Arial"/>
              <a:sym typeface="Arial"/>
            </a:endParaRPr>
          </a:p>
        </p:txBody>
      </p:sp>
      <p:sp>
        <p:nvSpPr>
          <p:cNvPr id="3" name="Google Shape;43;g1136d0d7768_0_919">
            <a:extLst>
              <a:ext uri="{FF2B5EF4-FFF2-40B4-BE49-F238E27FC236}">
                <a16:creationId xmlns:a16="http://schemas.microsoft.com/office/drawing/2014/main" xmlns="" id="{AD8059A9-0FD1-AEAD-905E-5F90ABD6815D}"/>
              </a:ext>
            </a:extLst>
          </p:cNvPr>
          <p:cNvSpPr/>
          <p:nvPr/>
        </p:nvSpPr>
        <p:spPr>
          <a:xfrm>
            <a:off x="1516986" y="1107277"/>
            <a:ext cx="47418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0" i="0" u="none" strike="noStrike" cap="none" dirty="0">
                <a:solidFill>
                  <a:srgbClr val="FFFFFF"/>
                </a:solidFill>
                <a:latin typeface="Calibri"/>
                <a:ea typeface="Calibri"/>
                <a:cs typeface="Calibri"/>
                <a:sym typeface="Calibri"/>
              </a:rPr>
              <a:t>Υπουργείο Υγείας</a:t>
            </a:r>
            <a:endParaRPr sz="1400" b="0" i="0" u="none" strike="noStrike" cap="none" dirty="0">
              <a:solidFill>
                <a:srgbClr val="000000"/>
              </a:solidFill>
              <a:latin typeface="Arial"/>
              <a:ea typeface="Arial"/>
              <a:cs typeface="Arial"/>
              <a:sym typeface="Arial"/>
            </a:endParaRPr>
          </a:p>
        </p:txBody>
      </p:sp>
      <p:pic>
        <p:nvPicPr>
          <p:cNvPr id="4" name="Google Shape;45;g1136d0d7768_0_919" descr="A close up of a logo&#10;&#10;Description automatically generated">
            <a:extLst>
              <a:ext uri="{FF2B5EF4-FFF2-40B4-BE49-F238E27FC236}">
                <a16:creationId xmlns:a16="http://schemas.microsoft.com/office/drawing/2014/main" xmlns="" id="{B3B484E7-D873-7920-BC9A-EB3A4C09243D}"/>
              </a:ext>
            </a:extLst>
          </p:cNvPr>
          <p:cNvPicPr preferRelativeResize="0"/>
          <p:nvPr/>
        </p:nvPicPr>
        <p:blipFill rotWithShape="1">
          <a:blip r:embed="rId3">
            <a:alphaModFix/>
          </a:blip>
          <a:srcRect l="2029" t="5223" r="87558" b="75701"/>
          <a:stretch/>
        </p:blipFill>
        <p:spPr>
          <a:xfrm>
            <a:off x="247650" y="424126"/>
            <a:ext cx="1269335" cy="1308246"/>
          </a:xfrm>
          <a:prstGeom prst="rect">
            <a:avLst/>
          </a:prstGeom>
          <a:noFill/>
          <a:ln>
            <a:noFill/>
          </a:ln>
        </p:spPr>
      </p:pic>
      <p:pic>
        <p:nvPicPr>
          <p:cNvPr id="5" name="Εικόνα 2" descr="Εικόνα που περιέχει γραφικά, clipart&#10;&#10;Το περιεχόμενο που δημιουργείται από AI ενδέχεται να είναι εσφαλμένο.">
            <a:extLst>
              <a:ext uri="{FF2B5EF4-FFF2-40B4-BE49-F238E27FC236}">
                <a16:creationId xmlns:a16="http://schemas.microsoft.com/office/drawing/2014/main" xmlns="" id="{4FD56B00-98A3-539F-40FA-B933782CC4E8}"/>
              </a:ext>
            </a:extLst>
          </p:cNvPr>
          <p:cNvPicPr>
            <a:picLocks noChangeAspect="1"/>
          </p:cNvPicPr>
          <p:nvPr/>
        </p:nvPicPr>
        <p:blipFill>
          <a:blip r:embed="rId4"/>
          <a:stretch>
            <a:fillRect/>
          </a:stretch>
        </p:blipFill>
        <p:spPr>
          <a:xfrm>
            <a:off x="4609185" y="561073"/>
            <a:ext cx="961449" cy="1108012"/>
          </a:xfrm>
          <a:prstGeom prst="rect">
            <a:avLst/>
          </a:prstGeom>
          <a:solidFill>
            <a:schemeClr val="lt1"/>
          </a:solidFill>
        </p:spPr>
      </p:pic>
      <p:sp>
        <p:nvSpPr>
          <p:cNvPr id="6" name="Google Shape;42;g1136d0d7768_0_919">
            <a:extLst>
              <a:ext uri="{FF2B5EF4-FFF2-40B4-BE49-F238E27FC236}">
                <a16:creationId xmlns:a16="http://schemas.microsoft.com/office/drawing/2014/main" xmlns="" id="{A0A0C885-CC72-5A96-5F9D-396BEF3327AF}"/>
              </a:ext>
            </a:extLst>
          </p:cNvPr>
          <p:cNvSpPr/>
          <p:nvPr/>
        </p:nvSpPr>
        <p:spPr>
          <a:xfrm>
            <a:off x="5621400" y="933605"/>
            <a:ext cx="33194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i="0" u="none" strike="noStrike" cap="none" dirty="0">
                <a:solidFill>
                  <a:srgbClr val="FFFFFF"/>
                </a:solidFill>
                <a:latin typeface="Calibri"/>
                <a:ea typeface="Calibri"/>
                <a:cs typeface="Calibri"/>
                <a:sym typeface="Calibri"/>
              </a:rPr>
              <a:t>Εθνικός Οργανισμός Δημόσιας Υγείας (ΕΟΔΥ)</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6E25D9E2-C674-4231-4D9F-4DFF15C25108}"/>
              </a:ext>
            </a:extLst>
          </p:cNvPr>
          <p:cNvPicPr>
            <a:picLocks noChangeAspect="1"/>
          </p:cNvPicPr>
          <p:nvPr/>
        </p:nvPicPr>
        <p:blipFill>
          <a:blip r:embed="rId2"/>
          <a:stretch>
            <a:fillRect/>
          </a:stretch>
        </p:blipFill>
        <p:spPr>
          <a:xfrm>
            <a:off x="984379" y="1343025"/>
            <a:ext cx="10223242" cy="4797072"/>
          </a:xfrm>
          <a:prstGeom prst="rect">
            <a:avLst/>
          </a:prstGeom>
        </p:spPr>
      </p:pic>
      <p:sp>
        <p:nvSpPr>
          <p:cNvPr id="2" name="Τίτλος 1">
            <a:extLst>
              <a:ext uri="{FF2B5EF4-FFF2-40B4-BE49-F238E27FC236}">
                <a16:creationId xmlns:a16="http://schemas.microsoft.com/office/drawing/2014/main" xmlns="" id="{EDD02663-C11E-2E87-370C-E2968CE3243D}"/>
              </a:ext>
            </a:extLst>
          </p:cNvPr>
          <p:cNvSpPr>
            <a:spLocks noGrp="1"/>
          </p:cNvSpPr>
          <p:nvPr>
            <p:ph type="title"/>
          </p:nvPr>
        </p:nvSpPr>
        <p:spPr>
          <a:xfrm>
            <a:off x="327025" y="225425"/>
            <a:ext cx="11342688" cy="679739"/>
          </a:xfrm>
        </p:spPr>
        <p:txBody>
          <a:bodyPr/>
          <a:lstStyle/>
          <a:p>
            <a:r>
              <a:rPr lang="el-GR" dirty="0"/>
              <a:t>Πιλοτική εφαρμογή των ΚΟΜΥ</a:t>
            </a:r>
          </a:p>
        </p:txBody>
      </p:sp>
      <p:sp>
        <p:nvSpPr>
          <p:cNvPr id="3" name="Θέση κειμένου 2">
            <a:extLst>
              <a:ext uri="{FF2B5EF4-FFF2-40B4-BE49-F238E27FC236}">
                <a16:creationId xmlns:a16="http://schemas.microsoft.com/office/drawing/2014/main" xmlns="" id="{9119D9CA-AE9C-B1A8-17EF-E7EEBE19C431}"/>
              </a:ext>
            </a:extLst>
          </p:cNvPr>
          <p:cNvSpPr>
            <a:spLocks noGrp="1"/>
          </p:cNvSpPr>
          <p:nvPr>
            <p:ph type="body" idx="1"/>
          </p:nvPr>
        </p:nvSpPr>
        <p:spPr>
          <a:xfrm>
            <a:off x="327025" y="906509"/>
            <a:ext cx="11342688" cy="366712"/>
          </a:xfrm>
        </p:spPr>
        <p:txBody>
          <a:bodyPr/>
          <a:lstStyle/>
          <a:p>
            <a:r>
              <a:rPr lang="el-GR" dirty="0"/>
              <a:t>Τα αποτελέσματα των ΚΟΜΥ στην πιλοτική τους εφαρμογή: </a:t>
            </a:r>
          </a:p>
        </p:txBody>
      </p:sp>
      <p:sp>
        <p:nvSpPr>
          <p:cNvPr id="6" name="TextBox 5">
            <a:extLst>
              <a:ext uri="{FF2B5EF4-FFF2-40B4-BE49-F238E27FC236}">
                <a16:creationId xmlns:a16="http://schemas.microsoft.com/office/drawing/2014/main" xmlns="" id="{725BBA78-80E1-B221-F3A4-F4A20824BF31}"/>
              </a:ext>
            </a:extLst>
          </p:cNvPr>
          <p:cNvSpPr txBox="1"/>
          <p:nvPr/>
        </p:nvSpPr>
        <p:spPr>
          <a:xfrm>
            <a:off x="2558472" y="2571584"/>
            <a:ext cx="7075055" cy="1631216"/>
          </a:xfrm>
          <a:prstGeom prst="rect">
            <a:avLst/>
          </a:prstGeom>
          <a:noFill/>
        </p:spPr>
        <p:txBody>
          <a:bodyPr wrap="square">
            <a:spAutoFit/>
          </a:bodyPr>
          <a:lstStyle/>
          <a:p>
            <a:pPr marL="571500" lvl="0" indent="-571500" algn="l" rtl="0">
              <a:buFont typeface="Wingdings" panose="05000000000000000000" pitchFamily="2" charset="2"/>
              <a:buChar char="ü"/>
              <a:defRPr/>
            </a:pPr>
            <a:r>
              <a:rPr lang="el-GR" sz="2400" b="1" i="1" dirty="0">
                <a:solidFill>
                  <a:srgbClr val="242852"/>
                </a:solidFill>
              </a:rPr>
              <a:t>5.000</a:t>
            </a:r>
            <a:r>
              <a:rPr lang="en-US" sz="2400" b="1" i="1" dirty="0">
                <a:solidFill>
                  <a:srgbClr val="242852"/>
                </a:solidFill>
                <a:latin typeface="Arial"/>
                <a:cs typeface="Arial"/>
                <a:sym typeface="Arial"/>
              </a:rPr>
              <a:t> </a:t>
            </a:r>
            <a:r>
              <a:rPr lang="el-GR" sz="2400" b="1" i="1" dirty="0">
                <a:solidFill>
                  <a:srgbClr val="242852"/>
                </a:solidFill>
                <a:latin typeface="Arial"/>
                <a:cs typeface="Arial"/>
                <a:sym typeface="Arial"/>
              </a:rPr>
              <a:t>πολίτες εξετάσθηκαν τόσο κατ’ </a:t>
            </a:r>
            <a:r>
              <a:rPr lang="el-GR" sz="2400" b="1" i="1" dirty="0" err="1">
                <a:solidFill>
                  <a:srgbClr val="242852"/>
                </a:solidFill>
                <a:latin typeface="Arial"/>
                <a:cs typeface="Arial"/>
                <a:sym typeface="Arial"/>
              </a:rPr>
              <a:t>οίκον</a:t>
            </a:r>
            <a:r>
              <a:rPr lang="el-GR" sz="2400" b="1" i="1" dirty="0">
                <a:solidFill>
                  <a:srgbClr val="242852"/>
                </a:solidFill>
                <a:latin typeface="Arial"/>
                <a:cs typeface="Arial"/>
                <a:sym typeface="Arial"/>
              </a:rPr>
              <a:t> όσο και στην κοινότητα</a:t>
            </a:r>
          </a:p>
          <a:p>
            <a:pPr lvl="0" algn="l" rtl="0">
              <a:defRPr/>
            </a:pPr>
            <a:endParaRPr lang="el-GR" sz="2800" b="1" i="1" dirty="0">
              <a:solidFill>
                <a:srgbClr val="242852"/>
              </a:solidFill>
              <a:latin typeface="Arial"/>
              <a:cs typeface="Arial"/>
              <a:sym typeface="Arial"/>
            </a:endParaRPr>
          </a:p>
          <a:p>
            <a:pPr marL="571500" lvl="0" indent="-571500" algn="l" rtl="0">
              <a:buFont typeface="Wingdings" panose="05000000000000000000" pitchFamily="2" charset="2"/>
              <a:buChar char="ü"/>
              <a:defRPr/>
            </a:pPr>
            <a:r>
              <a:rPr lang="el-GR" sz="2400" b="1" i="1" dirty="0">
                <a:solidFill>
                  <a:srgbClr val="242852"/>
                </a:solidFill>
                <a:latin typeface="Arial"/>
                <a:cs typeface="Arial"/>
                <a:sym typeface="Arial"/>
              </a:rPr>
              <a:t>175 διαφορετικά σημεία σε όλη την Ελλάδα</a:t>
            </a:r>
            <a:endParaRPr lang="en-US" sz="2400" b="1" i="1" dirty="0">
              <a:solidFill>
                <a:srgbClr val="242852"/>
              </a:solidFill>
              <a:latin typeface="Arial"/>
              <a:cs typeface="Arial"/>
              <a:sym typeface="Arial"/>
            </a:endParaRPr>
          </a:p>
        </p:txBody>
      </p:sp>
      <p:sp>
        <p:nvSpPr>
          <p:cNvPr id="10" name="TextBox 9">
            <a:extLst>
              <a:ext uri="{FF2B5EF4-FFF2-40B4-BE49-F238E27FC236}">
                <a16:creationId xmlns:a16="http://schemas.microsoft.com/office/drawing/2014/main" xmlns="" id="{1B090322-2F53-B364-7550-DAC0457A663F}"/>
              </a:ext>
            </a:extLst>
          </p:cNvPr>
          <p:cNvSpPr txBox="1"/>
          <p:nvPr/>
        </p:nvSpPr>
        <p:spPr>
          <a:xfrm>
            <a:off x="1152888" y="5200526"/>
            <a:ext cx="10054733" cy="461665"/>
          </a:xfrm>
          <a:prstGeom prst="rect">
            <a:avLst/>
          </a:prstGeom>
          <a:noFill/>
        </p:spPr>
        <p:txBody>
          <a:bodyPr wrap="square">
            <a:spAutoFit/>
          </a:bodyPr>
          <a:lstStyle/>
          <a:p>
            <a:r>
              <a:rPr lang="el-GR" sz="2400" b="1" i="1" dirty="0">
                <a:solidFill>
                  <a:srgbClr val="242852"/>
                </a:solidFill>
              </a:rPr>
              <a:t>Τον Νοέμβριο οι ΚΟΜΥ επισκέπτονται 900 σημεία σε όλη τη χώρα.</a:t>
            </a:r>
          </a:p>
        </p:txBody>
      </p:sp>
    </p:spTree>
    <p:extLst>
      <p:ext uri="{BB962C8B-B14F-4D97-AF65-F5344CB8AC3E}">
        <p14:creationId xmlns:p14="http://schemas.microsoft.com/office/powerpoint/2010/main" val="212679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855336"/>
          </a:xfrm>
        </p:spPr>
        <p:txBody>
          <a:bodyPr/>
          <a:lstStyle/>
          <a:p>
            <a:r>
              <a:rPr lang="el-GR" dirty="0"/>
              <a:t>Προγραμματισμός Νοεμβρίου </a:t>
            </a:r>
            <a:br>
              <a:rPr lang="el-GR" dirty="0"/>
            </a:br>
            <a:endParaRPr lang="el-GR" sz="2000" dirty="0">
              <a:solidFill>
                <a:srgbClr val="363636"/>
              </a:solidFill>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54975906"/>
              </p:ext>
            </p:extLst>
          </p:nvPr>
        </p:nvGraphicFramePr>
        <p:xfrm>
          <a:off x="1596000" y="1167692"/>
          <a:ext cx="9000000" cy="4522617"/>
        </p:xfrm>
        <a:graphic>
          <a:graphicData uri="http://schemas.openxmlformats.org/drawingml/2006/table">
            <a:tbl>
              <a:tblPr/>
              <a:tblGrid>
                <a:gridCol w="1978473">
                  <a:extLst>
                    <a:ext uri="{9D8B030D-6E8A-4147-A177-3AD203B41FA5}">
                      <a16:colId xmlns:a16="http://schemas.microsoft.com/office/drawing/2014/main" xmlns="" val="3956870434"/>
                    </a:ext>
                  </a:extLst>
                </a:gridCol>
                <a:gridCol w="1983362">
                  <a:extLst>
                    <a:ext uri="{9D8B030D-6E8A-4147-A177-3AD203B41FA5}">
                      <a16:colId xmlns:a16="http://schemas.microsoft.com/office/drawing/2014/main" xmlns="" val="3303002224"/>
                    </a:ext>
                  </a:extLst>
                </a:gridCol>
                <a:gridCol w="2740690">
                  <a:extLst>
                    <a:ext uri="{9D8B030D-6E8A-4147-A177-3AD203B41FA5}">
                      <a16:colId xmlns:a16="http://schemas.microsoft.com/office/drawing/2014/main" xmlns="" val="1865124324"/>
                    </a:ext>
                  </a:extLst>
                </a:gridCol>
                <a:gridCol w="2297475">
                  <a:extLst>
                    <a:ext uri="{9D8B030D-6E8A-4147-A177-3AD203B41FA5}">
                      <a16:colId xmlns:a16="http://schemas.microsoft.com/office/drawing/2014/main" xmlns="" val="2957667176"/>
                    </a:ext>
                  </a:extLst>
                </a:gridCol>
              </a:tblGrid>
              <a:tr h="118234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78892162"/>
                  </a:ext>
                </a:extLst>
              </a:tr>
              <a:tr h="303661">
                <a:tc rowSpan="11">
                  <a:txBody>
                    <a:bodyPr/>
                    <a:lstStyle/>
                    <a:p>
                      <a:pPr algn="ctr" fontAlgn="ctr"/>
                      <a:r>
                        <a:rPr lang="el-GR" sz="1400" b="1" i="0" u="none" strike="noStrike" dirty="0">
                          <a:solidFill>
                            <a:srgbClr val="000000"/>
                          </a:solidFill>
                          <a:effectLst/>
                          <a:latin typeface="Calibri" panose="020F0502020204030204" pitchFamily="34" charset="0"/>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ΟΙΝΟΗ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9048825"/>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ΑΙΑΝΗ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247715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ΠΤΕΛΕΑ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9317004"/>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ΠΕΤΡΑΝΑ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5198600"/>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ΒΛΑΣΤΗ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2341691"/>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ΒΟΪΟΥ</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ΠΕΝΤΑΛΟΦΟΣ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109817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ΠΟΛΥΜΥΛΟΣ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6979086"/>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ΕΡΜΑΚΕΙΑ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9176860"/>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ΣΕΡΒΙΩΝ</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ΛΙΒΑΔΕΡΟ</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6703482"/>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ΠΥΡΓΟΙ</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76538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 ΔΗΜΗΤΡΙΟΣ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1987893"/>
                  </a:ext>
                </a:extLst>
              </a:tr>
            </a:tbl>
          </a:graphicData>
        </a:graphic>
      </p:graphicFrame>
      <p:sp>
        <p:nvSpPr>
          <p:cNvPr id="3" name="TextBox 2">
            <a:extLst>
              <a:ext uri="{FF2B5EF4-FFF2-40B4-BE49-F238E27FC236}">
                <a16:creationId xmlns:a16="http://schemas.microsoft.com/office/drawing/2014/main" xmlns="" id="{4F4209A6-D8E2-34B6-02A4-650D47973F4C}"/>
              </a:ext>
            </a:extLst>
          </p:cNvPr>
          <p:cNvSpPr txBox="1"/>
          <p:nvPr/>
        </p:nvSpPr>
        <p:spPr>
          <a:xfrm>
            <a:off x="170582" y="3429000"/>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3</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324167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0975" y="100628"/>
            <a:ext cx="11342267" cy="68908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06436889"/>
              </p:ext>
            </p:extLst>
          </p:nvPr>
        </p:nvGraphicFramePr>
        <p:xfrm>
          <a:off x="1596000" y="1096199"/>
          <a:ext cx="9000000" cy="5005796"/>
        </p:xfrm>
        <a:graphic>
          <a:graphicData uri="http://schemas.openxmlformats.org/drawingml/2006/table">
            <a:tbl>
              <a:tblPr/>
              <a:tblGrid>
                <a:gridCol w="2081547">
                  <a:extLst>
                    <a:ext uri="{9D8B030D-6E8A-4147-A177-3AD203B41FA5}">
                      <a16:colId xmlns:a16="http://schemas.microsoft.com/office/drawing/2014/main" xmlns="" val="1099397824"/>
                    </a:ext>
                  </a:extLst>
                </a:gridCol>
                <a:gridCol w="2185417">
                  <a:extLst>
                    <a:ext uri="{9D8B030D-6E8A-4147-A177-3AD203B41FA5}">
                      <a16:colId xmlns:a16="http://schemas.microsoft.com/office/drawing/2014/main" xmlns="" val="2395363533"/>
                    </a:ext>
                  </a:extLst>
                </a:gridCol>
                <a:gridCol w="2785419">
                  <a:extLst>
                    <a:ext uri="{9D8B030D-6E8A-4147-A177-3AD203B41FA5}">
                      <a16:colId xmlns:a16="http://schemas.microsoft.com/office/drawing/2014/main" xmlns="" val="2282679143"/>
                    </a:ext>
                  </a:extLst>
                </a:gridCol>
                <a:gridCol w="1947617">
                  <a:extLst>
                    <a:ext uri="{9D8B030D-6E8A-4147-A177-3AD203B41FA5}">
                      <a16:colId xmlns:a16="http://schemas.microsoft.com/office/drawing/2014/main" xmlns="" val="3830439491"/>
                    </a:ext>
                  </a:extLst>
                </a:gridCol>
              </a:tblGrid>
              <a:tr h="117317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312916140"/>
                  </a:ext>
                </a:extLst>
              </a:tr>
              <a:tr h="191631">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ΣΑΜΑΡΙΝΑ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7118199"/>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ΦΙΛΙΠΠΑΙΟΙ - ΑΕΤΙΑ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49598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ΚΡΑΝΙΑ ΙΑΤΡΕΙΟ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5/11/2025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0578030"/>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ΑΓΙΟΣ ΓΕΩΡΓΙΟΣ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7636175"/>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ΑΒΔΕΛΛΑ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918160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ΔΕΣΚΑΤΗΣ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ΤΡΙΦΥΛΛΙ - ΤΡΙΚΟΚΙΑ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334118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ΚΗΠΟΥΡΙΟ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11/11/2025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718281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ΔΟΤΣΙΚΟ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715827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ΠΕΡΙΒΟΛΙ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13/11/2025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548878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ΚΕΝΤΡΟ - ΝΗΣΙ - ΑΓΑΛΑΙΟΙ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264919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ΣΠΗΛΑΙΟ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6315385"/>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ΜΟΝΑΧΙΤΗΣ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193093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ΚΝΙΔΗ - ΙΤΕΑ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7643913"/>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ΠΙΣΤΙΚΟ - ΠΟΡΟΣ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902352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ΖΙΑΚΑΣ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337976"/>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ΚΙΒΩΤΟΣ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5738337"/>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ΚΛΗΜΑΤΑΚΙ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249555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ΜΕΓΑΡΟ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276711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ΠΡΟΣΒΟΡΟ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293128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ΦΕΛΛΙ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800463"/>
                  </a:ext>
                </a:extLst>
              </a:tr>
            </a:tbl>
          </a:graphicData>
        </a:graphic>
      </p:graphicFrame>
    </p:spTree>
    <p:extLst>
      <p:ext uri="{BB962C8B-B14F-4D97-AF65-F5344CB8AC3E}">
        <p14:creationId xmlns:p14="http://schemas.microsoft.com/office/powerpoint/2010/main" val="165446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876246973"/>
              </p:ext>
            </p:extLst>
          </p:nvPr>
        </p:nvGraphicFramePr>
        <p:xfrm>
          <a:off x="1454716" y="1509775"/>
          <a:ext cx="9282568" cy="4592598"/>
        </p:xfrm>
        <a:graphic>
          <a:graphicData uri="http://schemas.openxmlformats.org/drawingml/2006/table">
            <a:tbl>
              <a:tblPr/>
              <a:tblGrid>
                <a:gridCol w="1820499">
                  <a:extLst>
                    <a:ext uri="{9D8B030D-6E8A-4147-A177-3AD203B41FA5}">
                      <a16:colId xmlns:a16="http://schemas.microsoft.com/office/drawing/2014/main" xmlns="" val="3595519613"/>
                    </a:ext>
                  </a:extLst>
                </a:gridCol>
                <a:gridCol w="2887027">
                  <a:extLst>
                    <a:ext uri="{9D8B030D-6E8A-4147-A177-3AD203B41FA5}">
                      <a16:colId xmlns:a16="http://schemas.microsoft.com/office/drawing/2014/main" xmlns="" val="2662256110"/>
                    </a:ext>
                  </a:extLst>
                </a:gridCol>
                <a:gridCol w="2756511">
                  <a:extLst>
                    <a:ext uri="{9D8B030D-6E8A-4147-A177-3AD203B41FA5}">
                      <a16:colId xmlns:a16="http://schemas.microsoft.com/office/drawing/2014/main" xmlns="" val="803539052"/>
                    </a:ext>
                  </a:extLst>
                </a:gridCol>
                <a:gridCol w="1818531">
                  <a:extLst>
                    <a:ext uri="{9D8B030D-6E8A-4147-A177-3AD203B41FA5}">
                      <a16:colId xmlns:a16="http://schemas.microsoft.com/office/drawing/2014/main" xmlns="" val="3179754001"/>
                    </a:ext>
                  </a:extLst>
                </a:gridCol>
              </a:tblGrid>
              <a:tr h="1100421">
                <a:tc>
                  <a:txBody>
                    <a:bodyPr/>
                    <a:lstStyle/>
                    <a:p>
                      <a:pPr algn="ctr" fontAlgn="ctr"/>
                      <a:r>
                        <a:rPr lang="el-GR" sz="1400" b="1" i="0" u="none" strike="noStrike" dirty="0">
                          <a:solidFill>
                            <a:srgbClr val="000000"/>
                          </a:solidFill>
                          <a:effectLst/>
                          <a:latin typeface="Calibri" panose="020F0502020204030204" pitchFamily="34" charset="0"/>
                        </a:rPr>
                        <a:t>ΠΕ </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ΔΗΜΟΤΙΚΗ ΕΝΟΤΗΤΑ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ΟΙΚΙΣΜΟΣ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ΗΜΕΡΟΜΗΝΙΑ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07625192"/>
                  </a:ext>
                </a:extLst>
              </a:tr>
              <a:tr h="268629">
                <a:tc rowSpan="13">
                  <a:txBody>
                    <a:bodyPr/>
                    <a:lstStyle/>
                    <a:p>
                      <a:pPr algn="ctr" rtl="0" fontAlgn="ctr"/>
                      <a:r>
                        <a:rPr lang="el-GR" sz="1400" b="1"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ΧΙΛΙΟΔΕΝΔΡΟ</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6397304"/>
                  </a:ext>
                </a:extLst>
              </a:tr>
              <a:tr h="268629">
                <a:tc vMerge="1">
                  <a:txBody>
                    <a:bodyPr/>
                    <a:lstStyle/>
                    <a:p>
                      <a:endParaRPr lang="el-GR"/>
                    </a:p>
                  </a:txBody>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ΚΟΛΟΚΥΝΘΟΥ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6514020"/>
                  </a:ext>
                </a:extLst>
              </a:tr>
              <a:tr h="268629">
                <a:tc vMerge="1">
                  <a:txBody>
                    <a:bodyPr/>
                    <a:lstStyle/>
                    <a:p>
                      <a:endParaRPr lang="el-GR"/>
                    </a:p>
                  </a:txBody>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ΜΑΥΡΟΧΩΡΙ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139459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ΚΟΡΗΣΟΣ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246822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ΑΡΓΟΥΣ ΟΡΕΣΤΙΚΟΥ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ΚΩΣΤΑΡΑΖΙ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8302686"/>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ΑΡΓΟΥΣ ΟΡΕΣΤΙΚΟΥ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ΓΕΡΜΑΣ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7488654"/>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ΝΕΣΤΟΡΙΟ</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17/11/2025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19525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ΔΙΠΟΤΑΜΙΑ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19/11/2025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9038615"/>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ΚΡΑΝΟΧΩΡΙ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24/11/2025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8840946"/>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ΕΠΤΑΧΩΡΙ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25/11/2025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3596990"/>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ΠΕΝΤΑΒΡΥΣΟΣ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6837307"/>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ΑΓΙΑ ΚΥΡΙΑΚΗ</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7784977"/>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ΜΕΤΑΜΟΡΦΩΣΗ</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28/11/2025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8958206"/>
                  </a:ext>
                </a:extLst>
              </a:tr>
            </a:tbl>
          </a:graphicData>
        </a:graphic>
      </p:graphicFrame>
    </p:spTree>
    <p:extLst>
      <p:ext uri="{BB962C8B-B14F-4D97-AF65-F5344CB8AC3E}">
        <p14:creationId xmlns:p14="http://schemas.microsoft.com/office/powerpoint/2010/main" val="3410345086"/>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35791967"/>
              </p:ext>
            </p:extLst>
          </p:nvPr>
        </p:nvGraphicFramePr>
        <p:xfrm>
          <a:off x="1596001" y="1097998"/>
          <a:ext cx="8999999" cy="4949126"/>
        </p:xfrm>
        <a:graphic>
          <a:graphicData uri="http://schemas.openxmlformats.org/drawingml/2006/table">
            <a:tbl>
              <a:tblPr/>
              <a:tblGrid>
                <a:gridCol w="2385543">
                  <a:extLst>
                    <a:ext uri="{9D8B030D-6E8A-4147-A177-3AD203B41FA5}">
                      <a16:colId xmlns:a16="http://schemas.microsoft.com/office/drawing/2014/main" xmlns="" val="3738932673"/>
                    </a:ext>
                  </a:extLst>
                </a:gridCol>
                <a:gridCol w="2486204">
                  <a:extLst>
                    <a:ext uri="{9D8B030D-6E8A-4147-A177-3AD203B41FA5}">
                      <a16:colId xmlns:a16="http://schemas.microsoft.com/office/drawing/2014/main" xmlns="" val="2706997340"/>
                    </a:ext>
                  </a:extLst>
                </a:gridCol>
                <a:gridCol w="2266491">
                  <a:extLst>
                    <a:ext uri="{9D8B030D-6E8A-4147-A177-3AD203B41FA5}">
                      <a16:colId xmlns:a16="http://schemas.microsoft.com/office/drawing/2014/main" xmlns="" val="29698327"/>
                    </a:ext>
                  </a:extLst>
                </a:gridCol>
                <a:gridCol w="1861761">
                  <a:extLst>
                    <a:ext uri="{9D8B030D-6E8A-4147-A177-3AD203B41FA5}">
                      <a16:colId xmlns:a16="http://schemas.microsoft.com/office/drawing/2014/main" xmlns="" val="1927755191"/>
                    </a:ext>
                  </a:extLst>
                </a:gridCol>
              </a:tblGrid>
              <a:tr h="113812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72546876"/>
                  </a:ext>
                </a:extLst>
              </a:tr>
              <a:tr h="176453">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ΑΝΤΑΡΤΙΚΟ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2661795"/>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ΚΡΥΣΤΑΛΛΟΠΗΓΗ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4967045"/>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ΨΑΡΑΔΕΣ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0466051"/>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ΠΟΛΥΠΟΤΑΜΟΣ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1518361"/>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ΤΡΙΑΝΤΑΦΥΛΛΙΑ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973349"/>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ΒΑΡΥΚΟ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5368394"/>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ΛΕΧΟΒΟ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8868749"/>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ΝΥΜΦΑΙΟ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961126"/>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ΣΚΛΗΘΡΟ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3413811"/>
                  </a:ext>
                </a:extLst>
              </a:tr>
              <a:tr h="176453">
                <a:tc vMerge="1">
                  <a:txBody>
                    <a:bodyPr/>
                    <a:lstStyle/>
                    <a:p>
                      <a:endParaRPr lang="el-GR"/>
                    </a:p>
                  </a:txBody>
                  <a:tcPr/>
                </a:tc>
                <a:tc>
                  <a:txBody>
                    <a:bodyPr/>
                    <a:lstStyle/>
                    <a:p>
                      <a:pPr algn="l" fontAlgn="ctr"/>
                      <a:r>
                        <a:rPr lang="en-US" sz="1200" b="0" i="0" u="none" strike="noStrike" cap="none" dirty="0">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ΑΕΤΟΣ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1040508"/>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ΦΑΡΑΓΓΙ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2842758"/>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ΒΕΥΗ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0402608"/>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ΔΡΟΣΟΠΗΓΗ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1830296"/>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ΦΛΑΜΠΟΥΡΟ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801400"/>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ΑΧΛΑΔΑ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4372783"/>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ΑΜΥΝΤΑΙΟΥ</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ΚΕΛΛΗ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908425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ΝΙΚΗ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776999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ΠΑΠΑΓΙΑΝΝΗ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4386705"/>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ΑΜΥΝΤΑΙΟΥ</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ΜΑΝΙΑΚΙ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764424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ΛΟΦΟΙ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2771843"/>
                  </a:ext>
                </a:extLst>
              </a:tr>
            </a:tbl>
          </a:graphicData>
        </a:graphic>
      </p:graphicFrame>
    </p:spTree>
    <p:extLst>
      <p:ext uri="{BB962C8B-B14F-4D97-AF65-F5344CB8AC3E}">
        <p14:creationId xmlns:p14="http://schemas.microsoft.com/office/powerpoint/2010/main" val="295046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724" y="192068"/>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98276739"/>
              </p:ext>
            </p:extLst>
          </p:nvPr>
        </p:nvGraphicFramePr>
        <p:xfrm>
          <a:off x="1596000" y="1159005"/>
          <a:ext cx="9000000" cy="4799540"/>
        </p:xfrm>
        <a:graphic>
          <a:graphicData uri="http://schemas.openxmlformats.org/drawingml/2006/table">
            <a:tbl>
              <a:tblPr/>
              <a:tblGrid>
                <a:gridCol w="2446241">
                  <a:extLst>
                    <a:ext uri="{9D8B030D-6E8A-4147-A177-3AD203B41FA5}">
                      <a16:colId xmlns:a16="http://schemas.microsoft.com/office/drawing/2014/main" xmlns="" val="1904472831"/>
                    </a:ext>
                  </a:extLst>
                </a:gridCol>
                <a:gridCol w="2580316">
                  <a:extLst>
                    <a:ext uri="{9D8B030D-6E8A-4147-A177-3AD203B41FA5}">
                      <a16:colId xmlns:a16="http://schemas.microsoft.com/office/drawing/2014/main" xmlns="" val="3976055251"/>
                    </a:ext>
                  </a:extLst>
                </a:gridCol>
                <a:gridCol w="2047293">
                  <a:extLst>
                    <a:ext uri="{9D8B030D-6E8A-4147-A177-3AD203B41FA5}">
                      <a16:colId xmlns:a16="http://schemas.microsoft.com/office/drawing/2014/main" xmlns="" val="1833255892"/>
                    </a:ext>
                  </a:extLst>
                </a:gridCol>
                <a:gridCol w="1926150">
                  <a:extLst>
                    <a:ext uri="{9D8B030D-6E8A-4147-A177-3AD203B41FA5}">
                      <a16:colId xmlns:a16="http://schemas.microsoft.com/office/drawing/2014/main" xmlns="" val="3083066327"/>
                    </a:ext>
                  </a:extLst>
                </a:gridCol>
              </a:tblGrid>
              <a:tr h="96074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976951830"/>
                  </a:ext>
                </a:extLst>
              </a:tr>
              <a:tr h="172395">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ΠΙΕΡΙΑΣ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760312"/>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49777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ΠΙΕΡΙΩΝ</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9822527"/>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ΠΙΕΡΙΩΝ</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ΡΙΤΙΝΗ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820797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ΚΑΤΕΡΙΝΗΣ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719654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ΜΟΣΧΟΧΩΡΙ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8740892"/>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ΜΗΛΙΑ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37038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ΚΑΤΕΡΙΝΗΣ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ΤΡΙΛΟΦΟΣ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26179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ΑΛΩΝΙΑ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816040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ΚΟΛΙΝΔΡΟΥ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1432565"/>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ΠΑΛΑΙΟΣΤΑΝΗ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955677"/>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7285826"/>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ΣΦΕΝΔΑΜΗ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883262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ΚΟΛΙΝΔΡΟΥ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ΛΙΒΑΔΙ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8056901"/>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 ΠΑΝΤΕΛΕΗΜΟΝΑΣ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732934"/>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ΒΡΟΝΤΟΥ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122549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ΣΠΥΡΙΔΩΝΑΣ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1797979"/>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ΠΛΑΤΑΜΩΝΑΣ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5464501"/>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 ΠΟΡΟΙ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9425705"/>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ΣΚΟΤΙΝΑ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1277341"/>
                  </a:ext>
                </a:extLst>
              </a:tr>
            </a:tbl>
          </a:graphicData>
        </a:graphic>
      </p:graphicFrame>
    </p:spTree>
    <p:extLst>
      <p:ext uri="{BB962C8B-B14F-4D97-AF65-F5344CB8AC3E}">
        <p14:creationId xmlns:p14="http://schemas.microsoft.com/office/powerpoint/2010/main" val="34328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78095712"/>
              </p:ext>
            </p:extLst>
          </p:nvPr>
        </p:nvGraphicFramePr>
        <p:xfrm>
          <a:off x="1596000" y="1142876"/>
          <a:ext cx="9000000" cy="4784631"/>
        </p:xfrm>
        <a:graphic>
          <a:graphicData uri="http://schemas.openxmlformats.org/drawingml/2006/table">
            <a:tbl>
              <a:tblPr/>
              <a:tblGrid>
                <a:gridCol w="2218971">
                  <a:extLst>
                    <a:ext uri="{9D8B030D-6E8A-4147-A177-3AD203B41FA5}">
                      <a16:colId xmlns:a16="http://schemas.microsoft.com/office/drawing/2014/main" xmlns="" val="3985924176"/>
                    </a:ext>
                  </a:extLst>
                </a:gridCol>
                <a:gridCol w="3174043">
                  <a:extLst>
                    <a:ext uri="{9D8B030D-6E8A-4147-A177-3AD203B41FA5}">
                      <a16:colId xmlns:a16="http://schemas.microsoft.com/office/drawing/2014/main" xmlns="" val="2940262165"/>
                    </a:ext>
                  </a:extLst>
                </a:gridCol>
                <a:gridCol w="1927250">
                  <a:extLst>
                    <a:ext uri="{9D8B030D-6E8A-4147-A177-3AD203B41FA5}">
                      <a16:colId xmlns:a16="http://schemas.microsoft.com/office/drawing/2014/main" xmlns="" val="893807924"/>
                    </a:ext>
                  </a:extLst>
                </a:gridCol>
                <a:gridCol w="1679736">
                  <a:extLst>
                    <a:ext uri="{9D8B030D-6E8A-4147-A177-3AD203B41FA5}">
                      <a16:colId xmlns:a16="http://schemas.microsoft.com/office/drawing/2014/main" xmlns="" val="2300341134"/>
                    </a:ext>
                  </a:extLst>
                </a:gridCol>
              </a:tblGrid>
              <a:tr h="95193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84341254"/>
                  </a:ext>
                </a:extLst>
              </a:tr>
              <a:tr h="18385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ΗΜΑΘΙΑΣ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ΒΕΡΓΙΝΑ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8475420"/>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ΖΕΡΒΟΧΩΡΙ</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466184"/>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ΜΕΛΙΚΗΣ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ΜΕΛΙΚΗ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214889"/>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ΠΑΛΑΤΙΤΣΙΑ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2027958"/>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ΠΟΛΥΠΛΑΤΑΝΟΣ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2714966"/>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ΜΕΛΙΚΗΣ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ΑΓΚΑΘΙΑ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334219"/>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ΣΥΚΕΑ - ΣΥΚΙΑ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5155702"/>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ΑΓΓΕΛΟΧΩΡΙ</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4820300"/>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ΝΕΟΚΑΣΤΡΟ</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5156438"/>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ΔΟΒΡΑΣ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ΦΥΤΕΙΑ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0959922"/>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ΑΡΧΑΓΓΕΛΟΣ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7577037"/>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ΤΡΙΚΑΛΑ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1943643"/>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ΑΠΟΣΤΟΛΟΥ ΠΑΥΛΟΥ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ΝΙΚΟΜΗΔΕΙΑ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8200533"/>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ΑΝΘΕΜΙΩΝ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ΠΟΛΛΑ ΝΕΡΑ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4504659"/>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ΠΛΑΤΑΝΟΣ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9703768"/>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ΚΑΒΑΣΙΛΑ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960305"/>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ΑΠΟΣΤΟΛΟΥ ΠΑΥΛΟΥ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ΚΟΥΛΟΥΡΑ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107007"/>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ΑΝΘΕΜΙΩΝ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ΕΠΙΣΚΟΠΗ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9954446"/>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ΣΤΑΥΡΟΣ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4985113"/>
                  </a:ext>
                </a:extLst>
              </a:tr>
              <a:tr h="18090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ΞΕΧΑΣΜΕΝΗ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1314840"/>
                  </a:ext>
                </a:extLst>
              </a:tr>
            </a:tbl>
          </a:graphicData>
        </a:graphic>
      </p:graphicFrame>
    </p:spTree>
    <p:extLst>
      <p:ext uri="{BB962C8B-B14F-4D97-AF65-F5344CB8AC3E}">
        <p14:creationId xmlns:p14="http://schemas.microsoft.com/office/powerpoint/2010/main" val="1912400175"/>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932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02889546"/>
              </p:ext>
            </p:extLst>
          </p:nvPr>
        </p:nvGraphicFramePr>
        <p:xfrm>
          <a:off x="1504604" y="1177218"/>
          <a:ext cx="9091396" cy="5065013"/>
        </p:xfrm>
        <a:graphic>
          <a:graphicData uri="http://schemas.openxmlformats.org/drawingml/2006/table">
            <a:tbl>
              <a:tblPr/>
              <a:tblGrid>
                <a:gridCol w="2094539">
                  <a:extLst>
                    <a:ext uri="{9D8B030D-6E8A-4147-A177-3AD203B41FA5}">
                      <a16:colId xmlns:a16="http://schemas.microsoft.com/office/drawing/2014/main" xmlns="" val="3053690140"/>
                    </a:ext>
                  </a:extLst>
                </a:gridCol>
                <a:gridCol w="2586992">
                  <a:extLst>
                    <a:ext uri="{9D8B030D-6E8A-4147-A177-3AD203B41FA5}">
                      <a16:colId xmlns:a16="http://schemas.microsoft.com/office/drawing/2014/main" xmlns="" val="3928911016"/>
                    </a:ext>
                  </a:extLst>
                </a:gridCol>
                <a:gridCol w="2557217">
                  <a:extLst>
                    <a:ext uri="{9D8B030D-6E8A-4147-A177-3AD203B41FA5}">
                      <a16:colId xmlns:a16="http://schemas.microsoft.com/office/drawing/2014/main" xmlns="" val="2114154916"/>
                    </a:ext>
                  </a:extLst>
                </a:gridCol>
                <a:gridCol w="1852648">
                  <a:extLst>
                    <a:ext uri="{9D8B030D-6E8A-4147-A177-3AD203B41FA5}">
                      <a16:colId xmlns:a16="http://schemas.microsoft.com/office/drawing/2014/main" xmlns="" val="1414055253"/>
                    </a:ext>
                  </a:extLst>
                </a:gridCol>
              </a:tblGrid>
              <a:tr h="1233473">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ΟΙΚΙΣΜΟΣ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166472271"/>
                  </a:ext>
                </a:extLst>
              </a:tr>
              <a:tr h="190367">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ΑΡΧΑΓΓΕΛΟΣ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5300998"/>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ΔΥΤΙΚΟ</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1222515"/>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ΘΕΟΔΩΡΑΚΙ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1827462"/>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ΝΗΣΙ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6175437"/>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ΛΟΥΤΡΑΚΙ-ΠΟΖΑΡ</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9754423"/>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6140357"/>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ΠΕΛΛΑΣ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ΑΘΥΡΑ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1293135"/>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ΘΗΡΙΟΠΕΤΡΑ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9166507"/>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ΚΑΡΥΔΙΑ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415204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ΟΡΜΑ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878041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ΠΕΡΙΚΛΕΙΑ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3062211"/>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ΡΑΧΩΝΑ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474888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ΙΔΑ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1268895"/>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ΚΕΡΑΣΙΑ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2783144"/>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ΦΙΛΩΤΙΑ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5461950"/>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ΣΑΡΑΚΙΝΟΙ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6694318"/>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ΠΕΛΛΑΣ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ΛΑΚΚΑ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5157174"/>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ΦΟΥΣΤΑΝΗ</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9739946"/>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ΒΡΥΤΤΑ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8624662"/>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ΠΡΟΔΡΟΜΟΣ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5992275"/>
                  </a:ext>
                </a:extLst>
              </a:tr>
            </a:tbl>
          </a:graphicData>
        </a:graphic>
      </p:graphicFrame>
    </p:spTree>
    <p:extLst>
      <p:ext uri="{BB962C8B-B14F-4D97-AF65-F5344CB8AC3E}">
        <p14:creationId xmlns:p14="http://schemas.microsoft.com/office/powerpoint/2010/main" val="70310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38" y="200381"/>
            <a:ext cx="11342267" cy="639205"/>
          </a:xfrm>
        </p:spPr>
        <p:txBody>
          <a:bodyPr/>
          <a:lstStyle/>
          <a:p>
            <a:r>
              <a:rPr lang="el-GR" dirty="0"/>
              <a:t>Προγραμματισμός Νοεμβρίου</a:t>
            </a:r>
          </a:p>
        </p:txBody>
      </p:sp>
      <p:graphicFrame>
        <p:nvGraphicFramePr>
          <p:cNvPr id="5" name="Πίνακας 4"/>
          <p:cNvGraphicFramePr>
            <a:graphicFrameLocks noGrp="1"/>
          </p:cNvGraphicFramePr>
          <p:nvPr>
            <p:extLst>
              <p:ext uri="{D42A27DB-BD31-4B8C-83A1-F6EECF244321}">
                <p14:modId xmlns:p14="http://schemas.microsoft.com/office/powerpoint/2010/main" val="2748822196"/>
              </p:ext>
            </p:extLst>
          </p:nvPr>
        </p:nvGraphicFramePr>
        <p:xfrm>
          <a:off x="1626524" y="1180408"/>
          <a:ext cx="9108023" cy="5122356"/>
        </p:xfrm>
        <a:graphic>
          <a:graphicData uri="http://schemas.openxmlformats.org/drawingml/2006/table">
            <a:tbl>
              <a:tblPr/>
              <a:tblGrid>
                <a:gridCol w="2071704">
                  <a:extLst>
                    <a:ext uri="{9D8B030D-6E8A-4147-A177-3AD203B41FA5}">
                      <a16:colId xmlns:a16="http://schemas.microsoft.com/office/drawing/2014/main" xmlns="" val="2408221585"/>
                    </a:ext>
                  </a:extLst>
                </a:gridCol>
                <a:gridCol w="2825508">
                  <a:extLst>
                    <a:ext uri="{9D8B030D-6E8A-4147-A177-3AD203B41FA5}">
                      <a16:colId xmlns:a16="http://schemas.microsoft.com/office/drawing/2014/main" xmlns="" val="375995344"/>
                    </a:ext>
                  </a:extLst>
                </a:gridCol>
                <a:gridCol w="2345009">
                  <a:extLst>
                    <a:ext uri="{9D8B030D-6E8A-4147-A177-3AD203B41FA5}">
                      <a16:colId xmlns:a16="http://schemas.microsoft.com/office/drawing/2014/main" xmlns="" val="3901537502"/>
                    </a:ext>
                  </a:extLst>
                </a:gridCol>
                <a:gridCol w="1865802">
                  <a:extLst>
                    <a:ext uri="{9D8B030D-6E8A-4147-A177-3AD203B41FA5}">
                      <a16:colId xmlns:a16="http://schemas.microsoft.com/office/drawing/2014/main" xmlns="" val="1188197961"/>
                    </a:ext>
                  </a:extLst>
                </a:gridCol>
              </a:tblGrid>
              <a:tr h="1221970">
                <a:tc>
                  <a:txBody>
                    <a:bodyPr/>
                    <a:lstStyle/>
                    <a:p>
                      <a:pPr algn="ctr" fontAlgn="ctr"/>
                      <a:r>
                        <a:rPr lang="el-GR" sz="1400" b="1" i="0" u="none" strike="noStrike" dirty="0">
                          <a:solidFill>
                            <a:srgbClr val="000000"/>
                          </a:solidFill>
                          <a:effectLst/>
                          <a:latin typeface="Calibri" panose="020F0502020204030204" pitchFamily="34" charset="0"/>
                        </a:rPr>
                        <a:t>ΠΕ </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ΔΗΜΟΤΙΚΗ ΕΝΟΤΗΤΑ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ΟΙΚΙΣΜΟΣ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ΗΜΕΡΟΜΗΝΙΑ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291549624"/>
                  </a:ext>
                </a:extLst>
              </a:tr>
              <a:tr h="176991">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ΘΕΣΣΑΛΟΝΙΚΗΣ</a:t>
                      </a:r>
                    </a:p>
                  </a:txBody>
                  <a:tcPr marL="11099" marR="11099" marT="11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ΒΑΣΙΛΙΚΩΝ</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ΒΑΣΙΛΙΚΑ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0184021"/>
                  </a:ext>
                </a:extLst>
              </a:tr>
              <a:tr h="176991">
                <a:tc vMerge="1">
                  <a:txBody>
                    <a:bodyPr/>
                    <a:lstStyle/>
                    <a:p>
                      <a:pPr algn="ctr" fontAlgn="ctr"/>
                      <a:endParaRPr lang="el-GR" sz="1400" b="1" i="0" u="none" strike="noStrike" cap="none" dirty="0">
                        <a:solidFill>
                          <a:srgbClr val="000000"/>
                        </a:solidFill>
                        <a:effectLst/>
                        <a:latin typeface="Calibri" panose="020F0502020204030204" pitchFamily="34" charset="0"/>
                        <a:ea typeface="+mn-ea"/>
                        <a:cs typeface="+mn-cs"/>
                        <a:sym typeface="Arial"/>
                      </a:endParaRPr>
                    </a:p>
                  </a:txBody>
                  <a:tcPr marL="11099" marR="11099" marT="11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ΚΑΛΟΧΩΡΙΟΥ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ΚΑΛΟΧΩΡΙ</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4055688"/>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ΣΙΝΔΟΥ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ΣΙΝΔΟΣ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9042145"/>
                  </a:ext>
                </a:extLst>
              </a:tr>
              <a:tr h="17699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ΠΥΛΑΙΑΣ - ΧΟΡΤΙΑΤΗ</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ΠΑΝΟΡΑΜΑ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1685401"/>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8126801"/>
                  </a:ext>
                </a:extLst>
              </a:tr>
              <a:tr h="17699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ΒΑΣΙΛΙΚΩΝ</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ΒΑΣΙΛΙΚΑ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7412711"/>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ΣΙΝΔΟΥ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ΣΙΝΔΟΣ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2102119"/>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ΚΟΡΔΕΛΙΟΥ - ΕΥΟΣΜΟΥ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 ΕΥΟΣΜΟΣ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8953333"/>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ΠΥΛΑΙΑΣ - ΧΟΡΤΙΑΤΗ</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ΑΣΒΕΣΤΟΧΩΡΙ - ΧΟΡΤΙΑΤΗΣ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25880492"/>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 - ΔΙΑΒΑΤΑ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1602837"/>
                  </a:ext>
                </a:extLst>
              </a:tr>
              <a:tr h="252804">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ΜΙΚΡΑΣ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ΝΕΟ ΡΥΣΙΟ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7190554"/>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 - ΔΙΑΒΑΤΑ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8139142"/>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ΧΑΛΚΗΔΟΝΑΣ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ΧΑΛΚΗΔΟΝΑ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9839434"/>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ΧΑΛΑΣΤΡΑΣ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ΧΑΛΑΣΤΡΑ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6091191"/>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6964941"/>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ΧΑΛΚΗΔΟΝΑΣ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 ΧΑΛΚΗΔΟΝΑ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4492882"/>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ΠΥΛΑΙΑΣ - ΧΟΡΤΙΑΤΗ</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ΦΙΛΥΡΟ</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10466895"/>
                  </a:ext>
                </a:extLst>
              </a:tr>
            </a:tbl>
          </a:graphicData>
        </a:graphic>
      </p:graphicFrame>
      <p:sp>
        <p:nvSpPr>
          <p:cNvPr id="4" name="TextBox 3">
            <a:extLst>
              <a:ext uri="{FF2B5EF4-FFF2-40B4-BE49-F238E27FC236}">
                <a16:creationId xmlns:a16="http://schemas.microsoft.com/office/drawing/2014/main" xmlns="" id="{2F4DBB0A-CCF8-D1A5-0685-2DE5A63585F1}"/>
              </a:ext>
            </a:extLst>
          </p:cNvPr>
          <p:cNvSpPr txBox="1"/>
          <p:nvPr/>
        </p:nvSpPr>
        <p:spPr>
          <a:xfrm>
            <a:off x="-174567" y="3551381"/>
            <a:ext cx="1801091" cy="646331"/>
          </a:xfrm>
          <a:prstGeom prst="rect">
            <a:avLst/>
          </a:prstGeom>
          <a:noFill/>
        </p:spPr>
        <p:txBody>
          <a:bodyPr wrap="square">
            <a:spAutoFit/>
          </a:bodyPr>
          <a:lstStyle/>
          <a:p>
            <a:pPr marL="285750" indent="-285750" algn="ctr">
              <a:buFont typeface="Wingdings" panose="05000000000000000000" pitchFamily="2" charset="2"/>
              <a:buChar char="Ø"/>
            </a:pPr>
            <a:r>
              <a:rPr lang="el-GR" sz="1800" b="1" dirty="0">
                <a:latin typeface="Calibri" panose="020F0502020204030204" pitchFamily="34" charset="0"/>
                <a:ea typeface="+mn-ea"/>
                <a:cs typeface="+mn-cs"/>
              </a:rPr>
              <a:t>3</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και 4</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90016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64390"/>
          </a:xfrm>
        </p:spPr>
        <p:txBody>
          <a:bodyPr/>
          <a:lstStyle/>
          <a:p>
            <a:r>
              <a:rPr lang="el-GR" dirty="0"/>
              <a:t>Προγραμματισμός Νοεμβρίου</a:t>
            </a:r>
          </a:p>
        </p:txBody>
      </p:sp>
      <p:graphicFrame>
        <p:nvGraphicFramePr>
          <p:cNvPr id="5" name="Πίνακας 4"/>
          <p:cNvGraphicFramePr>
            <a:graphicFrameLocks noGrp="1"/>
          </p:cNvGraphicFramePr>
          <p:nvPr>
            <p:extLst>
              <p:ext uri="{D42A27DB-BD31-4B8C-83A1-F6EECF244321}">
                <p14:modId xmlns:p14="http://schemas.microsoft.com/office/powerpoint/2010/main" val="248319427"/>
              </p:ext>
            </p:extLst>
          </p:nvPr>
        </p:nvGraphicFramePr>
        <p:xfrm>
          <a:off x="1596000" y="998247"/>
          <a:ext cx="9000000" cy="5293277"/>
        </p:xfrm>
        <a:graphic>
          <a:graphicData uri="http://schemas.openxmlformats.org/drawingml/2006/table">
            <a:tbl>
              <a:tblPr/>
              <a:tblGrid>
                <a:gridCol w="2200730">
                  <a:extLst>
                    <a:ext uri="{9D8B030D-6E8A-4147-A177-3AD203B41FA5}">
                      <a16:colId xmlns:a16="http://schemas.microsoft.com/office/drawing/2014/main" xmlns="" val="2291415306"/>
                    </a:ext>
                  </a:extLst>
                </a:gridCol>
                <a:gridCol w="2681061">
                  <a:extLst>
                    <a:ext uri="{9D8B030D-6E8A-4147-A177-3AD203B41FA5}">
                      <a16:colId xmlns:a16="http://schemas.microsoft.com/office/drawing/2014/main" xmlns="" val="1547438801"/>
                    </a:ext>
                  </a:extLst>
                </a:gridCol>
                <a:gridCol w="2306680">
                  <a:extLst>
                    <a:ext uri="{9D8B030D-6E8A-4147-A177-3AD203B41FA5}">
                      <a16:colId xmlns:a16="http://schemas.microsoft.com/office/drawing/2014/main" xmlns="" val="379698162"/>
                    </a:ext>
                  </a:extLst>
                </a:gridCol>
                <a:gridCol w="1811529">
                  <a:extLst>
                    <a:ext uri="{9D8B030D-6E8A-4147-A177-3AD203B41FA5}">
                      <a16:colId xmlns:a16="http://schemas.microsoft.com/office/drawing/2014/main" xmlns="" val="3627507840"/>
                    </a:ext>
                  </a:extLst>
                </a:gridCol>
              </a:tblGrid>
              <a:tr h="65683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237" marR="4237" marT="4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66559850"/>
                  </a:ext>
                </a:extLst>
              </a:tr>
              <a:tr h="135797">
                <a:tc rowSpan="26">
                  <a:txBody>
                    <a:bodyPr/>
                    <a:lstStyle/>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 ΕΒΡΟΥ</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txBody>
                  <a:tcPr marL="4237" marR="4237" marT="4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ΙΣΑΑΚΙΟ,ΔΟΞΑ,ΜΑΝΗ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013384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ΛΟΥΤΡΑ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9738549"/>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ΟΡΦΕΑ/ΛΑΒΑΡΑ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534121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ΚΟΡΝΟΦΩΛΙΑ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811651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ΜΕΤΑΞΑΔΕΣ,ΑΣΒΕΣΤΑΔΕΣ, ΚΥΑΝΗ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5/11/2025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006067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ΑΒΑΝΤΑΣ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5/11/2025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634140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ΡΙΖΙΑ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6/11/2025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1703660"/>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ΛΥΚΟΦΗ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6/11/2025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572609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ΠΟΙΜΕΝΙΚΟ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5873660"/>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ΔΟΡΙΣΚΟΣ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9944668"/>
                  </a:ext>
                </a:extLst>
              </a:tr>
              <a:tr h="135797">
                <a:tc vMerge="1">
                  <a:txBody>
                    <a:bodyPr/>
                    <a:lstStyle/>
                    <a:p>
                      <a:pPr algn="l" fontAlgn="ctr"/>
                      <a:endParaRPr lang="el-GR" sz="900" b="1" i="0" u="none" strike="noStrike">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ΚΑΣΤΑΝΙΕΣ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10/11/2025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663674"/>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ΔΑΔΙΑ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10/11/2025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358760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ΟΡΦΕΑ/ΚΙΣΣΑΡΙΟ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861575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ΚΙΡΚΗ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842125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ΛΕΠΤΗ, ΑΜΠΕΛΑΚΙΑ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663181"/>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ΝΙΨΑ, ΔΩΡΙΚΟ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985431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ΛΑΓΟΣ/ΘΥΡΕΑ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4778999"/>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ΙΤΤΕΑ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635682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ΛΕΠΤΗ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5938177"/>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ΚΑΒΙΣΟΣ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042186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ΚΥΠΡΙΝΟΣ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784546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ΠΡΟΒΑΤΩΝΑΣ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079932"/>
                  </a:ext>
                </a:extLst>
              </a:tr>
              <a:tr h="268246">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ΑΛΕΞΑΝΔΡΟΥΠΟΛΗ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17-21/11/25,</a:t>
                      </a:r>
                      <a:br>
                        <a:rPr lang="el-GR" sz="1100" b="0" i="0" u="none" strike="noStrike" cap="none" dirty="0">
                          <a:solidFill>
                            <a:srgbClr val="000000"/>
                          </a:solidFill>
                          <a:effectLst/>
                          <a:latin typeface="Calibri" panose="020F0502020204030204" pitchFamily="34" charset="0"/>
                          <a:ea typeface="+mn-ea"/>
                          <a:cs typeface="+mn-cs"/>
                          <a:sym typeface="Arial"/>
                        </a:rPr>
                      </a:br>
                      <a:r>
                        <a:rPr lang="el-GR" sz="1100" b="0" i="0" u="none" strike="noStrike" cap="none" dirty="0">
                          <a:solidFill>
                            <a:srgbClr val="000000"/>
                          </a:solidFill>
                          <a:effectLst/>
                          <a:latin typeface="Calibri" panose="020F0502020204030204" pitchFamily="34" charset="0"/>
                          <a:ea typeface="+mn-ea"/>
                          <a:cs typeface="+mn-cs"/>
                          <a:sym typeface="Arial"/>
                        </a:rPr>
                        <a:t>24-28/11/25 </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05059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ΣΟΦΙΚΟ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305567"/>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ΑΡΔΑΝΙΟ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00447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ΟΡΜΕΝΙΟ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19/11/2025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2839179"/>
                  </a:ext>
                </a:extLst>
              </a:tr>
            </a:tbl>
          </a:graphicData>
        </a:graphic>
      </p:graphicFrame>
      <p:sp>
        <p:nvSpPr>
          <p:cNvPr id="3" name="TextBox 2">
            <a:extLst>
              <a:ext uri="{FF2B5EF4-FFF2-40B4-BE49-F238E27FC236}">
                <a16:creationId xmlns:a16="http://schemas.microsoft.com/office/drawing/2014/main" xmlns="" id="{6A2B078D-1207-4E21-CBE9-2FFFB97FE4BC}"/>
              </a:ext>
            </a:extLst>
          </p:cNvPr>
          <p:cNvSpPr txBox="1"/>
          <p:nvPr/>
        </p:nvSpPr>
        <p:spPr>
          <a:xfrm>
            <a:off x="115163" y="3460219"/>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4</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4024642560"/>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677345-A58B-112D-E499-F28EC3BBD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9E7B5E3-BB51-D7DD-B693-A3C9F508BE31}"/>
              </a:ext>
            </a:extLst>
          </p:cNvPr>
          <p:cNvSpPr>
            <a:spLocks noGrp="1"/>
          </p:cNvSpPr>
          <p:nvPr>
            <p:ph type="title"/>
          </p:nvPr>
        </p:nvSpPr>
        <p:spPr>
          <a:xfrm>
            <a:off x="327600" y="225319"/>
            <a:ext cx="11342267" cy="743594"/>
          </a:xfrm>
        </p:spPr>
        <p:txBody>
          <a:bodyPr/>
          <a:lstStyle/>
          <a:p>
            <a:r>
              <a:rPr lang="el-GR" dirty="0"/>
              <a:t>Οι ΚΟΜΥ παρέχουν 6 βασικές κατηγορίες υπηρεσιών</a:t>
            </a:r>
            <a:endParaRPr lang="en-US" dirty="0"/>
          </a:p>
        </p:txBody>
      </p:sp>
      <p:sp>
        <p:nvSpPr>
          <p:cNvPr id="14" name="Text Placeholder 13">
            <a:extLst>
              <a:ext uri="{FF2B5EF4-FFF2-40B4-BE49-F238E27FC236}">
                <a16:creationId xmlns:a16="http://schemas.microsoft.com/office/drawing/2014/main" xmlns="" id="{45AB7E41-C91C-3CA0-6C3B-03EEF62C519C}"/>
              </a:ext>
            </a:extLst>
          </p:cNvPr>
          <p:cNvSpPr>
            <a:spLocks noGrp="1"/>
          </p:cNvSpPr>
          <p:nvPr>
            <p:ph type="body" idx="1"/>
          </p:nvPr>
        </p:nvSpPr>
        <p:spPr/>
        <p:txBody>
          <a:bodyPr/>
          <a:lstStyle/>
          <a:p>
            <a:r>
              <a:rPr lang="el-GR" dirty="0"/>
              <a:t>Υπηρεσίες που παρέχονται από τις ΚΟΜΥ</a:t>
            </a:r>
            <a:endParaRPr lang="en-US" dirty="0"/>
          </a:p>
        </p:txBody>
      </p:sp>
      <p:sp>
        <p:nvSpPr>
          <p:cNvPr id="11" name="Rectangle 10">
            <a:extLst>
              <a:ext uri="{FF2B5EF4-FFF2-40B4-BE49-F238E27FC236}">
                <a16:creationId xmlns:a16="http://schemas.microsoft.com/office/drawing/2014/main" xmlns="" id="{0BE6E876-29FC-1B5A-8B16-9C26C4081041}"/>
              </a:ext>
            </a:extLst>
          </p:cNvPr>
          <p:cNvSpPr/>
          <p:nvPr/>
        </p:nvSpPr>
        <p:spPr>
          <a:xfrm>
            <a:off x="460163" y="1548569"/>
            <a:ext cx="5716246" cy="14217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ct val="107000"/>
              </a:lnSpc>
            </a:pPr>
            <a:r>
              <a:rPr lang="el-GR" sz="1600" b="1" dirty="0">
                <a:solidFill>
                  <a:schemeClr val="tx1"/>
                </a:solidFill>
                <a:latin typeface="Calibri" panose="020F0502020204030204" pitchFamily="34" charset="0"/>
                <a:cs typeface="Times New Roman" panose="02020603050405020304" pitchFamily="18" charset="0"/>
              </a:rPr>
              <a:t>Κλινική Εξέταση και Καταγραφή</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Αποτύπωση αναγκών υγείας του πληθυσμού </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Εντοπισμός κοινωνικών ανισοτήτων στην υγεία</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Εγγραφή στην άυλη </a:t>
            </a:r>
            <a:r>
              <a:rPr lang="el-GR" sz="1200" dirty="0" err="1">
                <a:solidFill>
                  <a:schemeClr val="tx1"/>
                </a:solidFill>
                <a:latin typeface="Calibri" panose="020F0502020204030204" pitchFamily="34" charset="0"/>
                <a:cs typeface="Times New Roman" panose="02020603050405020304" pitchFamily="18" charset="0"/>
              </a:rPr>
              <a:t>συνταγογράφηση</a:t>
            </a:r>
            <a:endParaRPr lang="el-GR" sz="1200" dirty="0">
              <a:solidFill>
                <a:schemeClr val="tx1"/>
              </a:solidFill>
              <a:latin typeface="Calibri" panose="020F0502020204030204" pitchFamily="34" charset="0"/>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Διεκπεραίωση συνταγογράφησης και έκδοση παραπεμπτικών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Κλινική εξέταση παιδιών και ενηλίκων &amp; με χρήση τηλεϊατρικής</a:t>
            </a:r>
          </a:p>
        </p:txBody>
      </p:sp>
      <p:sp>
        <p:nvSpPr>
          <p:cNvPr id="5" name="TextBox 4">
            <a:extLst>
              <a:ext uri="{FF2B5EF4-FFF2-40B4-BE49-F238E27FC236}">
                <a16:creationId xmlns:a16="http://schemas.microsoft.com/office/drawing/2014/main" xmlns="" id="{FC9B5539-EEA1-3489-9B86-241EFC50559C}"/>
              </a:ext>
            </a:extLst>
          </p:cNvPr>
          <p:cNvSpPr txBox="1"/>
          <p:nvPr/>
        </p:nvSpPr>
        <p:spPr>
          <a:xfrm>
            <a:off x="460163" y="3068028"/>
            <a:ext cx="5713068" cy="1730410"/>
          </a:xfrm>
          <a:prstGeom prst="rect">
            <a:avLst/>
          </a:prstGeom>
          <a:solidFill>
            <a:schemeClr val="accent5">
              <a:lumMod val="20000"/>
              <a:lumOff val="80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Ιατρικές Εξετάσεις</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Έλεγχος των επιπέδων χοληστερίνης, γλυκόζης, τριγλυκεριδίων, γλυκοζυλιωμένης αιμοσφαιρίνης με τη χρήση POC</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της αρτηριακής πίεσης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κορεσμού αιμοσφαιρίνης στο οξυγόνο</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του δείκτη μάζας σώματος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Διενέργεια εξέτασης αιμοσφαιρίνης κοπράνων (χορήγηση self-test)</a:t>
            </a:r>
          </a:p>
        </p:txBody>
      </p:sp>
      <p:sp>
        <p:nvSpPr>
          <p:cNvPr id="4" name="TextBox 3">
            <a:extLst>
              <a:ext uri="{FF2B5EF4-FFF2-40B4-BE49-F238E27FC236}">
                <a16:creationId xmlns:a16="http://schemas.microsoft.com/office/drawing/2014/main" xmlns="" id="{2A1F033C-9EFB-0693-86D6-09AEBE1B3D03}"/>
              </a:ext>
            </a:extLst>
          </p:cNvPr>
          <p:cNvSpPr txBox="1"/>
          <p:nvPr/>
        </p:nvSpPr>
        <p:spPr>
          <a:xfrm>
            <a:off x="457294" y="4896163"/>
            <a:ext cx="5715938" cy="1335174"/>
          </a:xfrm>
          <a:prstGeom prst="rect">
            <a:avLst/>
          </a:prstGeom>
          <a:solidFill>
            <a:srgbClr val="DAE0EF"/>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Έκτακτες Παρεμβάσεις</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Παρέμβαση για την αντιμετώπιση εκτάκτων συμβάντων και έκτακτων αναγκών Δημόσιας Υγείας, όπως ήταν οι επιπτώσεις της κακοκαιρίας Daniel</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Παρέμβαση σε κρίσεις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Επιδημιολογική επιτήρηση </a:t>
            </a:r>
          </a:p>
        </p:txBody>
      </p:sp>
      <p:sp>
        <p:nvSpPr>
          <p:cNvPr id="8" name="TextBox 7">
            <a:extLst>
              <a:ext uri="{FF2B5EF4-FFF2-40B4-BE49-F238E27FC236}">
                <a16:creationId xmlns:a16="http://schemas.microsoft.com/office/drawing/2014/main" xmlns="" id="{5F5475B7-F735-A2F8-DA48-D11633667BA3}"/>
              </a:ext>
            </a:extLst>
          </p:cNvPr>
          <p:cNvSpPr txBox="1"/>
          <p:nvPr/>
        </p:nvSpPr>
        <p:spPr>
          <a:xfrm>
            <a:off x="6272861" y="2928406"/>
            <a:ext cx="5715938" cy="1928028"/>
          </a:xfrm>
          <a:prstGeom prst="rect">
            <a:avLst/>
          </a:prstGeom>
          <a:solidFill>
            <a:schemeClr val="accent1">
              <a:lumMod val="20000"/>
              <a:lumOff val="80000"/>
            </a:schemeClr>
          </a:solidFill>
        </p:spPr>
        <p:txBody>
          <a:bodyPr wrap="square">
            <a:spAutoFit/>
          </a:bodyPr>
          <a:lstStyle/>
          <a:p>
            <a:pPr lvl="0" fontAlgn="base">
              <a:lnSpc>
                <a:spcPct val="107000"/>
              </a:lnSpc>
            </a:pPr>
            <a:r>
              <a:rPr lang="el-GR" sz="1600" b="1" dirty="0">
                <a:latin typeface="Calibri" panose="020F0502020204030204" pitchFamily="34" charset="0"/>
                <a:cs typeface="Times New Roman" panose="02020603050405020304" pitchFamily="18" charset="0"/>
              </a:rPr>
              <a:t>Προαγωγή Υγείας και Πρόληψη</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προσυμπτωματικού ελέγχου για τον καρκίνο (με έμφαση στον καρκίνο μαστού, προστάτη, πνεύμονα και παχέος εντέρου)</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Σύσταση για προσυμπτωματικό έλεγχο καρκίνου τραχήλου της μήτρας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ενδυνάμωσης για διακοπή καπνίσματος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πρόληψης για τη σωματική άσκηση</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Ενημέρωση και παρότρυνση για τη δωρεά αίματος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Εκτίμηση κινδύνου πτώσεων ηλικιωμένων κατά την κατ΄ οίκον επίσκεψη</a:t>
            </a:r>
          </a:p>
        </p:txBody>
      </p:sp>
      <p:sp>
        <p:nvSpPr>
          <p:cNvPr id="6" name="TextBox 5">
            <a:extLst>
              <a:ext uri="{FF2B5EF4-FFF2-40B4-BE49-F238E27FC236}">
                <a16:creationId xmlns:a16="http://schemas.microsoft.com/office/drawing/2014/main" xmlns="" id="{7AD3F171-8FB2-52A0-122B-26C74C3978BE}"/>
              </a:ext>
            </a:extLst>
          </p:cNvPr>
          <p:cNvSpPr txBox="1"/>
          <p:nvPr/>
        </p:nvSpPr>
        <p:spPr>
          <a:xfrm>
            <a:off x="6272861" y="1553503"/>
            <a:ext cx="5715938" cy="1137556"/>
          </a:xfrm>
          <a:prstGeom prst="rect">
            <a:avLst/>
          </a:prstGeom>
          <a:solidFill>
            <a:schemeClr val="accent2">
              <a:lumMod val="20000"/>
              <a:lumOff val="80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Test Ταχείας Ανίχνευσης και Εμβολιασμοί</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Εμβολιασμοί παιδιών &amp; ενηλίκων και ενημέρωση του Μητρώου Εμβολιασμών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Διενέργεια γρήγορων ελέγχων αντιγόνου για COVID-19, γρίπη και στρεπτόκοκκου</a:t>
            </a:r>
          </a:p>
          <a:p>
            <a:pPr algn="just" fontAlgn="base">
              <a:lnSpc>
                <a:spcPct val="107000"/>
              </a:lnSpc>
            </a:pPr>
            <a:endParaRPr lang="el-GR" sz="1200" dirty="0">
              <a:solidFill>
                <a:schemeClr val="tx1"/>
              </a:solidFill>
              <a:latin typeface="Calibri" panose="020F0502020204030204" pitchFamily="34"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xmlns="" id="{AFE7DC62-A141-BBCB-55A3-1F7647B8DB15}"/>
              </a:ext>
            </a:extLst>
          </p:cNvPr>
          <p:cNvSpPr txBox="1"/>
          <p:nvPr/>
        </p:nvSpPr>
        <p:spPr>
          <a:xfrm>
            <a:off x="6266306" y="5093781"/>
            <a:ext cx="5715938" cy="1137556"/>
          </a:xfrm>
          <a:prstGeom prst="rect">
            <a:avLst/>
          </a:prstGeom>
          <a:solidFill>
            <a:schemeClr val="bg1">
              <a:lumMod val="95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Ενίσχυση Υλοποίησης Προγραμμάτων Προληπτικών Εξετάσεων</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Καρδιαγγειακών νοσημάτων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Καρκίνου του παχέος εντέρου</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Καρκίνου του τραχήλου της μήτρας</a:t>
            </a:r>
          </a:p>
        </p:txBody>
      </p:sp>
      <p:sp>
        <p:nvSpPr>
          <p:cNvPr id="10" name="Rectangle: Rounded Corners 9">
            <a:extLst>
              <a:ext uri="{FF2B5EF4-FFF2-40B4-BE49-F238E27FC236}">
                <a16:creationId xmlns:a16="http://schemas.microsoft.com/office/drawing/2014/main" xmlns="" id="{3791836D-5ED7-8B4B-CD6F-C7C8AA61D81C}"/>
              </a:ext>
            </a:extLst>
          </p:cNvPr>
          <p:cNvSpPr/>
          <p:nvPr/>
        </p:nvSpPr>
        <p:spPr>
          <a:xfrm>
            <a:off x="4070175" y="6313181"/>
            <a:ext cx="7207424" cy="470473"/>
          </a:xfrm>
          <a:prstGeom prst="roundRect">
            <a:avLst>
              <a:gd name="adj" fmla="val 1413"/>
            </a:avLst>
          </a:prstGeom>
          <a:no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Οι εξετάσεις  πραγματοποιούνται τόσο σε σταθερό σημείο, όσο και κατ’ οίκον για άτομα με δυσκολία στην μετακίνηση. Στα αστικά κέντρα θα δοθεί έμφαση σε κατ’ οίκον επισκέψεις.  </a:t>
            </a:r>
            <a:endParaRPr lang="en-US" sz="1200" b="1" dirty="0">
              <a:solidFill>
                <a:schemeClr val="tx1"/>
              </a:solidFill>
            </a:endParaRPr>
          </a:p>
        </p:txBody>
      </p:sp>
    </p:spTree>
    <p:extLst>
      <p:ext uri="{BB962C8B-B14F-4D97-AF65-F5344CB8AC3E}">
        <p14:creationId xmlns:p14="http://schemas.microsoft.com/office/powerpoint/2010/main" val="379795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00161649"/>
              </p:ext>
            </p:extLst>
          </p:nvPr>
        </p:nvGraphicFramePr>
        <p:xfrm>
          <a:off x="1689562" y="1030778"/>
          <a:ext cx="9000000" cy="4975390"/>
        </p:xfrm>
        <a:graphic>
          <a:graphicData uri="http://schemas.openxmlformats.org/drawingml/2006/table">
            <a:tbl>
              <a:tblPr/>
              <a:tblGrid>
                <a:gridCol w="1876598">
                  <a:extLst>
                    <a:ext uri="{9D8B030D-6E8A-4147-A177-3AD203B41FA5}">
                      <a16:colId xmlns:a16="http://schemas.microsoft.com/office/drawing/2014/main" xmlns="" val="596229659"/>
                    </a:ext>
                  </a:extLst>
                </a:gridCol>
                <a:gridCol w="2716303">
                  <a:extLst>
                    <a:ext uri="{9D8B030D-6E8A-4147-A177-3AD203B41FA5}">
                      <a16:colId xmlns:a16="http://schemas.microsoft.com/office/drawing/2014/main" xmlns="" val="313630274"/>
                    </a:ext>
                  </a:extLst>
                </a:gridCol>
                <a:gridCol w="2829410">
                  <a:extLst>
                    <a:ext uri="{9D8B030D-6E8A-4147-A177-3AD203B41FA5}">
                      <a16:colId xmlns:a16="http://schemas.microsoft.com/office/drawing/2014/main" xmlns="" val="1052461806"/>
                    </a:ext>
                  </a:extLst>
                </a:gridCol>
                <a:gridCol w="1577689">
                  <a:extLst>
                    <a:ext uri="{9D8B030D-6E8A-4147-A177-3AD203B41FA5}">
                      <a16:colId xmlns:a16="http://schemas.microsoft.com/office/drawing/2014/main" xmlns="" val="604317072"/>
                    </a:ext>
                  </a:extLst>
                </a:gridCol>
              </a:tblGrid>
              <a:tr h="87422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638310429"/>
                  </a:ext>
                </a:extLst>
              </a:tr>
              <a:tr h="273411">
                <a:tc rowSpan="15">
                  <a:txBody>
                    <a:bodyPr/>
                    <a:lstStyle/>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r>
                        <a:rPr lang="el-GR" sz="1400" b="1" i="0" u="none" strike="noStrike" cap="none" dirty="0">
                          <a:solidFill>
                            <a:srgbClr val="000000"/>
                          </a:solidFill>
                          <a:effectLst/>
                          <a:latin typeface="Calibri" panose="020F0502020204030204" pitchFamily="34" charset="0"/>
                          <a:ea typeface="+mn-ea"/>
                          <a:cs typeface="+mn-cs"/>
                          <a:sym typeface="Arial"/>
                        </a:rPr>
                        <a:t>ΕΒΡΟΥ</a:t>
                      </a:r>
                    </a:p>
                    <a:p>
                      <a:pPr algn="ctr" fontAlgn="ctr"/>
                      <a:r>
                        <a:rPr lang="el-GR" sz="1200" b="1" i="0" u="none" strike="noStrike" dirty="0">
                          <a:solidFill>
                            <a:srgbClr val="000000"/>
                          </a:solidFill>
                          <a:effectLst/>
                          <a:latin typeface="Calibri" panose="020F0502020204030204" pitchFamily="34" charset="0"/>
                        </a:rPr>
                        <a:t>(συνέχεια)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ΛΑΓΥΝΑ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5969105"/>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ΑΣΠΡΟΝΕΡΙ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562768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ΑΙΣΥΜΗ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13078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ΕΛΛΗΝΟΧΩΡΙ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2417934"/>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ΜΟΝΑΣΤΗΡΑΚΙ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728286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ΧΙΟΝΑΔΕΣ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5357633"/>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ΘΥΜΑΡΙΑ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499531"/>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ΕΛΑΦΟΧΩΡΙ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157384"/>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ΚΗΠΟΙ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9718773"/>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ΟΡΕΣΤΙΑΔΑΣ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ΑΡΖΟΣ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5155338"/>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ΓΕΜΙΣΤΗ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246884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ΟΡΕΣΤΙΑΔΑΣ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ΚΑΝΑΔΑΣ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64535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ΛΥΡΑ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6650996"/>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ΟΡΦΕΑ/ΑΜΟΡΙΟΥ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897200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ΦΥΛΑΧΤΟ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0851132"/>
                  </a:ext>
                </a:extLst>
              </a:tr>
            </a:tbl>
          </a:graphicData>
        </a:graphic>
      </p:graphicFrame>
    </p:spTree>
    <p:extLst>
      <p:ext uri="{BB962C8B-B14F-4D97-AF65-F5344CB8AC3E}">
        <p14:creationId xmlns:p14="http://schemas.microsoft.com/office/powerpoint/2010/main" val="297452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07274465"/>
              </p:ext>
            </p:extLst>
          </p:nvPr>
        </p:nvGraphicFramePr>
        <p:xfrm>
          <a:off x="1596000" y="1051639"/>
          <a:ext cx="9000000" cy="5241245"/>
        </p:xfrm>
        <a:graphic>
          <a:graphicData uri="http://schemas.openxmlformats.org/drawingml/2006/table">
            <a:tbl>
              <a:tblPr/>
              <a:tblGrid>
                <a:gridCol w="2199686">
                  <a:extLst>
                    <a:ext uri="{9D8B030D-6E8A-4147-A177-3AD203B41FA5}">
                      <a16:colId xmlns:a16="http://schemas.microsoft.com/office/drawing/2014/main" xmlns="" val="1542690522"/>
                    </a:ext>
                  </a:extLst>
                </a:gridCol>
                <a:gridCol w="2851707">
                  <a:extLst>
                    <a:ext uri="{9D8B030D-6E8A-4147-A177-3AD203B41FA5}">
                      <a16:colId xmlns:a16="http://schemas.microsoft.com/office/drawing/2014/main" xmlns="" val="1169310124"/>
                    </a:ext>
                  </a:extLst>
                </a:gridCol>
                <a:gridCol w="2060533">
                  <a:extLst>
                    <a:ext uri="{9D8B030D-6E8A-4147-A177-3AD203B41FA5}">
                      <a16:colId xmlns:a16="http://schemas.microsoft.com/office/drawing/2014/main" xmlns="" val="1328541571"/>
                    </a:ext>
                  </a:extLst>
                </a:gridCol>
                <a:gridCol w="1888074">
                  <a:extLst>
                    <a:ext uri="{9D8B030D-6E8A-4147-A177-3AD203B41FA5}">
                      <a16:colId xmlns:a16="http://schemas.microsoft.com/office/drawing/2014/main" xmlns="" val="3369206925"/>
                    </a:ext>
                  </a:extLst>
                </a:gridCol>
              </a:tblGrid>
              <a:tr h="104316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231001155"/>
                  </a:ext>
                </a:extLst>
              </a:tr>
              <a:tr h="142052">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ΣΕΡΡΩΝ</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ΠΕΤΡΙΤΣΙΟΥ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ΝΕΟ ΠΕΤΡΙΤΣΙ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3/11/2025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6835845"/>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ΣΤΟΥΤΑΡΕΩΣ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ΚΑΤΩ ΚΑΜΗΛΑ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462503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ΑΜΦΙΠΟΛΗΣ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ΜΕΣΟΛΑΚΚΙΑ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5/11/2025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024098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 /Δ.Ε. ΣΚΟΤΟΥΣΣΑΣ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ΝΕΑ ΤΥΡΟΛΟΗ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6/11/2025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6169027"/>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ΝΕΑΣ ΖΙΧΝΗΣ/Δ.Ε. ΝΕΑΣ ΖΙΧΝΗΣ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ΜΑΥΡΟΛΟΦΟΣ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080190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ΕΜ.ΠΑΠΠΑ/Δ.Ε. ΕΜ. ΠΑΠΠΑ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ΑΓΙΟ ΠΝΕΥΜΑ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10/11/2025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020823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ΒΙΣΑΛΤΙΑΣ/Δ.Ε. ΑΧΙΝΟΥ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ΣΙΤΟΧΩΡΙ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30836"/>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ΜΗΤΡΟΥΣΙΟΥ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ΑΝΑΓΕΝΝΗΣΗ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187555"/>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ΒΙΣΑΛΤΙΑΣ/Δ.Ε. ΒΙΣΑΛΤΙΑΣ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ΛΥΓΑΡΙΑ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5538194"/>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ΑΧΛΑΔΟΧΩΡΙΟΥ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ΚΑΠΝΟΦΥΤΟ</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5941686"/>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ΚΟΡΜΙΣΤΑΣ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ΗΛΙΟΚΩΜΗ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9417425"/>
                  </a:ext>
                </a:extLst>
              </a:tr>
              <a:tr h="277657">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ΣΕΡΡΕΣ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17-21/11/25,</a:t>
                      </a:r>
                      <a:br>
                        <a:rPr lang="el-GR" sz="1100" b="0" i="0" u="none" strike="noStrike" cap="none" dirty="0">
                          <a:solidFill>
                            <a:srgbClr val="000000"/>
                          </a:solidFill>
                          <a:effectLst/>
                          <a:latin typeface="Calibri" panose="020F0502020204030204" pitchFamily="34" charset="0"/>
                          <a:ea typeface="+mn-ea"/>
                          <a:cs typeface="+mn-cs"/>
                          <a:sym typeface="Arial"/>
                        </a:rPr>
                      </a:br>
                      <a:r>
                        <a:rPr lang="el-GR" sz="1100" b="0" i="0" u="none" strike="noStrike" cap="none" dirty="0">
                          <a:solidFill>
                            <a:srgbClr val="000000"/>
                          </a:solidFill>
                          <a:effectLst/>
                          <a:latin typeface="Calibri" panose="020F0502020204030204" pitchFamily="34" charset="0"/>
                          <a:ea typeface="+mn-ea"/>
                          <a:cs typeface="+mn-cs"/>
                          <a:sym typeface="Arial"/>
                        </a:rPr>
                        <a:t>24-28/11/25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296560"/>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ΗΡΑΚΛΕΙΑΣ/Δ.Ε. ΣΤΡΥΜΩΝΙΚΟΥ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ΚΕΦΑΛΟΧΩΡΙ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9764771"/>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ΝΕΑΣ ΖΙΧΝΗΣ/Δ.Ε. ΑΛΙΣΤΡΑΤΗΣ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ΣΚΟΠΙΑ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19/11/2025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909161"/>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ΕΜ.ΠΑΠΠΑ/Δ.Ε. ΣΤΡΥΜΩΝΑ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ΒΑΛΤΟΤΟΠΙ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20/11/2025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7532998"/>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ΠΡΟΜΑΧΩΝΑΣ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ΠΡΟΜΑΧΩΝΑΣ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21/11/2025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471306"/>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ΟΡΕΙΝΗΣ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ΟΡΕΙΝΗ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2419224"/>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ΠΡΩΤΗΣ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ΚΡΗΝΙΔΑ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25/11/2025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4660994"/>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ΗΡΑΚΛΕΙΑΣ/Δ.Ε. ΗΡΑΚΛΕΙΑΣ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ΛΙΜΝΟΧΩΡΙ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26/11/2025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572245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ΚΕΡΚΙΝΗΣ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ΚΕΡΚΙΝΗ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043478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ΣΕΡΡΩΝ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ΕΛΑΙΩΝΑΣ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28/11/2025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3729334"/>
                  </a:ext>
                </a:extLst>
              </a:tr>
            </a:tbl>
          </a:graphicData>
        </a:graphic>
      </p:graphicFrame>
    </p:spTree>
    <p:extLst>
      <p:ext uri="{BB962C8B-B14F-4D97-AF65-F5344CB8AC3E}">
        <p14:creationId xmlns:p14="http://schemas.microsoft.com/office/powerpoint/2010/main" val="267542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0595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5712251"/>
              </p:ext>
            </p:extLst>
          </p:nvPr>
        </p:nvGraphicFramePr>
        <p:xfrm>
          <a:off x="1596000" y="1335170"/>
          <a:ext cx="9000000" cy="4813548"/>
        </p:xfrm>
        <a:graphic>
          <a:graphicData uri="http://schemas.openxmlformats.org/drawingml/2006/table">
            <a:tbl>
              <a:tblPr/>
              <a:tblGrid>
                <a:gridCol w="2204044">
                  <a:extLst>
                    <a:ext uri="{9D8B030D-6E8A-4147-A177-3AD203B41FA5}">
                      <a16:colId xmlns:a16="http://schemas.microsoft.com/office/drawing/2014/main" xmlns="" val="4045459365"/>
                    </a:ext>
                  </a:extLst>
                </a:gridCol>
                <a:gridCol w="2452195">
                  <a:extLst>
                    <a:ext uri="{9D8B030D-6E8A-4147-A177-3AD203B41FA5}">
                      <a16:colId xmlns:a16="http://schemas.microsoft.com/office/drawing/2014/main" xmlns="" val="1312300610"/>
                    </a:ext>
                  </a:extLst>
                </a:gridCol>
                <a:gridCol w="2218525">
                  <a:extLst>
                    <a:ext uri="{9D8B030D-6E8A-4147-A177-3AD203B41FA5}">
                      <a16:colId xmlns:a16="http://schemas.microsoft.com/office/drawing/2014/main" xmlns="" val="822799150"/>
                    </a:ext>
                  </a:extLst>
                </a:gridCol>
                <a:gridCol w="2125236">
                  <a:extLst>
                    <a:ext uri="{9D8B030D-6E8A-4147-A177-3AD203B41FA5}">
                      <a16:colId xmlns:a16="http://schemas.microsoft.com/office/drawing/2014/main" xmlns="" val="2100214981"/>
                    </a:ext>
                  </a:extLst>
                </a:gridCol>
              </a:tblGrid>
              <a:tr h="97576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407843229"/>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ΧΑΛΚΙΔΙΚΗΣ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ΜΑΡΑΘΟΥΣΑ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4222273"/>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ΓΕΡΟΠΛΑΤΑΝΟΣ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2247794"/>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ΠΑΛΑΙΟΧΩΡΑ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3240283"/>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ΡΙΖΑ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3044677"/>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ΒΑΒΔΟΣ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82919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ΚΡΗΜΝΗ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782647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ΓΑΛΑΤΙΣΤΑ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387379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ΓΑΛΑΤΙΣΤΑ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713313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ΓΑΛΑΡΙΝΟΣ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4568902"/>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ΜΕΤΑΜΟΡΦΩΣΗ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926023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ΒΑΤΟΠΕΔΙ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507752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ΨΑΚΟΥΔΙΑ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188786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6058040"/>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666917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697925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454086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6314167"/>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ΑΓΙΟΣ ΠΡΟΔΡΟΜΟΣ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857807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ΓΕΡΑΚΙΝΗ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43476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ΤΑΞΙΑΡΧΗΣ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4609075"/>
                  </a:ext>
                </a:extLst>
              </a:tr>
            </a:tbl>
          </a:graphicData>
        </a:graphic>
      </p:graphicFrame>
    </p:spTree>
    <p:extLst>
      <p:ext uri="{BB962C8B-B14F-4D97-AF65-F5344CB8AC3E}">
        <p14:creationId xmlns:p14="http://schemas.microsoft.com/office/powerpoint/2010/main" val="160173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359917593"/>
              </p:ext>
            </p:extLst>
          </p:nvPr>
        </p:nvGraphicFramePr>
        <p:xfrm>
          <a:off x="1679172" y="1069162"/>
          <a:ext cx="9000000" cy="5192653"/>
        </p:xfrm>
        <a:graphic>
          <a:graphicData uri="http://schemas.openxmlformats.org/drawingml/2006/table">
            <a:tbl>
              <a:tblPr/>
              <a:tblGrid>
                <a:gridCol w="2495816">
                  <a:extLst>
                    <a:ext uri="{9D8B030D-6E8A-4147-A177-3AD203B41FA5}">
                      <a16:colId xmlns:a16="http://schemas.microsoft.com/office/drawing/2014/main" xmlns="" val="1019731152"/>
                    </a:ext>
                  </a:extLst>
                </a:gridCol>
                <a:gridCol w="2305280">
                  <a:extLst>
                    <a:ext uri="{9D8B030D-6E8A-4147-A177-3AD203B41FA5}">
                      <a16:colId xmlns:a16="http://schemas.microsoft.com/office/drawing/2014/main" xmlns="" val="185382195"/>
                    </a:ext>
                  </a:extLst>
                </a:gridCol>
                <a:gridCol w="2643754">
                  <a:extLst>
                    <a:ext uri="{9D8B030D-6E8A-4147-A177-3AD203B41FA5}">
                      <a16:colId xmlns:a16="http://schemas.microsoft.com/office/drawing/2014/main" xmlns="" val="3015058743"/>
                    </a:ext>
                  </a:extLst>
                </a:gridCol>
                <a:gridCol w="1555150">
                  <a:extLst>
                    <a:ext uri="{9D8B030D-6E8A-4147-A177-3AD203B41FA5}">
                      <a16:colId xmlns:a16="http://schemas.microsoft.com/office/drawing/2014/main" xmlns="" val="2323234336"/>
                    </a:ext>
                  </a:extLst>
                </a:gridCol>
              </a:tblGrid>
              <a:tr h="99524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028312950"/>
                  </a:ext>
                </a:extLst>
              </a:tr>
              <a:tr h="167820">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ΡΟΔΟΠΗΣ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ΑΜΑΡΑΝΤΑ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10338"/>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ΜΙΡΑΝΑ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0305839"/>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ΠΕΛΑΓΙΑ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4818395"/>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ΑΜΦΙΑ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8228940"/>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ΑΡΙΣΒΗ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047715"/>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ΞΥΛΑΓΑΝΗ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555134"/>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ΙΜΕΡΟΣ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012582"/>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3277805"/>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ΠΡΟΣΚΥΝΗΤΕΣ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1355364"/>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ΚΡΩΒΥΛΗ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444389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ΛΟΦΑΡΙΟ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5009341"/>
                  </a:ext>
                </a:extLst>
              </a:tr>
              <a:tr h="3283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ΚΟΜΟΤΗΝΗΣ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ΚΟΜΟΤΗΝΗ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2338382"/>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ΙΑΣΙΟ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7888351"/>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ΚΙΖΑΡΙ</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039479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ΣΤΡΥΜΗ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8971243"/>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ΠΡΩΤΑΤΟ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125593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ΙΠΠΙΚΟ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5682209"/>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ΑΣΚΗΤΕΣ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53485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ΔΙΩΝΗ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0176013"/>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ΣΑΛΠΗ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7189797"/>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ΣΩΣΤΗΣ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6502668"/>
                  </a:ext>
                </a:extLst>
              </a:tr>
            </a:tbl>
          </a:graphicData>
        </a:graphic>
      </p:graphicFrame>
    </p:spTree>
    <p:extLst>
      <p:ext uri="{BB962C8B-B14F-4D97-AF65-F5344CB8AC3E}">
        <p14:creationId xmlns:p14="http://schemas.microsoft.com/office/powerpoint/2010/main" val="198579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077153026"/>
              </p:ext>
            </p:extLst>
          </p:nvPr>
        </p:nvGraphicFramePr>
        <p:xfrm>
          <a:off x="1596000" y="1243731"/>
          <a:ext cx="9000000" cy="5021366"/>
        </p:xfrm>
        <a:graphic>
          <a:graphicData uri="http://schemas.openxmlformats.org/drawingml/2006/table">
            <a:tbl>
              <a:tblPr/>
              <a:tblGrid>
                <a:gridCol w="1780659">
                  <a:extLst>
                    <a:ext uri="{9D8B030D-6E8A-4147-A177-3AD203B41FA5}">
                      <a16:colId xmlns:a16="http://schemas.microsoft.com/office/drawing/2014/main" xmlns="" val="3353880549"/>
                    </a:ext>
                  </a:extLst>
                </a:gridCol>
                <a:gridCol w="2872428">
                  <a:extLst>
                    <a:ext uri="{9D8B030D-6E8A-4147-A177-3AD203B41FA5}">
                      <a16:colId xmlns:a16="http://schemas.microsoft.com/office/drawing/2014/main" xmlns="" val="1488387603"/>
                    </a:ext>
                  </a:extLst>
                </a:gridCol>
                <a:gridCol w="2790770">
                  <a:extLst>
                    <a:ext uri="{9D8B030D-6E8A-4147-A177-3AD203B41FA5}">
                      <a16:colId xmlns:a16="http://schemas.microsoft.com/office/drawing/2014/main" xmlns="" val="4186086981"/>
                    </a:ext>
                  </a:extLst>
                </a:gridCol>
                <a:gridCol w="1556143">
                  <a:extLst>
                    <a:ext uri="{9D8B030D-6E8A-4147-A177-3AD203B41FA5}">
                      <a16:colId xmlns:a16="http://schemas.microsoft.com/office/drawing/2014/main" xmlns="" val="1811341200"/>
                    </a:ext>
                  </a:extLst>
                </a:gridCol>
              </a:tblGrid>
              <a:tr h="118358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789523285"/>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ΞΑΝΘΗΣ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ΑΒΑΤΟ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2290164"/>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ΑΒΔΗΡΑ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0742343"/>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ΟΛΒΙΟ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3175637"/>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ΕΥΛΑΛΟ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1563444"/>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ΝΕΟ ΕΡΑΣΜΙΟ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3642566"/>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ΤΟΞΟΤΕΣ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4430275"/>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ΠΟΛΥΣΙΤΟΣ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2176842"/>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ΓΕΝΙΣΕΑ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6654296"/>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ΣΕΛΕΡΟ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995520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ΠΟΡΤΟ ΛΑΓΟΣ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2435310"/>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ΜΑΓΓΑΝΑ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1225805"/>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 ΑΘΑΝΑΣΙΟΣ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1384814"/>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ΚΥΡΝΟΣ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6249700"/>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ΣΕΛΙΝΟ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063656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ΜΕΛΙΣΣΑ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6862945"/>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ΝΕΑ ΚΕΣΣΑΝΗ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4680792"/>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ΗΛΙΟΠΕΤΡΑ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3085736"/>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ΔΙΟΜΗΔΕΙΑ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0231343"/>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ΔΕΚΑΡΧΟ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45744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ΜΑΝΔΡΑ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2096397"/>
                  </a:ext>
                </a:extLst>
              </a:tr>
            </a:tbl>
          </a:graphicData>
        </a:graphic>
      </p:graphicFrame>
    </p:spTree>
    <p:extLst>
      <p:ext uri="{BB962C8B-B14F-4D97-AF65-F5344CB8AC3E}">
        <p14:creationId xmlns:p14="http://schemas.microsoft.com/office/powerpoint/2010/main" val="391016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5607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06425463"/>
              </p:ext>
            </p:extLst>
          </p:nvPr>
        </p:nvGraphicFramePr>
        <p:xfrm>
          <a:off x="1596000" y="1252044"/>
          <a:ext cx="9000000" cy="5042283"/>
        </p:xfrm>
        <a:graphic>
          <a:graphicData uri="http://schemas.openxmlformats.org/drawingml/2006/table">
            <a:tbl>
              <a:tblPr/>
              <a:tblGrid>
                <a:gridCol w="1904375">
                  <a:extLst>
                    <a:ext uri="{9D8B030D-6E8A-4147-A177-3AD203B41FA5}">
                      <a16:colId xmlns:a16="http://schemas.microsoft.com/office/drawing/2014/main" xmlns="" val="2882062405"/>
                    </a:ext>
                  </a:extLst>
                </a:gridCol>
                <a:gridCol w="2772306">
                  <a:extLst>
                    <a:ext uri="{9D8B030D-6E8A-4147-A177-3AD203B41FA5}">
                      <a16:colId xmlns:a16="http://schemas.microsoft.com/office/drawing/2014/main" xmlns="" val="3202139179"/>
                    </a:ext>
                  </a:extLst>
                </a:gridCol>
                <a:gridCol w="2687281">
                  <a:extLst>
                    <a:ext uri="{9D8B030D-6E8A-4147-A177-3AD203B41FA5}">
                      <a16:colId xmlns:a16="http://schemas.microsoft.com/office/drawing/2014/main" xmlns="" val="978460029"/>
                    </a:ext>
                  </a:extLst>
                </a:gridCol>
                <a:gridCol w="1636038">
                  <a:extLst>
                    <a:ext uri="{9D8B030D-6E8A-4147-A177-3AD203B41FA5}">
                      <a16:colId xmlns:a16="http://schemas.microsoft.com/office/drawing/2014/main" xmlns="" val="1071424898"/>
                    </a:ext>
                  </a:extLst>
                </a:gridCol>
              </a:tblGrid>
              <a:tr h="92589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043579717"/>
                  </a:ext>
                </a:extLst>
              </a:tr>
              <a:tr h="16957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ΝΙΚΗΣΙΑΝΗ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763221"/>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0930774"/>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ΠΙΕΡΕΩΝ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ΜΕΣΩΡΟΠΗ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354679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ΠΙΕΡΕΩΝ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ΜΕΛΙΣΣΟΚΟΜΕΙΟ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0869818"/>
                  </a:ext>
                </a:extLst>
              </a:tr>
              <a:tr h="3311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ΕΛΕΥΘΕΡΟΥΠΟΛΗ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5932288"/>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ΟΡΦΑΝΟΥ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ΠΟΔΟΧΩΡΙ - ΚΟΚΚΙΝΟΧΩΡΙ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0852011"/>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ΟΡΦΑΝΟΥ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ΑΚΡΟΠΟΤΑΜΟΣ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4918956"/>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ΦΩΛΙΑ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3775559"/>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ΜΥΡΤΟΦΥΤΟ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0616657"/>
                  </a:ext>
                </a:extLst>
              </a:tr>
              <a:tr h="3311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ΕΞΟΧΗ - ΑΜΙΣΙΑΝΑ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523617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ΛΕΚΑΝΗ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9128776"/>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ΚΕΧΡΟΚΑΜΠΟΣ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282470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ΚΑΒΑΛΑ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254857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ΚΑΡΒΑΛΗ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993498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ΣΚΟΠΟΣ - ΚΕΧΡΟΚΑΜΠΟΣ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578789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ΣΤΕΓΝΟ - ΛΕΚΑΝΗ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2190235"/>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735228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ΜΑΚΡΥΧΩΡΙ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731875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ΠΕΡΝΗ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1043608"/>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ΧΡΥΣΟΥΠΟΛΗ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6599403"/>
                  </a:ext>
                </a:extLst>
              </a:tr>
            </a:tbl>
          </a:graphicData>
        </a:graphic>
      </p:graphicFrame>
    </p:spTree>
    <p:extLst>
      <p:ext uri="{BB962C8B-B14F-4D97-AF65-F5344CB8AC3E}">
        <p14:creationId xmlns:p14="http://schemas.microsoft.com/office/powerpoint/2010/main" val="358595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932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30911967"/>
              </p:ext>
            </p:extLst>
          </p:nvPr>
        </p:nvGraphicFramePr>
        <p:xfrm>
          <a:off x="1596000" y="1568521"/>
          <a:ext cx="9000000" cy="4600562"/>
        </p:xfrm>
        <a:graphic>
          <a:graphicData uri="http://schemas.openxmlformats.org/drawingml/2006/table">
            <a:tbl>
              <a:tblPr/>
              <a:tblGrid>
                <a:gridCol w="1748064">
                  <a:extLst>
                    <a:ext uri="{9D8B030D-6E8A-4147-A177-3AD203B41FA5}">
                      <a16:colId xmlns:a16="http://schemas.microsoft.com/office/drawing/2014/main" xmlns="" val="2273181934"/>
                    </a:ext>
                  </a:extLst>
                </a:gridCol>
                <a:gridCol w="2844837">
                  <a:extLst>
                    <a:ext uri="{9D8B030D-6E8A-4147-A177-3AD203B41FA5}">
                      <a16:colId xmlns:a16="http://schemas.microsoft.com/office/drawing/2014/main" xmlns="" val="2057875226"/>
                    </a:ext>
                  </a:extLst>
                </a:gridCol>
                <a:gridCol w="2829410">
                  <a:extLst>
                    <a:ext uri="{9D8B030D-6E8A-4147-A177-3AD203B41FA5}">
                      <a16:colId xmlns:a16="http://schemas.microsoft.com/office/drawing/2014/main" xmlns="" val="3447895556"/>
                    </a:ext>
                  </a:extLst>
                </a:gridCol>
                <a:gridCol w="1577689">
                  <a:extLst>
                    <a:ext uri="{9D8B030D-6E8A-4147-A177-3AD203B41FA5}">
                      <a16:colId xmlns:a16="http://schemas.microsoft.com/office/drawing/2014/main" xmlns="" val="3410281860"/>
                    </a:ext>
                  </a:extLst>
                </a:gridCol>
              </a:tblGrid>
              <a:tr h="100011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178274804"/>
                  </a:ext>
                </a:extLst>
              </a:tr>
              <a:tr h="200025">
                <a:tc rowSpan="18">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ΔΡΑΜΑΣ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ΜΙΚΡΟΠΟΛΗ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8907978"/>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ΚΑΛΛΙΘΕΑ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4624986"/>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ΠΥΡΓΟΙ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4224275"/>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ΠΕΡΙΧΩΡΑ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1189960"/>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ΚΥΡΙΑ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844137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ΚΕΦΑΛΑΡΙ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869473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ΚΑΛΑΜΠΑΚΙ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907899"/>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ΑΓΙΑ ΠΑΡΑΣΚΕΥΗ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7889961"/>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ΠΡΑΣΙΝΑΔΑ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7610445"/>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ΠΑΡΑΝΕΣΤΙ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0013394"/>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5930731"/>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ΠΛΑΤΑΝΟΒΡΥΣΗ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071433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ΠΤΕΛΕΑ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999399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ΑΝΔΡΙΑΝΗ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035299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ΥΨΗΛΗ ΡΑΧΗ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113719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ΝΙΚΗΦΟΡΟΣ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9099128"/>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ΠΑΛΙΑΜΠΕΛΑ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05156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ΧΑΜΟΚΕΡΑΣΑ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0060770"/>
                  </a:ext>
                </a:extLst>
              </a:tr>
            </a:tbl>
          </a:graphicData>
        </a:graphic>
      </p:graphicFrame>
    </p:spTree>
    <p:extLst>
      <p:ext uri="{BB962C8B-B14F-4D97-AF65-F5344CB8AC3E}">
        <p14:creationId xmlns:p14="http://schemas.microsoft.com/office/powerpoint/2010/main" val="320536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015779979"/>
              </p:ext>
            </p:extLst>
          </p:nvPr>
        </p:nvGraphicFramePr>
        <p:xfrm>
          <a:off x="1596001" y="1418297"/>
          <a:ext cx="8999999" cy="4801112"/>
        </p:xfrm>
        <a:graphic>
          <a:graphicData uri="http://schemas.openxmlformats.org/drawingml/2006/table">
            <a:tbl>
              <a:tblPr/>
              <a:tblGrid>
                <a:gridCol w="1832426">
                  <a:extLst>
                    <a:ext uri="{9D8B030D-6E8A-4147-A177-3AD203B41FA5}">
                      <a16:colId xmlns:a16="http://schemas.microsoft.com/office/drawing/2014/main" xmlns="" val="3052924442"/>
                    </a:ext>
                  </a:extLst>
                </a:gridCol>
                <a:gridCol w="2803391">
                  <a:extLst>
                    <a:ext uri="{9D8B030D-6E8A-4147-A177-3AD203B41FA5}">
                      <a16:colId xmlns:a16="http://schemas.microsoft.com/office/drawing/2014/main" xmlns="" val="1336128621"/>
                    </a:ext>
                  </a:extLst>
                </a:gridCol>
                <a:gridCol w="2801857">
                  <a:extLst>
                    <a:ext uri="{9D8B030D-6E8A-4147-A177-3AD203B41FA5}">
                      <a16:colId xmlns:a16="http://schemas.microsoft.com/office/drawing/2014/main" xmlns="" val="420943843"/>
                    </a:ext>
                  </a:extLst>
                </a:gridCol>
                <a:gridCol w="1562325">
                  <a:extLst>
                    <a:ext uri="{9D8B030D-6E8A-4147-A177-3AD203B41FA5}">
                      <a16:colId xmlns:a16="http://schemas.microsoft.com/office/drawing/2014/main" xmlns="" val="4070232757"/>
                    </a:ext>
                  </a:extLst>
                </a:gridCol>
              </a:tblGrid>
              <a:tr h="101733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03243252"/>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ΚΙΛΚΙΣ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ΕΠΤΑΛΟΦΟΣ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004778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ΤΕΡΠΥΛΛΟΣ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4810585"/>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ΑΓ.ΑΝΤΩΝΙΟΣ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3096171"/>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ΠΟΝΤΟΚΕΡΑΣΙΑ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418211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ΕΛΛΗΝΙΚΟ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647729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ΚΕΝΤΡΙΚΟ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249886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ΒΑΘΗ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7487828"/>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ΦΥΣΚΑ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745516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 ΘΕΩΔΟΡΑΚΙΑ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596574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ΓΕΡΑΚΑΡΙΟ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499476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ΔΟΓΑΝΗ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1623140"/>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ΠΟΛΥΚΑΣΤΡΟΥ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ΑΞΙΟΧΩΡΙ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183230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ΦΑΝΟΣ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2935549"/>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ΧΑΜΗΛΟ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9371197"/>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ΕΥΖΩΝΟΙ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70120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ΠΟΛΥΚΑΣΤΡΟΥ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ΚΟΡΩΝΑ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418210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ΠΟΝΤΟΗΡΑΚΛΕΙΑ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806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ΠΛΑΓΙΑ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2011478"/>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ΕΙΔΩΜΕΝΗ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546028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ΕΥΡΩΠΟΣ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ΕΥΡΩΠΟΣ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646639"/>
                  </a:ext>
                </a:extLst>
              </a:tr>
            </a:tbl>
          </a:graphicData>
        </a:graphic>
      </p:graphicFrame>
    </p:spTree>
    <p:extLst>
      <p:ext uri="{BB962C8B-B14F-4D97-AF65-F5344CB8AC3E}">
        <p14:creationId xmlns:p14="http://schemas.microsoft.com/office/powerpoint/2010/main" val="172011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3150418"/>
              </p:ext>
            </p:extLst>
          </p:nvPr>
        </p:nvGraphicFramePr>
        <p:xfrm>
          <a:off x="1596000" y="1296786"/>
          <a:ext cx="9000000" cy="4958894"/>
        </p:xfrm>
        <a:graphic>
          <a:graphicData uri="http://schemas.openxmlformats.org/drawingml/2006/table">
            <a:tbl>
              <a:tblPr/>
              <a:tblGrid>
                <a:gridCol w="2275315">
                  <a:extLst>
                    <a:ext uri="{9D8B030D-6E8A-4147-A177-3AD203B41FA5}">
                      <a16:colId xmlns:a16="http://schemas.microsoft.com/office/drawing/2014/main" xmlns="" val="3081136968"/>
                    </a:ext>
                  </a:extLst>
                </a:gridCol>
                <a:gridCol w="2606672">
                  <a:extLst>
                    <a:ext uri="{9D8B030D-6E8A-4147-A177-3AD203B41FA5}">
                      <a16:colId xmlns:a16="http://schemas.microsoft.com/office/drawing/2014/main" xmlns="" val="310341538"/>
                    </a:ext>
                  </a:extLst>
                </a:gridCol>
                <a:gridCol w="2706099">
                  <a:extLst>
                    <a:ext uri="{9D8B030D-6E8A-4147-A177-3AD203B41FA5}">
                      <a16:colId xmlns:a16="http://schemas.microsoft.com/office/drawing/2014/main" xmlns="" val="1614033316"/>
                    </a:ext>
                  </a:extLst>
                </a:gridCol>
                <a:gridCol w="1411914">
                  <a:extLst>
                    <a:ext uri="{9D8B030D-6E8A-4147-A177-3AD203B41FA5}">
                      <a16:colId xmlns:a16="http://schemas.microsoft.com/office/drawing/2014/main" xmlns="" val="1611066741"/>
                    </a:ext>
                  </a:extLst>
                </a:gridCol>
              </a:tblGrid>
              <a:tr h="94365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55752832"/>
                  </a:ext>
                </a:extLst>
              </a:tr>
              <a:tr h="16112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4875062"/>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5186862"/>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ΚΙΛΕΛΕΡ</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ΝΕΟ ΠΕΡΙΒΟΛΙ (Ιατρείο)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873149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ΚΟΙΛΑΔΑ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1533736"/>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ΚΑΛΟΧΩΡΙ(ΧΕΙΜΑΔΙ ΝΕΣΣΩΝΟΣ)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492129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ΚΙΛΕΛΕΡ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ΖΑΠΕΙΟ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8294867"/>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ΕΡΕΤΡΙΑ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3223579"/>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ΣΚΛΗΘΡΟ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978345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ΠΥΘΙΟ / 1 Ω</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0834685"/>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ΔΕΛΕΡΙΑ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31200991"/>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ΑΙΓΑΝΗ (ΚΑΤΩ ΑΙΓΑΝΗ)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1661127"/>
                  </a:ext>
                </a:extLst>
              </a:tr>
              <a:tr h="31490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ΛΑΡΙΣΑ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9040871"/>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ΔΕΝΔΡΑ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0119381"/>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ΚΩΝΣΤΑΝΤΙΝΟΣ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34236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9729826"/>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ΚΑΛΛΙΘΕΑ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4840098"/>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ΚΙΛΕΛΕΡ</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err="1">
                          <a:solidFill>
                            <a:srgbClr val="000000"/>
                          </a:solidFill>
                          <a:effectLst/>
                          <a:latin typeface="Calibri" panose="020F0502020204030204" pitchFamily="34" charset="0"/>
                          <a:ea typeface="+mn-ea"/>
                          <a:cs typeface="+mn-cs"/>
                          <a:sym typeface="Arial"/>
                        </a:rPr>
                        <a:t>Βούναινα</a:t>
                      </a:r>
                      <a:r>
                        <a:rPr lang="el-GR" sz="1200" b="0" i="0" u="none" strike="noStrike" cap="none" dirty="0">
                          <a:solidFill>
                            <a:srgbClr val="000000"/>
                          </a:solidFill>
                          <a:effectLst/>
                          <a:latin typeface="Calibri" panose="020F0502020204030204" pitchFamily="34" charset="0"/>
                          <a:ea typeface="+mn-ea"/>
                          <a:cs typeface="+mn-cs"/>
                          <a:sym typeface="Arial"/>
                        </a:rPr>
                        <a:t> (Ιατρείο)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6778858"/>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ΥΠΕΡΕΙΑ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86857"/>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ΑΜΠΕΛΑΚΙΑ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1937890"/>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ΠΛΑΤΑΝΟΥΛΙΑ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8083663"/>
                  </a:ext>
                </a:extLst>
              </a:tr>
            </a:tbl>
          </a:graphicData>
        </a:graphic>
      </p:graphicFrame>
      <p:sp>
        <p:nvSpPr>
          <p:cNvPr id="3" name="TextBox 2">
            <a:extLst>
              <a:ext uri="{FF2B5EF4-FFF2-40B4-BE49-F238E27FC236}">
                <a16:creationId xmlns:a16="http://schemas.microsoft.com/office/drawing/2014/main" xmlns="" id="{3317DFEF-FE04-C9F7-B17A-8F8560940305}"/>
              </a:ext>
            </a:extLst>
          </p:cNvPr>
          <p:cNvSpPr txBox="1"/>
          <p:nvPr/>
        </p:nvSpPr>
        <p:spPr>
          <a:xfrm>
            <a:off x="115164" y="3591567"/>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5</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261691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26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824707747"/>
              </p:ext>
            </p:extLst>
          </p:nvPr>
        </p:nvGraphicFramePr>
        <p:xfrm>
          <a:off x="1596000" y="1393366"/>
          <a:ext cx="9000000" cy="4765925"/>
        </p:xfrm>
        <a:graphic>
          <a:graphicData uri="http://schemas.openxmlformats.org/drawingml/2006/table">
            <a:tbl>
              <a:tblPr/>
              <a:tblGrid>
                <a:gridCol w="2011279">
                  <a:extLst>
                    <a:ext uri="{9D8B030D-6E8A-4147-A177-3AD203B41FA5}">
                      <a16:colId xmlns:a16="http://schemas.microsoft.com/office/drawing/2014/main" xmlns="" val="4185993206"/>
                    </a:ext>
                  </a:extLst>
                </a:gridCol>
                <a:gridCol w="2440409">
                  <a:extLst>
                    <a:ext uri="{9D8B030D-6E8A-4147-A177-3AD203B41FA5}">
                      <a16:colId xmlns:a16="http://schemas.microsoft.com/office/drawing/2014/main" xmlns="" val="272087695"/>
                    </a:ext>
                  </a:extLst>
                </a:gridCol>
                <a:gridCol w="2520407">
                  <a:extLst>
                    <a:ext uri="{9D8B030D-6E8A-4147-A177-3AD203B41FA5}">
                      <a16:colId xmlns:a16="http://schemas.microsoft.com/office/drawing/2014/main" xmlns="" val="478737737"/>
                    </a:ext>
                  </a:extLst>
                </a:gridCol>
                <a:gridCol w="2027905">
                  <a:extLst>
                    <a:ext uri="{9D8B030D-6E8A-4147-A177-3AD203B41FA5}">
                      <a16:colId xmlns:a16="http://schemas.microsoft.com/office/drawing/2014/main" xmlns="" val="3364760354"/>
                    </a:ext>
                  </a:extLst>
                </a:gridCol>
              </a:tblGrid>
              <a:tr h="92588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511480459"/>
                  </a:ext>
                </a:extLst>
              </a:tr>
              <a:tr h="176115">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ΑΝΘΗΡΟ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9011506"/>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ΡΕΝΤΙΝΑ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9156007"/>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ΚΕΡΑΣΙΑ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8772599"/>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ΚΑΡΟΠΛΕΣΙ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7968853"/>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ΠΑΛΑΜΑ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ΜΑΡΑΘΕΑ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60392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ΔΡΑΚΟΤΡΥΠΑ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78741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ΘΡΑΨΙΜΙ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468264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ΑΡΓΥΡΙ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5471217"/>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1015701"/>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183002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ΠΑΛΑΜΑ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ΛΕΥΚΗ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82157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ΟΞΥΑ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080520"/>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ΛΟΥΤΡΟΠΗΓΗ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467191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ΒΡΑΓΓΙΑΝΑ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353529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ΔΑΦΝΟΣΠΗΛΙΑ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840686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ΦΥΛΑΚΤΗ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816921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ΚΤΙΜΕΝΗ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7117365"/>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ΚΑΤΑΦΥΛΙ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511182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ΕΛΛΗΝΟΠΥΡΓΟΣ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813177"/>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ΚΑΤΑΦΥΓΙ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3277351"/>
                  </a:ext>
                </a:extLst>
              </a:tr>
            </a:tbl>
          </a:graphicData>
        </a:graphic>
      </p:graphicFrame>
    </p:spTree>
    <p:extLst>
      <p:ext uri="{BB962C8B-B14F-4D97-AF65-F5344CB8AC3E}">
        <p14:creationId xmlns:p14="http://schemas.microsoft.com/office/powerpoint/2010/main" val="123582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2309E9B-D96C-B8C3-591C-C3809FCB1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7A5DD8D-0037-3833-F200-86ACBFFA4543}"/>
              </a:ext>
            </a:extLst>
          </p:cNvPr>
          <p:cNvSpPr>
            <a:spLocks noGrp="1"/>
          </p:cNvSpPr>
          <p:nvPr>
            <p:ph type="title"/>
          </p:nvPr>
        </p:nvSpPr>
        <p:spPr>
          <a:xfrm>
            <a:off x="327600" y="225319"/>
            <a:ext cx="11624204" cy="835200"/>
          </a:xfrm>
        </p:spPr>
        <p:txBody>
          <a:bodyPr/>
          <a:lstStyle/>
          <a:p>
            <a:r>
              <a:rPr lang="el-GR" dirty="0"/>
              <a:t>Κάθε KOMY αποτελείται από έναν οδηγό και από έναν έως τέσσερις επαγγελματίες υγείας</a:t>
            </a:r>
            <a:endParaRPr lang="en-US" dirty="0"/>
          </a:p>
        </p:txBody>
      </p:sp>
      <p:sp>
        <p:nvSpPr>
          <p:cNvPr id="3" name="Text Placeholder 2">
            <a:extLst>
              <a:ext uri="{FF2B5EF4-FFF2-40B4-BE49-F238E27FC236}">
                <a16:creationId xmlns:a16="http://schemas.microsoft.com/office/drawing/2014/main" xmlns="" id="{177D8455-D669-0C17-5927-8E0A353EF8FC}"/>
              </a:ext>
            </a:extLst>
          </p:cNvPr>
          <p:cNvSpPr>
            <a:spLocks noGrp="1"/>
          </p:cNvSpPr>
          <p:nvPr>
            <p:ph type="body" idx="1"/>
          </p:nvPr>
        </p:nvSpPr>
        <p:spPr>
          <a:xfrm>
            <a:off x="327600" y="1117570"/>
            <a:ext cx="11343600" cy="367200"/>
          </a:xfrm>
        </p:spPr>
        <p:txBody>
          <a:bodyPr/>
          <a:lstStyle/>
          <a:p>
            <a:r>
              <a:rPr lang="el-GR" dirty="0"/>
              <a:t>Στελέχωση των ΚΟΜΥ</a:t>
            </a:r>
            <a:endParaRPr lang="en-US" dirty="0"/>
          </a:p>
        </p:txBody>
      </p:sp>
      <p:sp>
        <p:nvSpPr>
          <p:cNvPr id="5" name="Text Placeholder 5">
            <a:extLst>
              <a:ext uri="{FF2B5EF4-FFF2-40B4-BE49-F238E27FC236}">
                <a16:creationId xmlns:a16="http://schemas.microsoft.com/office/drawing/2014/main" xmlns="" id="{79EF7B90-5B76-5FFB-2E8B-9DD5E38D9A09}"/>
              </a:ext>
            </a:extLst>
          </p:cNvPr>
          <p:cNvSpPr txBox="1">
            <a:spLocks/>
          </p:cNvSpPr>
          <p:nvPr/>
        </p:nvSpPr>
        <p:spPr>
          <a:xfrm>
            <a:off x="1276465" y="3249368"/>
            <a:ext cx="4959236"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n-US" altLang="en-US" sz="1800" b="1" dirty="0">
                <a:solidFill>
                  <a:schemeClr val="tx1"/>
                </a:solidFill>
                <a:latin typeface="Calibri" panose="020F0502020204030204" pitchFamily="34" charset="0"/>
                <a:ea typeface="+mn-ea"/>
                <a:cs typeface="Calibri" panose="020F0502020204030204" pitchFamily="34" charset="0"/>
              </a:rPr>
              <a:t>Ια</a:t>
            </a:r>
            <a:r>
              <a:rPr lang="el-GR" altLang="en-US" sz="1800" b="1" dirty="0">
                <a:solidFill>
                  <a:schemeClr val="tx1"/>
                </a:solidFill>
                <a:latin typeface="Calibri" panose="020F0502020204030204" pitchFamily="34" charset="0"/>
                <a:ea typeface="+mn-ea"/>
                <a:cs typeface="Calibri" panose="020F0502020204030204" pitchFamily="34" charset="0"/>
              </a:rPr>
              <a:t>τρός: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Ο ιατρός παρέχει κλινική υποστήριξη, εκτιμά την κατάσταση υγείας των πολιτών, διενεργεί συνταγογραφήσεις κα.</a:t>
            </a:r>
            <a:endParaRPr lang="el-GR" altLang="en-US" sz="1800" b="1" dirty="0">
              <a:solidFill>
                <a:schemeClr val="tx1"/>
              </a:solidFill>
              <a:latin typeface="Calibri" panose="020F0502020204030204" pitchFamily="34"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xmlns="" id="{D8F76E82-24E0-2A3C-2C3A-BF6D608A4866}"/>
              </a:ext>
            </a:extLst>
          </p:cNvPr>
          <p:cNvSpPr txBox="1">
            <a:spLocks/>
          </p:cNvSpPr>
          <p:nvPr/>
        </p:nvSpPr>
        <p:spPr>
          <a:xfrm>
            <a:off x="1276465" y="4062770"/>
            <a:ext cx="4959236" cy="1074397"/>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Νοσηλευτής: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Υπεύθυνος για τη λήψη δειγμάτων, τη διενέργεια διαγνωστικών tests, την κλινική φροντίδα και την παροχή οδηγιών υγείας στους πολίτες καθώς και την κ</a:t>
            </a:r>
            <a:r>
              <a:rPr lang="el-GR" altLang="en-US" sz="1600" dirty="0">
                <a:solidFill>
                  <a:schemeClr val="tx1"/>
                </a:solidFill>
                <a:latin typeface="Calibri" panose="020F0502020204030204" pitchFamily="34" charset="0"/>
                <a:ea typeface="+mn-ea"/>
                <a:cs typeface="Calibri" panose="020F0502020204030204" pitchFamily="34" charset="0"/>
              </a:rPr>
              <a:t>αταγραφή των στοιχείων του ασθενή στον ΑΗΦΥ, την εγγραφή του στην άυλη συνταγογράφηση κτλ.</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sp>
        <p:nvSpPr>
          <p:cNvPr id="7" name="Text Placeholder 5">
            <a:extLst>
              <a:ext uri="{FF2B5EF4-FFF2-40B4-BE49-F238E27FC236}">
                <a16:creationId xmlns:a16="http://schemas.microsoft.com/office/drawing/2014/main" xmlns="" id="{9DE94E8C-8E78-CD25-D998-0699313F3014}"/>
              </a:ext>
            </a:extLst>
          </p:cNvPr>
          <p:cNvSpPr txBox="1">
            <a:spLocks/>
          </p:cNvSpPr>
          <p:nvPr/>
        </p:nvSpPr>
        <p:spPr>
          <a:xfrm>
            <a:off x="1276465" y="5328250"/>
            <a:ext cx="4959236"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Βοηθός </a:t>
            </a:r>
            <a:r>
              <a:rPr lang="en-US" altLang="en-US" sz="1800" b="1" dirty="0">
                <a:solidFill>
                  <a:schemeClr val="tx1"/>
                </a:solidFill>
                <a:latin typeface="Calibri" panose="020F0502020204030204" pitchFamily="34" charset="0"/>
                <a:ea typeface="+mn-ea"/>
                <a:cs typeface="Calibri" panose="020F0502020204030204" pitchFamily="34" charset="0"/>
              </a:rPr>
              <a:t>Νοσηλευτ</a:t>
            </a:r>
            <a:r>
              <a:rPr lang="el-GR" altLang="en-US" sz="1800" b="1" dirty="0">
                <a:solidFill>
                  <a:schemeClr val="tx1"/>
                </a:solidFill>
                <a:latin typeface="Calibri" panose="020F0502020204030204" pitchFamily="34" charset="0"/>
                <a:ea typeface="+mn-ea"/>
                <a:cs typeface="Calibri" panose="020F0502020204030204" pitchFamily="34" charset="0"/>
              </a:rPr>
              <a:t>ή:</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Υποστηρίζει τον νοσηλευτή σε βασικές διαδικασίες, όπως η προετοιμασία εξοπλισμού και η φροντίδα του πολίτη.</a:t>
            </a:r>
            <a:r>
              <a:rPr lang="el-GR" altLang="en-US" sz="1600" dirty="0">
                <a:solidFill>
                  <a:schemeClr val="tx1"/>
                </a:solidFill>
                <a:latin typeface="Calibri" panose="020F0502020204030204" pitchFamily="34" charset="0"/>
                <a:ea typeface="+mn-ea"/>
                <a:cs typeface="Calibri" panose="020F0502020204030204" pitchFamily="34" charset="0"/>
              </a:rPr>
              <a:t> </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pic>
        <p:nvPicPr>
          <p:cNvPr id="8" name="Graphic 7" descr="Woman with solid fill">
            <a:extLst>
              <a:ext uri="{FF2B5EF4-FFF2-40B4-BE49-F238E27FC236}">
                <a16:creationId xmlns:a16="http://schemas.microsoft.com/office/drawing/2014/main" xmlns="" id="{96AD1405-60EC-E8DA-3F44-FAD4928B0D3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7600" y="3218473"/>
            <a:ext cx="717610" cy="717610"/>
          </a:xfrm>
          <a:prstGeom prst="rect">
            <a:avLst/>
          </a:prstGeom>
        </p:spPr>
      </p:pic>
      <p:pic>
        <p:nvPicPr>
          <p:cNvPr id="9" name="Graphic 8" descr="Woman with solid fill">
            <a:extLst>
              <a:ext uri="{FF2B5EF4-FFF2-40B4-BE49-F238E27FC236}">
                <a16:creationId xmlns:a16="http://schemas.microsoft.com/office/drawing/2014/main" xmlns="" id="{C756AE8E-F066-0026-BA34-AEF3A45908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7600" y="5297355"/>
            <a:ext cx="717610" cy="717610"/>
          </a:xfrm>
          <a:prstGeom prst="rect">
            <a:avLst/>
          </a:prstGeom>
        </p:spPr>
      </p:pic>
      <p:sp>
        <p:nvSpPr>
          <p:cNvPr id="10" name="Text Placeholder 5">
            <a:extLst>
              <a:ext uri="{FF2B5EF4-FFF2-40B4-BE49-F238E27FC236}">
                <a16:creationId xmlns:a16="http://schemas.microsoft.com/office/drawing/2014/main" xmlns="" id="{9F99D785-7911-0566-E795-E46F7D00B4C4}"/>
              </a:ext>
            </a:extLst>
          </p:cNvPr>
          <p:cNvSpPr txBox="1">
            <a:spLocks/>
          </p:cNvSpPr>
          <p:nvPr/>
        </p:nvSpPr>
        <p:spPr>
          <a:xfrm>
            <a:off x="1276465" y="1959411"/>
            <a:ext cx="4959172"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Οδηγός: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Αναλαμβάνει τη μεταφορά της ομάδας και του εξοπλισμού στον χώρο δράσης, διασφαλίζοντας την έγκαιρη και ασφαλή μετακίνηση.</a:t>
            </a:r>
            <a:r>
              <a:rPr lang="el-GR" altLang="en-US" sz="1600" dirty="0">
                <a:solidFill>
                  <a:schemeClr val="tx1"/>
                </a:solidFill>
                <a:latin typeface="Calibri" panose="020F0502020204030204" pitchFamily="34" charset="0"/>
                <a:ea typeface="+mn-ea"/>
                <a:cs typeface="Calibri" panose="020F0502020204030204" pitchFamily="34" charset="0"/>
              </a:rPr>
              <a:t> </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pic>
        <p:nvPicPr>
          <p:cNvPr id="11" name="Graphic 10" descr="Woman with solid fill">
            <a:extLst>
              <a:ext uri="{FF2B5EF4-FFF2-40B4-BE49-F238E27FC236}">
                <a16:creationId xmlns:a16="http://schemas.microsoft.com/office/drawing/2014/main" xmlns="" id="{3149A576-1EA3-D743-7C62-404A534402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7600" y="1928516"/>
            <a:ext cx="717610" cy="717610"/>
          </a:xfrm>
          <a:prstGeom prst="rect">
            <a:avLst/>
          </a:prstGeom>
        </p:spPr>
      </p:pic>
      <p:pic>
        <p:nvPicPr>
          <p:cNvPr id="12" name="Graphic 11" descr="Woman with solid fill">
            <a:extLst>
              <a:ext uri="{FF2B5EF4-FFF2-40B4-BE49-F238E27FC236}">
                <a16:creationId xmlns:a16="http://schemas.microsoft.com/office/drawing/2014/main" xmlns="" id="{5344FB3D-17CA-953D-6552-EDE4A07CB92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7600" y="4241163"/>
            <a:ext cx="717610" cy="717610"/>
          </a:xfrm>
          <a:prstGeom prst="rect">
            <a:avLst/>
          </a:prstGeom>
        </p:spPr>
      </p:pic>
      <p:sp>
        <p:nvSpPr>
          <p:cNvPr id="13" name="Title 1">
            <a:extLst>
              <a:ext uri="{FF2B5EF4-FFF2-40B4-BE49-F238E27FC236}">
                <a16:creationId xmlns:a16="http://schemas.microsoft.com/office/drawing/2014/main" xmlns="" id="{6B55EFA3-6882-D9E8-B6B9-56941EE541CC}"/>
              </a:ext>
            </a:extLst>
          </p:cNvPr>
          <p:cNvSpPr txBox="1">
            <a:spLocks/>
          </p:cNvSpPr>
          <p:nvPr/>
        </p:nvSpPr>
        <p:spPr>
          <a:xfrm>
            <a:off x="7181851" y="1654174"/>
            <a:ext cx="5010149" cy="681270"/>
          </a:xfrm>
          <a:prstGeom prst="rect">
            <a:avLst/>
          </a:prstGeom>
          <a:solidFill>
            <a:srgbClr val="31506D"/>
          </a:solidFill>
          <a:ln>
            <a:noFill/>
          </a:ln>
        </p:spPr>
        <p:txBody>
          <a:bodyPr spcFirstLastPara="1" wrap="square" lIns="10800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200"/>
              <a:buFont typeface="Arial"/>
              <a:buNone/>
              <a:defRPr sz="30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1800" dirty="0">
                <a:solidFill>
                  <a:schemeClr val="bg1"/>
                </a:solidFill>
              </a:rPr>
              <a:t>Συνολικά προβλέφθηκαν 11 κατηγορίες προσωπικού</a:t>
            </a:r>
            <a:endParaRPr lang="en-US" sz="1800" dirty="0">
              <a:solidFill>
                <a:schemeClr val="bg1"/>
              </a:solidFill>
            </a:endParaRPr>
          </a:p>
        </p:txBody>
      </p:sp>
      <p:sp>
        <p:nvSpPr>
          <p:cNvPr id="14" name="TextBox 13">
            <a:extLst>
              <a:ext uri="{FF2B5EF4-FFF2-40B4-BE49-F238E27FC236}">
                <a16:creationId xmlns:a16="http://schemas.microsoft.com/office/drawing/2014/main" xmlns="" id="{75DDC4AA-3614-D53C-2133-F0A70D247735}"/>
              </a:ext>
            </a:extLst>
          </p:cNvPr>
          <p:cNvSpPr txBox="1"/>
          <p:nvPr/>
        </p:nvSpPr>
        <p:spPr>
          <a:xfrm>
            <a:off x="7181851" y="2426608"/>
            <a:ext cx="4769953" cy="3854388"/>
          </a:xfrm>
          <a:prstGeom prst="rect">
            <a:avLst/>
          </a:prstGeom>
          <a:noFill/>
        </p:spPr>
        <p:txBody>
          <a:bodyPr wrap="square">
            <a:spAutoFit/>
          </a:bodyPr>
          <a:lstStyle/>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ΟΔΗΓΟΙ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ΙΑΤΡΟΙ (με ειδικότητα και άνευ ειδικότητας)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ΠΕ/ΤΕ ΝΟΣΗΛΕΥΤΕΣ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ΒΟΗΘΟΙ ΝΟΣΗΛΕΥΤΩΝ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ΚΟΙΝΟΤΙΚΗΣ ΥΓΕΙΑΣ / ΤΕ ΕΠΙΣΚΕΠΤΩΝ ΥΓΕΙΑΣ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ΠΕ/ΤΕ ΚΟΙΝΩΝΙΚΟΙ ΛΕΙΤΟΥΡΓΟΙ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ΔΙΟΙΚΗΤΙΚΟΙ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ΔΙΟΙΚΗΤΙΚΟΙ - ΣΥΝΤΟΝΙΣΤΙΚΌ ΚΕΝΤΡΟ ΜΕ ΕΔΡΑ ΑΤΤΙΚΗ</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ΒΙΟΛΟΓΟΙ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ΤΕ ΙΑΤΡΙΚΩΝ ΕΡΓΑΣΤΗΡΙΩΝ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ΒΟΗΘΏΝ ΙΑΤΡΙΚΏΝ ΚΑΙ ΒΙΟΛΟΓΙΚΏΝ ΕΡΓΑΣΤΗΡΊΩΝ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p:txBody>
      </p:sp>
      <p:sp>
        <p:nvSpPr>
          <p:cNvPr id="15" name="Rectangle 14">
            <a:extLst>
              <a:ext uri="{FF2B5EF4-FFF2-40B4-BE49-F238E27FC236}">
                <a16:creationId xmlns:a16="http://schemas.microsoft.com/office/drawing/2014/main" xmlns="" id="{4AABADEF-F4B5-FB2C-5C73-8630C97E8F8B}"/>
              </a:ext>
            </a:extLst>
          </p:cNvPr>
          <p:cNvSpPr/>
          <p:nvPr/>
        </p:nvSpPr>
        <p:spPr>
          <a:xfrm>
            <a:off x="533465" y="2762232"/>
            <a:ext cx="5791136" cy="3685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Επαγγελματίες Υγείας</a:t>
            </a:r>
            <a:endParaRPr lang="en-US" b="1" dirty="0">
              <a:solidFill>
                <a:schemeClr val="tx1"/>
              </a:solidFill>
            </a:endParaRPr>
          </a:p>
        </p:txBody>
      </p:sp>
    </p:spTree>
    <p:extLst>
      <p:ext uri="{BB962C8B-B14F-4D97-AF65-F5344CB8AC3E}">
        <p14:creationId xmlns:p14="http://schemas.microsoft.com/office/powerpoint/2010/main" val="93053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8"/>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766038289"/>
              </p:ext>
            </p:extLst>
          </p:nvPr>
        </p:nvGraphicFramePr>
        <p:xfrm>
          <a:off x="1444325" y="1235424"/>
          <a:ext cx="9303350" cy="4998681"/>
        </p:xfrm>
        <a:graphic>
          <a:graphicData uri="http://schemas.openxmlformats.org/drawingml/2006/table">
            <a:tbl>
              <a:tblPr/>
              <a:tblGrid>
                <a:gridCol w="1807518">
                  <a:extLst>
                    <a:ext uri="{9D8B030D-6E8A-4147-A177-3AD203B41FA5}">
                      <a16:colId xmlns:a16="http://schemas.microsoft.com/office/drawing/2014/main" xmlns="" val="3287055984"/>
                    </a:ext>
                  </a:extLst>
                </a:gridCol>
                <a:gridCol w="2524250">
                  <a:extLst>
                    <a:ext uri="{9D8B030D-6E8A-4147-A177-3AD203B41FA5}">
                      <a16:colId xmlns:a16="http://schemas.microsoft.com/office/drawing/2014/main" xmlns="" val="3340195412"/>
                    </a:ext>
                  </a:extLst>
                </a:gridCol>
                <a:gridCol w="3332889">
                  <a:extLst>
                    <a:ext uri="{9D8B030D-6E8A-4147-A177-3AD203B41FA5}">
                      <a16:colId xmlns:a16="http://schemas.microsoft.com/office/drawing/2014/main" xmlns="" val="2104368315"/>
                    </a:ext>
                  </a:extLst>
                </a:gridCol>
                <a:gridCol w="1638693">
                  <a:extLst>
                    <a:ext uri="{9D8B030D-6E8A-4147-A177-3AD203B41FA5}">
                      <a16:colId xmlns:a16="http://schemas.microsoft.com/office/drawing/2014/main" xmlns="" val="574829822"/>
                    </a:ext>
                  </a:extLst>
                </a:gridCol>
              </a:tblGrid>
              <a:tr h="115864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75615377"/>
                  </a:ext>
                </a:extLst>
              </a:tr>
              <a:tr h="19156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ΑΓΝΑΝΤΙΑ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59340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ΜΕΓΑΡΧΗ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0917615"/>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ΣΤΟΥΡΝΑΡΕΙΚΑ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7778841"/>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ΠΙΑΛΕΙΑ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17542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ΝΟΜΗ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73390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ΟΞΥΝΕΙΑ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765320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 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ΚΑΛΟΝΕΡΙ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481759"/>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ΜΙΚΡΟ ΚΕΦΑΛΟΒΡΥΣΟ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7631766"/>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ΜΕΓΑΛΟ ΚΕΦΑΛΟΒΡΥΣΟ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8581296"/>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ΚΛΕΙΝΟΒΟΣ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922425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ΑΓΙΟΣ ΒΗΣΣΑΡΙΩΝΑΣ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7424899"/>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ΜΕΓΑΛΟΧΩΡΙ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939951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ΕΛΕΥΘΕΡΟΧΩΡΙ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6760822"/>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ΞΗΡΟΚΑΜΠΟΣ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777240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ΜΟΥΡΙΑ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732667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ΤΑΞΙΑΡΧΕΣ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072272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ΠΑΛΑΙΟΠΥΡΓΟΣ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428908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ΠΕΤΡΟΠΟΡΟ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1515978"/>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ΠΡΙΝΟΣ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7814298"/>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ΦΛΑΜΠΟΥΡΕΣΙ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4224145"/>
                  </a:ext>
                </a:extLst>
              </a:tr>
            </a:tbl>
          </a:graphicData>
        </a:graphic>
      </p:graphicFrame>
    </p:spTree>
    <p:extLst>
      <p:ext uri="{BB962C8B-B14F-4D97-AF65-F5344CB8AC3E}">
        <p14:creationId xmlns:p14="http://schemas.microsoft.com/office/powerpoint/2010/main" val="21615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163839103"/>
              </p:ext>
            </p:extLst>
          </p:nvPr>
        </p:nvGraphicFramePr>
        <p:xfrm>
          <a:off x="1596000" y="1160310"/>
          <a:ext cx="9000001" cy="4708940"/>
        </p:xfrm>
        <a:graphic>
          <a:graphicData uri="http://schemas.openxmlformats.org/drawingml/2006/table">
            <a:tbl>
              <a:tblPr/>
              <a:tblGrid>
                <a:gridCol w="1971084">
                  <a:extLst>
                    <a:ext uri="{9D8B030D-6E8A-4147-A177-3AD203B41FA5}">
                      <a16:colId xmlns:a16="http://schemas.microsoft.com/office/drawing/2014/main" xmlns="" val="2532270882"/>
                    </a:ext>
                  </a:extLst>
                </a:gridCol>
                <a:gridCol w="2743663">
                  <a:extLst>
                    <a:ext uri="{9D8B030D-6E8A-4147-A177-3AD203B41FA5}">
                      <a16:colId xmlns:a16="http://schemas.microsoft.com/office/drawing/2014/main" xmlns="" val="770570050"/>
                    </a:ext>
                  </a:extLst>
                </a:gridCol>
                <a:gridCol w="2827158">
                  <a:extLst>
                    <a:ext uri="{9D8B030D-6E8A-4147-A177-3AD203B41FA5}">
                      <a16:colId xmlns:a16="http://schemas.microsoft.com/office/drawing/2014/main" xmlns="" val="3822162028"/>
                    </a:ext>
                  </a:extLst>
                </a:gridCol>
                <a:gridCol w="1458096">
                  <a:extLst>
                    <a:ext uri="{9D8B030D-6E8A-4147-A177-3AD203B41FA5}">
                      <a16:colId xmlns:a16="http://schemas.microsoft.com/office/drawing/2014/main" xmlns="" val="491954007"/>
                    </a:ext>
                  </a:extLst>
                </a:gridCol>
              </a:tblGrid>
              <a:tr h="105087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182113302"/>
                  </a:ext>
                </a:extLst>
              </a:tr>
              <a:tr h="243871">
                <a:tc rowSpan="15">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ΜΑΓΝΗΣΙΑΣ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ΑΝΗΛΙΟ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7203885"/>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ΜΙΚΡΟΘΗΒΕΣ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1924623"/>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ΑΗΔΙΝΙ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4175442"/>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ΝΟΤΙΟΥ ΠΗΛΙΟΥ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 ΝΕΡΑ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0522359"/>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2089769"/>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ΝΟΤΙΟΥ ΠΗΛΙΟΥ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225933"/>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ΔΡΑΚΕΙΑ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060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ΜΟΥΡΕΣΙ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1456578"/>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ΚΟΚΚΙΝΑ - ΠΕΡΙΒΛΕΠΤΟ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047677"/>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ΞΟΥΡΥΧΤΙ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181499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ΛΕΥΡΕΝΤΙΟΣ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0143058"/>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 ΕΛΕΥΘΕΡΟΧΩΡΙ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171646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ΜΑΚΡΥΡΡΑΧΗ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3546727"/>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ΒΛΑΣΙΟΣ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923320"/>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ΚΑΝΑΛΙΑ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920505"/>
                  </a:ext>
                </a:extLst>
              </a:tr>
            </a:tbl>
          </a:graphicData>
        </a:graphic>
      </p:graphicFrame>
    </p:spTree>
    <p:extLst>
      <p:ext uri="{BB962C8B-B14F-4D97-AF65-F5344CB8AC3E}">
        <p14:creationId xmlns:p14="http://schemas.microsoft.com/office/powerpoint/2010/main" val="2249127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0892"/>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113507721"/>
              </p:ext>
            </p:extLst>
          </p:nvPr>
        </p:nvGraphicFramePr>
        <p:xfrm>
          <a:off x="2006117" y="1670858"/>
          <a:ext cx="8179767" cy="4157401"/>
        </p:xfrm>
        <a:graphic>
          <a:graphicData uri="http://schemas.openxmlformats.org/drawingml/2006/table">
            <a:tbl>
              <a:tblPr/>
              <a:tblGrid>
                <a:gridCol w="1671679">
                  <a:extLst>
                    <a:ext uri="{9D8B030D-6E8A-4147-A177-3AD203B41FA5}">
                      <a16:colId xmlns:a16="http://schemas.microsoft.com/office/drawing/2014/main" xmlns="" val="4009995794"/>
                    </a:ext>
                  </a:extLst>
                </a:gridCol>
                <a:gridCol w="2452417">
                  <a:extLst>
                    <a:ext uri="{9D8B030D-6E8A-4147-A177-3AD203B41FA5}">
                      <a16:colId xmlns:a16="http://schemas.microsoft.com/office/drawing/2014/main" xmlns="" val="227876432"/>
                    </a:ext>
                  </a:extLst>
                </a:gridCol>
                <a:gridCol w="1902675">
                  <a:extLst>
                    <a:ext uri="{9D8B030D-6E8A-4147-A177-3AD203B41FA5}">
                      <a16:colId xmlns:a16="http://schemas.microsoft.com/office/drawing/2014/main" xmlns="" val="3610249329"/>
                    </a:ext>
                  </a:extLst>
                </a:gridCol>
                <a:gridCol w="2152996">
                  <a:extLst>
                    <a:ext uri="{9D8B030D-6E8A-4147-A177-3AD203B41FA5}">
                      <a16:colId xmlns:a16="http://schemas.microsoft.com/office/drawing/2014/main" xmlns="" val="2918727774"/>
                    </a:ext>
                  </a:extLst>
                </a:gridCol>
              </a:tblGrid>
              <a:tr h="98408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54107479"/>
                  </a:ext>
                </a:extLst>
              </a:tr>
              <a:tr h="396664">
                <a:tc rowSpan="8">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ΕΥΒΟΙΑΣ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ΓΥΜΝΟ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592592"/>
                  </a:ext>
                </a:extLst>
              </a:tr>
              <a:tr h="396664">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ΜΑΝΤΟΥΔΙΟΥ-ΛΙΜΝΗΣ ΑΓΙΑΣ ΑΝΝΑΣ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dirty="0">
                          <a:solidFill>
                            <a:srgbClr val="000000"/>
                          </a:solidFill>
                          <a:effectLst/>
                          <a:latin typeface="Calibri" panose="020F0502020204030204" pitchFamily="34" charset="0"/>
                        </a:rPr>
                        <a:t>ΣΤΡΟΦΥΛΙΑ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5136947"/>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ΣΤΕΝΗ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2539580"/>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ΓΛΥΦΑΔΑ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9005499"/>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ΕΡΕΤΡΙΑ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7840285"/>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ΜΑΝΤΟΥΔΙΟΥ-ΛΙΜΝΗΣ ΑΓΙΑΣ ΑΝΝΑΣ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ΑΓΙΑ ΑΝΝΑ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5090408"/>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ΑΝΩ ΒΑΘΕΙΑ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3331853"/>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ΚΑΜΑΡΙΤΣΑ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1562411"/>
                  </a:ext>
                </a:extLst>
              </a:tr>
            </a:tbl>
          </a:graphicData>
        </a:graphic>
      </p:graphicFrame>
    </p:spTree>
    <p:extLst>
      <p:ext uri="{BB962C8B-B14F-4D97-AF65-F5344CB8AC3E}">
        <p14:creationId xmlns:p14="http://schemas.microsoft.com/office/powerpoint/2010/main" val="394543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076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995602032"/>
              </p:ext>
            </p:extLst>
          </p:nvPr>
        </p:nvGraphicFramePr>
        <p:xfrm>
          <a:off x="1537833" y="1421477"/>
          <a:ext cx="9116335" cy="4721822"/>
        </p:xfrm>
        <a:graphic>
          <a:graphicData uri="http://schemas.openxmlformats.org/drawingml/2006/table">
            <a:tbl>
              <a:tblPr/>
              <a:tblGrid>
                <a:gridCol w="1618828">
                  <a:extLst>
                    <a:ext uri="{9D8B030D-6E8A-4147-A177-3AD203B41FA5}">
                      <a16:colId xmlns:a16="http://schemas.microsoft.com/office/drawing/2014/main" xmlns="" val="148782337"/>
                    </a:ext>
                  </a:extLst>
                </a:gridCol>
                <a:gridCol w="2621603">
                  <a:extLst>
                    <a:ext uri="{9D8B030D-6E8A-4147-A177-3AD203B41FA5}">
                      <a16:colId xmlns:a16="http://schemas.microsoft.com/office/drawing/2014/main" xmlns="" val="1515456710"/>
                    </a:ext>
                  </a:extLst>
                </a:gridCol>
                <a:gridCol w="2963880">
                  <a:extLst>
                    <a:ext uri="{9D8B030D-6E8A-4147-A177-3AD203B41FA5}">
                      <a16:colId xmlns:a16="http://schemas.microsoft.com/office/drawing/2014/main" xmlns="" val="745014623"/>
                    </a:ext>
                  </a:extLst>
                </a:gridCol>
                <a:gridCol w="1912024">
                  <a:extLst>
                    <a:ext uri="{9D8B030D-6E8A-4147-A177-3AD203B41FA5}">
                      <a16:colId xmlns:a16="http://schemas.microsoft.com/office/drawing/2014/main" xmlns="" val="1703902772"/>
                    </a:ext>
                  </a:extLst>
                </a:gridCol>
              </a:tblGrid>
              <a:tr h="88946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846961119"/>
                  </a:ext>
                </a:extLst>
              </a:tr>
              <a:tr h="190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ΦΘΙΩΤΙΔΑΣ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ΣΤΥΛΙΔΑΣ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ΓΛΥΦΑ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9345855"/>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ΜΠΡΑΛΟΣ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7692641"/>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ΑΡΚΙΤΣΑ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7443686"/>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ΝΕΟΧΩΡΙ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9891877"/>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ΜΕΝΔΕΝΙΤΣΑ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4511950"/>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ΜΑΚΡΑΚΩΜΗΣ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ΤΣΟΥΚΑ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521209"/>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ΤΡΑΓΑΝΑ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2975625"/>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ΛΑΜΙΕΩΝ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758039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ΣΤΥΛΙΔΟΣ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ΜΥΛΟΙ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1104983"/>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ΖΕΛΙ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1384831"/>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ΕΞΑΡΧΟΣ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43496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ΕΚΚΑΡΑ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614602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ΑΝΑΒΡΑ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373111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ΜΑΚΡΑΚΩΜΗΣ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ΓΕΩΡΓΙΟΣ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225854"/>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ΛΑΜΙΕΩΝ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808559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ΠΑΛΑΙΟΚΕΡΑΣΙΑ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97997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ΠΑΛΑΙΟΧΩΡΙ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3740163"/>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ΚΑΛΑΠΟΔΙ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5650146"/>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ΟΜΒΡΙΑΚΗ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80632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ΡΕΓΓΙΝΙ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2674179"/>
                  </a:ext>
                </a:extLst>
              </a:tr>
            </a:tbl>
          </a:graphicData>
        </a:graphic>
      </p:graphicFrame>
    </p:spTree>
    <p:extLst>
      <p:ext uri="{BB962C8B-B14F-4D97-AF65-F5344CB8AC3E}">
        <p14:creationId xmlns:p14="http://schemas.microsoft.com/office/powerpoint/2010/main" val="316516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7245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618517208"/>
              </p:ext>
            </p:extLst>
          </p:nvPr>
        </p:nvGraphicFramePr>
        <p:xfrm>
          <a:off x="1596000" y="1698289"/>
          <a:ext cx="9000001" cy="4319992"/>
        </p:xfrm>
        <a:graphic>
          <a:graphicData uri="http://schemas.openxmlformats.org/drawingml/2006/table">
            <a:tbl>
              <a:tblPr/>
              <a:tblGrid>
                <a:gridCol w="1576286">
                  <a:extLst>
                    <a:ext uri="{9D8B030D-6E8A-4147-A177-3AD203B41FA5}">
                      <a16:colId xmlns:a16="http://schemas.microsoft.com/office/drawing/2014/main" xmlns="" val="680743561"/>
                    </a:ext>
                  </a:extLst>
                </a:gridCol>
                <a:gridCol w="2547811">
                  <a:extLst>
                    <a:ext uri="{9D8B030D-6E8A-4147-A177-3AD203B41FA5}">
                      <a16:colId xmlns:a16="http://schemas.microsoft.com/office/drawing/2014/main" xmlns="" val="2589272897"/>
                    </a:ext>
                  </a:extLst>
                </a:gridCol>
                <a:gridCol w="3412048">
                  <a:extLst>
                    <a:ext uri="{9D8B030D-6E8A-4147-A177-3AD203B41FA5}">
                      <a16:colId xmlns:a16="http://schemas.microsoft.com/office/drawing/2014/main" xmlns="" val="2793530610"/>
                    </a:ext>
                  </a:extLst>
                </a:gridCol>
                <a:gridCol w="1463856">
                  <a:extLst>
                    <a:ext uri="{9D8B030D-6E8A-4147-A177-3AD203B41FA5}">
                      <a16:colId xmlns:a16="http://schemas.microsoft.com/office/drawing/2014/main" xmlns="" val="980131373"/>
                    </a:ext>
                  </a:extLst>
                </a:gridCol>
              </a:tblGrid>
              <a:tr h="71300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ΟΙΚΙΣΜΟΣ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185246996"/>
                  </a:ext>
                </a:extLst>
              </a:tr>
              <a:tr h="225437">
                <a:tc rowSpan="16">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ΕΥΡΥΤΑΝΙΑΣ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ΚΑΡΠΕΝΗΣΙΟΥ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ΑΓΙΟΣ ΝΙΚΟΛΑΟΣ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1275668"/>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ΠΟΤΑΜΙΑΣ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ΜΕΓΑΛΟ ΧΩΡΙΟ</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7476732"/>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ΚΑΡΠΕΝΗΣΙΟΥ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ΣΤΕΝΩΜΑ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2960159"/>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ΦΟΥΡΝΑΣ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ΦΟΥΡΝΑ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4587093"/>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ΔΟΜΝΙΣΤΑΣ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ΔΟΜΝΙΣΤΑ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5839766"/>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ΦΡΑΓΚΙΣΤΑΣ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ΑΝΑΤΟΛΙΚΗ ΦΡΑΓΚΙΣΤΑ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38903515"/>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ΠΟΤΑΜΙΑΣ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ΚΛΑΥΣΙ </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68014514"/>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ΔΟΜΝΙΣΤΑΣ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ΣΤΑΒΛΟΙ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21965456"/>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ΔΟΜΙΑΝΟΙ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61670231"/>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ΒΙΝΙΑΝΗΣ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ΔΑΦΝΗ</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22321699"/>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ΔΟΜΙΑΝΟΙ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4064607"/>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ΦΟΥΡΝΑΣ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ΚΛΕΙΤΣΟΣ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31785603"/>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ΑΓΙΑ ΤΡΙΑΔΑ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48915522"/>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ΠΡΟΥΣΟΥ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ΠΡΟΥΣΟΣ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5158309"/>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ΦΡΑΓΚΙΣΤΑΣ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ΠΑΛΑΙΟΚΑΤΟΥΝΑ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66927430"/>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ΑΓΡΑΦΩΝ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ΤΡΟΒΑΤΟ</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58222226"/>
                  </a:ext>
                </a:extLst>
              </a:tr>
            </a:tbl>
          </a:graphicData>
        </a:graphic>
      </p:graphicFrame>
    </p:spTree>
    <p:extLst>
      <p:ext uri="{BB962C8B-B14F-4D97-AF65-F5344CB8AC3E}">
        <p14:creationId xmlns:p14="http://schemas.microsoft.com/office/powerpoint/2010/main" val="2413042339"/>
      </p:ext>
    </p:extLst>
  </p:cSld>
  <p:clrMapOvr>
    <a:overrideClrMapping bg1="lt1" tx1="dk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0595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611856247"/>
              </p:ext>
            </p:extLst>
          </p:nvPr>
        </p:nvGraphicFramePr>
        <p:xfrm>
          <a:off x="1596000" y="1426617"/>
          <a:ext cx="9000000" cy="4541481"/>
        </p:xfrm>
        <a:graphic>
          <a:graphicData uri="http://schemas.openxmlformats.org/drawingml/2006/table">
            <a:tbl>
              <a:tblPr/>
              <a:tblGrid>
                <a:gridCol w="1673710">
                  <a:extLst>
                    <a:ext uri="{9D8B030D-6E8A-4147-A177-3AD203B41FA5}">
                      <a16:colId xmlns:a16="http://schemas.microsoft.com/office/drawing/2014/main" xmlns="" val="3895235738"/>
                    </a:ext>
                  </a:extLst>
                </a:gridCol>
                <a:gridCol w="2837744">
                  <a:extLst>
                    <a:ext uri="{9D8B030D-6E8A-4147-A177-3AD203B41FA5}">
                      <a16:colId xmlns:a16="http://schemas.microsoft.com/office/drawing/2014/main" xmlns="" val="4001375528"/>
                    </a:ext>
                  </a:extLst>
                </a:gridCol>
                <a:gridCol w="2324293">
                  <a:extLst>
                    <a:ext uri="{9D8B030D-6E8A-4147-A177-3AD203B41FA5}">
                      <a16:colId xmlns:a16="http://schemas.microsoft.com/office/drawing/2014/main" xmlns="" val="2998694484"/>
                    </a:ext>
                  </a:extLst>
                </a:gridCol>
                <a:gridCol w="2164253">
                  <a:extLst>
                    <a:ext uri="{9D8B030D-6E8A-4147-A177-3AD203B41FA5}">
                      <a16:colId xmlns:a16="http://schemas.microsoft.com/office/drawing/2014/main" xmlns="" val="4069585377"/>
                    </a:ext>
                  </a:extLst>
                </a:gridCol>
              </a:tblGrid>
              <a:tr h="70144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778233995"/>
                  </a:ext>
                </a:extLst>
              </a:tr>
              <a:tr h="19156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ΒΟΙΩΤΙΑΣ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ΓΕΩΡΓΙΟΣ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710675"/>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ΔΟΜΒΡΑΙΝΑ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5572223"/>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ΑΚΡΑΙΦΝΙΟ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5885666"/>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ΑΝΘΟΧΩΡΙ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3634797"/>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ΛΕΟΝΤΑΡΙ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307919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ΠΟΥΛΟ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17306"/>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ΚΥΡΙΑΚΙ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3842025"/>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6448751"/>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ΒΑΓΙΑ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9947848"/>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ΔΙΣΤΟΜΟΥ-ΑΡΑΧΩΒΑΣ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ΑΡΑΧΩΒΑ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618941"/>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ΣΚΟΥΡΤΑ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8637322"/>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ΔΑΥΛΕΙΑ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630897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ΘΙΣΒΗ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17061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738465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ΑΣΚΡΗ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95338"/>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ΠΑΡΟΡΙ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825416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ΚΟΚΚΙΝΟ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4108530"/>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ΜΑΥΡΟΜΑΤΙ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5677746"/>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ΑΣΩΠΙΑ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604802"/>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ΚΑΠΑΡΕΛΙ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5486231"/>
                  </a:ext>
                </a:extLst>
              </a:tr>
            </a:tbl>
          </a:graphicData>
        </a:graphic>
      </p:graphicFrame>
    </p:spTree>
    <p:extLst>
      <p:ext uri="{BB962C8B-B14F-4D97-AF65-F5344CB8AC3E}">
        <p14:creationId xmlns:p14="http://schemas.microsoft.com/office/powerpoint/2010/main" val="176190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72659090"/>
              </p:ext>
            </p:extLst>
          </p:nvPr>
        </p:nvGraphicFramePr>
        <p:xfrm>
          <a:off x="1587688" y="1116724"/>
          <a:ext cx="8999999" cy="4890559"/>
        </p:xfrm>
        <a:graphic>
          <a:graphicData uri="http://schemas.openxmlformats.org/drawingml/2006/table">
            <a:tbl>
              <a:tblPr/>
              <a:tblGrid>
                <a:gridCol w="1928595">
                  <a:extLst>
                    <a:ext uri="{9D8B030D-6E8A-4147-A177-3AD203B41FA5}">
                      <a16:colId xmlns:a16="http://schemas.microsoft.com/office/drawing/2014/main" xmlns="" val="2064943561"/>
                    </a:ext>
                  </a:extLst>
                </a:gridCol>
                <a:gridCol w="3539809">
                  <a:extLst>
                    <a:ext uri="{9D8B030D-6E8A-4147-A177-3AD203B41FA5}">
                      <a16:colId xmlns:a16="http://schemas.microsoft.com/office/drawing/2014/main" xmlns="" val="2689675875"/>
                    </a:ext>
                  </a:extLst>
                </a:gridCol>
                <a:gridCol w="2009878">
                  <a:extLst>
                    <a:ext uri="{9D8B030D-6E8A-4147-A177-3AD203B41FA5}">
                      <a16:colId xmlns:a16="http://schemas.microsoft.com/office/drawing/2014/main" xmlns="" val="35640585"/>
                    </a:ext>
                  </a:extLst>
                </a:gridCol>
                <a:gridCol w="1521717">
                  <a:extLst>
                    <a:ext uri="{9D8B030D-6E8A-4147-A177-3AD203B41FA5}">
                      <a16:colId xmlns:a16="http://schemas.microsoft.com/office/drawing/2014/main" xmlns="" val="1958853763"/>
                    </a:ext>
                  </a:extLst>
                </a:gridCol>
              </a:tblGrid>
              <a:tr h="67720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324831171"/>
                  </a:ext>
                </a:extLst>
              </a:tr>
              <a:tr h="162851">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ΜΑΤΣΟΥΚΙ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03.11.2025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21750659"/>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ΔΕΜΑΤΙ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15585424"/>
                  </a:ext>
                </a:extLst>
              </a:tr>
              <a:tr h="21713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ΔΩΔΩΝΗΣ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ΜΟΥΣΙΩΤΙΤΣΑ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95158378"/>
                  </a:ext>
                </a:extLst>
              </a:tr>
              <a:tr h="16285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ΚΑΣΤΑΝΙΑΝΗ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901440680"/>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ΚΟΝΙΤΣΑΣ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ΚΙΕΦΑΛΟΧΩΡΙ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05417993"/>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ΛΙΓΟΨΑΣ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26585082"/>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ΜΕΤΣΟΒΟΥ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ΜΕΓΑΛΟ ΠΕΡΙΣΤΕΡΙ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66040860"/>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ΤΣΕΠΕΛΟΒΟ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18009131"/>
                  </a:ext>
                </a:extLst>
              </a:tr>
              <a:tr h="21713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ΧΟΥΛΙΑΡΑΔΕΣ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13511253"/>
                  </a:ext>
                </a:extLst>
              </a:tr>
              <a:tr h="16285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ΔΑΦΝΟΥΛΑ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82729459"/>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ΖΙΤΣΑ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151199"/>
                  </a:ext>
                </a:extLst>
              </a:tr>
              <a:tr h="30808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713049727"/>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ΔΩΔΩΝΗΣ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ΣΕΝΙΚΟ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34628593"/>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ΚΟΥΚΛΙΟΙ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38742645"/>
                  </a:ext>
                </a:extLst>
              </a:tr>
              <a:tr h="16604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ΚΟΝΙΤΣΑΣ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ΑΓΙΑ ΠΑΡΑΣΚΕΥΗ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553779362"/>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ΜΑΝΩΛΙΑΣΣΑ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24238294"/>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ΜΕΤΣΟΒΟΥ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ΜΗΛΕΑ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79455845"/>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ΚΕΦΑΛΟΒΡΥΣΟ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68622049"/>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ΚΑΤΩ ΖΑΛΟΓΓΟ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28408803"/>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ΑΡΙΣΤΗ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3393715"/>
                  </a:ext>
                </a:extLst>
              </a:tr>
              <a:tr h="21713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ΠΛΑΤΑΝΟΥΣΑ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805735844"/>
                  </a:ext>
                </a:extLst>
              </a:tr>
            </a:tbl>
          </a:graphicData>
        </a:graphic>
      </p:graphicFrame>
      <p:sp>
        <p:nvSpPr>
          <p:cNvPr id="3" name="TextBox 2">
            <a:extLst>
              <a:ext uri="{FF2B5EF4-FFF2-40B4-BE49-F238E27FC236}">
                <a16:creationId xmlns:a16="http://schemas.microsoft.com/office/drawing/2014/main" xmlns="" id="{9CAA4AFE-09D6-3CE7-45C1-985C7072BC5B}"/>
              </a:ext>
            </a:extLst>
          </p:cNvPr>
          <p:cNvSpPr txBox="1"/>
          <p:nvPr/>
        </p:nvSpPr>
        <p:spPr>
          <a:xfrm>
            <a:off x="170581" y="3562003"/>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6</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330010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26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62552321"/>
              </p:ext>
            </p:extLst>
          </p:nvPr>
        </p:nvGraphicFramePr>
        <p:xfrm>
          <a:off x="1596001" y="1083185"/>
          <a:ext cx="8999999" cy="4888934"/>
        </p:xfrm>
        <a:graphic>
          <a:graphicData uri="http://schemas.openxmlformats.org/drawingml/2006/table">
            <a:tbl>
              <a:tblPr/>
              <a:tblGrid>
                <a:gridCol w="2183673">
                  <a:extLst>
                    <a:ext uri="{9D8B030D-6E8A-4147-A177-3AD203B41FA5}">
                      <a16:colId xmlns:a16="http://schemas.microsoft.com/office/drawing/2014/main" xmlns="" val="882481779"/>
                    </a:ext>
                  </a:extLst>
                </a:gridCol>
                <a:gridCol w="3521428">
                  <a:extLst>
                    <a:ext uri="{9D8B030D-6E8A-4147-A177-3AD203B41FA5}">
                      <a16:colId xmlns:a16="http://schemas.microsoft.com/office/drawing/2014/main" xmlns="" val="1817446224"/>
                    </a:ext>
                  </a:extLst>
                </a:gridCol>
                <a:gridCol w="2161529">
                  <a:extLst>
                    <a:ext uri="{9D8B030D-6E8A-4147-A177-3AD203B41FA5}">
                      <a16:colId xmlns:a16="http://schemas.microsoft.com/office/drawing/2014/main" xmlns="" val="787395259"/>
                    </a:ext>
                  </a:extLst>
                </a:gridCol>
                <a:gridCol w="1133369">
                  <a:extLst>
                    <a:ext uri="{9D8B030D-6E8A-4147-A177-3AD203B41FA5}">
                      <a16:colId xmlns:a16="http://schemas.microsoft.com/office/drawing/2014/main" xmlns="" val="2467251567"/>
                    </a:ext>
                  </a:extLst>
                </a:gridCol>
              </a:tblGrid>
              <a:tr h="85368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581672309"/>
                  </a:ext>
                </a:extLst>
              </a:tr>
              <a:tr h="225203">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ΠΕΛΕΚΑ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212259"/>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ΠΑΥΛΙΑΝΑ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040487"/>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ΣΙΝΙΕΣ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7490082"/>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ΑΝΩ ΓΑΡΟΥΝΑ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100818"/>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ΒΑΣΙΛΑΤΙΚΑ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107027"/>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ΠΕΤΑΛΕΙΑ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1792347"/>
                  </a:ext>
                </a:extLst>
              </a:tr>
              <a:tr h="22520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ΣΤΑΥΡΟΣ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102074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ΧΛΩΜΟΣ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031458"/>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ΚΑΡΟΥΣΑΔΕΣ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7727011"/>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ΣΙΝΑΡΑΔΕΣ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820129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ΠΕΤΡΙΤΗΣ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2898302"/>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ΚΛΗΜΑΤΙΑ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446649"/>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ΣΠΑΡΤΥΛΑΣ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6291885"/>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ΆΓΙΟΣ ΜΑΤΘΑΙΟΣ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0241952"/>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ΣΦΑΚΕΡΑ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9297748"/>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ΜΑΡΜΑΡΟ</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1447965"/>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ΒΡΑΓΚΑΝΙΩΤΙΚΑ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3714017"/>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ΚΑΣΣΙΟΠΗ</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4494345"/>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ΖΥΓΟΣ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681337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ΜΟΡΑΙΤΙΚΑ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4480313"/>
                  </a:ext>
                </a:extLst>
              </a:tr>
            </a:tbl>
          </a:graphicData>
        </a:graphic>
      </p:graphicFrame>
    </p:spTree>
    <p:extLst>
      <p:ext uri="{BB962C8B-B14F-4D97-AF65-F5344CB8AC3E}">
        <p14:creationId xmlns:p14="http://schemas.microsoft.com/office/powerpoint/2010/main" val="246372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187110739"/>
              </p:ext>
            </p:extLst>
          </p:nvPr>
        </p:nvGraphicFramePr>
        <p:xfrm>
          <a:off x="1596000" y="1443241"/>
          <a:ext cx="9000000" cy="4529416"/>
        </p:xfrm>
        <a:graphic>
          <a:graphicData uri="http://schemas.openxmlformats.org/drawingml/2006/table">
            <a:tbl>
              <a:tblPr/>
              <a:tblGrid>
                <a:gridCol w="2161353">
                  <a:extLst>
                    <a:ext uri="{9D8B030D-6E8A-4147-A177-3AD203B41FA5}">
                      <a16:colId xmlns:a16="http://schemas.microsoft.com/office/drawing/2014/main" xmlns="" val="2108444368"/>
                    </a:ext>
                  </a:extLst>
                </a:gridCol>
                <a:gridCol w="2793076">
                  <a:extLst>
                    <a:ext uri="{9D8B030D-6E8A-4147-A177-3AD203B41FA5}">
                      <a16:colId xmlns:a16="http://schemas.microsoft.com/office/drawing/2014/main" xmlns="" val="2145586668"/>
                    </a:ext>
                  </a:extLst>
                </a:gridCol>
                <a:gridCol w="2518756">
                  <a:extLst>
                    <a:ext uri="{9D8B030D-6E8A-4147-A177-3AD203B41FA5}">
                      <a16:colId xmlns:a16="http://schemas.microsoft.com/office/drawing/2014/main" xmlns="" val="94756522"/>
                    </a:ext>
                  </a:extLst>
                </a:gridCol>
                <a:gridCol w="1526815">
                  <a:extLst>
                    <a:ext uri="{9D8B030D-6E8A-4147-A177-3AD203B41FA5}">
                      <a16:colId xmlns:a16="http://schemas.microsoft.com/office/drawing/2014/main" xmlns="" val="1195456226"/>
                    </a:ext>
                  </a:extLst>
                </a:gridCol>
              </a:tblGrid>
              <a:tr h="776257">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42253868"/>
                  </a:ext>
                </a:extLst>
              </a:tr>
              <a:tr h="292008">
                <a:tc rowSpan="13">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ΘΕΣΠΡΩΤΙΑΣ</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ΣΑΓΙΑΔΑ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2250385"/>
                  </a:ext>
                </a:extLst>
              </a:tr>
              <a:tr h="2920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ΑΜΠΕΛΙΑ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0006868"/>
                  </a:ext>
                </a:extLst>
              </a:tr>
              <a:tr h="2920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ΚΕΣΤΡΙΝΗ</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3615274"/>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1024198"/>
                  </a:ext>
                </a:extLst>
              </a:tr>
              <a:tr h="2834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ΑΣΠΡΟΚΚΛΗΣΙ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9837148"/>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ΚΑΡΒΟΥΝΑΡΙ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2699899"/>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ΚΟΚΚΙΝΙΑ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4592403"/>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ΠΡΟΔΡΟΜΙ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1132841"/>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ΚΕΡΑΜΙΤΣΑ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0855752"/>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ΣΚΑΝΔΑΛΟ</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4910226"/>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ΛΕΠΤΟΚΑΡΥΑ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1942842"/>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ΡΑΒΕΝΗ</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046591"/>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ΤΣΑΓΓΑΡΙ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4247228"/>
                  </a:ext>
                </a:extLst>
              </a:tr>
            </a:tbl>
          </a:graphicData>
        </a:graphic>
      </p:graphicFrame>
    </p:spTree>
    <p:extLst>
      <p:ext uri="{BB962C8B-B14F-4D97-AF65-F5344CB8AC3E}">
        <p14:creationId xmlns:p14="http://schemas.microsoft.com/office/powerpoint/2010/main" val="1020865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9764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50584417"/>
              </p:ext>
            </p:extLst>
          </p:nvPr>
        </p:nvGraphicFramePr>
        <p:xfrm>
          <a:off x="1596000" y="1385051"/>
          <a:ext cx="9000000" cy="4630338"/>
        </p:xfrm>
        <a:graphic>
          <a:graphicData uri="http://schemas.openxmlformats.org/drawingml/2006/table">
            <a:tbl>
              <a:tblPr/>
              <a:tblGrid>
                <a:gridCol w="2269418">
                  <a:extLst>
                    <a:ext uri="{9D8B030D-6E8A-4147-A177-3AD203B41FA5}">
                      <a16:colId xmlns:a16="http://schemas.microsoft.com/office/drawing/2014/main" xmlns="" val="707542429"/>
                    </a:ext>
                  </a:extLst>
                </a:gridCol>
                <a:gridCol w="2709949">
                  <a:extLst>
                    <a:ext uri="{9D8B030D-6E8A-4147-A177-3AD203B41FA5}">
                      <a16:colId xmlns:a16="http://schemas.microsoft.com/office/drawing/2014/main" xmlns="" val="3824282917"/>
                    </a:ext>
                  </a:extLst>
                </a:gridCol>
                <a:gridCol w="2286000">
                  <a:extLst>
                    <a:ext uri="{9D8B030D-6E8A-4147-A177-3AD203B41FA5}">
                      <a16:colId xmlns:a16="http://schemas.microsoft.com/office/drawing/2014/main" xmlns="" val="2525537354"/>
                    </a:ext>
                  </a:extLst>
                </a:gridCol>
                <a:gridCol w="1734633">
                  <a:extLst>
                    <a:ext uri="{9D8B030D-6E8A-4147-A177-3AD203B41FA5}">
                      <a16:colId xmlns:a16="http://schemas.microsoft.com/office/drawing/2014/main" xmlns="" val="374667616"/>
                    </a:ext>
                  </a:extLst>
                </a:gridCol>
              </a:tblGrid>
              <a:tr h="85761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524428262"/>
                  </a:ext>
                </a:extLst>
              </a:tr>
              <a:tr h="17311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ΛΕΟΝΤΑΣ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773766"/>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ΒΟΛΙΜΕΣ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2173897"/>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ΑΝΑΦΩΝΗΤΡΙΑ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1994038"/>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ΚΑΤΑΣΤΑΡΙ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9672134"/>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ΑΡΚΑΔΙΩΝ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ΚΗΡΥΚΑΣ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2172540"/>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ΜΑΡΙΕΣ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8940243"/>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ΜΕΣΟ ΓΕΡΑΚΑΡΙ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6002085"/>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ΛΑΓΚΑΔΑΚΙΑ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5326928"/>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ΡΟΜΙΡΙ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0609979"/>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ΕΞΩ ΧΩΡΑ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9029815"/>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ΛΙΘΑΚΙΑ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1270663"/>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ΤΡΑΓΑΚΙ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7605181"/>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ΦΙΟΛΙΤΙ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9936892"/>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7556040"/>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ΣΚΟΥΛΙΚΑΔΟ</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799036"/>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ΒΑΣΙΛΙΚΟΣ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107591"/>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ΑΡΓΑΣΙ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5002079"/>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ΚΑΛΑΜΑΚΙ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5393496"/>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ΑΓΑΛΑΣ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2210868"/>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ΛΟΥΧΑ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7446452"/>
                  </a:ext>
                </a:extLst>
              </a:tr>
            </a:tbl>
          </a:graphicData>
        </a:graphic>
      </p:graphicFrame>
    </p:spTree>
    <p:extLst>
      <p:ext uri="{BB962C8B-B14F-4D97-AF65-F5344CB8AC3E}">
        <p14:creationId xmlns:p14="http://schemas.microsoft.com/office/powerpoint/2010/main" val="364621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7A9854-491F-E768-A859-FCA7191E2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63EBF66-CF11-A7D7-FD6C-44D4F5207C37}"/>
              </a:ext>
            </a:extLst>
          </p:cNvPr>
          <p:cNvSpPr>
            <a:spLocks noGrp="1"/>
          </p:cNvSpPr>
          <p:nvPr>
            <p:ph type="title"/>
          </p:nvPr>
        </p:nvSpPr>
        <p:spPr>
          <a:xfrm>
            <a:off x="327600" y="225319"/>
            <a:ext cx="11342267" cy="709703"/>
          </a:xfrm>
        </p:spPr>
        <p:txBody>
          <a:bodyPr/>
          <a:lstStyle/>
          <a:p>
            <a:r>
              <a:rPr lang="el-GR" dirty="0"/>
              <a:t>Η διαδικασία των ΚΟΜΥ περιλαμβάνει 9 βήματα</a:t>
            </a:r>
          </a:p>
        </p:txBody>
      </p:sp>
      <p:sp>
        <p:nvSpPr>
          <p:cNvPr id="6" name="Text Placeholder 5">
            <a:extLst>
              <a:ext uri="{FF2B5EF4-FFF2-40B4-BE49-F238E27FC236}">
                <a16:creationId xmlns:a16="http://schemas.microsoft.com/office/drawing/2014/main" xmlns="" id="{676B65E8-2145-938B-BF19-079D83EB25A3}"/>
              </a:ext>
            </a:extLst>
          </p:cNvPr>
          <p:cNvSpPr>
            <a:spLocks noGrp="1"/>
          </p:cNvSpPr>
          <p:nvPr>
            <p:ph type="body" idx="1"/>
          </p:nvPr>
        </p:nvSpPr>
        <p:spPr/>
        <p:txBody>
          <a:bodyPr/>
          <a:lstStyle/>
          <a:p>
            <a:r>
              <a:rPr lang="el-GR" dirty="0"/>
              <a:t>Διαδικασία ΚΟΜΥ</a:t>
            </a:r>
            <a:endParaRPr lang="en-US" dirty="0"/>
          </a:p>
        </p:txBody>
      </p:sp>
      <p:grpSp>
        <p:nvGrpSpPr>
          <p:cNvPr id="15" name="Group 14">
            <a:extLst>
              <a:ext uri="{FF2B5EF4-FFF2-40B4-BE49-F238E27FC236}">
                <a16:creationId xmlns:a16="http://schemas.microsoft.com/office/drawing/2014/main" xmlns="" id="{2D5A849A-139E-DCC2-499E-152C9FE20EAF}"/>
              </a:ext>
            </a:extLst>
          </p:cNvPr>
          <p:cNvGrpSpPr/>
          <p:nvPr/>
        </p:nvGrpSpPr>
        <p:grpSpPr>
          <a:xfrm>
            <a:off x="53878" y="1672218"/>
            <a:ext cx="12062235" cy="4482771"/>
            <a:chOff x="174644" y="1672218"/>
            <a:chExt cx="12062235" cy="4482771"/>
          </a:xfrm>
        </p:grpSpPr>
        <p:sp>
          <p:nvSpPr>
            <p:cNvPr id="19" name="Rectangle 18">
              <a:extLst>
                <a:ext uri="{FF2B5EF4-FFF2-40B4-BE49-F238E27FC236}">
                  <a16:creationId xmlns:a16="http://schemas.microsoft.com/office/drawing/2014/main" xmlns="" id="{AC52476B-72E0-49D0-3509-90813C818A13}"/>
                </a:ext>
              </a:extLst>
            </p:cNvPr>
            <p:cNvSpPr/>
            <p:nvPr/>
          </p:nvSpPr>
          <p:spPr>
            <a:xfrm>
              <a:off x="174644" y="1683203"/>
              <a:ext cx="2142640" cy="44717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Γενικός Προγραμματισμός</a:t>
              </a:r>
              <a:endParaRPr lang="en-US" sz="1600" b="1"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A4FA83EB-A816-AC9D-26AD-8969DFD281F0}"/>
                </a:ext>
              </a:extLst>
            </p:cNvPr>
            <p:cNvSpPr/>
            <p:nvPr/>
          </p:nvSpPr>
          <p:spPr>
            <a:xfrm>
              <a:off x="10118266" y="1672218"/>
              <a:ext cx="2118613" cy="44717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Μετά την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3D86A442-750B-09D6-A854-AC6FB5F50B83}"/>
                </a:ext>
              </a:extLst>
            </p:cNvPr>
            <p:cNvSpPr/>
            <p:nvPr/>
          </p:nvSpPr>
          <p:spPr>
            <a:xfrm>
              <a:off x="6085668" y="1683203"/>
              <a:ext cx="4032597" cy="446080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Κατά την διάρκεια της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xmlns="" id="{37B3DA2E-C04B-9826-6636-37784B6D149B}"/>
                </a:ext>
              </a:extLst>
            </p:cNvPr>
            <p:cNvSpPr/>
            <p:nvPr/>
          </p:nvSpPr>
          <p:spPr>
            <a:xfrm>
              <a:off x="2271121" y="1683203"/>
              <a:ext cx="3814546" cy="446080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Πριν την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9" name="Freeform 4">
              <a:extLst>
                <a:ext uri="{FF2B5EF4-FFF2-40B4-BE49-F238E27FC236}">
                  <a16:creationId xmlns:a16="http://schemas.microsoft.com/office/drawing/2014/main" xmlns="" id="{02C74B30-2701-1F70-63F7-291BBE49EE32}"/>
                </a:ext>
              </a:extLst>
            </p:cNvPr>
            <p:cNvSpPr/>
            <p:nvPr/>
          </p:nvSpPr>
          <p:spPr>
            <a:xfrm>
              <a:off x="510627" y="2269879"/>
              <a:ext cx="11629866" cy="2674955"/>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76200" cap="flat" cmpd="sng" algn="ctr">
              <a:solidFill>
                <a:srgbClr val="242852"/>
              </a:solidFill>
              <a:prstDash val="sysDash"/>
              <a:miter lim="800000"/>
              <a:headEnd type="none" w="med" len="med"/>
              <a:tailEnd type="triangle" w="med" len="me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10" name="TextBox 9">
              <a:extLst>
                <a:ext uri="{FF2B5EF4-FFF2-40B4-BE49-F238E27FC236}">
                  <a16:creationId xmlns:a16="http://schemas.microsoft.com/office/drawing/2014/main" xmlns="" id="{0E97F2C7-68B3-A35A-E8A5-B76E39443716}"/>
                </a:ext>
              </a:extLst>
            </p:cNvPr>
            <p:cNvSpPr txBox="1"/>
            <p:nvPr/>
          </p:nvSpPr>
          <p:spPr>
            <a:xfrm>
              <a:off x="2290888" y="3352555"/>
              <a:ext cx="936417" cy="1822242"/>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Πρότυπη συλλογή πληροφοριών από τις τοπικές αρχές από τον ΕΟΔΥ</a:t>
              </a:r>
              <a:endParaRPr lang="en-GB" sz="1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66BFC048-0C27-0B4C-CD97-C63C9BEEB29E}"/>
                </a:ext>
              </a:extLst>
            </p:cNvPr>
            <p:cNvSpPr txBox="1"/>
            <p:nvPr/>
          </p:nvSpPr>
          <p:spPr>
            <a:xfrm>
              <a:off x="6903134" y="2322631"/>
              <a:ext cx="1134290" cy="2015350"/>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Επίσκεψη της ΚΟΜΥ στην περιοχή και έναρξη της δράσης, η οποία έχει σχεδιαστεί χρονικά</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xmlns="" id="{8C3FC65C-D234-D2F9-7033-E873E8B45F99}"/>
                </a:ext>
              </a:extLst>
            </p:cNvPr>
            <p:cNvSpPr/>
            <p:nvPr/>
          </p:nvSpPr>
          <p:spPr bwMode="gray">
            <a:xfrm>
              <a:off x="2315653" y="2557211"/>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3" name="Oval 22">
              <a:extLst>
                <a:ext uri="{FF2B5EF4-FFF2-40B4-BE49-F238E27FC236}">
                  <a16:creationId xmlns:a16="http://schemas.microsoft.com/office/drawing/2014/main" xmlns="" id="{9BE543D8-5420-653C-B478-9328DE0642F0}"/>
                </a:ext>
              </a:extLst>
            </p:cNvPr>
            <p:cNvSpPr/>
            <p:nvPr/>
          </p:nvSpPr>
          <p:spPr bwMode="gray">
            <a:xfrm>
              <a:off x="7116602" y="3792070"/>
              <a:ext cx="570428" cy="616233"/>
            </a:xfrm>
            <a:prstGeom prst="ellipse">
              <a:avLst/>
            </a:prstGeom>
            <a:solidFill>
              <a:schemeClr val="bg1"/>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43" name="TextBox 42">
              <a:extLst>
                <a:ext uri="{FF2B5EF4-FFF2-40B4-BE49-F238E27FC236}">
                  <a16:creationId xmlns:a16="http://schemas.microsoft.com/office/drawing/2014/main" xmlns="" id="{95C8C3C4-403F-BD3B-0CBB-03CBAF4BBE9F}"/>
                </a:ext>
              </a:extLst>
            </p:cNvPr>
            <p:cNvSpPr txBox="1"/>
            <p:nvPr/>
          </p:nvSpPr>
          <p:spPr>
            <a:xfrm>
              <a:off x="8743115" y="2400940"/>
              <a:ext cx="1393085" cy="1511180"/>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Καταγραφή των στοιχείων στη βάση δεδομένων (ενημέρωση ΑΗΦΥ, Ψηφιακού Βιβλιαρίου Υγείας Παιδιού, Πλατφόρμες HPV και καρδιαγγειακών)</a:t>
              </a:r>
            </a:p>
          </p:txBody>
        </p:sp>
        <p:sp>
          <p:nvSpPr>
            <p:cNvPr id="45" name="Oval 44">
              <a:extLst>
                <a:ext uri="{FF2B5EF4-FFF2-40B4-BE49-F238E27FC236}">
                  <a16:creationId xmlns:a16="http://schemas.microsoft.com/office/drawing/2014/main" xmlns="" id="{FE52018F-7858-91C6-7C71-E57C137F5971}"/>
                </a:ext>
              </a:extLst>
            </p:cNvPr>
            <p:cNvSpPr/>
            <p:nvPr/>
          </p:nvSpPr>
          <p:spPr bwMode="gray">
            <a:xfrm>
              <a:off x="9433313" y="4403022"/>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pic>
          <p:nvPicPr>
            <p:cNvPr id="50" name="Graphic 49" descr="Open folder with solid fill">
              <a:extLst>
                <a:ext uri="{FF2B5EF4-FFF2-40B4-BE49-F238E27FC236}">
                  <a16:creationId xmlns:a16="http://schemas.microsoft.com/office/drawing/2014/main" xmlns="" id="{B05295C8-AC50-B5CD-3D6D-92E541EF5B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529416" y="4477443"/>
              <a:ext cx="432650" cy="467391"/>
            </a:xfrm>
            <a:prstGeom prst="rect">
              <a:avLst/>
            </a:prstGeom>
          </p:spPr>
        </p:pic>
        <p:sp>
          <p:nvSpPr>
            <p:cNvPr id="11" name="Oval 10">
              <a:extLst>
                <a:ext uri="{FF2B5EF4-FFF2-40B4-BE49-F238E27FC236}">
                  <a16:creationId xmlns:a16="http://schemas.microsoft.com/office/drawing/2014/main" xmlns="" id="{5E6C8683-87AB-3771-9C45-B96FCB499F76}"/>
                </a:ext>
              </a:extLst>
            </p:cNvPr>
            <p:cNvSpPr/>
            <p:nvPr/>
          </p:nvSpPr>
          <p:spPr bwMode="gray">
            <a:xfrm>
              <a:off x="5245471" y="2431813"/>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16" name="TextBox 15">
              <a:extLst>
                <a:ext uri="{FF2B5EF4-FFF2-40B4-BE49-F238E27FC236}">
                  <a16:creationId xmlns:a16="http://schemas.microsoft.com/office/drawing/2014/main" xmlns="" id="{1D85E809-3A4A-26C8-9505-94320B8FC835}"/>
                </a:ext>
              </a:extLst>
            </p:cNvPr>
            <p:cNvSpPr txBox="1"/>
            <p:nvPr/>
          </p:nvSpPr>
          <p:spPr>
            <a:xfrm>
              <a:off x="4822293" y="3259531"/>
              <a:ext cx="1202898" cy="672787"/>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Προγραμματισμός ραντεβού όπου είναι απαραίτητο (ΑΜΕΑ)</a:t>
              </a:r>
            </a:p>
          </p:txBody>
        </p:sp>
        <p:sp>
          <p:nvSpPr>
            <p:cNvPr id="4" name="TextBox 3">
              <a:extLst>
                <a:ext uri="{FF2B5EF4-FFF2-40B4-BE49-F238E27FC236}">
                  <a16:creationId xmlns:a16="http://schemas.microsoft.com/office/drawing/2014/main" xmlns="" id="{E73BDE8E-54E9-229B-1E9C-D872697D9119}"/>
                </a:ext>
              </a:extLst>
            </p:cNvPr>
            <p:cNvSpPr txBox="1"/>
            <p:nvPr/>
          </p:nvSpPr>
          <p:spPr>
            <a:xfrm>
              <a:off x="3702978" y="2740806"/>
              <a:ext cx="1214274" cy="1155609"/>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Ενημέρωση των πολιτών για την επερχόμενη δράση και τις παρεχόμενες υπηρεσίες</a:t>
              </a:r>
              <a:endParaRPr lang="en-US" sz="12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0C1F98B4-3D54-880E-E64B-EDB12ADCFFD6}"/>
                </a:ext>
              </a:extLst>
            </p:cNvPr>
            <p:cNvSpPr/>
            <p:nvPr/>
          </p:nvSpPr>
          <p:spPr bwMode="gray">
            <a:xfrm>
              <a:off x="4163921" y="2123696"/>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pic>
          <p:nvPicPr>
            <p:cNvPr id="37" name="Graphic 36" descr="Document with solid fill">
              <a:extLst>
                <a:ext uri="{FF2B5EF4-FFF2-40B4-BE49-F238E27FC236}">
                  <a16:creationId xmlns:a16="http://schemas.microsoft.com/office/drawing/2014/main" xmlns="" id="{5489CAF2-0F95-82FD-8CE8-AFE3D11EEED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95136" y="2648145"/>
              <a:ext cx="439947" cy="475274"/>
            </a:xfrm>
            <a:prstGeom prst="rect">
              <a:avLst/>
            </a:prstGeom>
          </p:spPr>
        </p:pic>
        <p:pic>
          <p:nvPicPr>
            <p:cNvPr id="44" name="Graphic 43" descr="Car with solid fill">
              <a:extLst>
                <a:ext uri="{FF2B5EF4-FFF2-40B4-BE49-F238E27FC236}">
                  <a16:creationId xmlns:a16="http://schemas.microsoft.com/office/drawing/2014/main" xmlns="" id="{D8A678E9-24CE-E8E6-4F94-6BDB9E167C8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607" y="3933241"/>
              <a:ext cx="470003" cy="507743"/>
            </a:xfrm>
            <a:prstGeom prst="rect">
              <a:avLst/>
            </a:prstGeom>
          </p:spPr>
        </p:pic>
        <p:pic>
          <p:nvPicPr>
            <p:cNvPr id="46" name="Picture 2" descr="ΕΟΔΥ: Οδηγίες για παραμονή παιδιών &amp; εφήβων στο σπίτι — Stilida.com">
              <a:extLst>
                <a:ext uri="{FF2B5EF4-FFF2-40B4-BE49-F238E27FC236}">
                  <a16:creationId xmlns:a16="http://schemas.microsoft.com/office/drawing/2014/main" xmlns="" id="{C60FE2E3-9E7D-CCE4-6203-8E551DDBA0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6868" y="3865269"/>
              <a:ext cx="146337" cy="158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50C5835-21E8-44AF-1D77-F9CBBD8E288D}"/>
                </a:ext>
              </a:extLst>
            </p:cNvPr>
            <p:cNvSpPr txBox="1"/>
            <p:nvPr/>
          </p:nvSpPr>
          <p:spPr>
            <a:xfrm>
              <a:off x="7437156" y="5216552"/>
              <a:ext cx="2118613" cy="830997"/>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Επικοινωνία των ΚΟΜΥ εφόσον χρειαστεί, με μεθόδους τηλεϊατρικής, με ειδικούς </a:t>
              </a:r>
            </a:p>
          </p:txBody>
        </p:sp>
        <p:sp>
          <p:nvSpPr>
            <p:cNvPr id="13" name="Oval 12">
              <a:extLst>
                <a:ext uri="{FF2B5EF4-FFF2-40B4-BE49-F238E27FC236}">
                  <a16:creationId xmlns:a16="http://schemas.microsoft.com/office/drawing/2014/main" xmlns="" id="{B200FBA0-9979-5BC9-0236-AC62B7B9630F}"/>
                </a:ext>
              </a:extLst>
            </p:cNvPr>
            <p:cNvSpPr/>
            <p:nvPr/>
          </p:nvSpPr>
          <p:spPr bwMode="gray">
            <a:xfrm>
              <a:off x="8304918" y="4525908"/>
              <a:ext cx="570428" cy="616233"/>
            </a:xfrm>
            <a:prstGeom prst="ellipse">
              <a:avLst/>
            </a:prstGeom>
            <a:solidFill>
              <a:schemeClr val="bg1"/>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2" name="Oval 21">
              <a:extLst>
                <a:ext uri="{FF2B5EF4-FFF2-40B4-BE49-F238E27FC236}">
                  <a16:creationId xmlns:a16="http://schemas.microsoft.com/office/drawing/2014/main" xmlns="" id="{7FEFFE7B-DA2A-F3B1-4EEB-E19B032C7736}"/>
                </a:ext>
              </a:extLst>
            </p:cNvPr>
            <p:cNvSpPr/>
            <p:nvPr/>
          </p:nvSpPr>
          <p:spPr bwMode="gray">
            <a:xfrm>
              <a:off x="10823957" y="3546245"/>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sp>
          <p:nvSpPr>
            <p:cNvPr id="28" name="TextBox 27">
              <a:extLst>
                <a:ext uri="{FF2B5EF4-FFF2-40B4-BE49-F238E27FC236}">
                  <a16:creationId xmlns:a16="http://schemas.microsoft.com/office/drawing/2014/main" xmlns="" id="{603B1C13-DFE6-3F92-A176-3B553220F8F2}"/>
                </a:ext>
              </a:extLst>
            </p:cNvPr>
            <p:cNvSpPr txBox="1"/>
            <p:nvPr/>
          </p:nvSpPr>
          <p:spPr>
            <a:xfrm>
              <a:off x="10919151" y="4228949"/>
              <a:ext cx="1050999" cy="646331"/>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Απολογιστική έκθεση της δράσης</a:t>
              </a:r>
            </a:p>
          </p:txBody>
        </p:sp>
        <p:sp>
          <p:nvSpPr>
            <p:cNvPr id="32" name="TextBox 31">
              <a:extLst>
                <a:ext uri="{FF2B5EF4-FFF2-40B4-BE49-F238E27FC236}">
                  <a16:creationId xmlns:a16="http://schemas.microsoft.com/office/drawing/2014/main" xmlns="" id="{1CA9E271-5070-8005-1F89-EBCCE0E296CA}"/>
                </a:ext>
              </a:extLst>
            </p:cNvPr>
            <p:cNvSpPr txBox="1"/>
            <p:nvPr/>
          </p:nvSpPr>
          <p:spPr>
            <a:xfrm>
              <a:off x="10636065" y="2081603"/>
              <a:ext cx="1334085" cy="461665"/>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Προγραμματισμός επόμενης δράσης </a:t>
              </a:r>
              <a:endParaRPr lang="en-US" sz="1200"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xmlns="" id="{C212DC65-8CC5-230A-0ED8-F8151315A0EB}"/>
                </a:ext>
              </a:extLst>
            </p:cNvPr>
            <p:cNvSpPr/>
            <p:nvPr/>
          </p:nvSpPr>
          <p:spPr bwMode="gray">
            <a:xfrm>
              <a:off x="11436164" y="2930012"/>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pic>
          <p:nvPicPr>
            <p:cNvPr id="36" name="Graphic 35" descr="Sound Medium with solid fill">
              <a:extLst>
                <a:ext uri="{FF2B5EF4-FFF2-40B4-BE49-F238E27FC236}">
                  <a16:creationId xmlns:a16="http://schemas.microsoft.com/office/drawing/2014/main" xmlns="" id="{43B2B43A-413C-2586-B4A0-2A452315289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185155" y="2134195"/>
              <a:ext cx="513386" cy="554610"/>
            </a:xfrm>
            <a:prstGeom prst="rect">
              <a:avLst/>
            </a:prstGeom>
          </p:spPr>
        </p:pic>
        <p:pic>
          <p:nvPicPr>
            <p:cNvPr id="41" name="Graphic 40" descr="Speaker phone with solid fill">
              <a:extLst>
                <a:ext uri="{FF2B5EF4-FFF2-40B4-BE49-F238E27FC236}">
                  <a16:creationId xmlns:a16="http://schemas.microsoft.com/office/drawing/2014/main" xmlns="" id="{10CB21CC-FCBA-AC6E-4E42-306E56C4750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8298688" y="4536841"/>
              <a:ext cx="570428" cy="616233"/>
            </a:xfrm>
            <a:prstGeom prst="rect">
              <a:avLst/>
            </a:prstGeom>
          </p:spPr>
        </p:pic>
        <p:pic>
          <p:nvPicPr>
            <p:cNvPr id="48" name="Graphic 47" descr="Clipboard Checked with solid fill">
              <a:extLst>
                <a:ext uri="{FF2B5EF4-FFF2-40B4-BE49-F238E27FC236}">
                  <a16:creationId xmlns:a16="http://schemas.microsoft.com/office/drawing/2014/main" xmlns="" id="{08F52F55-88A2-E00F-A7AA-6D64B3D6130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289302" y="2457063"/>
              <a:ext cx="493741" cy="533388"/>
            </a:xfrm>
            <a:prstGeom prst="rect">
              <a:avLst/>
            </a:prstGeom>
          </p:spPr>
        </p:pic>
        <p:pic>
          <p:nvPicPr>
            <p:cNvPr id="51" name="Graphic 50" descr="Document with solid fill">
              <a:extLst>
                <a:ext uri="{FF2B5EF4-FFF2-40B4-BE49-F238E27FC236}">
                  <a16:creationId xmlns:a16="http://schemas.microsoft.com/office/drawing/2014/main" xmlns="" id="{62C33AAC-2A96-5199-B923-BA66C8EE59E6}"/>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0919152" y="3636731"/>
              <a:ext cx="402906" cy="435259"/>
            </a:xfrm>
            <a:prstGeom prst="rect">
              <a:avLst/>
            </a:prstGeom>
          </p:spPr>
        </p:pic>
        <p:pic>
          <p:nvPicPr>
            <p:cNvPr id="53" name="Graphic 52" descr="Back with solid fill">
              <a:extLst>
                <a:ext uri="{FF2B5EF4-FFF2-40B4-BE49-F238E27FC236}">
                  <a16:creationId xmlns:a16="http://schemas.microsoft.com/office/drawing/2014/main" xmlns="" id="{E55A9F96-D8DE-1A1C-4249-D3C90234E71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1480092" y="2955772"/>
              <a:ext cx="482572" cy="521322"/>
            </a:xfrm>
            <a:prstGeom prst="rect">
              <a:avLst/>
            </a:prstGeom>
          </p:spPr>
        </p:pic>
        <p:sp>
          <p:nvSpPr>
            <p:cNvPr id="18" name="Oval 17">
              <a:extLst>
                <a:ext uri="{FF2B5EF4-FFF2-40B4-BE49-F238E27FC236}">
                  <a16:creationId xmlns:a16="http://schemas.microsoft.com/office/drawing/2014/main" xmlns="" id="{EE9BDE80-32F4-5561-6FBC-3AA43B9BDD6F}"/>
                </a:ext>
              </a:extLst>
            </p:cNvPr>
            <p:cNvSpPr/>
            <p:nvPr/>
          </p:nvSpPr>
          <p:spPr bwMode="gray">
            <a:xfrm>
              <a:off x="1037990" y="3636731"/>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5" name="TextBox 24">
              <a:extLst>
                <a:ext uri="{FF2B5EF4-FFF2-40B4-BE49-F238E27FC236}">
                  <a16:creationId xmlns:a16="http://schemas.microsoft.com/office/drawing/2014/main" xmlns="" id="{6776B74E-AB56-519D-540D-A38F88E532CD}"/>
                </a:ext>
              </a:extLst>
            </p:cNvPr>
            <p:cNvSpPr txBox="1"/>
            <p:nvPr/>
          </p:nvSpPr>
          <p:spPr>
            <a:xfrm>
              <a:off x="183169" y="5094949"/>
              <a:ext cx="1560588" cy="651427"/>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Προγραμματισμός και έγκριση μηνιαίων δράσεων</a:t>
              </a:r>
              <a:endParaRPr lang="en-GB" sz="1200" dirty="0">
                <a:latin typeface="Calibri" panose="020F0502020204030204" pitchFamily="34" charset="0"/>
                <a:cs typeface="Calibri" panose="020F0502020204030204" pitchFamily="34" charset="0"/>
              </a:endParaRPr>
            </a:p>
          </p:txBody>
        </p:sp>
        <p:pic>
          <p:nvPicPr>
            <p:cNvPr id="29" name="Graphic 28" descr="Document with solid fill">
              <a:extLst>
                <a:ext uri="{FF2B5EF4-FFF2-40B4-BE49-F238E27FC236}">
                  <a16:creationId xmlns:a16="http://schemas.microsoft.com/office/drawing/2014/main" xmlns="" id="{496755D5-3ADC-DB15-A293-E9200DF8002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3921" y="3711153"/>
              <a:ext cx="439947" cy="475274"/>
            </a:xfrm>
            <a:prstGeom prst="rect">
              <a:avLst/>
            </a:prstGeom>
          </p:spPr>
        </p:pic>
      </p:grpSp>
    </p:spTree>
    <p:extLst>
      <p:ext uri="{BB962C8B-B14F-4D97-AF65-F5344CB8AC3E}">
        <p14:creationId xmlns:p14="http://schemas.microsoft.com/office/powerpoint/2010/main" val="319106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20857494"/>
              </p:ext>
            </p:extLst>
          </p:nvPr>
        </p:nvGraphicFramePr>
        <p:xfrm>
          <a:off x="1612626" y="1520900"/>
          <a:ext cx="9000000" cy="4464264"/>
        </p:xfrm>
        <a:graphic>
          <a:graphicData uri="http://schemas.openxmlformats.org/drawingml/2006/table">
            <a:tbl>
              <a:tblPr/>
              <a:tblGrid>
                <a:gridCol w="2194604">
                  <a:extLst>
                    <a:ext uri="{9D8B030D-6E8A-4147-A177-3AD203B41FA5}">
                      <a16:colId xmlns:a16="http://schemas.microsoft.com/office/drawing/2014/main" xmlns="" val="2277069593"/>
                    </a:ext>
                  </a:extLst>
                </a:gridCol>
                <a:gridCol w="3050771">
                  <a:extLst>
                    <a:ext uri="{9D8B030D-6E8A-4147-A177-3AD203B41FA5}">
                      <a16:colId xmlns:a16="http://schemas.microsoft.com/office/drawing/2014/main" xmlns="" val="2499422647"/>
                    </a:ext>
                  </a:extLst>
                </a:gridCol>
                <a:gridCol w="2078181">
                  <a:extLst>
                    <a:ext uri="{9D8B030D-6E8A-4147-A177-3AD203B41FA5}">
                      <a16:colId xmlns:a16="http://schemas.microsoft.com/office/drawing/2014/main" xmlns="" val="2684324373"/>
                    </a:ext>
                  </a:extLst>
                </a:gridCol>
                <a:gridCol w="1676444">
                  <a:extLst>
                    <a:ext uri="{9D8B030D-6E8A-4147-A177-3AD203B41FA5}">
                      <a16:colId xmlns:a16="http://schemas.microsoft.com/office/drawing/2014/main" xmlns="" val="714158948"/>
                    </a:ext>
                  </a:extLst>
                </a:gridCol>
              </a:tblGrid>
              <a:tr h="92147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547226445"/>
                  </a:ext>
                </a:extLst>
              </a:tr>
              <a:tr h="625197">
                <a:tc rowSpan="6">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ΝΙΚΗΤΑ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3036522"/>
                  </a:ext>
                </a:extLst>
              </a:tr>
              <a:tr h="62519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ΚΑΛΑΜΙΤΣΙΟΥ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802403"/>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ΕΛΛΟΜΕΝΟΥ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ΒΛΥΧΟΥ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3525606"/>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ΕΛΛΟΜΕΝΟΥ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ΝΥΔΡΙΟΥ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9976387"/>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9855117"/>
                  </a:ext>
                </a:extLst>
              </a:tr>
              <a:tr h="41680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ΛΑΖΑΡΑΤΩΝ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6074458"/>
                  </a:ext>
                </a:extLst>
              </a:tr>
            </a:tbl>
          </a:graphicData>
        </a:graphic>
      </p:graphicFrame>
    </p:spTree>
    <p:extLst>
      <p:ext uri="{BB962C8B-B14F-4D97-AF65-F5344CB8AC3E}">
        <p14:creationId xmlns:p14="http://schemas.microsoft.com/office/powerpoint/2010/main" val="2415255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271725791"/>
              </p:ext>
            </p:extLst>
          </p:nvPr>
        </p:nvGraphicFramePr>
        <p:xfrm>
          <a:off x="1596000" y="1207351"/>
          <a:ext cx="9000000" cy="4534965"/>
        </p:xfrm>
        <a:graphic>
          <a:graphicData uri="http://schemas.openxmlformats.org/drawingml/2006/table">
            <a:tbl>
              <a:tblPr/>
              <a:tblGrid>
                <a:gridCol w="2294356">
                  <a:extLst>
                    <a:ext uri="{9D8B030D-6E8A-4147-A177-3AD203B41FA5}">
                      <a16:colId xmlns:a16="http://schemas.microsoft.com/office/drawing/2014/main" xmlns="" val="1969081399"/>
                    </a:ext>
                  </a:extLst>
                </a:gridCol>
                <a:gridCol w="2942706">
                  <a:extLst>
                    <a:ext uri="{9D8B030D-6E8A-4147-A177-3AD203B41FA5}">
                      <a16:colId xmlns:a16="http://schemas.microsoft.com/office/drawing/2014/main" xmlns="" val="2519284965"/>
                    </a:ext>
                  </a:extLst>
                </a:gridCol>
                <a:gridCol w="2194560">
                  <a:extLst>
                    <a:ext uri="{9D8B030D-6E8A-4147-A177-3AD203B41FA5}">
                      <a16:colId xmlns:a16="http://schemas.microsoft.com/office/drawing/2014/main" xmlns="" val="2414101898"/>
                    </a:ext>
                  </a:extLst>
                </a:gridCol>
                <a:gridCol w="1568378">
                  <a:extLst>
                    <a:ext uri="{9D8B030D-6E8A-4147-A177-3AD203B41FA5}">
                      <a16:colId xmlns:a16="http://schemas.microsoft.com/office/drawing/2014/main" xmlns="" val="4140166432"/>
                    </a:ext>
                  </a:extLst>
                </a:gridCol>
              </a:tblGrid>
              <a:tr h="89576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518529381"/>
                  </a:ext>
                </a:extLst>
              </a:tr>
              <a:tr h="350716">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ΠΡΕΒΕΖΑΣ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ΖΗΡΟΥ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ΘΕΣΠΡΩΤΙΚΟ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5981413"/>
                  </a:ext>
                </a:extLst>
              </a:tr>
              <a:tr h="35071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ΣΚΑΦΙΔΩΤΉ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927127"/>
                  </a:ext>
                </a:extLst>
              </a:tr>
              <a:tr h="208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ΝΈΟ ΣΦΗΝΩΤΟ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553176"/>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ΚΕΡΑΣΟΥΝΤΑ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2579360"/>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ΤΡΙΚΑΣΤΡΟ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182048"/>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ΘΕΜΕΛΟ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877214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ΡΙΖΟΒΟΥΝΙ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9779518"/>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ΣΑΜΣΟΥΝΤΑ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137470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8359142"/>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ΣΚΕΠΑΣΤΟ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213490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ΧΕΙΜΑΔΙΟ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8113899"/>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ΖΗΡΟΥ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ΠΑΝΑΓΙΑ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806775"/>
                  </a:ext>
                </a:extLst>
              </a:tr>
            </a:tbl>
          </a:graphicData>
        </a:graphic>
      </p:graphicFrame>
    </p:spTree>
    <p:extLst>
      <p:ext uri="{BB962C8B-B14F-4D97-AF65-F5344CB8AC3E}">
        <p14:creationId xmlns:p14="http://schemas.microsoft.com/office/powerpoint/2010/main" val="1546196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104795343"/>
              </p:ext>
            </p:extLst>
          </p:nvPr>
        </p:nvGraphicFramePr>
        <p:xfrm>
          <a:off x="1596000" y="1269000"/>
          <a:ext cx="9000000" cy="3810203"/>
        </p:xfrm>
        <a:graphic>
          <a:graphicData uri="http://schemas.openxmlformats.org/drawingml/2006/table">
            <a:tbl>
              <a:tblPr/>
              <a:tblGrid>
                <a:gridCol w="2566191">
                  <a:extLst>
                    <a:ext uri="{9D8B030D-6E8A-4147-A177-3AD203B41FA5}">
                      <a16:colId xmlns:a16="http://schemas.microsoft.com/office/drawing/2014/main" xmlns="" val="3091745976"/>
                    </a:ext>
                  </a:extLst>
                </a:gridCol>
                <a:gridCol w="2793076">
                  <a:extLst>
                    <a:ext uri="{9D8B030D-6E8A-4147-A177-3AD203B41FA5}">
                      <a16:colId xmlns:a16="http://schemas.microsoft.com/office/drawing/2014/main" xmlns="" val="182012056"/>
                    </a:ext>
                  </a:extLst>
                </a:gridCol>
                <a:gridCol w="2094807">
                  <a:extLst>
                    <a:ext uri="{9D8B030D-6E8A-4147-A177-3AD203B41FA5}">
                      <a16:colId xmlns:a16="http://schemas.microsoft.com/office/drawing/2014/main" xmlns="" val="572281921"/>
                    </a:ext>
                  </a:extLst>
                </a:gridCol>
                <a:gridCol w="1545926">
                  <a:extLst>
                    <a:ext uri="{9D8B030D-6E8A-4147-A177-3AD203B41FA5}">
                      <a16:colId xmlns:a16="http://schemas.microsoft.com/office/drawing/2014/main" xmlns="" val="3528000459"/>
                    </a:ext>
                  </a:extLst>
                </a:gridCol>
              </a:tblGrid>
              <a:tr h="112506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532668640"/>
                  </a:ext>
                </a:extLst>
              </a:tr>
              <a:tr h="842202">
                <a:tc rowSpan="4">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ΚΕΦΑΛΛΗΝΙΑΣ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ΕΛΕΙΟΥ - ΠΡΟΝΝΩΝ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ΠΑΣΤΡΑ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6236824"/>
                  </a:ext>
                </a:extLst>
              </a:tr>
              <a:tr h="50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ΛΗΞΟΥΡΙΟΥ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ΔΑΜΟΥΛΙΑΝΑΤΕΣ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748379"/>
                  </a:ext>
                </a:extLst>
              </a:tr>
              <a:tr h="8422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ΕΛΕΙΟΥ - ΠΡΟΝΝΩΝ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ΚΟΙΝΟΤΗΤΑ ΠΥΡΓΙΟΥ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5857666"/>
                  </a:ext>
                </a:extLst>
              </a:tr>
              <a:tr h="50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ΠΟΡΟΥ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2019914"/>
                  </a:ext>
                </a:extLst>
              </a:tr>
            </a:tbl>
          </a:graphicData>
        </a:graphic>
      </p:graphicFrame>
    </p:spTree>
    <p:extLst>
      <p:ext uri="{BB962C8B-B14F-4D97-AF65-F5344CB8AC3E}">
        <p14:creationId xmlns:p14="http://schemas.microsoft.com/office/powerpoint/2010/main" val="380887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279637044"/>
              </p:ext>
            </p:extLst>
          </p:nvPr>
        </p:nvGraphicFramePr>
        <p:xfrm>
          <a:off x="1596000" y="1261013"/>
          <a:ext cx="9000000" cy="4711952"/>
        </p:xfrm>
        <a:graphic>
          <a:graphicData uri="http://schemas.openxmlformats.org/drawingml/2006/table">
            <a:tbl>
              <a:tblPr/>
              <a:tblGrid>
                <a:gridCol w="2103164">
                  <a:extLst>
                    <a:ext uri="{9D8B030D-6E8A-4147-A177-3AD203B41FA5}">
                      <a16:colId xmlns:a16="http://schemas.microsoft.com/office/drawing/2014/main" xmlns="" val="2222694678"/>
                    </a:ext>
                  </a:extLst>
                </a:gridCol>
                <a:gridCol w="2901141">
                  <a:extLst>
                    <a:ext uri="{9D8B030D-6E8A-4147-A177-3AD203B41FA5}">
                      <a16:colId xmlns:a16="http://schemas.microsoft.com/office/drawing/2014/main" xmlns="" val="3533358269"/>
                    </a:ext>
                  </a:extLst>
                </a:gridCol>
                <a:gridCol w="2660073">
                  <a:extLst>
                    <a:ext uri="{9D8B030D-6E8A-4147-A177-3AD203B41FA5}">
                      <a16:colId xmlns:a16="http://schemas.microsoft.com/office/drawing/2014/main" xmlns="" val="3825548973"/>
                    </a:ext>
                  </a:extLst>
                </a:gridCol>
                <a:gridCol w="1335622">
                  <a:extLst>
                    <a:ext uri="{9D8B030D-6E8A-4147-A177-3AD203B41FA5}">
                      <a16:colId xmlns:a16="http://schemas.microsoft.com/office/drawing/2014/main" xmlns="" val="3816227170"/>
                    </a:ext>
                  </a:extLst>
                </a:gridCol>
              </a:tblGrid>
              <a:tr h="91692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753852229"/>
                  </a:ext>
                </a:extLst>
              </a:tr>
              <a:tr h="314774">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ΑΡΤΑΣ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ΑΘΑΜΑΝΙΑΣ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ΤΕΤΡΑΚΩΜΟ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8976617"/>
                  </a:ext>
                </a:extLst>
              </a:tr>
              <a:tr h="37518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ΞΗΡΟΒΟΥΝΙΟΥ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ΡΟΔΑΥΓΗ</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4690615"/>
                  </a:ext>
                </a:extLst>
              </a:tr>
              <a:tr h="29925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ΜΕΛΙΣΣΟΥΡΓΩΝ</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ΜΕΛΙΣΣΟΥΡΓΟΙ</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2527124"/>
                  </a:ext>
                </a:extLst>
              </a:tr>
              <a:tr h="31689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ΑΡΑΧΘΟΥ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ΚΟΜΜΕΝΟ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7644838"/>
                  </a:ext>
                </a:extLst>
              </a:tr>
              <a:tr h="34349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ΤΕΤΡΑΦΥΛΙΑΣ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ΠΗΓΕΣ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5129985"/>
                  </a:ext>
                </a:extLst>
              </a:tr>
              <a:tr h="30388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ΑΘΑΜΑΝΙΑΣ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ΑΝΕΜΟΡΡΑΧΗ</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5878872"/>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ΒΛΑΧΕΡΝΑΣ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ΚΟΡΦΟΒΟΥΝΙ</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257252"/>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ΑΜΒΡΑΚΙΚΙΟΥ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ΒΙΓΛΑ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6614086"/>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ΜΑΡΚΙΝΙΑΔΑ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1254241"/>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ΗΡΑΚΛΕΙΑΣ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ΡΕΤΣΙΑΝΑ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9752871"/>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ΚΟΜΠΟΤΙΟΥ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ΦΩΤΕΙΝΟ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1473758"/>
                  </a:ext>
                </a:extLst>
              </a:tr>
              <a:tr h="26767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ΑΓΝΑΝΤΩΝ</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ΓΡΑΙΚΙΚΟ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6853190"/>
                  </a:ext>
                </a:extLst>
              </a:tr>
            </a:tbl>
          </a:graphicData>
        </a:graphic>
      </p:graphicFrame>
    </p:spTree>
    <p:extLst>
      <p:ext uri="{BB962C8B-B14F-4D97-AF65-F5344CB8AC3E}">
        <p14:creationId xmlns:p14="http://schemas.microsoft.com/office/powerpoint/2010/main" val="63624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55830"/>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927886825"/>
              </p:ext>
            </p:extLst>
          </p:nvPr>
        </p:nvGraphicFramePr>
        <p:xfrm>
          <a:off x="1596000" y="1268997"/>
          <a:ext cx="9000000" cy="4405034"/>
        </p:xfrm>
        <a:graphic>
          <a:graphicData uri="http://schemas.openxmlformats.org/drawingml/2006/table">
            <a:tbl>
              <a:tblPr/>
              <a:tblGrid>
                <a:gridCol w="2286044">
                  <a:extLst>
                    <a:ext uri="{9D8B030D-6E8A-4147-A177-3AD203B41FA5}">
                      <a16:colId xmlns:a16="http://schemas.microsoft.com/office/drawing/2014/main" xmlns="" val="74949727"/>
                    </a:ext>
                  </a:extLst>
                </a:gridCol>
                <a:gridCol w="2934392">
                  <a:extLst>
                    <a:ext uri="{9D8B030D-6E8A-4147-A177-3AD203B41FA5}">
                      <a16:colId xmlns:a16="http://schemas.microsoft.com/office/drawing/2014/main" xmlns="" val="2470313472"/>
                    </a:ext>
                  </a:extLst>
                </a:gridCol>
                <a:gridCol w="2319251">
                  <a:extLst>
                    <a:ext uri="{9D8B030D-6E8A-4147-A177-3AD203B41FA5}">
                      <a16:colId xmlns:a16="http://schemas.microsoft.com/office/drawing/2014/main" xmlns="" val="3902398046"/>
                    </a:ext>
                  </a:extLst>
                </a:gridCol>
                <a:gridCol w="1460313">
                  <a:extLst>
                    <a:ext uri="{9D8B030D-6E8A-4147-A177-3AD203B41FA5}">
                      <a16:colId xmlns:a16="http://schemas.microsoft.com/office/drawing/2014/main" xmlns="" val="2425440638"/>
                    </a:ext>
                  </a:extLst>
                </a:gridCol>
              </a:tblGrid>
              <a:tr h="80073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56372063"/>
                  </a:ext>
                </a:extLst>
              </a:tr>
              <a:tr h="185225">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ΑΓΡΙΝΙΟΥ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ΑΛΥΖΙΑΣ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ΑΡΧΟΝΤΟΧΩΡΙ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76482"/>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 ΒΛΑΣΙΟΣ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9960825"/>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ΠΑΛΑΙΟΚΑΡΥΑ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296959"/>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ΑΝΩ ΚΕΡΑΣΟΒΟ</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4857698"/>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ΠΟΤΑΜΟΥΛΑ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7499913"/>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ΚΟΝΙΣΚΑ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4024503"/>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ΣΑΡΓΙΑΔΑ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7220534"/>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ΓΡΑΜΜΑΤΙΚΟΥ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5724508"/>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ΦΥΤΕΙΩΝ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ΒΑΣΙΛΟΠΟΥΛΟ</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9714897"/>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ΜΕΔΕΩΝΟΣ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ΘΥΡΡΕΙΟΥ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26026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ΔΡΥΜΩΝΑΣ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8872879"/>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ΟΧΘΙΑ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9789979"/>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ΒΑΡΕΤΑΔΑ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253029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ΑΡΓΥΡΟ ΠΗΓΑΔΙ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257842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ΓΙΑΝΝΟΠΟΥΛΟΙ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9474907"/>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ΠΕΡΔΙΚΑΚΙ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365693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ΚΑΛΛΙΘΕΑ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267162"/>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ΣΙΤΟΜΕΝΑ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1891611"/>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ΜΕΔΕΩΝΟΣ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ΜΟΝΑΣΤΗΡΑΚΙ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847541"/>
                  </a:ext>
                </a:extLst>
              </a:tr>
            </a:tbl>
          </a:graphicData>
        </a:graphic>
      </p:graphicFrame>
    </p:spTree>
    <p:extLst>
      <p:ext uri="{BB962C8B-B14F-4D97-AF65-F5344CB8AC3E}">
        <p14:creationId xmlns:p14="http://schemas.microsoft.com/office/powerpoint/2010/main" val="3993019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13725228"/>
              </p:ext>
            </p:extLst>
          </p:nvPr>
        </p:nvGraphicFramePr>
        <p:xfrm>
          <a:off x="1596000" y="1225949"/>
          <a:ext cx="9000000" cy="4623772"/>
        </p:xfrm>
        <a:graphic>
          <a:graphicData uri="http://schemas.openxmlformats.org/drawingml/2006/table">
            <a:tbl>
              <a:tblPr/>
              <a:tblGrid>
                <a:gridCol w="2626865">
                  <a:extLst>
                    <a:ext uri="{9D8B030D-6E8A-4147-A177-3AD203B41FA5}">
                      <a16:colId xmlns:a16="http://schemas.microsoft.com/office/drawing/2014/main" xmlns="" val="169318220"/>
                    </a:ext>
                  </a:extLst>
                </a:gridCol>
                <a:gridCol w="2601884">
                  <a:extLst>
                    <a:ext uri="{9D8B030D-6E8A-4147-A177-3AD203B41FA5}">
                      <a16:colId xmlns:a16="http://schemas.microsoft.com/office/drawing/2014/main" xmlns="" val="196669646"/>
                    </a:ext>
                  </a:extLst>
                </a:gridCol>
                <a:gridCol w="2186247">
                  <a:extLst>
                    <a:ext uri="{9D8B030D-6E8A-4147-A177-3AD203B41FA5}">
                      <a16:colId xmlns:a16="http://schemas.microsoft.com/office/drawing/2014/main" xmlns="" val="976077543"/>
                    </a:ext>
                  </a:extLst>
                </a:gridCol>
                <a:gridCol w="1585004">
                  <a:extLst>
                    <a:ext uri="{9D8B030D-6E8A-4147-A177-3AD203B41FA5}">
                      <a16:colId xmlns:a16="http://schemas.microsoft.com/office/drawing/2014/main" xmlns="" val="4107552530"/>
                    </a:ext>
                  </a:extLst>
                </a:gridCol>
              </a:tblGrid>
              <a:tr h="79753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12801444"/>
                  </a:ext>
                </a:extLst>
              </a:tr>
              <a:tr h="173764">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ΑΙΤΩΛΟΑΚΑΡΝΑΝΙΑΣ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ΠΕΝΤΑΛΟΦΟΣ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7394878"/>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ΣΤΑΜΝΑ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8452301"/>
                  </a:ext>
                </a:extLst>
              </a:tr>
              <a:tr h="3475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ΚΑΤΟΧΗ</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8666276"/>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3562784"/>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ΓΟΥΡΙΑ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7351351"/>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ΜΑΣΤΡΟ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8867011"/>
                  </a:ext>
                </a:extLst>
              </a:tr>
              <a:tr h="16582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ΛΕΣΙΝΙ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075208"/>
                  </a:ext>
                </a:extLst>
              </a:tr>
              <a:tr h="17376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Ι.Π. ΜΕΣΟΛΟΓΓΙΟΥ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ΕΥΗΝΟΧΩΡΙ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4698547"/>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Ι.Π. ΜΕΣΟΛΟΓΓΙΟΥ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ΘΩΜΑΣ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8198566"/>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ΓΑΛΑΤΑΣ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0426197"/>
                  </a:ext>
                </a:extLst>
              </a:tr>
              <a:tr h="17376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ΤΡΙΚΟΡΦΟ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0837"/>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ΓΑΒΡΟΛΙΜΝΗ</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710794"/>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2200370"/>
                  </a:ext>
                </a:extLst>
              </a:tr>
              <a:tr h="16582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ΠΕΡΙΘΩΡΙ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5616997"/>
                  </a:ext>
                </a:extLst>
              </a:tr>
              <a:tr h="26064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ΚΑΛΑΒΡΟΥΖΑ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689499"/>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ΣΚΑΛΑΣ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1515582"/>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ΔΑΦΝΗΣ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8122693"/>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ΜΟΛΥΚΡΕΙΟΥ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0096953"/>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ΛΥΓΙΑ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5681828"/>
                  </a:ext>
                </a:extLst>
              </a:tr>
            </a:tbl>
          </a:graphicData>
        </a:graphic>
      </p:graphicFrame>
    </p:spTree>
    <p:extLst>
      <p:ext uri="{BB962C8B-B14F-4D97-AF65-F5344CB8AC3E}">
        <p14:creationId xmlns:p14="http://schemas.microsoft.com/office/powerpoint/2010/main" val="1349274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6036" y="266883"/>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17243369"/>
              </p:ext>
            </p:extLst>
          </p:nvPr>
        </p:nvGraphicFramePr>
        <p:xfrm>
          <a:off x="1670815" y="1003791"/>
          <a:ext cx="9094166" cy="5192697"/>
        </p:xfrm>
        <a:graphic>
          <a:graphicData uri="http://schemas.openxmlformats.org/drawingml/2006/table">
            <a:tbl>
              <a:tblPr/>
              <a:tblGrid>
                <a:gridCol w="2242900">
                  <a:extLst>
                    <a:ext uri="{9D8B030D-6E8A-4147-A177-3AD203B41FA5}">
                      <a16:colId xmlns:a16="http://schemas.microsoft.com/office/drawing/2014/main" xmlns="" val="2173382537"/>
                    </a:ext>
                  </a:extLst>
                </a:gridCol>
                <a:gridCol w="2736466">
                  <a:extLst>
                    <a:ext uri="{9D8B030D-6E8A-4147-A177-3AD203B41FA5}">
                      <a16:colId xmlns:a16="http://schemas.microsoft.com/office/drawing/2014/main" xmlns="" val="3145282764"/>
                    </a:ext>
                  </a:extLst>
                </a:gridCol>
                <a:gridCol w="2460568">
                  <a:extLst>
                    <a:ext uri="{9D8B030D-6E8A-4147-A177-3AD203B41FA5}">
                      <a16:colId xmlns:a16="http://schemas.microsoft.com/office/drawing/2014/main" xmlns="" val="321719312"/>
                    </a:ext>
                  </a:extLst>
                </a:gridCol>
                <a:gridCol w="1654232">
                  <a:extLst>
                    <a:ext uri="{9D8B030D-6E8A-4147-A177-3AD203B41FA5}">
                      <a16:colId xmlns:a16="http://schemas.microsoft.com/office/drawing/2014/main" xmlns="" val="1895436899"/>
                    </a:ext>
                  </a:extLst>
                </a:gridCol>
              </a:tblGrid>
              <a:tr h="958013">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765678752"/>
                  </a:ext>
                </a:extLst>
              </a:tr>
              <a:tr h="147278">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ΑΡΚΑΔΙΑΣ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ΕΛΛΗΝΙΚΟ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4027743"/>
                  </a:ext>
                </a:extLst>
              </a:tr>
              <a:tr h="1472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ΤΥΡΟΣ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5235810"/>
                  </a:ext>
                </a:extLst>
              </a:tr>
              <a:tr h="14727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ΔΑΡΑ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710960"/>
                  </a:ext>
                </a:extLst>
              </a:tr>
              <a:tr h="2923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ΚΟΝΤΟΒΑΖΑΙΝΑ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3731512"/>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ΑΝΔΡΕΑΣ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9929812"/>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ΚΟΛΛΙΝΕΣ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5331717"/>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ΚΟΣΜΑΣ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9157495"/>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ΛΕΟΝΤΑΡΙ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5145308"/>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ΑΡΤΕΜΙΣΙΟ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8886630"/>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ΚΑΜΕΝΙΤΣΑ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5674717"/>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ΝΕΣΤΑΝΗ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0950708"/>
                  </a:ext>
                </a:extLst>
              </a:tr>
              <a:tr h="37423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9533228"/>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ΚΑΣΤΑΝΙΤΣΑ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702571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ΙΣΑΡΗ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3193930"/>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ΤΣΕΛΕΠΑΚΟΥ</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9152904"/>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ΒΛΑΧΟΚΕΡΑΣΙΑ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36517"/>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ΠΟΥΛΙΘΡΑ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6414395"/>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ΚΑΣΤΡΙ</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721980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ΛΑΓΚΑΔΙΑ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7605050"/>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ΠΑΡΑΔΕΙΣΙΑ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701719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ΒΑΛΤΕΣΙΝΙΚΟ</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1960147"/>
                  </a:ext>
                </a:extLst>
              </a:tr>
            </a:tbl>
          </a:graphicData>
        </a:graphic>
      </p:graphicFrame>
    </p:spTree>
    <p:extLst>
      <p:ext uri="{BB962C8B-B14F-4D97-AF65-F5344CB8AC3E}">
        <p14:creationId xmlns:p14="http://schemas.microsoft.com/office/powerpoint/2010/main" val="187041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575565299"/>
              </p:ext>
            </p:extLst>
          </p:nvPr>
        </p:nvGraphicFramePr>
        <p:xfrm>
          <a:off x="1596000" y="1060209"/>
          <a:ext cx="9000000" cy="4879542"/>
        </p:xfrm>
        <a:graphic>
          <a:graphicData uri="http://schemas.openxmlformats.org/drawingml/2006/table">
            <a:tbl>
              <a:tblPr/>
              <a:tblGrid>
                <a:gridCol w="2275042">
                  <a:extLst>
                    <a:ext uri="{9D8B030D-6E8A-4147-A177-3AD203B41FA5}">
                      <a16:colId xmlns:a16="http://schemas.microsoft.com/office/drawing/2014/main" xmlns="" val="3069895554"/>
                    </a:ext>
                  </a:extLst>
                </a:gridCol>
                <a:gridCol w="3430061">
                  <a:extLst>
                    <a:ext uri="{9D8B030D-6E8A-4147-A177-3AD203B41FA5}">
                      <a16:colId xmlns:a16="http://schemas.microsoft.com/office/drawing/2014/main" xmlns="" val="1178020326"/>
                    </a:ext>
                  </a:extLst>
                </a:gridCol>
                <a:gridCol w="2161530">
                  <a:extLst>
                    <a:ext uri="{9D8B030D-6E8A-4147-A177-3AD203B41FA5}">
                      <a16:colId xmlns:a16="http://schemas.microsoft.com/office/drawing/2014/main" xmlns="" val="44964190"/>
                    </a:ext>
                  </a:extLst>
                </a:gridCol>
                <a:gridCol w="1133367">
                  <a:extLst>
                    <a:ext uri="{9D8B030D-6E8A-4147-A177-3AD203B41FA5}">
                      <a16:colId xmlns:a16="http://schemas.microsoft.com/office/drawing/2014/main" xmlns="" val="3427925289"/>
                    </a:ext>
                  </a:extLst>
                </a:gridCol>
              </a:tblGrid>
              <a:tr h="95978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811669785"/>
                  </a:ext>
                </a:extLst>
              </a:tr>
              <a:tr h="230574">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ΑΡΓΟΛΙΔΑΣ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ΠΡΟΣΥΜΝΗ</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7969456"/>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ΑΝΥΦΙ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813886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ΕΠΙΔΑΥΡΟΣ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6884787"/>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ΕΡΜΙΟΝΗ</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322455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ΛΙΜΝΕΣ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8135188"/>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ΑΧΛΑΔΟΚΑΜΠΟΣ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630138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ΑΡΑΧΝΑΙΟ</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2187449"/>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ΙΡΙΑ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662033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ΛΑΛΟΥΚΑΣ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94589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080747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294965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ΔΙΔΥΜΑ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908451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ΚΙΒΕΡΙ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275594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ΑΔΑΜΙ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95427"/>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ΜΙΔΕΑ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0314982"/>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ΦΟΥΡΝΟΙ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9825039"/>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ΜΑΛΑΝΔΡΕΝΙΟΥ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9524575"/>
                  </a:ext>
                </a:extLst>
              </a:tr>
            </a:tbl>
          </a:graphicData>
        </a:graphic>
      </p:graphicFrame>
    </p:spTree>
    <p:extLst>
      <p:ext uri="{BB962C8B-B14F-4D97-AF65-F5344CB8AC3E}">
        <p14:creationId xmlns:p14="http://schemas.microsoft.com/office/powerpoint/2010/main" val="371802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0620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878551910"/>
              </p:ext>
            </p:extLst>
          </p:nvPr>
        </p:nvGraphicFramePr>
        <p:xfrm>
          <a:off x="1596000" y="869046"/>
          <a:ext cx="9000000" cy="5119909"/>
        </p:xfrm>
        <a:graphic>
          <a:graphicData uri="http://schemas.openxmlformats.org/drawingml/2006/table">
            <a:tbl>
              <a:tblPr/>
              <a:tblGrid>
                <a:gridCol w="2527113">
                  <a:extLst>
                    <a:ext uri="{9D8B030D-6E8A-4147-A177-3AD203B41FA5}">
                      <a16:colId xmlns:a16="http://schemas.microsoft.com/office/drawing/2014/main" xmlns="" val="1980283142"/>
                    </a:ext>
                  </a:extLst>
                </a:gridCol>
                <a:gridCol w="2643447">
                  <a:extLst>
                    <a:ext uri="{9D8B030D-6E8A-4147-A177-3AD203B41FA5}">
                      <a16:colId xmlns:a16="http://schemas.microsoft.com/office/drawing/2014/main" xmlns="" val="3091306330"/>
                    </a:ext>
                  </a:extLst>
                </a:gridCol>
                <a:gridCol w="2186247">
                  <a:extLst>
                    <a:ext uri="{9D8B030D-6E8A-4147-A177-3AD203B41FA5}">
                      <a16:colId xmlns:a16="http://schemas.microsoft.com/office/drawing/2014/main" xmlns="" val="265475314"/>
                    </a:ext>
                  </a:extLst>
                </a:gridCol>
                <a:gridCol w="1643193">
                  <a:extLst>
                    <a:ext uri="{9D8B030D-6E8A-4147-A177-3AD203B41FA5}">
                      <a16:colId xmlns:a16="http://schemas.microsoft.com/office/drawing/2014/main" xmlns="" val="2920333089"/>
                    </a:ext>
                  </a:extLst>
                </a:gridCol>
              </a:tblGrid>
              <a:tr h="96147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96532374"/>
                  </a:ext>
                </a:extLst>
              </a:tr>
              <a:tr h="157586">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ΑΧΑΪΑΣ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ΒΕΛΙΤΣΕΣ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147048"/>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ΜΙΧΟΪ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4/10/2025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237144"/>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ΤΣΑΜΑΙΪΚΑ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0515656"/>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ΑΓΙΙΟΣ ΝΙΚΟΛΑΟΣ ΣΠΑΤΑ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2300334"/>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ΡΙΟΛΟΣ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4155111"/>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ΑΠΙΔΕΩΝΑΣ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3168786"/>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ΚΑΓΚΑΔΙ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0810431"/>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ΜΑΤΑΡΑΓΚΑ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8614682"/>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1585297"/>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ΜΕΤΟΧΙ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600444"/>
                  </a:ext>
                </a:extLst>
              </a:tr>
              <a:tr h="2007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ΛΑΠΠΑΣ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17/11/2025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538027"/>
                  </a:ext>
                </a:extLst>
              </a:tr>
              <a:tr h="3107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ΠΑΤΡΕΩΝ</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ΠΑΤΡΑ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6618118"/>
                  </a:ext>
                </a:extLst>
              </a:tr>
              <a:tr h="2007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ΑΡΑΞΟΣ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18/11/2025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3147192"/>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049570"/>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8375040"/>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21/11/2015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3638924"/>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24/11/2015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8405365"/>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ΣΕΙΡΕΣ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8951068"/>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ΛΕΧΟΥΡΙ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3874667"/>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ΤΡΙΠΟΤΑΜΑ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3736423"/>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ΛΙΒΑΡΤΖΙ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972479"/>
                  </a:ext>
                </a:extLst>
              </a:tr>
            </a:tbl>
          </a:graphicData>
        </a:graphic>
      </p:graphicFrame>
    </p:spTree>
    <p:extLst>
      <p:ext uri="{BB962C8B-B14F-4D97-AF65-F5344CB8AC3E}">
        <p14:creationId xmlns:p14="http://schemas.microsoft.com/office/powerpoint/2010/main" val="2819954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7270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429903867"/>
              </p:ext>
            </p:extLst>
          </p:nvPr>
        </p:nvGraphicFramePr>
        <p:xfrm>
          <a:off x="1687484" y="1001820"/>
          <a:ext cx="8714515" cy="4854360"/>
        </p:xfrm>
        <a:graphic>
          <a:graphicData uri="http://schemas.openxmlformats.org/drawingml/2006/table">
            <a:tbl>
              <a:tblPr/>
              <a:tblGrid>
                <a:gridCol w="2025848">
                  <a:extLst>
                    <a:ext uri="{9D8B030D-6E8A-4147-A177-3AD203B41FA5}">
                      <a16:colId xmlns:a16="http://schemas.microsoft.com/office/drawing/2014/main" xmlns="" val="2303416770"/>
                    </a:ext>
                  </a:extLst>
                </a:gridCol>
                <a:gridCol w="2607733">
                  <a:extLst>
                    <a:ext uri="{9D8B030D-6E8A-4147-A177-3AD203B41FA5}">
                      <a16:colId xmlns:a16="http://schemas.microsoft.com/office/drawing/2014/main" xmlns="" val="3955739744"/>
                    </a:ext>
                  </a:extLst>
                </a:gridCol>
                <a:gridCol w="2108200">
                  <a:extLst>
                    <a:ext uri="{9D8B030D-6E8A-4147-A177-3AD203B41FA5}">
                      <a16:colId xmlns:a16="http://schemas.microsoft.com/office/drawing/2014/main" xmlns="" val="3231041572"/>
                    </a:ext>
                  </a:extLst>
                </a:gridCol>
                <a:gridCol w="1972734">
                  <a:extLst>
                    <a:ext uri="{9D8B030D-6E8A-4147-A177-3AD203B41FA5}">
                      <a16:colId xmlns:a16="http://schemas.microsoft.com/office/drawing/2014/main" xmlns="" val="654827481"/>
                    </a:ext>
                  </a:extLst>
                </a:gridCol>
              </a:tblGrid>
              <a:tr h="98192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55615492"/>
                  </a:ext>
                </a:extLst>
              </a:tr>
              <a:tr h="193622">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ΛΑΜΠΕΙΑ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3449030"/>
                  </a:ext>
                </a:extLst>
              </a:tr>
              <a:tr h="19362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ΑΣΤΡΑΣ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9115143"/>
                  </a:ext>
                </a:extLst>
              </a:tr>
              <a:tr h="19362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ΟΡΕΙΝΗ</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456028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 ΚΥΡΙΑΚΗ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010030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 ΤΡΙΑΔΑ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8964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ΑΝΤΡΩΝΙ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4172931"/>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ΚΑΚΟΤΑΡΙ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0626585"/>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ΤΣΙΠΙΑΝΑ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423625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ΑΣΠΡΑ ΣΠΙΤΙΑ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675307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ΒΑΣΙΛΑΚΙ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899343"/>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ΚΑΜΕΝΑ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32567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ΛΟΥΒΡΟ</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117365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ΞΗΡΟΚΑΜΠΟΣ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206450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ΠΕΥΚΕΣ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433381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ΧΕΛΙΔΟΝΙ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115169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ΚΡΥΟΝΕΡΙ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515975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ΠΕΤΡΑΛΩΝΑ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985991"/>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ΦΥΓΑΛΕΙΑ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956131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ΖΑΧΑΡΩΣ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ΜΑΚΙΣΤΟΣ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8434963"/>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ΖΑΧΑΡΩΣ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ΛΕΠΡΕΟ</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0404645"/>
                  </a:ext>
                </a:extLst>
              </a:tr>
            </a:tbl>
          </a:graphicData>
        </a:graphic>
      </p:graphicFrame>
    </p:spTree>
    <p:extLst>
      <p:ext uri="{BB962C8B-B14F-4D97-AF65-F5344CB8AC3E}">
        <p14:creationId xmlns:p14="http://schemas.microsoft.com/office/powerpoint/2010/main" val="195494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6C2249-F374-2AE0-D6C9-0468DACDC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98FE14E-3E80-6291-B2CE-42F76A33EA7C}"/>
              </a:ext>
            </a:extLst>
          </p:cNvPr>
          <p:cNvSpPr>
            <a:spLocks noGrp="1"/>
          </p:cNvSpPr>
          <p:nvPr>
            <p:ph type="title"/>
          </p:nvPr>
        </p:nvSpPr>
        <p:spPr/>
        <p:txBody>
          <a:bodyPr/>
          <a:lstStyle/>
          <a:p>
            <a:r>
              <a:rPr lang="el-GR" dirty="0"/>
              <a:t>Οι ΚΟΜΥ πραγματοποιούν </a:t>
            </a:r>
            <a:r>
              <a:rPr lang="el-GR" dirty="0" err="1"/>
              <a:t>κατ’οίκον</a:t>
            </a:r>
            <a:r>
              <a:rPr lang="el-GR" dirty="0"/>
              <a:t> επισκέψεις σε όλη την Ελλάδα και παρέχουν υπηρεσίες σε σταθερό σημείο στις απομακρυσμένες περιοχές</a:t>
            </a:r>
            <a:endParaRPr lang="en-US" dirty="0"/>
          </a:p>
        </p:txBody>
      </p:sp>
      <p:sp>
        <p:nvSpPr>
          <p:cNvPr id="6" name="Text Placeholder 5">
            <a:extLst>
              <a:ext uri="{FF2B5EF4-FFF2-40B4-BE49-F238E27FC236}">
                <a16:creationId xmlns:a16="http://schemas.microsoft.com/office/drawing/2014/main" xmlns="" id="{4E6BDC3F-B384-A4F7-7BDC-F04423E7E7FC}"/>
              </a:ext>
            </a:extLst>
          </p:cNvPr>
          <p:cNvSpPr>
            <a:spLocks noGrp="1"/>
          </p:cNvSpPr>
          <p:nvPr>
            <p:ph type="body" idx="1"/>
          </p:nvPr>
        </p:nvSpPr>
        <p:spPr/>
        <p:txBody>
          <a:bodyPr/>
          <a:lstStyle/>
          <a:p>
            <a:r>
              <a:rPr lang="el-GR" dirty="0"/>
              <a:t>Κατηγορίες περιοχών που επιλέγονται και τρόπος εξέτασης που αντιστοιχεί</a:t>
            </a:r>
            <a:endParaRPr lang="en-US" dirty="0"/>
          </a:p>
        </p:txBody>
      </p:sp>
      <p:sp>
        <p:nvSpPr>
          <p:cNvPr id="256" name="Text Placeholder 2">
            <a:extLst>
              <a:ext uri="{FF2B5EF4-FFF2-40B4-BE49-F238E27FC236}">
                <a16:creationId xmlns:a16="http://schemas.microsoft.com/office/drawing/2014/main" xmlns="" id="{11CE712F-B777-2E49-9901-3F7D673E593E}"/>
              </a:ext>
            </a:extLst>
          </p:cNvPr>
          <p:cNvSpPr txBox="1">
            <a:spLocks/>
          </p:cNvSpPr>
          <p:nvPr/>
        </p:nvSpPr>
        <p:spPr>
          <a:xfrm>
            <a:off x="1076900" y="-1264089"/>
            <a:ext cx="11680714" cy="597861"/>
          </a:xfrm>
          <a:prstGeom prst="rect">
            <a:avLst/>
          </a:prstGeom>
          <a:noFill/>
          <a:ln>
            <a:noFill/>
          </a:ln>
        </p:spPr>
        <p:txBody>
          <a:bodyPr spcFirstLastPara="1" wrap="square" lIns="10800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1" i="0" u="none" strike="noStrike" cap="none">
                <a:solidFill>
                  <a:srgbClr val="363636"/>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indent="0" fontAlgn="base">
              <a:buSzTx/>
              <a:defRPr/>
            </a:pPr>
            <a:endParaRPr lang="en-US" dirty="0">
              <a:solidFill>
                <a:schemeClr val="accent6">
                  <a:lumMod val="75000"/>
                </a:schemeClr>
              </a:solidFill>
            </a:endParaRPr>
          </a:p>
        </p:txBody>
      </p:sp>
      <p:sp>
        <p:nvSpPr>
          <p:cNvPr id="3" name="Ορθογώνιο 2">
            <a:extLst>
              <a:ext uri="{FF2B5EF4-FFF2-40B4-BE49-F238E27FC236}">
                <a16:creationId xmlns:a16="http://schemas.microsoft.com/office/drawing/2014/main" xmlns="" id="{E3200CC0-4BDA-BEB6-8FB4-4C047321A2B1}"/>
              </a:ext>
            </a:extLst>
          </p:cNvPr>
          <p:cNvSpPr/>
          <p:nvPr/>
        </p:nvSpPr>
        <p:spPr>
          <a:xfrm>
            <a:off x="287768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Αστικές</a:t>
            </a:r>
          </a:p>
        </p:txBody>
      </p:sp>
      <p:sp>
        <p:nvSpPr>
          <p:cNvPr id="4" name="Ορθογώνιο 3">
            <a:extLst>
              <a:ext uri="{FF2B5EF4-FFF2-40B4-BE49-F238E27FC236}">
                <a16:creationId xmlns:a16="http://schemas.microsoft.com/office/drawing/2014/main" xmlns="" id="{4277263A-CFE1-4209-5FA8-55A7AFDCE278}"/>
              </a:ext>
            </a:extLst>
          </p:cNvPr>
          <p:cNvSpPr/>
          <p:nvPr/>
        </p:nvSpPr>
        <p:spPr>
          <a:xfrm>
            <a:off x="590923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Απομακρυσμένες</a:t>
            </a:r>
          </a:p>
        </p:txBody>
      </p:sp>
      <p:sp>
        <p:nvSpPr>
          <p:cNvPr id="8" name="Ορθογώνιο 7">
            <a:extLst>
              <a:ext uri="{FF2B5EF4-FFF2-40B4-BE49-F238E27FC236}">
                <a16:creationId xmlns:a16="http://schemas.microsoft.com/office/drawing/2014/main" xmlns="" id="{6D9BF805-5481-4167-B2D0-643A4D9AE542}"/>
              </a:ext>
            </a:extLst>
          </p:cNvPr>
          <p:cNvSpPr/>
          <p:nvPr/>
        </p:nvSpPr>
        <p:spPr>
          <a:xfrm>
            <a:off x="894078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Μη-αστικές και μη-απομακρυσμένες</a:t>
            </a:r>
          </a:p>
        </p:txBody>
      </p:sp>
      <p:sp>
        <p:nvSpPr>
          <p:cNvPr id="9" name="Ορθογώνιο 8">
            <a:extLst>
              <a:ext uri="{FF2B5EF4-FFF2-40B4-BE49-F238E27FC236}">
                <a16:creationId xmlns:a16="http://schemas.microsoft.com/office/drawing/2014/main" xmlns="" id="{8BF68EE8-45D3-0393-6147-3EEE698CA18A}"/>
              </a:ext>
            </a:extLst>
          </p:cNvPr>
          <p:cNvSpPr/>
          <p:nvPr/>
        </p:nvSpPr>
        <p:spPr>
          <a:xfrm>
            <a:off x="1512721" y="3553734"/>
            <a:ext cx="1247199" cy="618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Κατ’ οίκον</a:t>
            </a:r>
          </a:p>
        </p:txBody>
      </p:sp>
      <p:sp>
        <p:nvSpPr>
          <p:cNvPr id="10" name="Ορθογώνιο 9">
            <a:extLst>
              <a:ext uri="{FF2B5EF4-FFF2-40B4-BE49-F238E27FC236}">
                <a16:creationId xmlns:a16="http://schemas.microsoft.com/office/drawing/2014/main" xmlns="" id="{FB04A5D7-C20F-F28A-1266-B09FD80A0BD1}"/>
              </a:ext>
            </a:extLst>
          </p:cNvPr>
          <p:cNvSpPr/>
          <p:nvPr/>
        </p:nvSpPr>
        <p:spPr>
          <a:xfrm>
            <a:off x="1520868" y="4217869"/>
            <a:ext cx="1247199" cy="618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Σε σταθερό σημείο</a:t>
            </a:r>
          </a:p>
        </p:txBody>
      </p:sp>
      <p:pic>
        <p:nvPicPr>
          <p:cNvPr id="11" name="Graphic 13" descr="Checkbox Checked outline">
            <a:extLst>
              <a:ext uri="{FF2B5EF4-FFF2-40B4-BE49-F238E27FC236}">
                <a16:creationId xmlns:a16="http://schemas.microsoft.com/office/drawing/2014/main" xmlns="" id="{7FF89D71-5A1E-DD8A-A226-85F01354616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62338" y="4044434"/>
            <a:ext cx="792000" cy="792000"/>
          </a:xfrm>
          <a:prstGeom prst="rect">
            <a:avLst/>
          </a:prstGeom>
        </p:spPr>
      </p:pic>
      <p:pic>
        <p:nvPicPr>
          <p:cNvPr id="12" name="Graphic 13" descr="Checkbox Checked outline">
            <a:extLst>
              <a:ext uri="{FF2B5EF4-FFF2-40B4-BE49-F238E27FC236}">
                <a16:creationId xmlns:a16="http://schemas.microsoft.com/office/drawing/2014/main" xmlns="" id="{6D32564C-8D1C-3740-8EB5-7DFA786C819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30788" y="3467016"/>
            <a:ext cx="792000" cy="792000"/>
          </a:xfrm>
          <a:prstGeom prst="rect">
            <a:avLst/>
          </a:prstGeom>
        </p:spPr>
      </p:pic>
      <p:pic>
        <p:nvPicPr>
          <p:cNvPr id="13" name="Graphic 13" descr="Checkbox Checked outline">
            <a:extLst>
              <a:ext uri="{FF2B5EF4-FFF2-40B4-BE49-F238E27FC236}">
                <a16:creationId xmlns:a16="http://schemas.microsoft.com/office/drawing/2014/main" xmlns="" id="{0DC1CDA7-DEBF-2839-DD08-1DC2ED82F3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65665" y="3443922"/>
            <a:ext cx="792000" cy="792000"/>
          </a:xfrm>
          <a:prstGeom prst="rect">
            <a:avLst/>
          </a:prstGeom>
        </p:spPr>
      </p:pic>
      <p:pic>
        <p:nvPicPr>
          <p:cNvPr id="14" name="Graphic 13" descr="Checkbox Checked outline">
            <a:extLst>
              <a:ext uri="{FF2B5EF4-FFF2-40B4-BE49-F238E27FC236}">
                <a16:creationId xmlns:a16="http://schemas.microsoft.com/office/drawing/2014/main" xmlns="" id="{284CACBC-B7FB-937B-8F27-64B28FB9DC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993888" y="3414179"/>
            <a:ext cx="792000" cy="792000"/>
          </a:xfrm>
          <a:prstGeom prst="rect">
            <a:avLst/>
          </a:prstGeom>
        </p:spPr>
      </p:pic>
      <p:sp>
        <p:nvSpPr>
          <p:cNvPr id="15" name="Ορθογώνιο 14">
            <a:extLst>
              <a:ext uri="{FF2B5EF4-FFF2-40B4-BE49-F238E27FC236}">
                <a16:creationId xmlns:a16="http://schemas.microsoft.com/office/drawing/2014/main" xmlns="" id="{3DF9389F-A8C6-44C9-318E-9AE353C6AA9E}"/>
              </a:ext>
            </a:extLst>
          </p:cNvPr>
          <p:cNvSpPr/>
          <p:nvPr/>
        </p:nvSpPr>
        <p:spPr>
          <a:xfrm>
            <a:off x="459621" y="2397200"/>
            <a:ext cx="2300299" cy="10177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Ορισμός</a:t>
            </a:r>
          </a:p>
        </p:txBody>
      </p:sp>
      <p:sp>
        <p:nvSpPr>
          <p:cNvPr id="16" name="Ορθογώνιο 15">
            <a:extLst>
              <a:ext uri="{FF2B5EF4-FFF2-40B4-BE49-F238E27FC236}">
                <a16:creationId xmlns:a16="http://schemas.microsoft.com/office/drawing/2014/main" xmlns="" id="{C0D8AC49-57FD-A8A9-C386-B6B8755879B4}"/>
              </a:ext>
            </a:extLst>
          </p:cNvPr>
          <p:cNvSpPr/>
          <p:nvPr/>
        </p:nvSpPr>
        <p:spPr>
          <a:xfrm>
            <a:off x="287768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a:p>
            <a:pPr algn="ctr"/>
            <a:r>
              <a:rPr lang="el-GR" dirty="0">
                <a:solidFill>
                  <a:schemeClr val="tx1"/>
                </a:solidFill>
              </a:rPr>
              <a:t>Οικισμοί με πληθυσμό </a:t>
            </a:r>
            <a:r>
              <a:rPr lang="el-GR" b="1" dirty="0">
                <a:solidFill>
                  <a:schemeClr val="tx1"/>
                </a:solidFill>
              </a:rPr>
              <a:t>&gt;10.000</a:t>
            </a:r>
          </a:p>
          <a:p>
            <a:pPr algn="ctr"/>
            <a:r>
              <a:rPr lang="el-GR" dirty="0">
                <a:solidFill>
                  <a:schemeClr val="tx1"/>
                </a:solidFill>
              </a:rPr>
              <a:t>(π.χ. Αλεξανδρούπολη)</a:t>
            </a:r>
          </a:p>
          <a:p>
            <a:pPr algn="ctr"/>
            <a:endParaRPr lang="en-US" dirty="0">
              <a:solidFill>
                <a:schemeClr val="tx1"/>
              </a:solidFill>
            </a:endParaRPr>
          </a:p>
        </p:txBody>
      </p:sp>
      <p:sp>
        <p:nvSpPr>
          <p:cNvPr id="17" name="Ορθογώνιο 16">
            <a:extLst>
              <a:ext uri="{FF2B5EF4-FFF2-40B4-BE49-F238E27FC236}">
                <a16:creationId xmlns:a16="http://schemas.microsoft.com/office/drawing/2014/main" xmlns="" id="{C0C8CE9A-71AB-6322-A840-0CA9D71176E3}"/>
              </a:ext>
            </a:extLst>
          </p:cNvPr>
          <p:cNvSpPr/>
          <p:nvPr/>
        </p:nvSpPr>
        <p:spPr>
          <a:xfrm>
            <a:off x="590923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Οικισμοί με πληθυσμό </a:t>
            </a:r>
            <a:r>
              <a:rPr lang="el-GR" b="1" dirty="0">
                <a:solidFill>
                  <a:schemeClr val="tx1"/>
                </a:solidFill>
              </a:rPr>
              <a:t>&lt;10.000 </a:t>
            </a:r>
            <a:r>
              <a:rPr lang="el-GR" dirty="0">
                <a:solidFill>
                  <a:schemeClr val="tx1"/>
                </a:solidFill>
              </a:rPr>
              <a:t>και απόσταση από δομή υγείας* </a:t>
            </a:r>
            <a:r>
              <a:rPr lang="el-GR" b="1" dirty="0">
                <a:solidFill>
                  <a:schemeClr val="tx1"/>
                </a:solidFill>
              </a:rPr>
              <a:t>&gt;14 </a:t>
            </a:r>
            <a:r>
              <a:rPr lang="el-GR" b="1" dirty="0" err="1">
                <a:solidFill>
                  <a:schemeClr val="tx1"/>
                </a:solidFill>
              </a:rPr>
              <a:t>χλμ</a:t>
            </a:r>
            <a:endParaRPr lang="el-GR" b="1" dirty="0">
              <a:solidFill>
                <a:schemeClr val="tx1"/>
              </a:solidFill>
            </a:endParaRPr>
          </a:p>
          <a:p>
            <a:pPr algn="ctr"/>
            <a:r>
              <a:rPr lang="el-GR" dirty="0">
                <a:solidFill>
                  <a:schemeClr val="tx1"/>
                </a:solidFill>
              </a:rPr>
              <a:t>(π.χ. </a:t>
            </a:r>
            <a:r>
              <a:rPr lang="el-GR" dirty="0" err="1">
                <a:solidFill>
                  <a:schemeClr val="tx1"/>
                </a:solidFill>
              </a:rPr>
              <a:t>Ξηρόκαμπος</a:t>
            </a:r>
            <a:r>
              <a:rPr lang="el-GR" dirty="0">
                <a:solidFill>
                  <a:schemeClr val="tx1"/>
                </a:solidFill>
              </a:rPr>
              <a:t> Λέρου)</a:t>
            </a:r>
          </a:p>
        </p:txBody>
      </p:sp>
      <p:sp>
        <p:nvSpPr>
          <p:cNvPr id="18" name="Ορθογώνιο 17">
            <a:extLst>
              <a:ext uri="{FF2B5EF4-FFF2-40B4-BE49-F238E27FC236}">
                <a16:creationId xmlns:a16="http://schemas.microsoft.com/office/drawing/2014/main" xmlns="" id="{FE139721-EB2C-CA95-80C3-E1491DC2D4D8}"/>
              </a:ext>
            </a:extLst>
          </p:cNvPr>
          <p:cNvSpPr/>
          <p:nvPr/>
        </p:nvSpPr>
        <p:spPr>
          <a:xfrm>
            <a:off x="894078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Οικισμοί με πληθυσμό </a:t>
            </a:r>
            <a:r>
              <a:rPr lang="el-GR" b="1" dirty="0">
                <a:solidFill>
                  <a:schemeClr val="tx1"/>
                </a:solidFill>
              </a:rPr>
              <a:t>&lt;10.000 </a:t>
            </a:r>
            <a:r>
              <a:rPr lang="el-GR" dirty="0">
                <a:solidFill>
                  <a:schemeClr val="tx1"/>
                </a:solidFill>
              </a:rPr>
              <a:t>και απόσταση από δομή υγείας* </a:t>
            </a:r>
            <a:r>
              <a:rPr lang="el-GR" b="1" dirty="0">
                <a:solidFill>
                  <a:schemeClr val="tx1"/>
                </a:solidFill>
              </a:rPr>
              <a:t>&lt;14 </a:t>
            </a:r>
            <a:r>
              <a:rPr lang="el-GR" b="1" dirty="0" err="1">
                <a:solidFill>
                  <a:schemeClr val="tx1"/>
                </a:solidFill>
              </a:rPr>
              <a:t>χλμ</a:t>
            </a:r>
            <a:r>
              <a:rPr lang="el-GR" b="1" dirty="0">
                <a:solidFill>
                  <a:schemeClr val="tx1"/>
                </a:solidFill>
              </a:rPr>
              <a:t> </a:t>
            </a:r>
          </a:p>
          <a:p>
            <a:pPr algn="ctr"/>
            <a:r>
              <a:rPr lang="el-GR" dirty="0">
                <a:solidFill>
                  <a:schemeClr val="tx1"/>
                </a:solidFill>
              </a:rPr>
              <a:t>(π.χ. Ελασσόνα)</a:t>
            </a:r>
          </a:p>
        </p:txBody>
      </p:sp>
      <p:sp>
        <p:nvSpPr>
          <p:cNvPr id="23" name="TextBox 22">
            <a:extLst>
              <a:ext uri="{FF2B5EF4-FFF2-40B4-BE49-F238E27FC236}">
                <a16:creationId xmlns:a16="http://schemas.microsoft.com/office/drawing/2014/main" xmlns="" id="{EFD9040C-DAE2-BB8D-F81A-08C40B655E39}"/>
              </a:ext>
            </a:extLst>
          </p:cNvPr>
          <p:cNvSpPr txBox="1"/>
          <p:nvPr/>
        </p:nvSpPr>
        <p:spPr>
          <a:xfrm>
            <a:off x="2759920" y="6426960"/>
            <a:ext cx="9499601" cy="246221"/>
          </a:xfrm>
          <a:prstGeom prst="rect">
            <a:avLst/>
          </a:prstGeom>
          <a:noFill/>
        </p:spPr>
        <p:txBody>
          <a:bodyPr wrap="square" rtlCol="0">
            <a:spAutoFit/>
          </a:bodyPr>
          <a:lstStyle/>
          <a:p>
            <a:r>
              <a:rPr lang="el-GR" sz="1000" dirty="0"/>
              <a:t>*Με βάση την απόσταση σε ευθεία γραμμή από την πλησιέστερη δομή υγείας (νοσοκομεία, κέντρα υγείας, ΤΟΜΥ, και πολυδύναμα περιφερειακά ιατρεία)</a:t>
            </a:r>
          </a:p>
        </p:txBody>
      </p:sp>
      <p:sp>
        <p:nvSpPr>
          <p:cNvPr id="24" name="Ορθογώνιο 23">
            <a:extLst>
              <a:ext uri="{FF2B5EF4-FFF2-40B4-BE49-F238E27FC236}">
                <a16:creationId xmlns:a16="http://schemas.microsoft.com/office/drawing/2014/main" xmlns="" id="{DF465074-3B07-6689-870F-E27F2FFC86EE}"/>
              </a:ext>
            </a:extLst>
          </p:cNvPr>
          <p:cNvSpPr/>
          <p:nvPr/>
        </p:nvSpPr>
        <p:spPr>
          <a:xfrm>
            <a:off x="468299" y="3553734"/>
            <a:ext cx="1017600" cy="1282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l-GR" dirty="0"/>
              <a:t>Τύπος επισκέψεων</a:t>
            </a:r>
          </a:p>
        </p:txBody>
      </p:sp>
      <p:sp>
        <p:nvSpPr>
          <p:cNvPr id="25" name="TextBox 24">
            <a:extLst>
              <a:ext uri="{FF2B5EF4-FFF2-40B4-BE49-F238E27FC236}">
                <a16:creationId xmlns:a16="http://schemas.microsoft.com/office/drawing/2014/main" xmlns="" id="{23B05335-09E8-53AE-70E8-9F256FEC9104}"/>
              </a:ext>
            </a:extLst>
          </p:cNvPr>
          <p:cNvSpPr txBox="1"/>
          <p:nvPr/>
        </p:nvSpPr>
        <p:spPr>
          <a:xfrm>
            <a:off x="10720843" y="4334478"/>
            <a:ext cx="1341721" cy="246221"/>
          </a:xfrm>
          <a:prstGeom prst="rect">
            <a:avLst/>
          </a:prstGeom>
          <a:noFill/>
        </p:spPr>
        <p:txBody>
          <a:bodyPr wrap="square" rtlCol="0">
            <a:spAutoFit/>
          </a:bodyPr>
          <a:lstStyle/>
          <a:p>
            <a:r>
              <a:rPr lang="el-GR" sz="1000" dirty="0"/>
              <a:t>*Όπου χρειάζεται</a:t>
            </a:r>
          </a:p>
        </p:txBody>
      </p:sp>
      <p:pic>
        <p:nvPicPr>
          <p:cNvPr id="26" name="Graphic 13" descr="Checkbox Checked outline">
            <a:extLst>
              <a:ext uri="{FF2B5EF4-FFF2-40B4-BE49-F238E27FC236}">
                <a16:creationId xmlns:a16="http://schemas.microsoft.com/office/drawing/2014/main" xmlns="" id="{7D967D61-C825-D0A9-A5F0-8B9140EBD35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993888" y="4044783"/>
            <a:ext cx="792000" cy="792000"/>
          </a:xfrm>
          <a:prstGeom prst="rect">
            <a:avLst/>
          </a:prstGeom>
        </p:spPr>
      </p:pic>
    </p:spTree>
    <p:extLst>
      <p:ext uri="{BB962C8B-B14F-4D97-AF65-F5344CB8AC3E}">
        <p14:creationId xmlns:p14="http://schemas.microsoft.com/office/powerpoint/2010/main" val="386305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134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445423932"/>
              </p:ext>
            </p:extLst>
          </p:nvPr>
        </p:nvGraphicFramePr>
        <p:xfrm>
          <a:off x="1596000" y="1199096"/>
          <a:ext cx="9000000" cy="5066206"/>
        </p:xfrm>
        <a:graphic>
          <a:graphicData uri="http://schemas.openxmlformats.org/drawingml/2006/table">
            <a:tbl>
              <a:tblPr/>
              <a:tblGrid>
                <a:gridCol w="1973930">
                  <a:extLst>
                    <a:ext uri="{9D8B030D-6E8A-4147-A177-3AD203B41FA5}">
                      <a16:colId xmlns:a16="http://schemas.microsoft.com/office/drawing/2014/main" xmlns="" val="3279512089"/>
                    </a:ext>
                  </a:extLst>
                </a:gridCol>
                <a:gridCol w="3731171">
                  <a:extLst>
                    <a:ext uri="{9D8B030D-6E8A-4147-A177-3AD203B41FA5}">
                      <a16:colId xmlns:a16="http://schemas.microsoft.com/office/drawing/2014/main" xmlns="" val="1893817113"/>
                    </a:ext>
                  </a:extLst>
                </a:gridCol>
                <a:gridCol w="2161530">
                  <a:extLst>
                    <a:ext uri="{9D8B030D-6E8A-4147-A177-3AD203B41FA5}">
                      <a16:colId xmlns:a16="http://schemas.microsoft.com/office/drawing/2014/main" xmlns="" val="107296163"/>
                    </a:ext>
                  </a:extLst>
                </a:gridCol>
                <a:gridCol w="1133369">
                  <a:extLst>
                    <a:ext uri="{9D8B030D-6E8A-4147-A177-3AD203B41FA5}">
                      <a16:colId xmlns:a16="http://schemas.microsoft.com/office/drawing/2014/main" xmlns="" val="3591052672"/>
                    </a:ext>
                  </a:extLst>
                </a:gridCol>
              </a:tblGrid>
              <a:tr h="95390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962628510"/>
                  </a:ext>
                </a:extLst>
              </a:tr>
              <a:tr h="183606">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ΚΟΡΙΝΘΙΑΣ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ΝΕΜΕΑΣ (ΚΟΙΝΟΤΗΤΑ ΚΑΣΤΡΑΚΙΟΥ)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ΚΑΣΤΡΑΚΙ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53588636"/>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ΛΟΥΤΡΑΚΙΟΥ-ΠΕΡΑΧΩΡΑΣ (ΚΟΙΝΟΤΗΤΑ ΠΙΣΙΩΝ)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ΠΙΣΙΑ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05315015"/>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ΣΑΡΩΝΙΚΟΥ (ΚΟΙΝΟΤΗΤΑ ΑΘΙΚΙΩΝ)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ΑΘΙΚΙΑ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762350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ΖΕΥΓΟΛΑΤΙΟΥ)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ΖΕΥΓΟΛΑΤΙΟ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210131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ΣΙΚΥΩΝΙΩΝ (ΚΟΙΝΟΤΗΤΑ ΚΛΗΜΕΝΤΙΟΥ)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ΚΛΗΜΕΝΤΙ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8067359"/>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ΝΕΜΕΑΣ (ΚΟΙΝΟΤΗΤΑ ΑΡΧΑΙΩΝ ΚΛΕΩΝΩΝ) </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 ΚΛΕΩΝΕΣ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20691292"/>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ΣΤΥΜΦΑΛΙΑΣ (ΚΟΙΝΟΤΗΤΑ ΚΑΙΣΑΡΙΟΥ)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ΚΑΙΣΑΡΙ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75468"/>
                  </a:ext>
                </a:extLst>
              </a:tr>
              <a:tr h="18360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ΣΟΛΥΓΕΙΑΣ (ΚΟΙΝΟΤΗΤΑ ΣΟΦΙΚΟΥ)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ΣΟΦΙΚΟ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9760137"/>
                  </a:ext>
                </a:extLst>
              </a:tr>
              <a:tr h="18360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ΕΥΡΩΣΤΙΝΗΣ (ΚΟΙΝΟΤΗΤΑ ΔΕΡΒΕΝΙΟΥ)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ΔΕΡΒΕΝΙ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8454177"/>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ΣΙΚΥΩΝΙΩΝ (ΚΟΙΝΟΤΗΤΑ ΚΡΥΟΝΕΡΙΟΥ)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ΚΡΥΟΝΕΡΙ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7086445"/>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ΤΕΝΕΑΣ (ΚΟΙΝΟΤΗΤΑ ΧΙΛΙΟΜΟΔΙΟΥ)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ΧΙΛΙΟΜΟΔΙ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591193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ΞΥΛΟΚΑΣΤΡΟΥ (ΚΟΙΝΟΤΗΤΑ ΣΤΥΛΙΩΝ)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3380710"/>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ΣΤΥΜΦΑΛΙΑΣ (ΚΟΙΝΟΤΗΤΑ ΑΣΠΡΟΚΑΜΠΟΥ)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ΑΣΠΡΟΚΑΜΠΟΣ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8111069"/>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ΣΟΥΛΗΝΑΡΙΟΥ)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ΣΟΥΛΗΝΑΡΙ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323830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ΕΥΡΩΣΤΙΝΗΣ (ΚΟΙΝΟΤΗΤΑ ΚΑΛΛΙΘΕΑΣ)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ΚΑΛΛΙΘΕΑ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6053064"/>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ΒΟΧΑΙΚΟΥ)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ΒΟΧΑΙΚΟ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483604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ΖΕΥΓΟΛΑΤΙΟΥ)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ΚΑΛΕΝΤΖΙ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8083536"/>
                  </a:ext>
                </a:extLst>
              </a:tr>
              <a:tr h="3047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ΑΓΙΩΝ ΘΕΟΔΩΡΩΝ (ΚΟΙΝΟΤΗΤΑ ΑΓ. ΘΕΟΔΩΡΩΝ)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 ΘΕΟΔΩΡΟΙ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9221945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ΕΥΡΩΣΤΙΝΗΣ (ΚΟΙΝΟΤΗΤΑ ΛΥΚΟΠΟΡΙΑΣ)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ΛΥΚΟΠΟΡΙΑ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0491082"/>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ΣΑΡΩΝΙΚΟΥ (ΚΟΙΝΟΤΗΤΑ ΓΑΛΑΤΑΚΙΟΥ)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ΓΑΛΑΤΑΚΙ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9242885"/>
                  </a:ext>
                </a:extLst>
              </a:tr>
            </a:tbl>
          </a:graphicData>
        </a:graphic>
      </p:graphicFrame>
    </p:spTree>
    <p:extLst>
      <p:ext uri="{BB962C8B-B14F-4D97-AF65-F5344CB8AC3E}">
        <p14:creationId xmlns:p14="http://schemas.microsoft.com/office/powerpoint/2010/main" val="3269587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41697069"/>
              </p:ext>
            </p:extLst>
          </p:nvPr>
        </p:nvGraphicFramePr>
        <p:xfrm>
          <a:off x="1498733" y="1105198"/>
          <a:ext cx="9000000" cy="4996738"/>
        </p:xfrm>
        <a:graphic>
          <a:graphicData uri="http://schemas.openxmlformats.org/drawingml/2006/table">
            <a:tbl>
              <a:tblPr/>
              <a:tblGrid>
                <a:gridCol w="2257630">
                  <a:extLst>
                    <a:ext uri="{9D8B030D-6E8A-4147-A177-3AD203B41FA5}">
                      <a16:colId xmlns:a16="http://schemas.microsoft.com/office/drawing/2014/main" xmlns="" val="1034910486"/>
                    </a:ext>
                  </a:extLst>
                </a:gridCol>
                <a:gridCol w="3052618">
                  <a:extLst>
                    <a:ext uri="{9D8B030D-6E8A-4147-A177-3AD203B41FA5}">
                      <a16:colId xmlns:a16="http://schemas.microsoft.com/office/drawing/2014/main" xmlns="" val="1030528904"/>
                    </a:ext>
                  </a:extLst>
                </a:gridCol>
                <a:gridCol w="1961804">
                  <a:extLst>
                    <a:ext uri="{9D8B030D-6E8A-4147-A177-3AD203B41FA5}">
                      <a16:colId xmlns:a16="http://schemas.microsoft.com/office/drawing/2014/main" xmlns="" val="1191999059"/>
                    </a:ext>
                  </a:extLst>
                </a:gridCol>
                <a:gridCol w="1727948">
                  <a:extLst>
                    <a:ext uri="{9D8B030D-6E8A-4147-A177-3AD203B41FA5}">
                      <a16:colId xmlns:a16="http://schemas.microsoft.com/office/drawing/2014/main" xmlns="" val="716149949"/>
                    </a:ext>
                  </a:extLst>
                </a:gridCol>
              </a:tblGrid>
              <a:tr h="90679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195316204"/>
                  </a:ext>
                </a:extLst>
              </a:tr>
              <a:tr h="251502">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ΛΑΚΩΝΙΑΣ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ΚΑΡΥΩΝ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ΚΑΡΥΕΣ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117205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ΠΕΛΛΑΝΑΣ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ΛΟΓΚΑΝΙΚΟΣ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2932181"/>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ΟΙΝΟΥΝΤΟΣ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ΣΕΛΛΑΣΙΑ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8856704"/>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ΜΥΣΤΡΑ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ΣΟΥΣΤΙΑΝΟΙ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1164149"/>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ΓΟΡΑΝΟΙ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0401663"/>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ΛΕΥΚΟΧΩΜΑ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26142033"/>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ΚΕΦΑΛΑΣ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8291197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ΓΚΟΡΙΤΣΑ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6327099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ΧΡΥΣΑΦΑ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2099296"/>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ΑΓΙΟΙ ΑΝΑΡΓΥΡΟΙ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6427902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ΑΡΝΑ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24973108"/>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ΚΡΟΚΕΩΝ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ΚΡΟΚΕΕΣ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49830006"/>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ΝΙΑΤΩΝ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4772415"/>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ΝΙΑΤΩΝ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ΝΙΑΤΑ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9690355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ΡΕΙΧΕΑ/ ΡΕΙΧΙΑ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57067819"/>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ΚΥΠΑΡΙΣΣΙ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2340779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ΛΑΜΠΟΚΑΜΠΟΣ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54241565"/>
                  </a:ext>
                </a:extLst>
              </a:tr>
            </a:tbl>
          </a:graphicData>
        </a:graphic>
      </p:graphicFrame>
    </p:spTree>
    <p:extLst>
      <p:ext uri="{BB962C8B-B14F-4D97-AF65-F5344CB8AC3E}">
        <p14:creationId xmlns:p14="http://schemas.microsoft.com/office/powerpoint/2010/main" val="3904008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55830"/>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40226059"/>
              </p:ext>
            </p:extLst>
          </p:nvPr>
        </p:nvGraphicFramePr>
        <p:xfrm>
          <a:off x="1712257" y="1434438"/>
          <a:ext cx="8767486" cy="4532613"/>
        </p:xfrm>
        <a:graphic>
          <a:graphicData uri="http://schemas.openxmlformats.org/drawingml/2006/table">
            <a:tbl>
              <a:tblPr/>
              <a:tblGrid>
                <a:gridCol w="2219542">
                  <a:extLst>
                    <a:ext uri="{9D8B030D-6E8A-4147-A177-3AD203B41FA5}">
                      <a16:colId xmlns:a16="http://schemas.microsoft.com/office/drawing/2014/main" xmlns="" val="2338060549"/>
                    </a:ext>
                  </a:extLst>
                </a:gridCol>
                <a:gridCol w="2474708">
                  <a:extLst>
                    <a:ext uri="{9D8B030D-6E8A-4147-A177-3AD203B41FA5}">
                      <a16:colId xmlns:a16="http://schemas.microsoft.com/office/drawing/2014/main" xmlns="" val="2196765206"/>
                    </a:ext>
                  </a:extLst>
                </a:gridCol>
                <a:gridCol w="2238608">
                  <a:extLst>
                    <a:ext uri="{9D8B030D-6E8A-4147-A177-3AD203B41FA5}">
                      <a16:colId xmlns:a16="http://schemas.microsoft.com/office/drawing/2014/main" xmlns="" val="328783040"/>
                    </a:ext>
                  </a:extLst>
                </a:gridCol>
                <a:gridCol w="1834628">
                  <a:extLst>
                    <a:ext uri="{9D8B030D-6E8A-4147-A177-3AD203B41FA5}">
                      <a16:colId xmlns:a16="http://schemas.microsoft.com/office/drawing/2014/main" xmlns="" val="949272414"/>
                    </a:ext>
                  </a:extLst>
                </a:gridCol>
              </a:tblGrid>
              <a:tr h="81831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655135006"/>
                  </a:ext>
                </a:extLst>
              </a:tr>
              <a:tr h="313482">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ΜΕΣΣΗΝΙΑΣ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ΠΥΛΟΥ - ΝΕΣΤΟΡΟΣ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ΜΕΤΑΜΟΡΦΩΣΗ</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1871186"/>
                  </a:ext>
                </a:extLst>
              </a:tr>
              <a:tr h="47022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ΠΥΛΟΥ – ΝΕΣΤΟΡΟΣ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ΒΑΣΙΛΙΤΣΙ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0202898"/>
                  </a:ext>
                </a:extLst>
              </a:tr>
              <a:tr h="18941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ΤΣΕΡΙΑ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91339"/>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ΚΑΛΑΜΑΤΑΣ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ΑΡΤΕΜΙΣΙΑ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2449034"/>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ΜΑΓΓΑΝΙΑΚΟ</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9422616"/>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ΠΡΟΣΗΛΙΟ</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102169"/>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ΜΗΛΙΤΣΑ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0538635"/>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ΚΑΛΑΜΑΤΑΣ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ΑΛΑΓΟΝΙΑ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2350288"/>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ΒΛΑΣΗΣ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6250104"/>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ΟΙΧΑΛΙΑΣ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3080507"/>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ΕΞΩΧΩΡΙ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3161813"/>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ΤΡΙΦΥΛΛΙΑΣ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ΓΛΥΚΟΡΡΙΖΙ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3563023"/>
                  </a:ext>
                </a:extLst>
              </a:tr>
            </a:tbl>
          </a:graphicData>
        </a:graphic>
      </p:graphicFrame>
    </p:spTree>
    <p:extLst>
      <p:ext uri="{BB962C8B-B14F-4D97-AF65-F5344CB8AC3E}">
        <p14:creationId xmlns:p14="http://schemas.microsoft.com/office/powerpoint/2010/main" val="2878678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5607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91008666"/>
              </p:ext>
            </p:extLst>
          </p:nvPr>
        </p:nvGraphicFramePr>
        <p:xfrm>
          <a:off x="1596000" y="1134744"/>
          <a:ext cx="9000000" cy="4767750"/>
        </p:xfrm>
        <a:graphic>
          <a:graphicData uri="http://schemas.openxmlformats.org/drawingml/2006/table">
            <a:tbl>
              <a:tblPr/>
              <a:tblGrid>
                <a:gridCol w="1929159">
                  <a:extLst>
                    <a:ext uri="{9D8B030D-6E8A-4147-A177-3AD203B41FA5}">
                      <a16:colId xmlns:a16="http://schemas.microsoft.com/office/drawing/2014/main" xmlns="" val="2097448777"/>
                    </a:ext>
                  </a:extLst>
                </a:gridCol>
                <a:gridCol w="2487868">
                  <a:extLst>
                    <a:ext uri="{9D8B030D-6E8A-4147-A177-3AD203B41FA5}">
                      <a16:colId xmlns:a16="http://schemas.microsoft.com/office/drawing/2014/main" xmlns="" val="3446869714"/>
                    </a:ext>
                  </a:extLst>
                </a:gridCol>
                <a:gridCol w="2276418">
                  <a:extLst>
                    <a:ext uri="{9D8B030D-6E8A-4147-A177-3AD203B41FA5}">
                      <a16:colId xmlns:a16="http://schemas.microsoft.com/office/drawing/2014/main" xmlns="" val="150034642"/>
                    </a:ext>
                  </a:extLst>
                </a:gridCol>
                <a:gridCol w="2306555">
                  <a:extLst>
                    <a:ext uri="{9D8B030D-6E8A-4147-A177-3AD203B41FA5}">
                      <a16:colId xmlns:a16="http://schemas.microsoft.com/office/drawing/2014/main" xmlns="" val="1942278236"/>
                    </a:ext>
                  </a:extLst>
                </a:gridCol>
              </a:tblGrid>
              <a:tr h="74967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949855294"/>
                  </a:ext>
                </a:extLst>
              </a:tr>
              <a:tr h="170391">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ΗΡΑΚΛΕΙΟΥ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ΠΟΤΑΜΙΕΣ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9793008"/>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ΓΩΝΙΕΣ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396774"/>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ΑΒΔΟΥ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0288794"/>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ΣΤΑΛΙΔΑ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1782119"/>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ΚΡΑΣΙ ΚΕΡΑ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760841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ΠΟΜΠΙΑ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2002023"/>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ΒΟΡΟΙ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7583418"/>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ΣΙΒΑΣ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5856944"/>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ΠΕΤΡΟΚΕΦΑΛΙ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847909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ΛΙΓΟΡΤΥΝΟΣ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7491512"/>
                  </a:ext>
                </a:extLst>
              </a:tr>
              <a:tr h="33289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ΗΡΑΚΛΕΙΟΥ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ΗΡΑΚΛΕΙΟ</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2242682"/>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ΧΑΡΑΚΙ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3137684"/>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ΑΧΕΝΤΡΙΑΣ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757929"/>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ΜΕΣΟΧΩΡΙΟ</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1040331"/>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2984857"/>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ΒΟΝΗ</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5168695"/>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ΣΚΙΝΙΑΣ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454170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ΜΑΡΘΑ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5222555"/>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ΚΕΡΑΤΟΚΑΜΠΟΣ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7025693"/>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ΨΑΡΗ ΦΟΡΑΔΑ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8397898"/>
                  </a:ext>
                </a:extLst>
              </a:tr>
            </a:tbl>
          </a:graphicData>
        </a:graphic>
      </p:graphicFrame>
      <p:sp>
        <p:nvSpPr>
          <p:cNvPr id="3" name="TextBox 2">
            <a:extLst>
              <a:ext uri="{FF2B5EF4-FFF2-40B4-BE49-F238E27FC236}">
                <a16:creationId xmlns:a16="http://schemas.microsoft.com/office/drawing/2014/main" xmlns="" id="{2B2143E6-90C1-5F35-4B9D-E768E50E2525}"/>
              </a:ext>
            </a:extLst>
          </p:cNvPr>
          <p:cNvSpPr txBox="1"/>
          <p:nvPr/>
        </p:nvSpPr>
        <p:spPr>
          <a:xfrm>
            <a:off x="105927" y="3518619"/>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7</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742018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150822307"/>
              </p:ext>
            </p:extLst>
          </p:nvPr>
        </p:nvGraphicFramePr>
        <p:xfrm>
          <a:off x="1596000" y="1485309"/>
          <a:ext cx="9000000" cy="4766408"/>
        </p:xfrm>
        <a:graphic>
          <a:graphicData uri="http://schemas.openxmlformats.org/drawingml/2006/table">
            <a:tbl>
              <a:tblPr/>
              <a:tblGrid>
                <a:gridCol w="1767120">
                  <a:extLst>
                    <a:ext uri="{9D8B030D-6E8A-4147-A177-3AD203B41FA5}">
                      <a16:colId xmlns:a16="http://schemas.microsoft.com/office/drawing/2014/main" xmlns="" val="886762268"/>
                    </a:ext>
                  </a:extLst>
                </a:gridCol>
                <a:gridCol w="1930885">
                  <a:extLst>
                    <a:ext uri="{9D8B030D-6E8A-4147-A177-3AD203B41FA5}">
                      <a16:colId xmlns:a16="http://schemas.microsoft.com/office/drawing/2014/main" xmlns="" val="661968351"/>
                    </a:ext>
                  </a:extLst>
                </a:gridCol>
                <a:gridCol w="3187418">
                  <a:extLst>
                    <a:ext uri="{9D8B030D-6E8A-4147-A177-3AD203B41FA5}">
                      <a16:colId xmlns:a16="http://schemas.microsoft.com/office/drawing/2014/main" xmlns="" val="961934290"/>
                    </a:ext>
                  </a:extLst>
                </a:gridCol>
                <a:gridCol w="2114577">
                  <a:extLst>
                    <a:ext uri="{9D8B030D-6E8A-4147-A177-3AD203B41FA5}">
                      <a16:colId xmlns:a16="http://schemas.microsoft.com/office/drawing/2014/main" xmlns="" val="1185629308"/>
                    </a:ext>
                  </a:extLst>
                </a:gridCol>
              </a:tblGrid>
              <a:tr h="962817">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140792505"/>
                  </a:ext>
                </a:extLst>
              </a:tr>
              <a:tr h="200189">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ΧΑΝΙΩΝ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ΕΜΠΡΟΣΝΕΡΟΣ ΔΗΜΟΥ 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1493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ΑΛΙΚΑΜΠΟΣ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6128024"/>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ΜΑΖΑ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5282596"/>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ΚΑΛΥΒΕΣ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1119865"/>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ΚΑΛΥΒΕΣ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662664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ΧΑΝΙΩΝ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ΚΟΝΤΟΠΟΥΛΑ ΚΕΡΑΜΕΙΩΝ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61208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ΚΑΛΑΘΕΝΕΣ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752737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ΧΡΥΣΟΣΚΑΛΙΤΙΣΣΑ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27672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ΣΑΣΑΛΟΣ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933829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ΣΤΡΟΒΛΟΙ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2025592"/>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ΑΧΛΑΔΑΚΙΕΣ - ΑΖΟΓΥΡΕΣ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9235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ΒΟΥΤΑΣ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849147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ΣΚΛΑΒΟΠΟΥΛΑ - ΜΟΥΣΤΑΚΟΣ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514124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ΕΠΑΝΟΧΩΡΙ - ΚΑΜΠΑΝΟΣ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1879382"/>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ΜΑΝΟΛΙΟΠΟΥΛΟ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145803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ΣΠΗΛΙΑ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417541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ΡΟΔΟΠΟΥ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550808"/>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ΛΑΚΚΟΙ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102649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ΠΑΛΑΙΑ ΡΟΥΜΑΤΑ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4463100"/>
                  </a:ext>
                </a:extLst>
              </a:tr>
            </a:tbl>
          </a:graphicData>
        </a:graphic>
      </p:graphicFrame>
    </p:spTree>
    <p:extLst>
      <p:ext uri="{BB962C8B-B14F-4D97-AF65-F5344CB8AC3E}">
        <p14:creationId xmlns:p14="http://schemas.microsoft.com/office/powerpoint/2010/main" val="885937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051184355"/>
              </p:ext>
            </p:extLst>
          </p:nvPr>
        </p:nvGraphicFramePr>
        <p:xfrm>
          <a:off x="1596000" y="1443240"/>
          <a:ext cx="9000001" cy="4629920"/>
        </p:xfrm>
        <a:graphic>
          <a:graphicData uri="http://schemas.openxmlformats.org/drawingml/2006/table">
            <a:tbl>
              <a:tblPr/>
              <a:tblGrid>
                <a:gridCol w="1769000">
                  <a:extLst>
                    <a:ext uri="{9D8B030D-6E8A-4147-A177-3AD203B41FA5}">
                      <a16:colId xmlns:a16="http://schemas.microsoft.com/office/drawing/2014/main" xmlns="" val="2842292422"/>
                    </a:ext>
                  </a:extLst>
                </a:gridCol>
                <a:gridCol w="2322123">
                  <a:extLst>
                    <a:ext uri="{9D8B030D-6E8A-4147-A177-3AD203B41FA5}">
                      <a16:colId xmlns:a16="http://schemas.microsoft.com/office/drawing/2014/main" xmlns="" val="300303720"/>
                    </a:ext>
                  </a:extLst>
                </a:gridCol>
                <a:gridCol w="2312400">
                  <a:extLst>
                    <a:ext uri="{9D8B030D-6E8A-4147-A177-3AD203B41FA5}">
                      <a16:colId xmlns:a16="http://schemas.microsoft.com/office/drawing/2014/main" xmlns="" val="1240096506"/>
                    </a:ext>
                  </a:extLst>
                </a:gridCol>
                <a:gridCol w="2596478">
                  <a:extLst>
                    <a:ext uri="{9D8B030D-6E8A-4147-A177-3AD203B41FA5}">
                      <a16:colId xmlns:a16="http://schemas.microsoft.com/office/drawing/2014/main" xmlns="" val="131599138"/>
                    </a:ext>
                  </a:extLst>
                </a:gridCol>
              </a:tblGrid>
              <a:tr h="78676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1002511082"/>
                  </a:ext>
                </a:extLst>
              </a:tr>
              <a:tr h="176662">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ΡΕΘΥΜΝΗΣ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ΝΙΚΗΦΟΡΟΥ ΦΩΚΑ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ΡΟΥΣΤΙΚΑ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5293783"/>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ΡΕΘΥΜΝΟΥ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ΓΟΥΛΕΔΙΑΝΑ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7980519"/>
                  </a:ext>
                </a:extLst>
              </a:tr>
              <a:tr h="1766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ΜΕΛΑΜΠΕΣ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3949013"/>
                  </a:ext>
                </a:extLst>
              </a:tr>
              <a:tr h="1766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ΑΠΛΑΔΙΑΝΑ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8716022"/>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ΚΑΛΥΒΟΣ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7273773"/>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ΚΑΤΩ ΠΟΡΟΣ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618568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ΒΟΛΙΩΝΕΣ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1781627"/>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ΑΡΧΟΝΤΙΚΗ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313029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ΑΓΙΑ ΓΑΛΗΝΗ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98423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ΑΜΝΑΤΟΣ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3379236"/>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ΑΛΩΝΕΣ - ΒΙΛΑΝΔΡΕΔΟ</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0888584"/>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ΑΠΟΔΟΎΛΟΥ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1841621"/>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ΚΟΥΦΗ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7035144"/>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ΣΕΛΛΙΆ</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590738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ΜΆΜΑΣ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3877346"/>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ΜΙΞΟΡΡΟΥΜΑ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860695"/>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ΒΕΝΊ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6962462"/>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ΠΗΓΗ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3036497"/>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ΡΕΘΥΜΝΟΥ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ΣΕΛΛΊ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5066980"/>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ΡΟΔΑΚΙΝΟ</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912168"/>
                  </a:ext>
                </a:extLst>
              </a:tr>
            </a:tbl>
          </a:graphicData>
        </a:graphic>
      </p:graphicFrame>
    </p:spTree>
    <p:extLst>
      <p:ext uri="{BB962C8B-B14F-4D97-AF65-F5344CB8AC3E}">
        <p14:creationId xmlns:p14="http://schemas.microsoft.com/office/powerpoint/2010/main" val="2464220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204380937"/>
              </p:ext>
            </p:extLst>
          </p:nvPr>
        </p:nvGraphicFramePr>
        <p:xfrm>
          <a:off x="1596001" y="1269001"/>
          <a:ext cx="8999999" cy="4319998"/>
        </p:xfrm>
        <a:graphic>
          <a:graphicData uri="http://schemas.openxmlformats.org/drawingml/2006/table">
            <a:tbl>
              <a:tblPr/>
              <a:tblGrid>
                <a:gridCol w="1939245">
                  <a:extLst>
                    <a:ext uri="{9D8B030D-6E8A-4147-A177-3AD203B41FA5}">
                      <a16:colId xmlns:a16="http://schemas.microsoft.com/office/drawing/2014/main" xmlns="" val="2071243122"/>
                    </a:ext>
                  </a:extLst>
                </a:gridCol>
                <a:gridCol w="2231320">
                  <a:extLst>
                    <a:ext uri="{9D8B030D-6E8A-4147-A177-3AD203B41FA5}">
                      <a16:colId xmlns:a16="http://schemas.microsoft.com/office/drawing/2014/main" xmlns="" val="3587782369"/>
                    </a:ext>
                  </a:extLst>
                </a:gridCol>
                <a:gridCol w="2261887">
                  <a:extLst>
                    <a:ext uri="{9D8B030D-6E8A-4147-A177-3AD203B41FA5}">
                      <a16:colId xmlns:a16="http://schemas.microsoft.com/office/drawing/2014/main" xmlns="" val="587723313"/>
                    </a:ext>
                  </a:extLst>
                </a:gridCol>
                <a:gridCol w="2567547">
                  <a:extLst>
                    <a:ext uri="{9D8B030D-6E8A-4147-A177-3AD203B41FA5}">
                      <a16:colId xmlns:a16="http://schemas.microsoft.com/office/drawing/2014/main" xmlns="" val="2346414428"/>
                    </a:ext>
                  </a:extLst>
                </a:gridCol>
              </a:tblGrid>
              <a:tr h="87434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195078855"/>
                  </a:ext>
                </a:extLst>
              </a:tr>
              <a:tr h="227478">
                <a:tc rowSpan="15">
                  <a:txBody>
                    <a:bodyPr/>
                    <a:lstStyle/>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ctr" fontAlgn="b"/>
                      <a:r>
                        <a:rPr lang="el-GR" sz="1400" b="1" i="0" u="none" strike="noStrike" cap="none" dirty="0">
                          <a:solidFill>
                            <a:srgbClr val="000000"/>
                          </a:solidFill>
                          <a:effectLst/>
                          <a:latin typeface="Calibri" panose="020F0502020204030204" pitchFamily="34" charset="0"/>
                          <a:ea typeface="+mn-ea"/>
                          <a:cs typeface="+mn-cs"/>
                          <a:sym typeface="Arial"/>
                        </a:rPr>
                        <a:t>ΛΑΣΙΘΙΟΥ</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ΒΡΟΥΧΑΣ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6347851"/>
                  </a:ext>
                </a:extLst>
              </a:tr>
              <a:tr h="226297">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ΚΑΡΥΔΙ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6674907"/>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ΚΡΟΥΣΤΑΣ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8679789"/>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ΚΑΜΙΝΑΚΙ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113483"/>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ΚΑΒΟΥΣΙ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1289840"/>
                  </a:ext>
                </a:extLst>
              </a:tr>
              <a:tr h="270807">
                <a:tc vMerge="1">
                  <a:txBody>
                    <a:bodyPr/>
                    <a:lstStyle/>
                    <a:p>
                      <a:pPr algn="l" fontAlgn="b"/>
                      <a:endParaRPr lang="el-GR" sz="1400" b="1"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ΓΟΥΔΟΥΡΑΣ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682221"/>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ΖΑΚΡΟΣ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8029275"/>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ΟΡΕΙΝΟ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2374401"/>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ΑΒΡΑΚΟΝΤΕ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3259904"/>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ΜΑΛΕΣ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6218470"/>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ΤΑΠΕΣ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5676936"/>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1286317"/>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ΣΥΚΙΑ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2095051"/>
                  </a:ext>
                </a:extLst>
              </a:tr>
              <a:tr h="218812">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2474468"/>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ΠΑΛΑΙΚΑΣΤΡΟ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6887097"/>
                  </a:ext>
                </a:extLst>
              </a:tr>
            </a:tbl>
          </a:graphicData>
        </a:graphic>
      </p:graphicFrame>
    </p:spTree>
    <p:extLst>
      <p:ext uri="{BB962C8B-B14F-4D97-AF65-F5344CB8AC3E}">
        <p14:creationId xmlns:p14="http://schemas.microsoft.com/office/powerpoint/2010/main" val="3142176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6" name="Πίνακας 5"/>
          <p:cNvGraphicFramePr>
            <a:graphicFrameLocks noGrp="1"/>
          </p:cNvGraphicFramePr>
          <p:nvPr>
            <p:extLst>
              <p:ext uri="{D42A27DB-BD31-4B8C-83A1-F6EECF244321}">
                <p14:modId xmlns:p14="http://schemas.microsoft.com/office/powerpoint/2010/main" val="1797255898"/>
              </p:ext>
            </p:extLst>
          </p:nvPr>
        </p:nvGraphicFramePr>
        <p:xfrm>
          <a:off x="2361582" y="1533136"/>
          <a:ext cx="7274302" cy="4140863"/>
        </p:xfrm>
        <a:graphic>
          <a:graphicData uri="http://schemas.openxmlformats.org/drawingml/2006/table">
            <a:tbl>
              <a:tblPr/>
              <a:tblGrid>
                <a:gridCol w="2227644">
                  <a:extLst>
                    <a:ext uri="{9D8B030D-6E8A-4147-A177-3AD203B41FA5}">
                      <a16:colId xmlns:a16="http://schemas.microsoft.com/office/drawing/2014/main" xmlns="" val="2115209634"/>
                    </a:ext>
                  </a:extLst>
                </a:gridCol>
                <a:gridCol w="3401618">
                  <a:extLst>
                    <a:ext uri="{9D8B030D-6E8A-4147-A177-3AD203B41FA5}">
                      <a16:colId xmlns:a16="http://schemas.microsoft.com/office/drawing/2014/main" xmlns="" val="762182181"/>
                    </a:ext>
                  </a:extLst>
                </a:gridCol>
                <a:gridCol w="1645040">
                  <a:extLst>
                    <a:ext uri="{9D8B030D-6E8A-4147-A177-3AD203B41FA5}">
                      <a16:colId xmlns:a16="http://schemas.microsoft.com/office/drawing/2014/main" xmlns="" val="335301619"/>
                    </a:ext>
                  </a:extLst>
                </a:gridCol>
              </a:tblGrid>
              <a:tr h="1399385">
                <a:tc>
                  <a:txBody>
                    <a:bodyPr/>
                    <a:lstStyle/>
                    <a:p>
                      <a:pPr algn="ctr" fontAlgn="ctr"/>
                      <a:r>
                        <a:rPr lang="el-GR" sz="1600" b="1" i="0" u="none" strike="noStrike" dirty="0">
                          <a:solidFill>
                            <a:srgbClr val="000000"/>
                          </a:solidFill>
                          <a:effectLst/>
                          <a:latin typeface="Calibri" panose="020F0502020204030204" pitchFamily="34" charset="0"/>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ΔΗΜΟΣ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720221646"/>
                  </a:ext>
                </a:extLst>
              </a:tr>
              <a:tr h="451233">
                <a:tc rowSpan="6">
                  <a:txBody>
                    <a:bodyPr/>
                    <a:lstStyle/>
                    <a:p>
                      <a:pPr algn="ctr" fontAlgn="ctr"/>
                      <a:r>
                        <a:rPr lang="el-GR" sz="1600" b="1" i="0" u="none" strike="noStrike" dirty="0">
                          <a:solidFill>
                            <a:srgbClr val="000000"/>
                          </a:solidFill>
                          <a:effectLst/>
                          <a:latin typeface="Calibri" panose="020F0502020204030204" pitchFamily="34" charset="0"/>
                        </a:rPr>
                        <a:t>ΑΤΤΚΗΣ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ΔΑΦΝΗΣ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07361061"/>
                  </a:ext>
                </a:extLst>
              </a:tr>
              <a:tr h="429420">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ΠΕΤΡΟΥΠΟΛΗΣ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0552297"/>
                  </a:ext>
                </a:extLst>
              </a:tr>
              <a:tr h="517508">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ΝΕΑΣ ΙΩΝΙΑΣ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4856554"/>
                  </a:ext>
                </a:extLst>
              </a:tr>
              <a:tr h="407399">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ΙΛΙΟΥ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48863131"/>
                  </a:ext>
                </a:extLst>
              </a:tr>
              <a:tr h="506496">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ΗΛΙΟΥΠΟΛΗΣ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58539111"/>
                  </a:ext>
                </a:extLst>
              </a:tr>
              <a:tr h="429422">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ΚΑΙΣΑΡΙΑΝΗΣ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59314535"/>
                  </a:ext>
                </a:extLst>
              </a:tr>
            </a:tbl>
          </a:graphicData>
        </a:graphic>
      </p:graphicFrame>
      <p:sp>
        <p:nvSpPr>
          <p:cNvPr id="3" name="TextBox 2">
            <a:extLst>
              <a:ext uri="{FF2B5EF4-FFF2-40B4-BE49-F238E27FC236}">
                <a16:creationId xmlns:a16="http://schemas.microsoft.com/office/drawing/2014/main" xmlns="" id="{1FAA2C3E-AB1C-F23A-B2CF-ABCFE6DE212B}"/>
              </a:ext>
            </a:extLst>
          </p:cNvPr>
          <p:cNvSpPr txBox="1"/>
          <p:nvPr/>
        </p:nvSpPr>
        <p:spPr>
          <a:xfrm>
            <a:off x="244473" y="3777890"/>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1</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και 2</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2871513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7" name="Πίνακας 6"/>
          <p:cNvGraphicFramePr>
            <a:graphicFrameLocks noGrp="1"/>
          </p:cNvGraphicFramePr>
          <p:nvPr>
            <p:extLst>
              <p:ext uri="{D42A27DB-BD31-4B8C-83A1-F6EECF244321}">
                <p14:modId xmlns:p14="http://schemas.microsoft.com/office/powerpoint/2010/main" val="3742528694"/>
              </p:ext>
            </p:extLst>
          </p:nvPr>
        </p:nvGraphicFramePr>
        <p:xfrm>
          <a:off x="1596000" y="1358569"/>
          <a:ext cx="9000000" cy="4140863"/>
        </p:xfrm>
        <a:graphic>
          <a:graphicData uri="http://schemas.openxmlformats.org/drawingml/2006/table">
            <a:tbl>
              <a:tblPr/>
              <a:tblGrid>
                <a:gridCol w="2227644">
                  <a:extLst>
                    <a:ext uri="{9D8B030D-6E8A-4147-A177-3AD203B41FA5}">
                      <a16:colId xmlns:a16="http://schemas.microsoft.com/office/drawing/2014/main" xmlns="" val="2115209634"/>
                    </a:ext>
                  </a:extLst>
                </a:gridCol>
                <a:gridCol w="3401618">
                  <a:extLst>
                    <a:ext uri="{9D8B030D-6E8A-4147-A177-3AD203B41FA5}">
                      <a16:colId xmlns:a16="http://schemas.microsoft.com/office/drawing/2014/main" xmlns="" val="762182181"/>
                    </a:ext>
                  </a:extLst>
                </a:gridCol>
                <a:gridCol w="1725698">
                  <a:extLst>
                    <a:ext uri="{9D8B030D-6E8A-4147-A177-3AD203B41FA5}">
                      <a16:colId xmlns:a16="http://schemas.microsoft.com/office/drawing/2014/main" xmlns="" val="4042722982"/>
                    </a:ext>
                  </a:extLst>
                </a:gridCol>
                <a:gridCol w="1645040">
                  <a:extLst>
                    <a:ext uri="{9D8B030D-6E8A-4147-A177-3AD203B41FA5}">
                      <a16:colId xmlns:a16="http://schemas.microsoft.com/office/drawing/2014/main" xmlns="" val="335301619"/>
                    </a:ext>
                  </a:extLst>
                </a:gridCol>
              </a:tblGrid>
              <a:tr h="1399385">
                <a:tc>
                  <a:txBody>
                    <a:bodyPr/>
                    <a:lstStyle/>
                    <a:p>
                      <a:pPr algn="ctr" fontAlgn="ctr"/>
                      <a:r>
                        <a:rPr lang="el-GR" sz="1600" b="1" i="0" u="none" strike="noStrike" dirty="0">
                          <a:solidFill>
                            <a:srgbClr val="000000"/>
                          </a:solidFill>
                          <a:effectLst/>
                          <a:latin typeface="Calibri" panose="020F0502020204030204" pitchFamily="34" charset="0"/>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ΔΗΜΟΤΙΚΗ ΕΝΟΤΗΤΑ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ΧΩΡΙΟ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720221646"/>
                  </a:ext>
                </a:extLst>
              </a:tr>
              <a:tr h="451233">
                <a:tc rowSpan="6">
                  <a:txBody>
                    <a:bodyPr/>
                    <a:lstStyle/>
                    <a:p>
                      <a:pPr algn="ctr" fontAlgn="ctr"/>
                      <a:r>
                        <a:rPr lang="el-GR" sz="1600" b="1" i="0" u="none" strike="noStrike" dirty="0">
                          <a:solidFill>
                            <a:srgbClr val="000000"/>
                          </a:solidFill>
                          <a:effectLst/>
                          <a:latin typeface="Calibri" panose="020F0502020204030204" pitchFamily="34" charset="0"/>
                        </a:rPr>
                        <a:t>ΛΗΜΝΟΥ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ΝΕΑΣ ΚΟΥΤΑΛΗΣ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ΠΟΡΤΙΑΝΟΥ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07361061"/>
                  </a:ext>
                </a:extLst>
              </a:tr>
              <a:tr h="429420">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ΜΥΡΙΝΑΣ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ΚΟΡΝΟ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0552297"/>
                  </a:ext>
                </a:extLst>
              </a:tr>
              <a:tr h="517508">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ΑΤΣΙΚΗΣ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ΑΤΣΙΚΗ</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84856554"/>
                  </a:ext>
                </a:extLst>
              </a:tr>
              <a:tr h="407399">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ΜΟΥΔΡΟΥ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ΜΟΥΔΡΟ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48863131"/>
                  </a:ext>
                </a:extLst>
              </a:tr>
              <a:tr h="506496">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ΝΕΑΣ ΚΟΥΤΑΛΗΣ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ΛΙΒΑΔΟΧΩΡΙ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58539111"/>
                  </a:ext>
                </a:extLst>
              </a:tr>
              <a:tr h="429422">
                <a:tc vMerge="1">
                  <a:txBody>
                    <a:bodyPr/>
                    <a:lstStyle/>
                    <a:p>
                      <a:endParaRPr lang="el-GR"/>
                    </a:p>
                  </a:txBody>
                  <a:tcPr/>
                </a:tc>
                <a:tc>
                  <a:txBody>
                    <a:bodyPr/>
                    <a:lstStyle/>
                    <a:p>
                      <a:pPr algn="l" fontAlgn="ctr">
                        <a:lnSpc>
                          <a:spcPct val="150000"/>
                        </a:lnSpc>
                      </a:pPr>
                      <a:r>
                        <a:rPr lang="el-GR" sz="1200" b="0" i="0" u="none" strike="noStrike" cap="none">
                          <a:solidFill>
                            <a:srgbClr val="000000"/>
                          </a:solidFill>
                          <a:effectLst/>
                          <a:latin typeface="Calibri" panose="020F0502020204030204" pitchFamily="34" charset="0"/>
                          <a:ea typeface="+mn-ea"/>
                          <a:cs typeface="+mn-cs"/>
                          <a:sym typeface="Arial"/>
                        </a:rPr>
                        <a:t>ΔΗΜΟΤΙΚΗ ΕΝΟΤΗΤΑ ΜΥΡΙΝΑΣ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ΠΛΑΤΥ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59314535"/>
                  </a:ext>
                </a:extLst>
              </a:tr>
            </a:tbl>
          </a:graphicData>
        </a:graphic>
      </p:graphicFrame>
      <p:sp>
        <p:nvSpPr>
          <p:cNvPr id="3" name="TextBox 2">
            <a:extLst>
              <a:ext uri="{FF2B5EF4-FFF2-40B4-BE49-F238E27FC236}">
                <a16:creationId xmlns:a16="http://schemas.microsoft.com/office/drawing/2014/main" xmlns="" id="{739A6B9A-AC96-4AD7-7DEF-5CA12D8058D6}"/>
              </a:ext>
            </a:extLst>
          </p:cNvPr>
          <p:cNvSpPr txBox="1"/>
          <p:nvPr/>
        </p:nvSpPr>
        <p:spPr>
          <a:xfrm>
            <a:off x="216764" y="3657817"/>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2</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89216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3911930324"/>
              </p:ext>
            </p:extLst>
          </p:nvPr>
        </p:nvGraphicFramePr>
        <p:xfrm>
          <a:off x="1596001" y="1291728"/>
          <a:ext cx="8999999" cy="4274544"/>
        </p:xfrm>
        <a:graphic>
          <a:graphicData uri="http://schemas.openxmlformats.org/drawingml/2006/table">
            <a:tbl>
              <a:tblPr/>
              <a:tblGrid>
                <a:gridCol w="2202915">
                  <a:extLst>
                    <a:ext uri="{9D8B030D-6E8A-4147-A177-3AD203B41FA5}">
                      <a16:colId xmlns:a16="http://schemas.microsoft.com/office/drawing/2014/main" xmlns="" val="1580541399"/>
                    </a:ext>
                  </a:extLst>
                </a:gridCol>
                <a:gridCol w="2820565">
                  <a:extLst>
                    <a:ext uri="{9D8B030D-6E8A-4147-A177-3AD203B41FA5}">
                      <a16:colId xmlns:a16="http://schemas.microsoft.com/office/drawing/2014/main" xmlns="" val="2077668232"/>
                    </a:ext>
                  </a:extLst>
                </a:gridCol>
                <a:gridCol w="1961866">
                  <a:extLst>
                    <a:ext uri="{9D8B030D-6E8A-4147-A177-3AD203B41FA5}">
                      <a16:colId xmlns:a16="http://schemas.microsoft.com/office/drawing/2014/main" xmlns="" val="1987182173"/>
                    </a:ext>
                  </a:extLst>
                </a:gridCol>
                <a:gridCol w="2014653">
                  <a:extLst>
                    <a:ext uri="{9D8B030D-6E8A-4147-A177-3AD203B41FA5}">
                      <a16:colId xmlns:a16="http://schemas.microsoft.com/office/drawing/2014/main" xmlns="" val="1615340388"/>
                    </a:ext>
                  </a:extLst>
                </a:gridCol>
              </a:tblGrid>
              <a:tr h="1502604">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031196343"/>
                  </a:ext>
                </a:extLst>
              </a:tr>
              <a:tr h="461990">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ΔΩΔΕΚΑΝΗΣΟΥ</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ΑΡΓΙΝΩΝΤΑ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94507905"/>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ΒΑΘΥ</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61679417"/>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ΠΑΝΟΡΜΟΣ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87645534"/>
                  </a:ext>
                </a:extLst>
              </a:tr>
              <a:tr h="46199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ΧΩΡΑ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40871066"/>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ΑΡΓΟΣ</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89344538"/>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ΒΟΘΥΝΟΙ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10919465"/>
                  </a:ext>
                </a:extLst>
              </a:tr>
            </a:tbl>
          </a:graphicData>
        </a:graphic>
      </p:graphicFrame>
      <p:sp>
        <p:nvSpPr>
          <p:cNvPr id="5"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spTree>
    <p:extLst>
      <p:ext uri="{BB962C8B-B14F-4D97-AF65-F5344CB8AC3E}">
        <p14:creationId xmlns:p14="http://schemas.microsoft.com/office/powerpoint/2010/main" val="343860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D88FAA-BB41-CCA5-07CA-373CC557C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F156E0D-74F1-7E73-A452-C3F982DEDF77}"/>
              </a:ext>
            </a:extLst>
          </p:cNvPr>
          <p:cNvSpPr>
            <a:spLocks noGrp="1"/>
          </p:cNvSpPr>
          <p:nvPr>
            <p:ph type="title"/>
          </p:nvPr>
        </p:nvSpPr>
        <p:spPr>
          <a:xfrm>
            <a:off x="327600" y="225319"/>
            <a:ext cx="11342267" cy="658190"/>
          </a:xfrm>
        </p:spPr>
        <p:txBody>
          <a:bodyPr>
            <a:normAutofit/>
          </a:bodyPr>
          <a:lstStyle/>
          <a:p>
            <a:r>
              <a:rPr lang="el-GR" dirty="0"/>
              <a:t>Οι ΚΟΜΥ εξυπηρετούν</a:t>
            </a:r>
            <a:r>
              <a:rPr lang="en-US" dirty="0"/>
              <a:t> </a:t>
            </a:r>
            <a:r>
              <a:rPr lang="el-GR" dirty="0"/>
              <a:t>500.000 ωφελούμενους ανά έτος</a:t>
            </a:r>
            <a:endParaRPr lang="en-US" dirty="0"/>
          </a:p>
        </p:txBody>
      </p:sp>
      <p:sp>
        <p:nvSpPr>
          <p:cNvPr id="3" name="Text Placeholder 2">
            <a:extLst>
              <a:ext uri="{FF2B5EF4-FFF2-40B4-BE49-F238E27FC236}">
                <a16:creationId xmlns:a16="http://schemas.microsoft.com/office/drawing/2014/main" xmlns="" id="{584987B0-71F3-1A62-25DD-A38A028EE323}"/>
              </a:ext>
            </a:extLst>
          </p:cNvPr>
          <p:cNvSpPr>
            <a:spLocks noGrp="1"/>
          </p:cNvSpPr>
          <p:nvPr>
            <p:ph type="body" idx="1"/>
          </p:nvPr>
        </p:nvSpPr>
        <p:spPr>
          <a:xfrm>
            <a:off x="376676" y="1019435"/>
            <a:ext cx="11343600" cy="367200"/>
          </a:xfrm>
        </p:spPr>
        <p:txBody>
          <a:bodyPr/>
          <a:lstStyle/>
          <a:p>
            <a:r>
              <a:rPr lang="el-GR" dirty="0"/>
              <a:t>Πλήθος ωφελούμενων ανά έτος</a:t>
            </a:r>
            <a:endParaRPr lang="en-US" dirty="0"/>
          </a:p>
        </p:txBody>
      </p:sp>
      <p:sp>
        <p:nvSpPr>
          <p:cNvPr id="6" name="TextBox 5">
            <a:extLst>
              <a:ext uri="{FF2B5EF4-FFF2-40B4-BE49-F238E27FC236}">
                <a16:creationId xmlns:a16="http://schemas.microsoft.com/office/drawing/2014/main" xmlns="" id="{66C14D45-1292-2B29-F4CC-87A40164F330}"/>
              </a:ext>
            </a:extLst>
          </p:cNvPr>
          <p:cNvSpPr txBox="1"/>
          <p:nvPr/>
        </p:nvSpPr>
        <p:spPr>
          <a:xfrm>
            <a:off x="3404862" y="2077047"/>
            <a:ext cx="2414809"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249.000</a:t>
            </a:r>
          </a:p>
        </p:txBody>
      </p:sp>
      <p:sp>
        <p:nvSpPr>
          <p:cNvPr id="8" name="TextBox 7">
            <a:extLst>
              <a:ext uri="{FF2B5EF4-FFF2-40B4-BE49-F238E27FC236}">
                <a16:creationId xmlns:a16="http://schemas.microsoft.com/office/drawing/2014/main" xmlns="" id="{639DEA32-8156-1685-2913-713411DD0A08}"/>
              </a:ext>
            </a:extLst>
          </p:cNvPr>
          <p:cNvSpPr txBox="1"/>
          <p:nvPr/>
        </p:nvSpPr>
        <p:spPr>
          <a:xfrm>
            <a:off x="4190371" y="2690205"/>
            <a:ext cx="1991608" cy="523220"/>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σταθερό σημείο</a:t>
            </a:r>
          </a:p>
        </p:txBody>
      </p:sp>
      <p:sp>
        <p:nvSpPr>
          <p:cNvPr id="9" name="TextBox 8">
            <a:extLst>
              <a:ext uri="{FF2B5EF4-FFF2-40B4-BE49-F238E27FC236}">
                <a16:creationId xmlns:a16="http://schemas.microsoft.com/office/drawing/2014/main" xmlns="" id="{EEB0BC62-20E1-5E45-5D28-189B87F265C7}"/>
              </a:ext>
            </a:extLst>
          </p:cNvPr>
          <p:cNvSpPr txBox="1"/>
          <p:nvPr/>
        </p:nvSpPr>
        <p:spPr>
          <a:xfrm>
            <a:off x="6751158" y="2077046"/>
            <a:ext cx="2296016"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251.000</a:t>
            </a:r>
          </a:p>
        </p:txBody>
      </p:sp>
      <p:sp>
        <p:nvSpPr>
          <p:cNvPr id="10" name="TextBox 9">
            <a:extLst>
              <a:ext uri="{FF2B5EF4-FFF2-40B4-BE49-F238E27FC236}">
                <a16:creationId xmlns:a16="http://schemas.microsoft.com/office/drawing/2014/main" xmlns="" id="{BEEED846-60BB-D828-897E-056DD5159EFB}"/>
              </a:ext>
            </a:extLst>
          </p:cNvPr>
          <p:cNvSpPr txBox="1"/>
          <p:nvPr/>
        </p:nvSpPr>
        <p:spPr>
          <a:xfrm>
            <a:off x="7091934" y="2711205"/>
            <a:ext cx="1991608" cy="523220"/>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a:t>
            </a:r>
          </a:p>
          <a:p>
            <a:pPr algn="ctr"/>
            <a:r>
              <a:rPr lang="el-GR" b="1" u="sng" dirty="0">
                <a:latin typeface="Calibri" panose="020F0502020204030204" pitchFamily="34" charset="0"/>
                <a:ea typeface="Calibri" panose="020F0502020204030204" pitchFamily="34" charset="0"/>
                <a:cs typeface="Calibri" panose="020F0502020204030204" pitchFamily="34" charset="0"/>
              </a:rPr>
              <a:t>κατ’ οίκον</a:t>
            </a:r>
          </a:p>
        </p:txBody>
      </p:sp>
      <p:sp>
        <p:nvSpPr>
          <p:cNvPr id="12" name="TextBox 11">
            <a:extLst>
              <a:ext uri="{FF2B5EF4-FFF2-40B4-BE49-F238E27FC236}">
                <a16:creationId xmlns:a16="http://schemas.microsoft.com/office/drawing/2014/main" xmlns="" id="{055D4988-B439-1B38-238F-4960D80755F5}"/>
              </a:ext>
            </a:extLst>
          </p:cNvPr>
          <p:cNvSpPr txBox="1"/>
          <p:nvPr/>
        </p:nvSpPr>
        <p:spPr>
          <a:xfrm>
            <a:off x="3231863" y="4356213"/>
            <a:ext cx="2414809"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90.000</a:t>
            </a:r>
          </a:p>
        </p:txBody>
      </p:sp>
      <p:sp>
        <p:nvSpPr>
          <p:cNvPr id="14" name="TextBox 13">
            <a:extLst>
              <a:ext uri="{FF2B5EF4-FFF2-40B4-BE49-F238E27FC236}">
                <a16:creationId xmlns:a16="http://schemas.microsoft.com/office/drawing/2014/main" xmlns="" id="{5EE421F3-CA6B-E807-2A31-7705C3D8583B}"/>
              </a:ext>
            </a:extLst>
          </p:cNvPr>
          <p:cNvSpPr txBox="1"/>
          <p:nvPr/>
        </p:nvSpPr>
        <p:spPr>
          <a:xfrm>
            <a:off x="6733975" y="4313911"/>
            <a:ext cx="2296016"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351.000</a:t>
            </a:r>
          </a:p>
        </p:txBody>
      </p:sp>
      <p:sp>
        <p:nvSpPr>
          <p:cNvPr id="16" name="TextBox 15">
            <a:extLst>
              <a:ext uri="{FF2B5EF4-FFF2-40B4-BE49-F238E27FC236}">
                <a16:creationId xmlns:a16="http://schemas.microsoft.com/office/drawing/2014/main" xmlns="" id="{350A8C38-806D-4D72-1F12-F4403C6967CC}"/>
              </a:ext>
            </a:extLst>
          </p:cNvPr>
          <p:cNvSpPr txBox="1"/>
          <p:nvPr/>
        </p:nvSpPr>
        <p:spPr>
          <a:xfrm>
            <a:off x="149427" y="2066621"/>
            <a:ext cx="2414809" cy="769441"/>
          </a:xfrm>
          <a:prstGeom prst="rect">
            <a:avLst/>
          </a:prstGeom>
          <a:noFill/>
        </p:spPr>
        <p:txBody>
          <a:bodyPr wrap="square" rtlCol="0">
            <a:spAutoFit/>
          </a:bodyPr>
          <a:lstStyle/>
          <a:p>
            <a:pPr algn="r"/>
            <a:r>
              <a:rPr lang="en-US"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500</a:t>
            </a:r>
            <a:r>
              <a:rPr lang="el-GR"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.000</a:t>
            </a:r>
          </a:p>
        </p:txBody>
      </p:sp>
      <p:sp>
        <p:nvSpPr>
          <p:cNvPr id="17" name="TextBox 16">
            <a:extLst>
              <a:ext uri="{FF2B5EF4-FFF2-40B4-BE49-F238E27FC236}">
                <a16:creationId xmlns:a16="http://schemas.microsoft.com/office/drawing/2014/main" xmlns="" id="{9BC451BC-7E51-E7AB-CC86-BAF3E0D827B3}"/>
              </a:ext>
            </a:extLst>
          </p:cNvPr>
          <p:cNvSpPr txBox="1"/>
          <p:nvPr/>
        </p:nvSpPr>
        <p:spPr>
          <a:xfrm>
            <a:off x="842769" y="2797926"/>
            <a:ext cx="1991608" cy="307777"/>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a:t>
            </a:r>
          </a:p>
        </p:txBody>
      </p:sp>
      <p:sp>
        <p:nvSpPr>
          <p:cNvPr id="18" name="TextBox 17">
            <a:extLst>
              <a:ext uri="{FF2B5EF4-FFF2-40B4-BE49-F238E27FC236}">
                <a16:creationId xmlns:a16="http://schemas.microsoft.com/office/drawing/2014/main" xmlns="" id="{48ADBA72-698B-AA04-1B13-C1EAA58A2505}"/>
              </a:ext>
            </a:extLst>
          </p:cNvPr>
          <p:cNvSpPr txBox="1"/>
          <p:nvPr/>
        </p:nvSpPr>
        <p:spPr>
          <a:xfrm>
            <a:off x="90073" y="4382132"/>
            <a:ext cx="2414809" cy="769441"/>
          </a:xfrm>
          <a:prstGeom prst="rect">
            <a:avLst/>
          </a:prstGeom>
          <a:noFill/>
        </p:spPr>
        <p:txBody>
          <a:bodyPr wrap="square" rtlCol="0">
            <a:spAutoFit/>
          </a:bodyPr>
          <a:lstStyle/>
          <a:p>
            <a:pPr algn="r"/>
            <a:r>
              <a:rPr lang="el-GR"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500.000</a:t>
            </a:r>
          </a:p>
        </p:txBody>
      </p:sp>
      <p:sp>
        <p:nvSpPr>
          <p:cNvPr id="20" name="TextBox 19">
            <a:extLst>
              <a:ext uri="{FF2B5EF4-FFF2-40B4-BE49-F238E27FC236}">
                <a16:creationId xmlns:a16="http://schemas.microsoft.com/office/drawing/2014/main" xmlns="" id="{CE46C46D-7E43-1C48-BE74-1C8FA06AA983}"/>
              </a:ext>
            </a:extLst>
          </p:cNvPr>
          <p:cNvSpPr txBox="1"/>
          <p:nvPr/>
        </p:nvSpPr>
        <p:spPr>
          <a:xfrm>
            <a:off x="9873079" y="4313911"/>
            <a:ext cx="1942245"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59.000</a:t>
            </a:r>
          </a:p>
        </p:txBody>
      </p:sp>
      <p:sp>
        <p:nvSpPr>
          <p:cNvPr id="13" name="TextBox 12">
            <a:extLst>
              <a:ext uri="{FF2B5EF4-FFF2-40B4-BE49-F238E27FC236}">
                <a16:creationId xmlns:a16="http://schemas.microsoft.com/office/drawing/2014/main" xmlns="" id="{B4C1A084-C03E-F328-4010-FF53069F8019}"/>
              </a:ext>
            </a:extLst>
          </p:cNvPr>
          <p:cNvSpPr txBox="1"/>
          <p:nvPr/>
        </p:nvSpPr>
        <p:spPr>
          <a:xfrm>
            <a:off x="3683877" y="5131689"/>
            <a:ext cx="1991608" cy="738664"/>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αστικές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Αλεξανδρούπολη)</a:t>
            </a:r>
          </a:p>
        </p:txBody>
      </p:sp>
      <p:sp>
        <p:nvSpPr>
          <p:cNvPr id="15" name="TextBox 14">
            <a:extLst>
              <a:ext uri="{FF2B5EF4-FFF2-40B4-BE49-F238E27FC236}">
                <a16:creationId xmlns:a16="http://schemas.microsoft.com/office/drawing/2014/main" xmlns="" id="{3AFFA1B2-2839-6E2E-8395-3334DA564DF7}"/>
              </a:ext>
            </a:extLst>
          </p:cNvPr>
          <p:cNvSpPr txBox="1"/>
          <p:nvPr/>
        </p:nvSpPr>
        <p:spPr>
          <a:xfrm>
            <a:off x="6733975" y="5061837"/>
            <a:ext cx="2510922" cy="738664"/>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απομακρυσμένες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a:t>
            </a:r>
            <a:r>
              <a:rPr lang="el-GR" b="1" dirty="0" err="1">
                <a:latin typeface="Calibri" panose="020F0502020204030204" pitchFamily="34" charset="0"/>
                <a:ea typeface="Calibri" panose="020F0502020204030204" pitchFamily="34" charset="0"/>
                <a:cs typeface="Calibri" panose="020F0502020204030204" pitchFamily="34" charset="0"/>
              </a:rPr>
              <a:t>Ξηρόκαμπος</a:t>
            </a:r>
            <a:r>
              <a:rPr lang="el-GR" b="1" dirty="0">
                <a:latin typeface="Calibri" panose="020F0502020204030204" pitchFamily="34" charset="0"/>
                <a:ea typeface="Calibri" panose="020F0502020204030204" pitchFamily="34" charset="0"/>
                <a:cs typeface="Calibri" panose="020F0502020204030204" pitchFamily="34" charset="0"/>
              </a:rPr>
              <a:t> Λέρου)</a:t>
            </a:r>
          </a:p>
        </p:txBody>
      </p:sp>
      <p:sp>
        <p:nvSpPr>
          <p:cNvPr id="19" name="TextBox 18">
            <a:extLst>
              <a:ext uri="{FF2B5EF4-FFF2-40B4-BE49-F238E27FC236}">
                <a16:creationId xmlns:a16="http://schemas.microsoft.com/office/drawing/2014/main" xmlns="" id="{010288BA-D29D-1EFA-11CE-1FE4ED10F390}"/>
              </a:ext>
            </a:extLst>
          </p:cNvPr>
          <p:cNvSpPr txBox="1"/>
          <p:nvPr/>
        </p:nvSpPr>
        <p:spPr>
          <a:xfrm>
            <a:off x="810490" y="5138066"/>
            <a:ext cx="1991608" cy="307777"/>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a:t>
            </a:r>
          </a:p>
        </p:txBody>
      </p:sp>
      <p:sp>
        <p:nvSpPr>
          <p:cNvPr id="21" name="TextBox 20">
            <a:extLst>
              <a:ext uri="{FF2B5EF4-FFF2-40B4-BE49-F238E27FC236}">
                <a16:creationId xmlns:a16="http://schemas.microsoft.com/office/drawing/2014/main" xmlns="" id="{60BDFE26-C087-A464-E75F-EB52CB02CE85}"/>
              </a:ext>
            </a:extLst>
          </p:cNvPr>
          <p:cNvSpPr txBox="1"/>
          <p:nvPr/>
        </p:nvSpPr>
        <p:spPr>
          <a:xfrm>
            <a:off x="9644620" y="4995182"/>
            <a:ext cx="2547380" cy="954107"/>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a:t>
            </a:r>
          </a:p>
          <a:p>
            <a:pPr algn="ctr"/>
            <a:r>
              <a:rPr lang="el-GR" b="1" u="sng" dirty="0">
                <a:latin typeface="Calibri" panose="020F0502020204030204" pitchFamily="34" charset="0"/>
                <a:ea typeface="Calibri" panose="020F0502020204030204" pitchFamily="34" charset="0"/>
                <a:cs typeface="Calibri" panose="020F0502020204030204" pitchFamily="34" charset="0"/>
              </a:rPr>
              <a:t>μη αστικές μη απομακρυσμένες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Ελασσόνα)</a:t>
            </a:r>
          </a:p>
        </p:txBody>
      </p:sp>
      <p:cxnSp>
        <p:nvCxnSpPr>
          <p:cNvPr id="23" name="Straight Connector 22">
            <a:extLst>
              <a:ext uri="{FF2B5EF4-FFF2-40B4-BE49-F238E27FC236}">
                <a16:creationId xmlns:a16="http://schemas.microsoft.com/office/drawing/2014/main" xmlns="" id="{F24E9D35-2589-C3FD-2D67-EA374881A134}"/>
              </a:ext>
            </a:extLst>
          </p:cNvPr>
          <p:cNvCxnSpPr>
            <a:cxnSpLocks/>
          </p:cNvCxnSpPr>
          <p:nvPr/>
        </p:nvCxnSpPr>
        <p:spPr>
          <a:xfrm>
            <a:off x="376676" y="3670300"/>
            <a:ext cx="114386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quals 3">
            <a:extLst>
              <a:ext uri="{FF2B5EF4-FFF2-40B4-BE49-F238E27FC236}">
                <a16:creationId xmlns:a16="http://schemas.microsoft.com/office/drawing/2014/main" xmlns="" id="{2B41CA92-EF13-69BF-2C39-5722B51CFAF2}"/>
              </a:ext>
            </a:extLst>
          </p:cNvPr>
          <p:cNvSpPr/>
          <p:nvPr/>
        </p:nvSpPr>
        <p:spPr>
          <a:xfrm>
            <a:off x="2889920" y="2051947"/>
            <a:ext cx="914400" cy="914400"/>
          </a:xfrm>
          <a:prstGeom prst="mathEqual">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xmlns="" id="{D71E4C21-E617-8956-BB2D-CC67BEAA51C6}"/>
              </a:ext>
            </a:extLst>
          </p:cNvPr>
          <p:cNvSpPr/>
          <p:nvPr/>
        </p:nvSpPr>
        <p:spPr>
          <a:xfrm>
            <a:off x="2914995" y="4382132"/>
            <a:ext cx="914400" cy="914400"/>
          </a:xfrm>
          <a:prstGeom prst="mathEqual">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lus Sign 6">
            <a:extLst>
              <a:ext uri="{FF2B5EF4-FFF2-40B4-BE49-F238E27FC236}">
                <a16:creationId xmlns:a16="http://schemas.microsoft.com/office/drawing/2014/main" xmlns="" id="{B3AC6BC9-D30B-4FC7-89C8-6A6FDB8E9DEE}"/>
              </a:ext>
            </a:extLst>
          </p:cNvPr>
          <p:cNvSpPr/>
          <p:nvPr/>
        </p:nvSpPr>
        <p:spPr>
          <a:xfrm>
            <a:off x="5907558" y="2116445"/>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xmlns="" id="{11CA2DA7-58D0-E97E-07AA-89BA11223D61}"/>
              </a:ext>
            </a:extLst>
          </p:cNvPr>
          <p:cNvSpPr/>
          <p:nvPr/>
        </p:nvSpPr>
        <p:spPr>
          <a:xfrm>
            <a:off x="5935826" y="4283733"/>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xmlns="" id="{FC26A351-8D7A-19C7-4D58-6D288985B361}"/>
              </a:ext>
            </a:extLst>
          </p:cNvPr>
          <p:cNvSpPr/>
          <p:nvPr/>
        </p:nvSpPr>
        <p:spPr>
          <a:xfrm>
            <a:off x="9140718" y="4304878"/>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73259" y="1406522"/>
            <a:ext cx="2258459" cy="369332"/>
          </a:xfrm>
          <a:prstGeom prst="rect">
            <a:avLst/>
          </a:prstGeom>
          <a:noFill/>
        </p:spPr>
        <p:txBody>
          <a:bodyPr wrap="square" rtlCol="0">
            <a:spAutoFit/>
          </a:bodyPr>
          <a:lstStyle/>
          <a:p>
            <a:r>
              <a:rPr lang="el-GR" sz="1800" b="1" dirty="0">
                <a:latin typeface="Calibri" panose="020F0502020204030204" pitchFamily="34" charset="0"/>
                <a:ea typeface="Calibri" panose="020F0502020204030204" pitchFamily="34" charset="0"/>
                <a:cs typeface="Calibri" panose="020F0502020204030204" pitchFamily="34" charset="0"/>
              </a:rPr>
              <a:t>Α) Τύπος επίσκεψης</a:t>
            </a:r>
          </a:p>
        </p:txBody>
      </p:sp>
      <p:sp>
        <p:nvSpPr>
          <p:cNvPr id="27" name="TextBox 26"/>
          <p:cNvSpPr txBox="1"/>
          <p:nvPr/>
        </p:nvSpPr>
        <p:spPr>
          <a:xfrm>
            <a:off x="5373258" y="3796629"/>
            <a:ext cx="2258459" cy="369332"/>
          </a:xfrm>
          <a:prstGeom prst="rect">
            <a:avLst/>
          </a:prstGeom>
          <a:noFill/>
        </p:spPr>
        <p:txBody>
          <a:bodyPr wrap="square" rtlCol="0">
            <a:spAutoFit/>
          </a:bodyPr>
          <a:lstStyle/>
          <a:p>
            <a:r>
              <a:rPr lang="el-GR" sz="1800" b="1" dirty="0">
                <a:latin typeface="Calibri" panose="020F0502020204030204" pitchFamily="34" charset="0"/>
                <a:ea typeface="Calibri" panose="020F0502020204030204" pitchFamily="34" charset="0"/>
                <a:cs typeface="Calibri" panose="020F0502020204030204" pitchFamily="34" charset="0"/>
              </a:rPr>
              <a:t>Β) Τύπος περιοχής</a:t>
            </a:r>
          </a:p>
        </p:txBody>
      </p:sp>
    </p:spTree>
    <p:extLst>
      <p:ext uri="{BB962C8B-B14F-4D97-AF65-F5344CB8AC3E}">
        <p14:creationId xmlns:p14="http://schemas.microsoft.com/office/powerpoint/2010/main" val="2232304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813321502"/>
              </p:ext>
            </p:extLst>
          </p:nvPr>
        </p:nvGraphicFramePr>
        <p:xfrm>
          <a:off x="1596001" y="1487153"/>
          <a:ext cx="8999999" cy="4320002"/>
        </p:xfrm>
        <a:graphic>
          <a:graphicData uri="http://schemas.openxmlformats.org/drawingml/2006/table">
            <a:tbl>
              <a:tblPr/>
              <a:tblGrid>
                <a:gridCol w="2536594">
                  <a:extLst>
                    <a:ext uri="{9D8B030D-6E8A-4147-A177-3AD203B41FA5}">
                      <a16:colId xmlns:a16="http://schemas.microsoft.com/office/drawing/2014/main" xmlns="" val="851328359"/>
                    </a:ext>
                  </a:extLst>
                </a:gridCol>
                <a:gridCol w="2213192">
                  <a:extLst>
                    <a:ext uri="{9D8B030D-6E8A-4147-A177-3AD203B41FA5}">
                      <a16:colId xmlns:a16="http://schemas.microsoft.com/office/drawing/2014/main" xmlns="" val="3928143277"/>
                    </a:ext>
                  </a:extLst>
                </a:gridCol>
                <a:gridCol w="2074307">
                  <a:extLst>
                    <a:ext uri="{9D8B030D-6E8A-4147-A177-3AD203B41FA5}">
                      <a16:colId xmlns:a16="http://schemas.microsoft.com/office/drawing/2014/main" xmlns="" val="756770607"/>
                    </a:ext>
                  </a:extLst>
                </a:gridCol>
                <a:gridCol w="2175906">
                  <a:extLst>
                    <a:ext uri="{9D8B030D-6E8A-4147-A177-3AD203B41FA5}">
                      <a16:colId xmlns:a16="http://schemas.microsoft.com/office/drawing/2014/main" xmlns="" val="683569659"/>
                    </a:ext>
                  </a:extLst>
                </a:gridCol>
              </a:tblGrid>
              <a:tr h="1307242">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201814033"/>
                  </a:ext>
                </a:extLst>
              </a:tr>
              <a:tr h="301276">
                <a:tc rowSpan="10">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ΔΩΔΕΚΑΝΗΣΟΥ</a:t>
                      </a:r>
                    </a:p>
                  </a:txBody>
                  <a:tcPr marL="13920" marR="13920" marT="13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ΣΙΑΝΝΑ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77272611"/>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ΜΑΡΙΤΣΑ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5589634"/>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ΛΑΡΔΟΣ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22578475"/>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ΘΕΟΛΟΓΟΣ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15634076"/>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ΨΙΝΘΟΣ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83736312"/>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ΜΟΝΟΛΙΘΟΣ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73672996"/>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ΑΠΟΛΛΑΚΙΑ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76970083"/>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ΕΜΠΩΝΑ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26913347"/>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ΔΑΜΑΤΡΙΑ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29643996"/>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ΑΦΑΝΤΟΥ</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01961623"/>
                  </a:ext>
                </a:extLst>
              </a:tr>
            </a:tbl>
          </a:graphicData>
        </a:graphic>
      </p:graphicFrame>
    </p:spTree>
    <p:extLst>
      <p:ext uri="{BB962C8B-B14F-4D97-AF65-F5344CB8AC3E}">
        <p14:creationId xmlns:p14="http://schemas.microsoft.com/office/powerpoint/2010/main" val="234412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908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507873938"/>
              </p:ext>
            </p:extLst>
          </p:nvPr>
        </p:nvGraphicFramePr>
        <p:xfrm>
          <a:off x="1596000" y="1269000"/>
          <a:ext cx="9000000" cy="4320000"/>
        </p:xfrm>
        <a:graphic>
          <a:graphicData uri="http://schemas.openxmlformats.org/drawingml/2006/table">
            <a:tbl>
              <a:tblPr/>
              <a:tblGrid>
                <a:gridCol w="2360290">
                  <a:extLst>
                    <a:ext uri="{9D8B030D-6E8A-4147-A177-3AD203B41FA5}">
                      <a16:colId xmlns:a16="http://schemas.microsoft.com/office/drawing/2014/main" xmlns="" val="3805758477"/>
                    </a:ext>
                  </a:extLst>
                </a:gridCol>
                <a:gridCol w="2506455">
                  <a:extLst>
                    <a:ext uri="{9D8B030D-6E8A-4147-A177-3AD203B41FA5}">
                      <a16:colId xmlns:a16="http://schemas.microsoft.com/office/drawing/2014/main" xmlns="" val="1862691925"/>
                    </a:ext>
                  </a:extLst>
                </a:gridCol>
                <a:gridCol w="2256597">
                  <a:extLst>
                    <a:ext uri="{9D8B030D-6E8A-4147-A177-3AD203B41FA5}">
                      <a16:colId xmlns:a16="http://schemas.microsoft.com/office/drawing/2014/main" xmlns="" val="1091502893"/>
                    </a:ext>
                  </a:extLst>
                </a:gridCol>
                <a:gridCol w="1876658">
                  <a:extLst>
                    <a:ext uri="{9D8B030D-6E8A-4147-A177-3AD203B41FA5}">
                      <a16:colId xmlns:a16="http://schemas.microsoft.com/office/drawing/2014/main" xmlns="" val="151593181"/>
                    </a:ext>
                  </a:extLst>
                </a:gridCol>
              </a:tblGrid>
              <a:tr h="1349217">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2503688912"/>
                  </a:ext>
                </a:extLst>
              </a:tr>
              <a:tr h="330087">
                <a:tc rowSpan="9">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ΛΕΣΒΟΥ</a:t>
                      </a:r>
                      <a:r>
                        <a:rPr lang="el-GR" sz="1700" b="1" i="0" u="none" strike="noStrike" dirty="0">
                          <a:solidFill>
                            <a:srgbClr val="000000"/>
                          </a:solidFill>
                          <a:effectLst/>
                          <a:latin typeface="Calibri" panose="020F0502020204030204" pitchFamily="34" charset="0"/>
                        </a:rPr>
                        <a:t> </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ΛΟΥΤΡΑ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9553863"/>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ΠΑΜΦΙΛΑ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57863313"/>
                  </a:ext>
                </a:extLst>
              </a:tr>
              <a:tr h="33008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ΚΑΤΩ ΤΡΙΤΟΣ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69681617"/>
                  </a:ext>
                </a:extLst>
              </a:tr>
              <a:tr h="33008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ΜΥΣΤΕΓΝΑ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833712"/>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ΑΓΙΑ ΜΑΡΙΝΑ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21526675"/>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ΠΑΠΑΔΟΣ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83598800"/>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ΜΟΡΙΑ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85440035"/>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ΑΣΩΜΑΤΟΣ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93352969"/>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ΣΚΟΠΕΛΟΣ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09502509"/>
                  </a:ext>
                </a:extLst>
              </a:tr>
            </a:tbl>
          </a:graphicData>
        </a:graphic>
      </p:graphicFrame>
    </p:spTree>
    <p:extLst>
      <p:ext uri="{BB962C8B-B14F-4D97-AF65-F5344CB8AC3E}">
        <p14:creationId xmlns:p14="http://schemas.microsoft.com/office/powerpoint/2010/main" val="633599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076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930202609"/>
              </p:ext>
            </p:extLst>
          </p:nvPr>
        </p:nvGraphicFramePr>
        <p:xfrm>
          <a:off x="1596000" y="1269001"/>
          <a:ext cx="9000000" cy="4319998"/>
        </p:xfrm>
        <a:graphic>
          <a:graphicData uri="http://schemas.openxmlformats.org/drawingml/2006/table">
            <a:tbl>
              <a:tblPr/>
              <a:tblGrid>
                <a:gridCol w="2300333">
                  <a:extLst>
                    <a:ext uri="{9D8B030D-6E8A-4147-A177-3AD203B41FA5}">
                      <a16:colId xmlns:a16="http://schemas.microsoft.com/office/drawing/2014/main" xmlns="" val="3368832715"/>
                    </a:ext>
                  </a:extLst>
                </a:gridCol>
                <a:gridCol w="3512614">
                  <a:extLst>
                    <a:ext uri="{9D8B030D-6E8A-4147-A177-3AD203B41FA5}">
                      <a16:colId xmlns:a16="http://schemas.microsoft.com/office/drawing/2014/main" xmlns="" val="1679863756"/>
                    </a:ext>
                  </a:extLst>
                </a:gridCol>
                <a:gridCol w="1782008">
                  <a:extLst>
                    <a:ext uri="{9D8B030D-6E8A-4147-A177-3AD203B41FA5}">
                      <a16:colId xmlns:a16="http://schemas.microsoft.com/office/drawing/2014/main" xmlns="" val="3729545259"/>
                    </a:ext>
                  </a:extLst>
                </a:gridCol>
                <a:gridCol w="1405045">
                  <a:extLst>
                    <a:ext uri="{9D8B030D-6E8A-4147-A177-3AD203B41FA5}">
                      <a16:colId xmlns:a16="http://schemas.microsoft.com/office/drawing/2014/main" xmlns="" val="880025286"/>
                    </a:ext>
                  </a:extLst>
                </a:gridCol>
              </a:tblGrid>
              <a:tr h="1191724">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538001670"/>
                  </a:ext>
                </a:extLst>
              </a:tr>
              <a:tr h="521379">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ΛΕΚΚΑ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11796728"/>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03391803"/>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ΠΥΡΓΟΣ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8610195"/>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ΚΑΡΛΟΒΑΣΙ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385820"/>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ΒΟΥΡΛΙΩΤΕΣ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25639824"/>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ΜΥΤΙΛΗΝΙΟΙ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82130965"/>
                  </a:ext>
                </a:extLst>
              </a:tr>
            </a:tbl>
          </a:graphicData>
        </a:graphic>
      </p:graphicFrame>
    </p:spTree>
    <p:extLst>
      <p:ext uri="{BB962C8B-B14F-4D97-AF65-F5344CB8AC3E}">
        <p14:creationId xmlns:p14="http://schemas.microsoft.com/office/powerpoint/2010/main" val="3263372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0892"/>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071260803"/>
              </p:ext>
            </p:extLst>
          </p:nvPr>
        </p:nvGraphicFramePr>
        <p:xfrm>
          <a:off x="1498733" y="1052871"/>
          <a:ext cx="9000000" cy="4319997"/>
        </p:xfrm>
        <a:graphic>
          <a:graphicData uri="http://schemas.openxmlformats.org/drawingml/2006/table">
            <a:tbl>
              <a:tblPr/>
              <a:tblGrid>
                <a:gridCol w="2369383">
                  <a:extLst>
                    <a:ext uri="{9D8B030D-6E8A-4147-A177-3AD203B41FA5}">
                      <a16:colId xmlns:a16="http://schemas.microsoft.com/office/drawing/2014/main" xmlns="" val="712563464"/>
                    </a:ext>
                  </a:extLst>
                </a:gridCol>
                <a:gridCol w="2527669">
                  <a:extLst>
                    <a:ext uri="{9D8B030D-6E8A-4147-A177-3AD203B41FA5}">
                      <a16:colId xmlns:a16="http://schemas.microsoft.com/office/drawing/2014/main" xmlns="" val="2949846963"/>
                    </a:ext>
                  </a:extLst>
                </a:gridCol>
                <a:gridCol w="2195944">
                  <a:extLst>
                    <a:ext uri="{9D8B030D-6E8A-4147-A177-3AD203B41FA5}">
                      <a16:colId xmlns:a16="http://schemas.microsoft.com/office/drawing/2014/main" xmlns="" val="2791158636"/>
                    </a:ext>
                  </a:extLst>
                </a:gridCol>
                <a:gridCol w="1907004">
                  <a:extLst>
                    <a:ext uri="{9D8B030D-6E8A-4147-A177-3AD203B41FA5}">
                      <a16:colId xmlns:a16="http://schemas.microsoft.com/office/drawing/2014/main" xmlns="" val="3371488000"/>
                    </a:ext>
                  </a:extLst>
                </a:gridCol>
              </a:tblGrid>
              <a:tr h="1191723">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278043436"/>
                  </a:ext>
                </a:extLst>
              </a:tr>
              <a:tr h="521379">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ΚΑΡΔΑΜΥΛΑ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46473513"/>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ΛΑΓΚΑΔΑ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78658805"/>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ΚΑΛΑΜΩΤΗ</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681823"/>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ΠΥΡΓΙ</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1972127"/>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ΜΕΣΤΑ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06603349"/>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ΘΥΜΙΑΝΑ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46961237"/>
                  </a:ext>
                </a:extLst>
              </a:tr>
            </a:tbl>
          </a:graphicData>
        </a:graphic>
      </p:graphicFrame>
      <p:sp>
        <p:nvSpPr>
          <p:cNvPr id="6" name="Rectangle: Rounded Corners 9">
            <a:extLst>
              <a:ext uri="{FF2B5EF4-FFF2-40B4-BE49-F238E27FC236}">
                <a16:creationId xmlns:a16="http://schemas.microsoft.com/office/drawing/2014/main" xmlns="" id="{3791836D-5ED7-8B4B-CD6F-C7C8AA61D81C}"/>
              </a:ext>
            </a:extLst>
          </p:cNvPr>
          <p:cNvSpPr/>
          <p:nvPr/>
        </p:nvSpPr>
        <p:spPr>
          <a:xfrm>
            <a:off x="3571412" y="5962903"/>
            <a:ext cx="7207424" cy="470473"/>
          </a:xfrm>
          <a:prstGeom prst="roundRect">
            <a:avLst>
              <a:gd name="adj" fmla="val 1413"/>
            </a:avLst>
          </a:prstGeom>
          <a:no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  </a:t>
            </a:r>
            <a:endParaRPr lang="en-US" sz="1200" b="1" dirty="0">
              <a:solidFill>
                <a:schemeClr val="tx1"/>
              </a:solidFill>
            </a:endParaRPr>
          </a:p>
        </p:txBody>
      </p:sp>
      <p:sp>
        <p:nvSpPr>
          <p:cNvPr id="7" name="TextBox 6"/>
          <p:cNvSpPr txBox="1"/>
          <p:nvPr/>
        </p:nvSpPr>
        <p:spPr>
          <a:xfrm>
            <a:off x="4538748" y="6059641"/>
            <a:ext cx="7855527" cy="276999"/>
          </a:xfrm>
          <a:prstGeom prst="rect">
            <a:avLst/>
          </a:prstGeom>
          <a:noFill/>
        </p:spPr>
        <p:txBody>
          <a:bodyPr wrap="square" rtlCol="0">
            <a:spAutoFit/>
          </a:bodyPr>
          <a:lstStyle/>
          <a:p>
            <a:r>
              <a:rPr lang="el-GR" sz="1200" b="1" dirty="0">
                <a:solidFill>
                  <a:schemeClr val="tx1"/>
                </a:solidFill>
                <a:latin typeface="+mn-lt"/>
                <a:ea typeface="+mn-ea"/>
                <a:cs typeface="+mn-cs"/>
              </a:rPr>
              <a:t>Το πρόγραμμα θα είναι διαθέσιμο αναλυτικά στην ιστοσελίδα του ΕΟΔΥ.  </a:t>
            </a:r>
          </a:p>
        </p:txBody>
      </p:sp>
    </p:spTree>
    <p:extLst>
      <p:ext uri="{BB962C8B-B14F-4D97-AF65-F5344CB8AC3E}">
        <p14:creationId xmlns:p14="http://schemas.microsoft.com/office/powerpoint/2010/main" val="3237153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p:cNvPicPr>
            <a:picLocks noChangeAspect="1"/>
          </p:cNvPicPr>
          <p:nvPr/>
        </p:nvPicPr>
        <p:blipFill rotWithShape="1">
          <a:blip r:embed="rId2">
            <a:extLst>
              <a:ext uri="{28A0092B-C50C-407E-A947-70E740481C1C}">
                <a14:useLocalDpi xmlns:a14="http://schemas.microsoft.com/office/drawing/2010/main" val="0"/>
              </a:ext>
            </a:extLst>
          </a:blip>
          <a:srcRect r="21341"/>
          <a:stretch/>
        </p:blipFill>
        <p:spPr>
          <a:xfrm>
            <a:off x="6791238" y="653120"/>
            <a:ext cx="5400000" cy="4575842"/>
          </a:xfrm>
          <a:prstGeom prst="rect">
            <a:avLst/>
          </a:prstGeom>
          <a:effectLst/>
        </p:spPr>
      </p:pic>
      <p:pic>
        <p:nvPicPr>
          <p:cNvPr id="2" name="Εικόνα 1"/>
          <p:cNvPicPr>
            <a:picLocks noChangeAspect="1"/>
          </p:cNvPicPr>
          <p:nvPr/>
        </p:nvPicPr>
        <p:blipFill rotWithShape="1">
          <a:blip r:embed="rId3"/>
          <a:srcRect t="11637"/>
          <a:stretch/>
        </p:blipFill>
        <p:spPr>
          <a:xfrm>
            <a:off x="6790476" y="3674224"/>
            <a:ext cx="5401524" cy="3183775"/>
          </a:xfrm>
          <a:prstGeom prst="rect">
            <a:avLst/>
          </a:prstGeom>
        </p:spPr>
      </p:pic>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 y="692497"/>
            <a:ext cx="6840000" cy="4559122"/>
          </a:xfrm>
          <a:prstGeom prst="rect">
            <a:avLst/>
          </a:prstGeom>
        </p:spPr>
      </p:pic>
      <p:pic>
        <p:nvPicPr>
          <p:cNvPr id="12" name="Εικόνα 27" descr="Εικόνα που περιέχει άτομο, ρουχισμός, νύχι, δάκτυλο&#10;&#10;Το περιεχόμενο που δημιουργείται από AI ενδέχεται να είναι εσφαλμένο.">
            <a:extLst>
              <a:ext uri="{FF2B5EF4-FFF2-40B4-BE49-F238E27FC236}">
                <a16:creationId xmlns:a16="http://schemas.microsoft.com/office/drawing/2014/main" xmlns="" id="{BC6EC4E7-0F98-B220-EE06-5C0E28973B4D}"/>
              </a:ext>
            </a:extLst>
          </p:cNvPr>
          <p:cNvPicPr>
            <a:picLocks noChangeAspect="1"/>
          </p:cNvPicPr>
          <p:nvPr/>
        </p:nvPicPr>
        <p:blipFill>
          <a:blip r:embed="rId5"/>
          <a:stretch>
            <a:fillRect/>
          </a:stretch>
        </p:blipFill>
        <p:spPr>
          <a:xfrm>
            <a:off x="0" y="4262862"/>
            <a:ext cx="1770863" cy="2595138"/>
          </a:xfrm>
          <a:prstGeom prst="rect">
            <a:avLst/>
          </a:prstGeom>
        </p:spPr>
      </p:pic>
      <p:pic>
        <p:nvPicPr>
          <p:cNvPr id="13" name="Εικόνα 29" descr="Εικόνα που περιέχει εσωτερικός χώρος, άτομο, ιατρικός εξοπλισμός, υγειονομική περίθαλψη&#10;&#10;Το περιεχόμενο που δημιουργείται από AI ενδέχεται να είναι εσφαλμένο.">
            <a:extLst>
              <a:ext uri="{FF2B5EF4-FFF2-40B4-BE49-F238E27FC236}">
                <a16:creationId xmlns:a16="http://schemas.microsoft.com/office/drawing/2014/main" xmlns="" id="{DF69CB9F-C354-BD34-695A-C06A6C1AF38A}"/>
              </a:ext>
            </a:extLst>
          </p:cNvPr>
          <p:cNvPicPr>
            <a:picLocks noChangeAspect="1"/>
          </p:cNvPicPr>
          <p:nvPr/>
        </p:nvPicPr>
        <p:blipFill>
          <a:blip r:embed="rId6"/>
          <a:stretch>
            <a:fillRect/>
          </a:stretch>
        </p:blipFill>
        <p:spPr>
          <a:xfrm>
            <a:off x="1753136" y="4262862"/>
            <a:ext cx="1770863" cy="2595138"/>
          </a:xfrm>
          <a:prstGeom prst="rect">
            <a:avLst/>
          </a:prstGeom>
        </p:spPr>
      </p:pic>
      <p:pic>
        <p:nvPicPr>
          <p:cNvPr id="14" name="Εικόνα 31" descr="Εικόνα που περιέχει άτομο, ρουχισμός, εσωτερικός χώρος, ανθρώπινο πρόσωπο&#10;&#10;Το περιεχόμενο που δημιουργείται από AI ενδέχεται να είναι εσφαλμένο.">
            <a:extLst>
              <a:ext uri="{FF2B5EF4-FFF2-40B4-BE49-F238E27FC236}">
                <a16:creationId xmlns:a16="http://schemas.microsoft.com/office/drawing/2014/main" xmlns="" id="{BFE9BC41-F933-C3F3-202B-0609A7F88C17}"/>
              </a:ext>
            </a:extLst>
          </p:cNvPr>
          <p:cNvPicPr>
            <a:picLocks noChangeAspect="1"/>
          </p:cNvPicPr>
          <p:nvPr/>
        </p:nvPicPr>
        <p:blipFill>
          <a:blip r:embed="rId7"/>
          <a:stretch>
            <a:fillRect/>
          </a:stretch>
        </p:blipFill>
        <p:spPr>
          <a:xfrm>
            <a:off x="3488332" y="4279127"/>
            <a:ext cx="1837690" cy="2578873"/>
          </a:xfrm>
          <a:prstGeom prst="rect">
            <a:avLst/>
          </a:prstGeom>
        </p:spPr>
      </p:pic>
      <p:pic>
        <p:nvPicPr>
          <p:cNvPr id="15" name="Εικόνα 33" descr="Εικόνα που περιέχει άτομο, ρουχισμός, παπούτσια, άνδρας&#10;&#10;Το περιεχόμενο που δημιουργείται από AI ενδέχεται να είναι εσφαλμένο.">
            <a:extLst>
              <a:ext uri="{FF2B5EF4-FFF2-40B4-BE49-F238E27FC236}">
                <a16:creationId xmlns:a16="http://schemas.microsoft.com/office/drawing/2014/main" xmlns="" id="{D336E50A-8B4B-E2C6-2519-5BAB7B0AD938}"/>
              </a:ext>
            </a:extLst>
          </p:cNvPr>
          <p:cNvPicPr>
            <a:picLocks noChangeAspect="1"/>
          </p:cNvPicPr>
          <p:nvPr/>
        </p:nvPicPr>
        <p:blipFill>
          <a:blip r:embed="rId8"/>
          <a:stretch>
            <a:fillRect/>
          </a:stretch>
        </p:blipFill>
        <p:spPr>
          <a:xfrm>
            <a:off x="5117786" y="4279127"/>
            <a:ext cx="1722930" cy="2595138"/>
          </a:xfrm>
          <a:prstGeom prst="rect">
            <a:avLst/>
          </a:prstGeom>
        </p:spPr>
      </p:pic>
      <p:sp>
        <p:nvSpPr>
          <p:cNvPr id="17" name="TextBox 16">
            <a:extLst>
              <a:ext uri="{FF2B5EF4-FFF2-40B4-BE49-F238E27FC236}">
                <a16:creationId xmlns:a16="http://schemas.microsoft.com/office/drawing/2014/main" xmlns="" id="{78D0E06D-6D94-4617-104D-4C82CE9C1D5B}"/>
              </a:ext>
            </a:extLst>
          </p:cNvPr>
          <p:cNvSpPr txBox="1"/>
          <p:nvPr/>
        </p:nvSpPr>
        <p:spPr>
          <a:xfrm>
            <a:off x="1" y="0"/>
            <a:ext cx="12192000" cy="1384995"/>
          </a:xfrm>
          <a:prstGeom prst="rect">
            <a:avLst/>
          </a:prstGeom>
          <a:solidFill>
            <a:schemeClr val="bg1">
              <a:alpha val="70000"/>
            </a:schemeClr>
          </a:solidFill>
        </p:spPr>
        <p:txBody>
          <a:bodyPr wrap="square">
            <a:spAutoFit/>
          </a:bodyPr>
          <a:lstStyle/>
          <a:p>
            <a:pPr algn="ct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Με τις ΚΟΜΥ μειώνουμε τις κοινωνικές ανισότητες, εξασφαλίζοντας αποτελεσματική πρόσβαση σε ποιοτικές υπηρεσίες υγείας και δημόσιας υγείας για ΟΛΟΥΣ. </a:t>
            </a:r>
          </a:p>
        </p:txBody>
      </p:sp>
      <p:sp>
        <p:nvSpPr>
          <p:cNvPr id="19" name="TextBox 18">
            <a:extLst>
              <a:ext uri="{FF2B5EF4-FFF2-40B4-BE49-F238E27FC236}">
                <a16:creationId xmlns:a16="http://schemas.microsoft.com/office/drawing/2014/main" xmlns="" id="{98EF43C5-45A4-5D15-8918-72A89533D03C}"/>
              </a:ext>
            </a:extLst>
          </p:cNvPr>
          <p:cNvSpPr txBox="1"/>
          <p:nvPr/>
        </p:nvSpPr>
        <p:spPr>
          <a:xfrm>
            <a:off x="0" y="6351045"/>
            <a:ext cx="12192000" cy="523220"/>
          </a:xfrm>
          <a:prstGeom prst="rect">
            <a:avLst/>
          </a:prstGeom>
          <a:solidFill>
            <a:schemeClr val="bg1">
              <a:alpha val="70000"/>
            </a:schemeClr>
          </a:solidFill>
        </p:spPr>
        <p:txBody>
          <a:bodyPr wrap="square">
            <a:spAutoFit/>
          </a:bodyPr>
          <a:lstStyle/>
          <a:p>
            <a:pPr algn="ct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Η </a:t>
            </a:r>
            <a:r>
              <a:rPr lang="el-GR" sz="2800" b="1" dirty="0">
                <a:solidFill>
                  <a:schemeClr val="accent3"/>
                </a:solidFill>
                <a:latin typeface="Calibri" panose="020F0502020204030204" pitchFamily="34" charset="0"/>
                <a:ea typeface="Calibri" panose="020F0502020204030204" pitchFamily="34" charset="0"/>
                <a:cs typeface="Calibri" panose="020F0502020204030204" pitchFamily="34" charset="0"/>
              </a:rPr>
              <a:t>υγεία</a:t>
            </a: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 είναι </a:t>
            </a:r>
            <a:r>
              <a:rPr lang="el-GR" sz="2800" b="1" u="sng" dirty="0">
                <a:solidFill>
                  <a:schemeClr val="bg2"/>
                </a:solidFill>
                <a:latin typeface="Calibri" panose="020F0502020204030204" pitchFamily="34" charset="0"/>
                <a:ea typeface="Calibri" panose="020F0502020204030204" pitchFamily="34" charset="0"/>
                <a:cs typeface="Calibri" panose="020F0502020204030204" pitchFamily="34" charset="0"/>
              </a:rPr>
              <a:t>δικαίωμα</a:t>
            </a: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 όχι προνόμιο.</a:t>
            </a:r>
            <a:endParaRPr lang="en-US" sz="28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28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EE0EF-196A-7053-47C1-2D9D6BB3211B}"/>
              </a:ext>
            </a:extLst>
          </p:cNvPr>
          <p:cNvSpPr>
            <a:spLocks noGrp="1"/>
          </p:cNvSpPr>
          <p:nvPr>
            <p:ph type="title"/>
          </p:nvPr>
        </p:nvSpPr>
        <p:spPr>
          <a:xfrm>
            <a:off x="327600" y="225319"/>
            <a:ext cx="11342267" cy="714019"/>
          </a:xfrm>
        </p:spPr>
        <p:txBody>
          <a:bodyPr/>
          <a:lstStyle/>
          <a:p>
            <a:r>
              <a:rPr lang="el-GR" dirty="0"/>
              <a:t>Λειτουργεί τηλεφωνική γραμμή 1</a:t>
            </a:r>
            <a:r>
              <a:rPr lang="en-US" dirty="0"/>
              <a:t>1</a:t>
            </a:r>
            <a:r>
              <a:rPr lang="el-GR" dirty="0"/>
              <a:t>35 για τις ΚΟΜΥ</a:t>
            </a:r>
            <a:endParaRPr lang="en-US" dirty="0"/>
          </a:p>
        </p:txBody>
      </p:sp>
      <p:sp>
        <p:nvSpPr>
          <p:cNvPr id="3" name="Text Placeholder 2">
            <a:extLst>
              <a:ext uri="{FF2B5EF4-FFF2-40B4-BE49-F238E27FC236}">
                <a16:creationId xmlns:a16="http://schemas.microsoft.com/office/drawing/2014/main" xmlns="" id="{814799D6-81C8-5AC9-8F15-5310D4660BE9}"/>
              </a:ext>
            </a:extLst>
          </p:cNvPr>
          <p:cNvSpPr>
            <a:spLocks noGrp="1"/>
          </p:cNvSpPr>
          <p:nvPr>
            <p:ph type="body" idx="1"/>
          </p:nvPr>
        </p:nvSpPr>
        <p:spPr/>
        <p:txBody>
          <a:bodyPr/>
          <a:lstStyle/>
          <a:p>
            <a:r>
              <a:rPr lang="el-GR" dirty="0"/>
              <a:t>Τηλεφωνική γραμμή</a:t>
            </a:r>
            <a:endParaRPr lang="en-US" dirty="0"/>
          </a:p>
        </p:txBody>
      </p:sp>
      <p:sp>
        <p:nvSpPr>
          <p:cNvPr id="5" name="TextBox 4">
            <a:extLst>
              <a:ext uri="{FF2B5EF4-FFF2-40B4-BE49-F238E27FC236}">
                <a16:creationId xmlns:a16="http://schemas.microsoft.com/office/drawing/2014/main" xmlns="" id="{39AE1475-AA75-415A-BA79-8386B5FCE2D6}"/>
              </a:ext>
            </a:extLst>
          </p:cNvPr>
          <p:cNvSpPr txBox="1"/>
          <p:nvPr/>
        </p:nvSpPr>
        <p:spPr>
          <a:xfrm>
            <a:off x="4405468" y="1503917"/>
            <a:ext cx="7264399" cy="5632311"/>
          </a:xfrm>
          <a:prstGeom prst="rect">
            <a:avLst/>
          </a:prstGeom>
          <a:noFill/>
        </p:spPr>
        <p:txBody>
          <a:bodyPr wrap="square">
            <a:spAutoFit/>
          </a:bodyPr>
          <a:lstStyle/>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Οι Δήμοι και οι Πολίτες μπορούν πλέον να έρχονται σε επαφή με τον ΕΟΔΥ μέσω τηλεφωνικής γραμμής, προκειμένου να ενημερώνονται για τις δράσεις και να υποβάλλουν τα αιτήματά τους τόσο για κατ’ </a:t>
            </a:r>
            <a:r>
              <a:rPr lang="el-GR" sz="1800" dirty="0" err="1">
                <a:solidFill>
                  <a:srgbClr val="1F4E79"/>
                </a:solidFill>
                <a:latin typeface="Calibri" panose="020F0502020204030204" pitchFamily="34" charset="0"/>
              </a:rPr>
              <a:t>οίκον</a:t>
            </a:r>
            <a:r>
              <a:rPr lang="el-GR" sz="1800" dirty="0">
                <a:solidFill>
                  <a:srgbClr val="1F4E79"/>
                </a:solidFill>
                <a:latin typeface="Calibri" panose="020F0502020204030204" pitchFamily="34" charset="0"/>
              </a:rPr>
              <a:t> επισκέψεις όσο και για εξετάσεις σε σταθερά σημεία</a:t>
            </a:r>
          </a:p>
          <a:p>
            <a:pPr algn="just"/>
            <a:endParaRPr lang="el-GR" sz="1800" dirty="0">
              <a:solidFill>
                <a:srgbClr val="1F4E79"/>
              </a:solidFill>
              <a:latin typeface="Calibri" panose="020F0502020204030204" pitchFamily="34" charset="0"/>
            </a:endParaRPr>
          </a:p>
          <a:p>
            <a:pPr marL="285750" indent="-285750">
              <a:buFont typeface="Wingdings" panose="05000000000000000000" pitchFamily="2" charset="2"/>
              <a:buChar char="ü"/>
            </a:pPr>
            <a:r>
              <a:rPr lang="el-GR" sz="1800" dirty="0">
                <a:solidFill>
                  <a:srgbClr val="1F4E79"/>
                </a:solidFill>
                <a:latin typeface="Calibri" panose="020F0502020204030204" pitchFamily="34" charset="0"/>
              </a:rPr>
              <a:t>Απαντά εξειδικευμένο προσωπικό των ΚΟΜΥ </a:t>
            </a:r>
          </a:p>
          <a:p>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Η τηλεφωνική γραμμή είναι ήδη διαθέσιμη και λειτουργεί καθημερινά (Δευτέρα-Παρασκευή) από τις 08.00 έως τις 16:00</a:t>
            </a:r>
          </a:p>
          <a:p>
            <a:pPr marL="285750" indent="-285750" algn="just">
              <a:buFont typeface="Wingdings" panose="05000000000000000000" pitchFamily="2" charset="2"/>
              <a:buChar char="ü"/>
            </a:pPr>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Το επόμενο διάστημα θα είναι διαθέσιμη και η νέα πλατφόρμα των ΚΟΜΥ που θα αποτελέσει διαδικτυακή πύλη για την ενημέρωση των  Πολιτών και της Τοπικής Αυτοδιοίκησης</a:t>
            </a:r>
            <a:r>
              <a:rPr lang="en-US" sz="1800" dirty="0">
                <a:solidFill>
                  <a:srgbClr val="1F4E79"/>
                </a:solidFill>
                <a:latin typeface="Calibri" panose="020F0502020204030204" pitchFamily="34" charset="0"/>
              </a:rPr>
              <a:t> </a:t>
            </a:r>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endParaRPr lang="el-GR" sz="1800" dirty="0">
              <a:solidFill>
                <a:srgbClr val="1F4E79"/>
              </a:solidFill>
              <a:latin typeface="Calibri" panose="020F0502020204030204" pitchFamily="34" charset="0"/>
            </a:endParaRPr>
          </a:p>
          <a:p>
            <a:pPr algn="just"/>
            <a:r>
              <a:rPr lang="el-GR" sz="1800" dirty="0">
                <a:solidFill>
                  <a:schemeClr val="tx2">
                    <a:lumMod val="50000"/>
                  </a:schemeClr>
                </a:solidFill>
                <a:latin typeface="Calibri" panose="020F0502020204030204" pitchFamily="34" charset="0"/>
              </a:rPr>
              <a:t>	</a:t>
            </a:r>
            <a:r>
              <a:rPr lang="el-GR" sz="1800" b="1" u="sng" dirty="0">
                <a:solidFill>
                  <a:schemeClr val="tx2">
                    <a:lumMod val="50000"/>
                  </a:schemeClr>
                </a:solidFill>
                <a:latin typeface="Calibri" panose="020F0502020204030204" pitchFamily="34" charset="0"/>
              </a:rPr>
              <a:t>Προσοχή</a:t>
            </a:r>
          </a:p>
          <a:p>
            <a:pPr algn="just"/>
            <a:r>
              <a:rPr lang="el-GR" sz="1800" dirty="0">
                <a:solidFill>
                  <a:schemeClr val="tx2">
                    <a:lumMod val="50000"/>
                  </a:schemeClr>
                </a:solidFill>
                <a:latin typeface="Calibri" panose="020F0502020204030204" pitchFamily="34" charset="0"/>
              </a:rPr>
              <a:t>	Οι ΚΟΜΥ δεν εξυπηρετούν έκτακτα περιστατικά και δεν 	υποκαθιστούν το ΕΚΑΒ</a:t>
            </a:r>
          </a:p>
          <a:p>
            <a:pPr marL="285750" indent="-285750">
              <a:buFont typeface="Wingdings" panose="05000000000000000000" pitchFamily="2" charset="2"/>
              <a:buChar char="ü"/>
            </a:pPr>
            <a:endParaRPr lang="el-GR" sz="1800" dirty="0">
              <a:solidFill>
                <a:srgbClr val="1F4E79"/>
              </a:solidFill>
              <a:latin typeface="Calibri" panose="020F0502020204030204" pitchFamily="34" charset="0"/>
            </a:endParaRPr>
          </a:p>
          <a:p>
            <a:pPr marL="285750" indent="-285750">
              <a:buFont typeface="Wingdings" panose="05000000000000000000" pitchFamily="2" charset="2"/>
              <a:buChar char="ü"/>
            </a:pPr>
            <a:endParaRPr lang="el-GR" sz="1800" dirty="0">
              <a:solidFill>
                <a:srgbClr val="1F4E79"/>
              </a:solidFill>
              <a:latin typeface="Calibri" panose="020F0502020204030204" pitchFamily="34" charset="0"/>
            </a:endParaRPr>
          </a:p>
          <a:p>
            <a:endParaRPr lang="el-GR" sz="1800" dirty="0">
              <a:solidFill>
                <a:srgbClr val="1F4E79"/>
              </a:solidFill>
              <a:latin typeface="Calibri" panose="020F0502020204030204" pitchFamily="34" charset="0"/>
            </a:endParaRPr>
          </a:p>
        </p:txBody>
      </p:sp>
      <p:sp>
        <p:nvSpPr>
          <p:cNvPr id="8" name="TextBox 7">
            <a:extLst>
              <a:ext uri="{FF2B5EF4-FFF2-40B4-BE49-F238E27FC236}">
                <a16:creationId xmlns:a16="http://schemas.microsoft.com/office/drawing/2014/main" xmlns="" id="{03809932-AFEF-07A7-44E5-779B9543E280}"/>
              </a:ext>
            </a:extLst>
          </p:cNvPr>
          <p:cNvSpPr txBox="1"/>
          <p:nvPr/>
        </p:nvSpPr>
        <p:spPr>
          <a:xfrm>
            <a:off x="649380" y="1494918"/>
            <a:ext cx="2922595" cy="1569660"/>
          </a:xfrm>
          <a:prstGeom prst="rect">
            <a:avLst/>
          </a:prstGeom>
          <a:noFill/>
        </p:spPr>
        <p:txBody>
          <a:bodyPr wrap="none" rtlCol="0">
            <a:spAutoFit/>
          </a:bodyPr>
          <a:lstStyle/>
          <a:p>
            <a:r>
              <a:rPr lang="el-GR" sz="9600" b="1" dirty="0">
                <a:solidFill>
                  <a:srgbClr val="7F8FA9"/>
                </a:solidFill>
              </a:rPr>
              <a:t>1</a:t>
            </a:r>
            <a:r>
              <a:rPr lang="en-US" sz="9600" b="1" dirty="0">
                <a:solidFill>
                  <a:srgbClr val="7F8FA9"/>
                </a:solidFill>
              </a:rPr>
              <a:t>1</a:t>
            </a:r>
            <a:r>
              <a:rPr lang="el-GR" sz="9600" b="1" dirty="0">
                <a:solidFill>
                  <a:srgbClr val="7F8FA9"/>
                </a:solidFill>
              </a:rPr>
              <a:t>35</a:t>
            </a:r>
            <a:endParaRPr lang="en-US" sz="9600" b="1" dirty="0">
              <a:solidFill>
                <a:srgbClr val="7F8FA9"/>
              </a:solidFill>
            </a:endParaRPr>
          </a:p>
        </p:txBody>
      </p:sp>
      <p:sp>
        <p:nvSpPr>
          <p:cNvPr id="12" name="Freeform 5">
            <a:extLst>
              <a:ext uri="{FF2B5EF4-FFF2-40B4-BE49-F238E27FC236}">
                <a16:creationId xmlns:a16="http://schemas.microsoft.com/office/drawing/2014/main" xmlns="" id="{AD300C39-0F6F-B171-C3AA-98C32217C006}"/>
              </a:ext>
            </a:extLst>
          </p:cNvPr>
          <p:cNvSpPr>
            <a:spLocks noChangeAspect="1" noEditPoints="1"/>
          </p:cNvSpPr>
          <p:nvPr/>
        </p:nvSpPr>
        <p:spPr bwMode="auto">
          <a:xfrm>
            <a:off x="701272" y="2892848"/>
            <a:ext cx="2870703" cy="285838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1 w 512"/>
              <a:gd name="T11" fmla="*/ 394 h 512"/>
              <a:gd name="T12" fmla="*/ 338 w 512"/>
              <a:gd name="T13" fmla="*/ 393 h 512"/>
              <a:gd name="T14" fmla="*/ 195 w 512"/>
              <a:gd name="T15" fmla="*/ 316 h 512"/>
              <a:gd name="T16" fmla="*/ 119 w 512"/>
              <a:gd name="T17" fmla="*/ 173 h 512"/>
              <a:gd name="T18" fmla="*/ 131 w 512"/>
              <a:gd name="T19" fmla="*/ 132 h 512"/>
              <a:gd name="T20" fmla="*/ 133 w 512"/>
              <a:gd name="T21" fmla="*/ 129 h 512"/>
              <a:gd name="T22" fmla="*/ 160 w 512"/>
              <a:gd name="T23" fmla="*/ 107 h 512"/>
              <a:gd name="T24" fmla="*/ 160 w 512"/>
              <a:gd name="T25" fmla="*/ 107 h 512"/>
              <a:gd name="T26" fmla="*/ 189 w 512"/>
              <a:gd name="T27" fmla="*/ 115 h 512"/>
              <a:gd name="T28" fmla="*/ 238 w 512"/>
              <a:gd name="T29" fmla="*/ 177 h 512"/>
              <a:gd name="T30" fmla="*/ 236 w 512"/>
              <a:gd name="T31" fmla="*/ 186 h 512"/>
              <a:gd name="T32" fmla="*/ 212 w 512"/>
              <a:gd name="T33" fmla="*/ 210 h 512"/>
              <a:gd name="T34" fmla="*/ 219 w 512"/>
              <a:gd name="T35" fmla="*/ 222 h 512"/>
              <a:gd name="T36" fmla="*/ 251 w 512"/>
              <a:gd name="T37" fmla="*/ 261 h 512"/>
              <a:gd name="T38" fmla="*/ 290 w 512"/>
              <a:gd name="T39" fmla="*/ 292 h 512"/>
              <a:gd name="T40" fmla="*/ 302 w 512"/>
              <a:gd name="T41" fmla="*/ 299 h 512"/>
              <a:gd name="T42" fmla="*/ 326 w 512"/>
              <a:gd name="T43" fmla="*/ 276 h 512"/>
              <a:gd name="T44" fmla="*/ 335 w 512"/>
              <a:gd name="T45" fmla="*/ 273 h 512"/>
              <a:gd name="T46" fmla="*/ 397 w 512"/>
              <a:gd name="T47" fmla="*/ 322 h 512"/>
              <a:gd name="T48" fmla="*/ 404 w 512"/>
              <a:gd name="T49" fmla="*/ 350 h 512"/>
              <a:gd name="T50" fmla="*/ 404 w 512"/>
              <a:gd name="T51" fmla="*/ 350 h 512"/>
              <a:gd name="T52" fmla="*/ 382 w 512"/>
              <a:gd name="T53" fmla="*/ 378 h 512"/>
              <a:gd name="T54" fmla="*/ 379 w 512"/>
              <a:gd name="T55" fmla="*/ 381 h 512"/>
              <a:gd name="T56" fmla="*/ 351 w 512"/>
              <a:gd name="T57" fmla="*/ 394 h 512"/>
              <a:gd name="T58" fmla="*/ 166 w 512"/>
              <a:gd name="T59" fmla="*/ 128 h 512"/>
              <a:gd name="T60" fmla="*/ 149 w 512"/>
              <a:gd name="T61" fmla="*/ 144 h 512"/>
              <a:gd name="T62" fmla="*/ 146 w 512"/>
              <a:gd name="T63" fmla="*/ 147 h 512"/>
              <a:gd name="T64" fmla="*/ 140 w 512"/>
              <a:gd name="T65" fmla="*/ 169 h 512"/>
              <a:gd name="T66" fmla="*/ 140 w 512"/>
              <a:gd name="T67" fmla="*/ 171 h 512"/>
              <a:gd name="T68" fmla="*/ 210 w 512"/>
              <a:gd name="T69" fmla="*/ 301 h 512"/>
              <a:gd name="T70" fmla="*/ 341 w 512"/>
              <a:gd name="T71" fmla="*/ 372 h 512"/>
              <a:gd name="T72" fmla="*/ 342 w 512"/>
              <a:gd name="T73" fmla="*/ 372 h 512"/>
              <a:gd name="T74" fmla="*/ 364 w 512"/>
              <a:gd name="T75" fmla="*/ 365 h 512"/>
              <a:gd name="T76" fmla="*/ 368 w 512"/>
              <a:gd name="T77" fmla="*/ 362 h 512"/>
              <a:gd name="T78" fmla="*/ 383 w 512"/>
              <a:gd name="T79" fmla="*/ 346 h 512"/>
              <a:gd name="T80" fmla="*/ 337 w 512"/>
              <a:gd name="T81" fmla="*/ 295 h 512"/>
              <a:gd name="T82" fmla="*/ 311 w 512"/>
              <a:gd name="T83" fmla="*/ 321 h 512"/>
              <a:gd name="T84" fmla="*/ 297 w 512"/>
              <a:gd name="T85" fmla="*/ 322 h 512"/>
              <a:gd name="T86" fmla="*/ 279 w 512"/>
              <a:gd name="T87" fmla="*/ 310 h 512"/>
              <a:gd name="T88" fmla="*/ 235 w 512"/>
              <a:gd name="T89" fmla="*/ 276 h 512"/>
              <a:gd name="T90" fmla="*/ 201 w 512"/>
              <a:gd name="T91" fmla="*/ 233 h 512"/>
              <a:gd name="T92" fmla="*/ 189 w 512"/>
              <a:gd name="T93" fmla="*/ 214 h 512"/>
              <a:gd name="T94" fmla="*/ 191 w 512"/>
              <a:gd name="T95" fmla="*/ 201 h 512"/>
              <a:gd name="T96" fmla="*/ 217 w 512"/>
              <a:gd name="T97" fmla="*/ 175 h 512"/>
              <a:gd name="T98" fmla="*/ 166 w 512"/>
              <a:gd name="T9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1" y="394"/>
                </a:moveTo>
                <a:cubicBezTo>
                  <a:pt x="347" y="394"/>
                  <a:pt x="343" y="394"/>
                  <a:pt x="338" y="393"/>
                </a:cubicBezTo>
                <a:cubicBezTo>
                  <a:pt x="329" y="392"/>
                  <a:pt x="257" y="381"/>
                  <a:pt x="195" y="316"/>
                </a:cubicBezTo>
                <a:cubicBezTo>
                  <a:pt x="130" y="254"/>
                  <a:pt x="120" y="182"/>
                  <a:pt x="119" y="173"/>
                </a:cubicBezTo>
                <a:cubicBezTo>
                  <a:pt x="113" y="150"/>
                  <a:pt x="122" y="141"/>
                  <a:pt x="131" y="132"/>
                </a:cubicBezTo>
                <a:cubicBezTo>
                  <a:pt x="133" y="129"/>
                  <a:pt x="133" y="129"/>
                  <a:pt x="133" y="129"/>
                </a:cubicBezTo>
                <a:cubicBezTo>
                  <a:pt x="143" y="119"/>
                  <a:pt x="149" y="110"/>
                  <a:pt x="160" y="107"/>
                </a:cubicBezTo>
                <a:cubicBezTo>
                  <a:pt x="160" y="107"/>
                  <a:pt x="160" y="107"/>
                  <a:pt x="160" y="107"/>
                </a:cubicBezTo>
                <a:cubicBezTo>
                  <a:pt x="160" y="106"/>
                  <a:pt x="171" y="106"/>
                  <a:pt x="189" y="115"/>
                </a:cubicBezTo>
                <a:cubicBezTo>
                  <a:pt x="216" y="129"/>
                  <a:pt x="234" y="151"/>
                  <a:pt x="238" y="177"/>
                </a:cubicBezTo>
                <a:cubicBezTo>
                  <a:pt x="239" y="180"/>
                  <a:pt x="238" y="183"/>
                  <a:pt x="236" y="186"/>
                </a:cubicBezTo>
                <a:cubicBezTo>
                  <a:pt x="212" y="210"/>
                  <a:pt x="212" y="210"/>
                  <a:pt x="212" y="210"/>
                </a:cubicBezTo>
                <a:cubicBezTo>
                  <a:pt x="215" y="214"/>
                  <a:pt x="217" y="218"/>
                  <a:pt x="219" y="222"/>
                </a:cubicBezTo>
                <a:cubicBezTo>
                  <a:pt x="227" y="233"/>
                  <a:pt x="232" y="242"/>
                  <a:pt x="251" y="261"/>
                </a:cubicBezTo>
                <a:cubicBezTo>
                  <a:pt x="269" y="280"/>
                  <a:pt x="278" y="285"/>
                  <a:pt x="290" y="292"/>
                </a:cubicBezTo>
                <a:cubicBezTo>
                  <a:pt x="293" y="294"/>
                  <a:pt x="297" y="297"/>
                  <a:pt x="302" y="299"/>
                </a:cubicBezTo>
                <a:cubicBezTo>
                  <a:pt x="326" y="276"/>
                  <a:pt x="326" y="276"/>
                  <a:pt x="326" y="276"/>
                </a:cubicBezTo>
                <a:cubicBezTo>
                  <a:pt x="328" y="273"/>
                  <a:pt x="331" y="272"/>
                  <a:pt x="335" y="273"/>
                </a:cubicBezTo>
                <a:cubicBezTo>
                  <a:pt x="361" y="276"/>
                  <a:pt x="383" y="294"/>
                  <a:pt x="397" y="322"/>
                </a:cubicBezTo>
                <a:cubicBezTo>
                  <a:pt x="403" y="335"/>
                  <a:pt x="406" y="345"/>
                  <a:pt x="404" y="350"/>
                </a:cubicBezTo>
                <a:cubicBezTo>
                  <a:pt x="404" y="350"/>
                  <a:pt x="404" y="350"/>
                  <a:pt x="404" y="350"/>
                </a:cubicBezTo>
                <a:cubicBezTo>
                  <a:pt x="402" y="359"/>
                  <a:pt x="393" y="368"/>
                  <a:pt x="382" y="378"/>
                </a:cubicBezTo>
                <a:cubicBezTo>
                  <a:pt x="379" y="381"/>
                  <a:pt x="379" y="381"/>
                  <a:pt x="379" y="381"/>
                </a:cubicBezTo>
                <a:cubicBezTo>
                  <a:pt x="372" y="387"/>
                  <a:pt x="365" y="394"/>
                  <a:pt x="351" y="394"/>
                </a:cubicBezTo>
                <a:close/>
                <a:moveTo>
                  <a:pt x="166" y="128"/>
                </a:moveTo>
                <a:cubicBezTo>
                  <a:pt x="161" y="131"/>
                  <a:pt x="153" y="140"/>
                  <a:pt x="149" y="144"/>
                </a:cubicBezTo>
                <a:cubicBezTo>
                  <a:pt x="146" y="147"/>
                  <a:pt x="146" y="147"/>
                  <a:pt x="146" y="147"/>
                </a:cubicBezTo>
                <a:cubicBezTo>
                  <a:pt x="139" y="155"/>
                  <a:pt x="137" y="157"/>
                  <a:pt x="140" y="169"/>
                </a:cubicBezTo>
                <a:cubicBezTo>
                  <a:pt x="140" y="170"/>
                  <a:pt x="140" y="170"/>
                  <a:pt x="140" y="171"/>
                </a:cubicBezTo>
                <a:cubicBezTo>
                  <a:pt x="140" y="171"/>
                  <a:pt x="148" y="242"/>
                  <a:pt x="210" y="301"/>
                </a:cubicBezTo>
                <a:cubicBezTo>
                  <a:pt x="270" y="364"/>
                  <a:pt x="340" y="371"/>
                  <a:pt x="341" y="372"/>
                </a:cubicBezTo>
                <a:cubicBezTo>
                  <a:pt x="341" y="372"/>
                  <a:pt x="342" y="372"/>
                  <a:pt x="342" y="372"/>
                </a:cubicBezTo>
                <a:cubicBezTo>
                  <a:pt x="355" y="375"/>
                  <a:pt x="357" y="373"/>
                  <a:pt x="364" y="365"/>
                </a:cubicBezTo>
                <a:cubicBezTo>
                  <a:pt x="368" y="362"/>
                  <a:pt x="368" y="362"/>
                  <a:pt x="368" y="362"/>
                </a:cubicBezTo>
                <a:cubicBezTo>
                  <a:pt x="371" y="359"/>
                  <a:pt x="380" y="350"/>
                  <a:pt x="383" y="346"/>
                </a:cubicBezTo>
                <a:cubicBezTo>
                  <a:pt x="380" y="336"/>
                  <a:pt x="368" y="303"/>
                  <a:pt x="337" y="295"/>
                </a:cubicBezTo>
                <a:cubicBezTo>
                  <a:pt x="311" y="321"/>
                  <a:pt x="311" y="321"/>
                  <a:pt x="311" y="321"/>
                </a:cubicBezTo>
                <a:cubicBezTo>
                  <a:pt x="307" y="324"/>
                  <a:pt x="301" y="325"/>
                  <a:pt x="297" y="322"/>
                </a:cubicBezTo>
                <a:cubicBezTo>
                  <a:pt x="290" y="317"/>
                  <a:pt x="284" y="313"/>
                  <a:pt x="279" y="310"/>
                </a:cubicBezTo>
                <a:cubicBezTo>
                  <a:pt x="267" y="303"/>
                  <a:pt x="256" y="296"/>
                  <a:pt x="235" y="276"/>
                </a:cubicBezTo>
                <a:cubicBezTo>
                  <a:pt x="215" y="255"/>
                  <a:pt x="209" y="245"/>
                  <a:pt x="201" y="233"/>
                </a:cubicBezTo>
                <a:cubicBezTo>
                  <a:pt x="198" y="227"/>
                  <a:pt x="194" y="222"/>
                  <a:pt x="189" y="214"/>
                </a:cubicBezTo>
                <a:cubicBezTo>
                  <a:pt x="186" y="210"/>
                  <a:pt x="187" y="204"/>
                  <a:pt x="191" y="201"/>
                </a:cubicBezTo>
                <a:cubicBezTo>
                  <a:pt x="217" y="175"/>
                  <a:pt x="217" y="175"/>
                  <a:pt x="217" y="175"/>
                </a:cubicBezTo>
                <a:cubicBezTo>
                  <a:pt x="209" y="144"/>
                  <a:pt x="175" y="131"/>
                  <a:pt x="166"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100"/>
          </a:p>
        </p:txBody>
      </p:sp>
      <p:pic>
        <p:nvPicPr>
          <p:cNvPr id="6" name="Γραφικό 5" descr="Προειδοποίηση με συμπαγές γέμισμα">
            <a:extLst>
              <a:ext uri="{FF2B5EF4-FFF2-40B4-BE49-F238E27FC236}">
                <a16:creationId xmlns:a16="http://schemas.microsoft.com/office/drawing/2014/main" xmlns="" id="{D545F159-20A2-B2EA-9F38-B9BDD4784C7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05468" y="5294034"/>
            <a:ext cx="914400" cy="914400"/>
          </a:xfrm>
          <a:prstGeom prst="rect">
            <a:avLst/>
          </a:prstGeom>
        </p:spPr>
      </p:pic>
    </p:spTree>
    <p:extLst>
      <p:ext uri="{BB962C8B-B14F-4D97-AF65-F5344CB8AC3E}">
        <p14:creationId xmlns:p14="http://schemas.microsoft.com/office/powerpoint/2010/main" val="70772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035"/>
          </a:xfrm>
        </p:spPr>
        <p:txBody>
          <a:bodyPr/>
          <a:lstStyle/>
          <a:p>
            <a:r>
              <a:rPr lang="el-GR" dirty="0"/>
              <a:t>ΚΟΜΥ και Εθνικό Δίκτυο Τηλεϊατρικής (ΕΔΙΤ) </a:t>
            </a:r>
          </a:p>
        </p:txBody>
      </p:sp>
      <p:sp>
        <p:nvSpPr>
          <p:cNvPr id="3" name="Θέση κειμένου 2"/>
          <p:cNvSpPr>
            <a:spLocks noGrp="1"/>
          </p:cNvSpPr>
          <p:nvPr>
            <p:ph type="body" idx="1"/>
          </p:nvPr>
        </p:nvSpPr>
        <p:spPr>
          <a:xfrm>
            <a:off x="327600" y="1515203"/>
            <a:ext cx="11343600" cy="1107215"/>
          </a:xfrm>
        </p:spPr>
        <p:txBody>
          <a:bodyPr/>
          <a:lstStyle/>
          <a:p>
            <a:pPr algn="just"/>
            <a:r>
              <a:rPr lang="el-GR" dirty="0"/>
              <a:t>Οι ΚΟΜΥ, μέσω του Εθνικού Δικτύου Τηλεϊατρικής (ΕΔΙΤ), προχωρούν στην παροχή ψηφιοποιημένων υπηρεσιών υγείας και ισότιμης πρόσβασης προς όλους τους κατοίκους της χώρας ανεξάρτητα από τον τόπο διαμονής τους. </a:t>
            </a:r>
          </a:p>
          <a:p>
            <a:pPr algn="just"/>
            <a:r>
              <a:rPr lang="el-GR" dirty="0"/>
              <a:t>Ιατρικό προσωπικό Νοσοκομείων και Κέντρων Υγείας συνδέεται με τις ΚΟΜΥ με βαλιτσάκι Τηλεϊατρικής εξασφαλίζοντας έγκαιρη διάγνωση εξ αποστάσεως. </a:t>
            </a:r>
          </a:p>
          <a:p>
            <a:pPr algn="just"/>
            <a:endParaRPr lang="el-GR" dirty="0"/>
          </a:p>
          <a:p>
            <a:pPr algn="just"/>
            <a:endParaRPr lang="el-GR" dirty="0"/>
          </a:p>
        </p:txBody>
      </p:sp>
      <p:cxnSp>
        <p:nvCxnSpPr>
          <p:cNvPr id="19" name="Google Shape;789;p10">
            <a:extLst>
              <a:ext uri="{FF2B5EF4-FFF2-40B4-BE49-F238E27FC236}">
                <a16:creationId xmlns:a16="http://schemas.microsoft.com/office/drawing/2014/main" xmlns="" id="{B937BF4F-CDA0-C8C0-70C0-561B324BB82A}"/>
              </a:ext>
            </a:extLst>
          </p:cNvPr>
          <p:cNvCxnSpPr/>
          <p:nvPr/>
        </p:nvCxnSpPr>
        <p:spPr>
          <a:xfrm>
            <a:off x="1102536" y="2808885"/>
            <a:ext cx="10011580" cy="12460"/>
          </a:xfrm>
          <a:prstGeom prst="straightConnector1">
            <a:avLst/>
          </a:prstGeom>
          <a:noFill/>
          <a:ln w="9525" cap="flat" cmpd="sng">
            <a:solidFill>
              <a:srgbClr val="013476"/>
            </a:solidFill>
            <a:prstDash val="dash"/>
            <a:round/>
            <a:headEnd type="none" w="sm" len="sm"/>
            <a:tailEnd type="none" w="sm" len="sm"/>
          </a:ln>
        </p:spPr>
      </p:cxnSp>
      <p:cxnSp>
        <p:nvCxnSpPr>
          <p:cNvPr id="25" name="Google Shape;93;g2adc5f49d3b_7_148">
            <a:extLst>
              <a:ext uri="{FF2B5EF4-FFF2-40B4-BE49-F238E27FC236}">
                <a16:creationId xmlns:a16="http://schemas.microsoft.com/office/drawing/2014/main" xmlns="" id="{90184CF7-C8E9-FB93-6196-DA9132E03AFF}"/>
              </a:ext>
            </a:extLst>
          </p:cNvPr>
          <p:cNvCxnSpPr>
            <a:cxnSpLocks/>
          </p:cNvCxnSpPr>
          <p:nvPr/>
        </p:nvCxnSpPr>
        <p:spPr>
          <a:xfrm rot="10800000">
            <a:off x="2440957" y="3322220"/>
            <a:ext cx="7884000" cy="0"/>
          </a:xfrm>
          <a:prstGeom prst="straightConnector1">
            <a:avLst/>
          </a:prstGeom>
          <a:noFill/>
          <a:ln w="12700" cap="flat" cmpd="sng">
            <a:solidFill>
              <a:srgbClr val="D3E5F6"/>
            </a:solidFill>
            <a:prstDash val="solid"/>
            <a:round/>
            <a:headEnd type="none" w="sm" len="sm"/>
            <a:tailEnd type="none" w="sm" len="sm"/>
          </a:ln>
        </p:spPr>
      </p:cxnSp>
      <p:cxnSp>
        <p:nvCxnSpPr>
          <p:cNvPr id="28" name="Google Shape;93;g2adc5f49d3b_7_148">
            <a:extLst>
              <a:ext uri="{FF2B5EF4-FFF2-40B4-BE49-F238E27FC236}">
                <a16:creationId xmlns:a16="http://schemas.microsoft.com/office/drawing/2014/main" xmlns="" id="{B23C9F2D-C40B-7606-4CBA-67471EA4A57F}"/>
              </a:ext>
            </a:extLst>
          </p:cNvPr>
          <p:cNvCxnSpPr>
            <a:cxnSpLocks/>
          </p:cNvCxnSpPr>
          <p:nvPr/>
        </p:nvCxnSpPr>
        <p:spPr>
          <a:xfrm rot="10800000">
            <a:off x="2464777" y="4256618"/>
            <a:ext cx="7884000" cy="0"/>
          </a:xfrm>
          <a:prstGeom prst="straightConnector1">
            <a:avLst/>
          </a:prstGeom>
          <a:noFill/>
          <a:ln w="12700" cap="flat" cmpd="sng">
            <a:solidFill>
              <a:srgbClr val="D3E5F6"/>
            </a:solidFill>
            <a:prstDash val="solid"/>
            <a:round/>
            <a:headEnd type="none" w="sm" len="sm"/>
            <a:tailEnd type="none" w="sm" len="sm"/>
          </a:ln>
        </p:spPr>
      </p:cxnSp>
      <p:cxnSp>
        <p:nvCxnSpPr>
          <p:cNvPr id="29" name="Google Shape;93;g2adc5f49d3b_7_148">
            <a:extLst>
              <a:ext uri="{FF2B5EF4-FFF2-40B4-BE49-F238E27FC236}">
                <a16:creationId xmlns:a16="http://schemas.microsoft.com/office/drawing/2014/main" xmlns="" id="{9FF3DC50-FB9B-34A4-AFCD-E94B0A3307A3}"/>
              </a:ext>
            </a:extLst>
          </p:cNvPr>
          <p:cNvCxnSpPr>
            <a:cxnSpLocks/>
          </p:cNvCxnSpPr>
          <p:nvPr/>
        </p:nvCxnSpPr>
        <p:spPr>
          <a:xfrm rot="10800000">
            <a:off x="2440957" y="5012123"/>
            <a:ext cx="7884000" cy="0"/>
          </a:xfrm>
          <a:prstGeom prst="straightConnector1">
            <a:avLst/>
          </a:prstGeom>
          <a:noFill/>
          <a:ln w="12700" cap="flat" cmpd="sng">
            <a:solidFill>
              <a:srgbClr val="D3E5F6"/>
            </a:solidFill>
            <a:prstDash val="solid"/>
            <a:round/>
            <a:headEnd type="none" w="sm" len="sm"/>
            <a:tailEnd type="none" w="sm" len="sm"/>
          </a:ln>
        </p:spPr>
      </p:cxnSp>
      <p:cxnSp>
        <p:nvCxnSpPr>
          <p:cNvPr id="31" name="Google Shape;93;g2adc5f49d3b_7_148">
            <a:extLst>
              <a:ext uri="{FF2B5EF4-FFF2-40B4-BE49-F238E27FC236}">
                <a16:creationId xmlns:a16="http://schemas.microsoft.com/office/drawing/2014/main" xmlns="" id="{C6948125-F205-711C-D109-E9EDCAE772ED}"/>
              </a:ext>
            </a:extLst>
          </p:cNvPr>
          <p:cNvCxnSpPr>
            <a:cxnSpLocks/>
          </p:cNvCxnSpPr>
          <p:nvPr/>
        </p:nvCxnSpPr>
        <p:spPr>
          <a:xfrm rot="10800000">
            <a:off x="2433750" y="5580559"/>
            <a:ext cx="7884000" cy="0"/>
          </a:xfrm>
          <a:prstGeom prst="straightConnector1">
            <a:avLst/>
          </a:prstGeom>
          <a:noFill/>
          <a:ln w="12700" cap="flat" cmpd="sng">
            <a:solidFill>
              <a:srgbClr val="D3E5F6"/>
            </a:solidFill>
            <a:prstDash val="solid"/>
            <a:round/>
            <a:headEnd type="none" w="sm" len="sm"/>
            <a:tailEnd type="none" w="sm" len="sm"/>
          </a:ln>
        </p:spPr>
      </p:cxnSp>
      <p:grpSp>
        <p:nvGrpSpPr>
          <p:cNvPr id="4" name="Ομάδα 3"/>
          <p:cNvGrpSpPr/>
          <p:nvPr/>
        </p:nvGrpSpPr>
        <p:grpSpPr>
          <a:xfrm>
            <a:off x="1733754" y="2996780"/>
            <a:ext cx="8703705" cy="2723391"/>
            <a:chOff x="1501266" y="2764024"/>
            <a:chExt cx="8703705" cy="2723391"/>
          </a:xfrm>
        </p:grpSpPr>
        <p:grpSp>
          <p:nvGrpSpPr>
            <p:cNvPr id="20" name="Google Shape;90;g2adc5f49d3b_7_148">
              <a:extLst>
                <a:ext uri="{FF2B5EF4-FFF2-40B4-BE49-F238E27FC236}">
                  <a16:creationId xmlns:a16="http://schemas.microsoft.com/office/drawing/2014/main" xmlns="" id="{2B13A7BB-B7F6-517A-65CB-363C7ED2F7E3}"/>
                </a:ext>
              </a:extLst>
            </p:cNvPr>
            <p:cNvGrpSpPr/>
            <p:nvPr/>
          </p:nvGrpSpPr>
          <p:grpSpPr>
            <a:xfrm>
              <a:off x="1501266" y="2764024"/>
              <a:ext cx="431245" cy="432000"/>
              <a:chOff x="11403518" y="3895566"/>
              <a:chExt cx="457200" cy="457200"/>
            </a:xfrm>
          </p:grpSpPr>
          <p:sp>
            <p:nvSpPr>
              <p:cNvPr id="21" name="Google Shape;91;g2adc5f49d3b_7_148">
                <a:extLst>
                  <a:ext uri="{FF2B5EF4-FFF2-40B4-BE49-F238E27FC236}">
                    <a16:creationId xmlns:a16="http://schemas.microsoft.com/office/drawing/2014/main" xmlns="" id="{AC5FF7A0-4C33-D68C-157F-07DC1D8837ED}"/>
                  </a:ext>
                </a:extLst>
              </p:cNvPr>
              <p:cNvSpPr/>
              <p:nvPr/>
            </p:nvSpPr>
            <p:spPr>
              <a:xfrm>
                <a:off x="11403518" y="3895566"/>
                <a:ext cx="457200" cy="457200"/>
              </a:xfrm>
              <a:custGeom>
                <a:avLst/>
                <a:gdLst/>
                <a:ahLst/>
                <a:cxnLst/>
                <a:rect l="l" t="t" r="r" b="b"/>
                <a:pathLst>
                  <a:path w="457200" h="457200" extrusionOk="0">
                    <a:moveTo>
                      <a:pt x="358426" y="48038"/>
                    </a:moveTo>
                    <a:lnTo>
                      <a:pt x="358426" y="0"/>
                    </a:lnTo>
                    <a:lnTo>
                      <a:pt x="98774" y="0"/>
                    </a:lnTo>
                    <a:lnTo>
                      <a:pt x="98774" y="48038"/>
                    </a:lnTo>
                    <a:lnTo>
                      <a:pt x="0" y="48038"/>
                    </a:lnTo>
                    <a:lnTo>
                      <a:pt x="0" y="457200"/>
                    </a:lnTo>
                    <a:lnTo>
                      <a:pt x="457200" y="457200"/>
                    </a:lnTo>
                    <a:lnTo>
                      <a:pt x="457200" y="48038"/>
                    </a:lnTo>
                    <a:close/>
                    <a:moveTo>
                      <a:pt x="118300" y="19463"/>
                    </a:moveTo>
                    <a:lnTo>
                      <a:pt x="338900" y="19463"/>
                    </a:lnTo>
                    <a:lnTo>
                      <a:pt x="338900" y="47625"/>
                    </a:lnTo>
                    <a:lnTo>
                      <a:pt x="118300" y="47625"/>
                    </a:lnTo>
                    <a:close/>
                    <a:moveTo>
                      <a:pt x="19526" y="225679"/>
                    </a:moveTo>
                    <a:lnTo>
                      <a:pt x="86201" y="225679"/>
                    </a:lnTo>
                    <a:cubicBezTo>
                      <a:pt x="84633" y="234301"/>
                      <a:pt x="83836" y="243046"/>
                      <a:pt x="83820" y="251809"/>
                    </a:cubicBezTo>
                    <a:cubicBezTo>
                      <a:pt x="83817" y="261123"/>
                      <a:pt x="84711" y="270416"/>
                      <a:pt x="86487" y="279559"/>
                    </a:cubicBezTo>
                    <a:lnTo>
                      <a:pt x="19526" y="279559"/>
                    </a:lnTo>
                    <a:close/>
                    <a:moveTo>
                      <a:pt x="437674" y="437674"/>
                    </a:moveTo>
                    <a:lnTo>
                      <a:pt x="19526" y="437674"/>
                    </a:lnTo>
                    <a:lnTo>
                      <a:pt x="19526" y="299085"/>
                    </a:lnTo>
                    <a:lnTo>
                      <a:pt x="92075" y="299085"/>
                    </a:lnTo>
                    <a:cubicBezTo>
                      <a:pt x="118172" y="374574"/>
                      <a:pt x="200523" y="414614"/>
                      <a:pt x="276012" y="388515"/>
                    </a:cubicBezTo>
                    <a:cubicBezTo>
                      <a:pt x="317967" y="374012"/>
                      <a:pt x="350939" y="341039"/>
                      <a:pt x="365443" y="299085"/>
                    </a:cubicBezTo>
                    <a:lnTo>
                      <a:pt x="437832" y="299085"/>
                    </a:lnTo>
                    <a:close/>
                    <a:moveTo>
                      <a:pt x="103505" y="251809"/>
                    </a:moveTo>
                    <a:cubicBezTo>
                      <a:pt x="103502" y="243026"/>
                      <a:pt x="104428" y="234267"/>
                      <a:pt x="106267" y="225679"/>
                    </a:cubicBezTo>
                    <a:cubicBezTo>
                      <a:pt x="107691" y="219018"/>
                      <a:pt x="109666" y="212487"/>
                      <a:pt x="112173" y="206153"/>
                    </a:cubicBezTo>
                    <a:cubicBezTo>
                      <a:pt x="137346" y="141852"/>
                      <a:pt x="209879" y="110133"/>
                      <a:pt x="274180" y="135306"/>
                    </a:cubicBezTo>
                    <a:cubicBezTo>
                      <a:pt x="306639" y="148013"/>
                      <a:pt x="332321" y="173694"/>
                      <a:pt x="345027" y="206153"/>
                    </a:cubicBezTo>
                    <a:cubicBezTo>
                      <a:pt x="347532" y="212487"/>
                      <a:pt x="349510" y="219018"/>
                      <a:pt x="350933" y="225679"/>
                    </a:cubicBezTo>
                    <a:cubicBezTo>
                      <a:pt x="365373" y="293241"/>
                      <a:pt x="322307" y="359715"/>
                      <a:pt x="254743" y="374155"/>
                    </a:cubicBezTo>
                    <a:cubicBezTo>
                      <a:pt x="187181" y="388595"/>
                      <a:pt x="120706" y="345529"/>
                      <a:pt x="106267" y="277965"/>
                    </a:cubicBezTo>
                    <a:cubicBezTo>
                      <a:pt x="104430" y="269368"/>
                      <a:pt x="103504" y="260601"/>
                      <a:pt x="103505" y="251809"/>
                    </a:cubicBezTo>
                    <a:close/>
                    <a:moveTo>
                      <a:pt x="437674" y="279559"/>
                    </a:moveTo>
                    <a:lnTo>
                      <a:pt x="370554" y="279559"/>
                    </a:lnTo>
                    <a:cubicBezTo>
                      <a:pt x="372332" y="270416"/>
                      <a:pt x="373224" y="261123"/>
                      <a:pt x="373221" y="251809"/>
                    </a:cubicBezTo>
                    <a:cubicBezTo>
                      <a:pt x="373205" y="243046"/>
                      <a:pt x="372408" y="234301"/>
                      <a:pt x="370840" y="225679"/>
                    </a:cubicBezTo>
                    <a:lnTo>
                      <a:pt x="437515" y="225679"/>
                    </a:lnTo>
                    <a:close/>
                    <a:moveTo>
                      <a:pt x="437674" y="206153"/>
                    </a:moveTo>
                    <a:lnTo>
                      <a:pt x="365824" y="206153"/>
                    </a:lnTo>
                    <a:cubicBezTo>
                      <a:pt x="340604" y="130366"/>
                      <a:pt x="258724" y="89373"/>
                      <a:pt x="182938" y="114591"/>
                    </a:cubicBezTo>
                    <a:cubicBezTo>
                      <a:pt x="139696" y="128980"/>
                      <a:pt x="105766" y="162911"/>
                      <a:pt x="91377" y="206153"/>
                    </a:cubicBezTo>
                    <a:lnTo>
                      <a:pt x="19526" y="206153"/>
                    </a:lnTo>
                    <a:lnTo>
                      <a:pt x="19526" y="67564"/>
                    </a:lnTo>
                    <a:lnTo>
                      <a:pt x="437674" y="67564"/>
                    </a:lnTo>
                    <a:close/>
                  </a:path>
                </a:pathLst>
              </a:custGeom>
              <a:solidFill>
                <a:srgbClr val="01347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22" name="Google Shape;92;g2adc5f49d3b_7_148">
                <a:extLst>
                  <a:ext uri="{FF2B5EF4-FFF2-40B4-BE49-F238E27FC236}">
                    <a16:creationId xmlns:a16="http://schemas.microsoft.com/office/drawing/2014/main" xmlns="" id="{02A46939-D2F0-5006-ECB7-9A513D97462E}"/>
                  </a:ext>
                </a:extLst>
              </p:cNvPr>
              <p:cNvSpPr/>
              <p:nvPr/>
            </p:nvSpPr>
            <p:spPr>
              <a:xfrm>
                <a:off x="11539503" y="4054760"/>
                <a:ext cx="185229" cy="185229"/>
              </a:xfrm>
              <a:custGeom>
                <a:avLst/>
                <a:gdLst/>
                <a:ahLst/>
                <a:cxnLst/>
                <a:rect l="l" t="t" r="r" b="b"/>
                <a:pathLst>
                  <a:path w="185229" h="185229" extrusionOk="0">
                    <a:moveTo>
                      <a:pt x="54959" y="185230"/>
                    </a:moveTo>
                    <a:lnTo>
                      <a:pt x="130270" y="185230"/>
                    </a:lnTo>
                    <a:lnTo>
                      <a:pt x="130270" y="130270"/>
                    </a:lnTo>
                    <a:lnTo>
                      <a:pt x="185229" y="130270"/>
                    </a:lnTo>
                    <a:lnTo>
                      <a:pt x="185229" y="54959"/>
                    </a:lnTo>
                    <a:lnTo>
                      <a:pt x="130270" y="54959"/>
                    </a:lnTo>
                    <a:lnTo>
                      <a:pt x="130270" y="0"/>
                    </a:lnTo>
                    <a:lnTo>
                      <a:pt x="54959" y="0"/>
                    </a:lnTo>
                    <a:lnTo>
                      <a:pt x="54959" y="54959"/>
                    </a:lnTo>
                    <a:lnTo>
                      <a:pt x="0" y="54959"/>
                    </a:lnTo>
                    <a:lnTo>
                      <a:pt x="0" y="130270"/>
                    </a:lnTo>
                    <a:lnTo>
                      <a:pt x="54959" y="130270"/>
                    </a:lnTo>
                    <a:close/>
                    <a:moveTo>
                      <a:pt x="19590" y="110681"/>
                    </a:moveTo>
                    <a:lnTo>
                      <a:pt x="19590" y="74486"/>
                    </a:lnTo>
                    <a:lnTo>
                      <a:pt x="74486" y="74486"/>
                    </a:lnTo>
                    <a:lnTo>
                      <a:pt x="74486" y="19526"/>
                    </a:lnTo>
                    <a:lnTo>
                      <a:pt x="110744" y="19526"/>
                    </a:lnTo>
                    <a:lnTo>
                      <a:pt x="110744" y="74486"/>
                    </a:lnTo>
                    <a:lnTo>
                      <a:pt x="165640" y="74486"/>
                    </a:lnTo>
                    <a:lnTo>
                      <a:pt x="165640" y="110681"/>
                    </a:lnTo>
                    <a:lnTo>
                      <a:pt x="110744" y="110681"/>
                    </a:lnTo>
                    <a:lnTo>
                      <a:pt x="110744" y="165640"/>
                    </a:lnTo>
                    <a:lnTo>
                      <a:pt x="74486" y="165640"/>
                    </a:lnTo>
                    <a:lnTo>
                      <a:pt x="74486" y="110681"/>
                    </a:lnTo>
                    <a:lnTo>
                      <a:pt x="19590" y="110681"/>
                    </a:lnTo>
                    <a:close/>
                  </a:path>
                </a:pathLst>
              </a:custGeom>
              <a:solidFill>
                <a:srgbClr val="01347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grpSp>
        <p:sp>
          <p:nvSpPr>
            <p:cNvPr id="23" name="Google Shape;812;p80">
              <a:extLst>
                <a:ext uri="{FF2B5EF4-FFF2-40B4-BE49-F238E27FC236}">
                  <a16:creationId xmlns:a16="http://schemas.microsoft.com/office/drawing/2014/main" xmlns="" id="{C2FD754B-5E66-4AEC-2146-6F831FAB6F3E}"/>
                </a:ext>
              </a:extLst>
            </p:cNvPr>
            <p:cNvSpPr/>
            <p:nvPr/>
          </p:nvSpPr>
          <p:spPr>
            <a:xfrm>
              <a:off x="1501266" y="3519825"/>
              <a:ext cx="431245" cy="432000"/>
            </a:xfrm>
            <a:custGeom>
              <a:avLst/>
              <a:gdLst/>
              <a:ahLst/>
              <a:cxnLst/>
              <a:rect l="l" t="t" r="r" b="b"/>
              <a:pathLst>
                <a:path w="705" h="705" extrusionOk="0">
                  <a:moveTo>
                    <a:pt x="677" y="256"/>
                  </a:moveTo>
                  <a:lnTo>
                    <a:pt x="637" y="256"/>
                  </a:lnTo>
                  <a:lnTo>
                    <a:pt x="637" y="66"/>
                  </a:lnTo>
                  <a:lnTo>
                    <a:pt x="67" y="66"/>
                  </a:lnTo>
                  <a:lnTo>
                    <a:pt x="67" y="459"/>
                  </a:lnTo>
                  <a:lnTo>
                    <a:pt x="422" y="459"/>
                  </a:lnTo>
                  <a:lnTo>
                    <a:pt x="422" y="494"/>
                  </a:lnTo>
                  <a:lnTo>
                    <a:pt x="32" y="494"/>
                  </a:lnTo>
                  <a:lnTo>
                    <a:pt x="32" y="32"/>
                  </a:lnTo>
                  <a:lnTo>
                    <a:pt x="677" y="32"/>
                  </a:lnTo>
                  <a:lnTo>
                    <a:pt x="677" y="256"/>
                  </a:lnTo>
                  <a:close/>
                  <a:moveTo>
                    <a:pt x="674" y="309"/>
                  </a:moveTo>
                  <a:lnTo>
                    <a:pt x="454" y="309"/>
                  </a:lnTo>
                  <a:lnTo>
                    <a:pt x="454" y="284"/>
                  </a:lnTo>
                  <a:lnTo>
                    <a:pt x="674" y="284"/>
                  </a:lnTo>
                  <a:lnTo>
                    <a:pt x="674" y="309"/>
                  </a:lnTo>
                  <a:close/>
                  <a:moveTo>
                    <a:pt x="674" y="579"/>
                  </a:moveTo>
                  <a:lnTo>
                    <a:pt x="454" y="579"/>
                  </a:lnTo>
                  <a:lnTo>
                    <a:pt x="454" y="338"/>
                  </a:lnTo>
                  <a:lnTo>
                    <a:pt x="674" y="338"/>
                  </a:lnTo>
                  <a:lnTo>
                    <a:pt x="674" y="579"/>
                  </a:lnTo>
                  <a:close/>
                  <a:moveTo>
                    <a:pt x="674" y="675"/>
                  </a:moveTo>
                  <a:lnTo>
                    <a:pt x="454" y="675"/>
                  </a:lnTo>
                  <a:lnTo>
                    <a:pt x="454" y="609"/>
                  </a:lnTo>
                  <a:lnTo>
                    <a:pt x="674" y="609"/>
                  </a:lnTo>
                  <a:lnTo>
                    <a:pt x="674" y="675"/>
                  </a:lnTo>
                  <a:close/>
                  <a:moveTo>
                    <a:pt x="424" y="431"/>
                  </a:moveTo>
                  <a:lnTo>
                    <a:pt x="96" y="431"/>
                  </a:lnTo>
                  <a:lnTo>
                    <a:pt x="96" y="95"/>
                  </a:lnTo>
                  <a:lnTo>
                    <a:pt x="606" y="95"/>
                  </a:lnTo>
                  <a:lnTo>
                    <a:pt x="606" y="256"/>
                  </a:lnTo>
                  <a:lnTo>
                    <a:pt x="424" y="256"/>
                  </a:lnTo>
                  <a:lnTo>
                    <a:pt x="424" y="431"/>
                  </a:lnTo>
                  <a:close/>
                  <a:moveTo>
                    <a:pt x="424" y="552"/>
                  </a:moveTo>
                  <a:lnTo>
                    <a:pt x="277" y="552"/>
                  </a:lnTo>
                  <a:lnTo>
                    <a:pt x="277" y="525"/>
                  </a:lnTo>
                  <a:lnTo>
                    <a:pt x="424" y="525"/>
                  </a:lnTo>
                  <a:lnTo>
                    <a:pt x="424" y="552"/>
                  </a:lnTo>
                  <a:close/>
                  <a:moveTo>
                    <a:pt x="422" y="616"/>
                  </a:moveTo>
                  <a:lnTo>
                    <a:pt x="31" y="616"/>
                  </a:lnTo>
                  <a:lnTo>
                    <a:pt x="31" y="585"/>
                  </a:lnTo>
                  <a:lnTo>
                    <a:pt x="422" y="585"/>
                  </a:lnTo>
                  <a:lnTo>
                    <a:pt x="422" y="616"/>
                  </a:lnTo>
                  <a:close/>
                  <a:moveTo>
                    <a:pt x="705" y="0"/>
                  </a:moveTo>
                  <a:lnTo>
                    <a:pt x="0" y="0"/>
                  </a:lnTo>
                  <a:lnTo>
                    <a:pt x="0" y="525"/>
                  </a:lnTo>
                  <a:lnTo>
                    <a:pt x="247" y="525"/>
                  </a:lnTo>
                  <a:lnTo>
                    <a:pt x="247" y="552"/>
                  </a:lnTo>
                  <a:lnTo>
                    <a:pt x="0" y="552"/>
                  </a:lnTo>
                  <a:lnTo>
                    <a:pt x="0" y="649"/>
                  </a:lnTo>
                  <a:lnTo>
                    <a:pt x="424" y="649"/>
                  </a:lnTo>
                  <a:lnTo>
                    <a:pt x="424" y="705"/>
                  </a:lnTo>
                  <a:lnTo>
                    <a:pt x="705" y="705"/>
                  </a:lnTo>
                  <a:lnTo>
                    <a:pt x="705" y="0"/>
                  </a:lnTo>
                  <a:close/>
                  <a:moveTo>
                    <a:pt x="548" y="658"/>
                  </a:moveTo>
                  <a:lnTo>
                    <a:pt x="580" y="658"/>
                  </a:lnTo>
                  <a:lnTo>
                    <a:pt x="580" y="627"/>
                  </a:lnTo>
                  <a:lnTo>
                    <a:pt x="548" y="627"/>
                  </a:lnTo>
                  <a:lnTo>
                    <a:pt x="548" y="65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b="1">
                <a:solidFill>
                  <a:schemeClr val="accent1"/>
                </a:solidFill>
              </a:endParaRPr>
            </a:p>
          </p:txBody>
        </p:sp>
        <p:sp>
          <p:nvSpPr>
            <p:cNvPr id="24" name="Google Shape;1044;p84">
              <a:extLst>
                <a:ext uri="{FF2B5EF4-FFF2-40B4-BE49-F238E27FC236}">
                  <a16:creationId xmlns:a16="http://schemas.microsoft.com/office/drawing/2014/main" xmlns="" id="{06D9A21B-6905-297B-CF1D-94AEC858F3B3}"/>
                </a:ext>
              </a:extLst>
            </p:cNvPr>
            <p:cNvSpPr/>
            <p:nvPr/>
          </p:nvSpPr>
          <p:spPr>
            <a:xfrm>
              <a:off x="1501266" y="5055415"/>
              <a:ext cx="431245" cy="432000"/>
            </a:xfrm>
            <a:custGeom>
              <a:avLst/>
              <a:gdLst/>
              <a:ahLst/>
              <a:cxnLst/>
              <a:rect l="l" t="t" r="r" b="b"/>
              <a:pathLst>
                <a:path w="704" h="706" extrusionOk="0">
                  <a:moveTo>
                    <a:pt x="0" y="0"/>
                  </a:moveTo>
                  <a:lnTo>
                    <a:pt x="0" y="706"/>
                  </a:lnTo>
                  <a:lnTo>
                    <a:pt x="704" y="706"/>
                  </a:lnTo>
                  <a:lnTo>
                    <a:pt x="704" y="0"/>
                  </a:lnTo>
                  <a:lnTo>
                    <a:pt x="0" y="0"/>
                  </a:lnTo>
                  <a:close/>
                  <a:moveTo>
                    <a:pt x="673" y="676"/>
                  </a:moveTo>
                  <a:lnTo>
                    <a:pt x="31" y="676"/>
                  </a:lnTo>
                  <a:lnTo>
                    <a:pt x="31" y="31"/>
                  </a:lnTo>
                  <a:lnTo>
                    <a:pt x="673" y="31"/>
                  </a:lnTo>
                  <a:lnTo>
                    <a:pt x="673" y="676"/>
                  </a:lnTo>
                  <a:close/>
                  <a:moveTo>
                    <a:pt x="136" y="619"/>
                  </a:moveTo>
                  <a:lnTo>
                    <a:pt x="280" y="619"/>
                  </a:lnTo>
                  <a:lnTo>
                    <a:pt x="424" y="619"/>
                  </a:lnTo>
                  <a:lnTo>
                    <a:pt x="568" y="619"/>
                  </a:lnTo>
                  <a:lnTo>
                    <a:pt x="568" y="377"/>
                  </a:lnTo>
                  <a:lnTo>
                    <a:pt x="645" y="377"/>
                  </a:lnTo>
                  <a:lnTo>
                    <a:pt x="354" y="82"/>
                  </a:lnTo>
                  <a:lnTo>
                    <a:pt x="57" y="377"/>
                  </a:lnTo>
                  <a:lnTo>
                    <a:pt x="136" y="377"/>
                  </a:lnTo>
                  <a:lnTo>
                    <a:pt x="136" y="619"/>
                  </a:lnTo>
                  <a:close/>
                  <a:moveTo>
                    <a:pt x="310" y="588"/>
                  </a:moveTo>
                  <a:lnTo>
                    <a:pt x="310" y="469"/>
                  </a:lnTo>
                  <a:lnTo>
                    <a:pt x="394" y="469"/>
                  </a:lnTo>
                  <a:lnTo>
                    <a:pt x="394" y="588"/>
                  </a:lnTo>
                  <a:lnTo>
                    <a:pt x="310" y="588"/>
                  </a:lnTo>
                  <a:close/>
                  <a:moveTo>
                    <a:pt x="131" y="348"/>
                  </a:moveTo>
                  <a:lnTo>
                    <a:pt x="354" y="125"/>
                  </a:lnTo>
                  <a:lnTo>
                    <a:pt x="574" y="348"/>
                  </a:lnTo>
                  <a:lnTo>
                    <a:pt x="538" y="348"/>
                  </a:lnTo>
                  <a:lnTo>
                    <a:pt x="538" y="588"/>
                  </a:lnTo>
                  <a:lnTo>
                    <a:pt x="424" y="588"/>
                  </a:lnTo>
                  <a:lnTo>
                    <a:pt x="424" y="439"/>
                  </a:lnTo>
                  <a:lnTo>
                    <a:pt x="280" y="439"/>
                  </a:lnTo>
                  <a:lnTo>
                    <a:pt x="280" y="588"/>
                  </a:lnTo>
                  <a:lnTo>
                    <a:pt x="166" y="588"/>
                  </a:lnTo>
                  <a:lnTo>
                    <a:pt x="166" y="348"/>
                  </a:lnTo>
                  <a:lnTo>
                    <a:pt x="131" y="34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700" b="1">
                <a:solidFill>
                  <a:schemeClr val="accent1"/>
                </a:solidFill>
              </a:endParaRPr>
            </a:p>
          </p:txBody>
        </p:sp>
        <p:sp>
          <p:nvSpPr>
            <p:cNvPr id="26" name="TextBox 25">
              <a:extLst>
                <a:ext uri="{FF2B5EF4-FFF2-40B4-BE49-F238E27FC236}">
                  <a16:creationId xmlns:a16="http://schemas.microsoft.com/office/drawing/2014/main" xmlns="" id="{9A682965-A468-EB21-8361-FF52CB07C7A9}"/>
                </a:ext>
              </a:extLst>
            </p:cNvPr>
            <p:cNvSpPr txBox="1"/>
            <p:nvPr/>
          </p:nvSpPr>
          <p:spPr>
            <a:xfrm>
              <a:off x="2143607" y="2772106"/>
              <a:ext cx="7999310" cy="292388"/>
            </a:xfrm>
            <a:prstGeom prst="rect">
              <a:avLst/>
            </a:prstGeom>
            <a:noFill/>
          </p:spPr>
          <p:txBody>
            <a:bodyPr wrap="square">
              <a:spAutoFit/>
            </a:bodyPr>
            <a:lstStyle/>
            <a:p>
              <a:r>
                <a:rPr lang="el-GR" sz="1300" b="1" dirty="0" err="1"/>
                <a:t>Τηλεδιάγνωση</a:t>
              </a:r>
              <a:r>
                <a:rPr lang="el-GR" sz="1300" dirty="0"/>
                <a:t>: Έγκαιρη και άμεση φροντίδα για βελτιωμένη υγειονομική αντιμετώπιση</a:t>
              </a:r>
            </a:p>
          </p:txBody>
        </p:sp>
        <p:sp>
          <p:nvSpPr>
            <p:cNvPr id="27" name="Google Shape;1903;p98">
              <a:extLst>
                <a:ext uri="{FF2B5EF4-FFF2-40B4-BE49-F238E27FC236}">
                  <a16:creationId xmlns:a16="http://schemas.microsoft.com/office/drawing/2014/main" xmlns="" id="{2FB3127E-6C4D-D1DB-6B44-FB7AA6A46277}"/>
                </a:ext>
              </a:extLst>
            </p:cNvPr>
            <p:cNvSpPr/>
            <p:nvPr/>
          </p:nvSpPr>
          <p:spPr>
            <a:xfrm>
              <a:off x="1501266" y="4277588"/>
              <a:ext cx="432000" cy="432000"/>
            </a:xfrm>
            <a:custGeom>
              <a:avLst/>
              <a:gdLst/>
              <a:ahLst/>
              <a:cxnLst/>
              <a:rect l="l" t="t" r="r" b="b"/>
              <a:pathLst>
                <a:path w="153" h="153" extrusionOk="0">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30" name="TextBox 29">
              <a:extLst>
                <a:ext uri="{FF2B5EF4-FFF2-40B4-BE49-F238E27FC236}">
                  <a16:creationId xmlns:a16="http://schemas.microsoft.com/office/drawing/2014/main" xmlns="" id="{EB374C3E-53A0-BB3D-3548-340FA349C53C}"/>
                </a:ext>
              </a:extLst>
            </p:cNvPr>
            <p:cNvSpPr txBox="1"/>
            <p:nvPr/>
          </p:nvSpPr>
          <p:spPr>
            <a:xfrm>
              <a:off x="2143607" y="4273613"/>
              <a:ext cx="7999310" cy="492443"/>
            </a:xfrm>
            <a:prstGeom prst="rect">
              <a:avLst/>
            </a:prstGeom>
            <a:noFill/>
          </p:spPr>
          <p:txBody>
            <a:bodyPr wrap="square">
              <a:spAutoFit/>
            </a:bodyPr>
            <a:lstStyle/>
            <a:p>
              <a:r>
                <a:rPr lang="el-GR" sz="1300" b="1" dirty="0" err="1"/>
                <a:t>Τηλεκπαίδευση</a:t>
              </a:r>
              <a:r>
                <a:rPr lang="el-GR" sz="1300" dirty="0"/>
                <a:t>: Σύγχρονη πληροφοριακή υποδομή για την εκπαίδευση και την επαγγελματική κατάρτιση του ιατρικού, νοσηλευτικού και διοικητικού προσωπικού </a:t>
              </a:r>
            </a:p>
          </p:txBody>
        </p:sp>
        <p:sp>
          <p:nvSpPr>
            <p:cNvPr id="32" name="TextBox 31">
              <a:extLst>
                <a:ext uri="{FF2B5EF4-FFF2-40B4-BE49-F238E27FC236}">
                  <a16:creationId xmlns:a16="http://schemas.microsoft.com/office/drawing/2014/main" xmlns="" id="{31DFC4F7-07CE-0C9E-0A5C-BA9CF4075DBE}"/>
                </a:ext>
              </a:extLst>
            </p:cNvPr>
            <p:cNvSpPr txBox="1"/>
            <p:nvPr/>
          </p:nvSpPr>
          <p:spPr>
            <a:xfrm>
              <a:off x="2143607" y="5055415"/>
              <a:ext cx="7999310" cy="292388"/>
            </a:xfrm>
            <a:prstGeom prst="rect">
              <a:avLst/>
            </a:prstGeom>
            <a:noFill/>
          </p:spPr>
          <p:txBody>
            <a:bodyPr wrap="square">
              <a:spAutoFit/>
            </a:bodyPr>
            <a:lstStyle/>
            <a:p>
              <a:r>
                <a:rPr lang="el-GR" sz="1300" dirty="0" err="1"/>
                <a:t>Κατ΄οίκον</a:t>
              </a:r>
              <a:r>
                <a:rPr lang="el-GR" sz="1300" dirty="0"/>
                <a:t> μέριμνα και παρακολούθηση για χρόνια πάσχοντες</a:t>
              </a:r>
            </a:p>
          </p:txBody>
        </p:sp>
        <p:sp>
          <p:nvSpPr>
            <p:cNvPr id="33" name="TextBox 32">
              <a:extLst>
                <a:ext uri="{FF2B5EF4-FFF2-40B4-BE49-F238E27FC236}">
                  <a16:creationId xmlns:a16="http://schemas.microsoft.com/office/drawing/2014/main" xmlns="" id="{E14FDACF-5F42-BA31-2241-C0D82AA59711}"/>
                </a:ext>
              </a:extLst>
            </p:cNvPr>
            <p:cNvSpPr txBox="1"/>
            <p:nvPr/>
          </p:nvSpPr>
          <p:spPr>
            <a:xfrm>
              <a:off x="2143607" y="3496911"/>
              <a:ext cx="8061364" cy="492443"/>
            </a:xfrm>
            <a:prstGeom prst="rect">
              <a:avLst/>
            </a:prstGeom>
            <a:noFill/>
          </p:spPr>
          <p:txBody>
            <a:bodyPr wrap="square">
              <a:spAutoFit/>
            </a:bodyPr>
            <a:lstStyle/>
            <a:p>
              <a:r>
                <a:rPr lang="el-GR" sz="1300" b="1" dirty="0"/>
                <a:t>Τηλεδιάσκεψη</a:t>
              </a:r>
              <a:r>
                <a:rPr lang="el-GR" sz="1300" dirty="0"/>
                <a:t>: Επικοινωνία στελεχών των Μονάδων Υγείας και συντονισμός ηλεκτρονικών συναντήσεων του Διοικητικού και Υγειονομικού προσωπικού</a:t>
              </a:r>
            </a:p>
          </p:txBody>
        </p:sp>
      </p:grpSp>
    </p:spTree>
    <p:extLst>
      <p:ext uri="{BB962C8B-B14F-4D97-AF65-F5344CB8AC3E}">
        <p14:creationId xmlns:p14="http://schemas.microsoft.com/office/powerpoint/2010/main" val="49592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751225"/>
          </a:xfrm>
        </p:spPr>
        <p:txBody>
          <a:bodyPr/>
          <a:lstStyle/>
          <a:p>
            <a:r>
              <a:rPr lang="el-GR" dirty="0"/>
              <a:t/>
            </a:r>
            <a:br>
              <a:rPr lang="el-GR" dirty="0"/>
            </a:br>
            <a:endParaRPr lang="el-GR" dirty="0"/>
          </a:p>
        </p:txBody>
      </p:sp>
      <p:grpSp>
        <p:nvGrpSpPr>
          <p:cNvPr id="39" name="Ομάδα 38"/>
          <p:cNvGrpSpPr/>
          <p:nvPr/>
        </p:nvGrpSpPr>
        <p:grpSpPr>
          <a:xfrm>
            <a:off x="1647133" y="1629294"/>
            <a:ext cx="9430727" cy="3944290"/>
            <a:chOff x="327600" y="1710011"/>
            <a:chExt cx="9430727" cy="3882558"/>
          </a:xfrm>
        </p:grpSpPr>
        <p:cxnSp>
          <p:nvCxnSpPr>
            <p:cNvPr id="4" name="Google Shape;789;p10">
              <a:extLst>
                <a:ext uri="{FF2B5EF4-FFF2-40B4-BE49-F238E27FC236}">
                  <a16:creationId xmlns:a16="http://schemas.microsoft.com/office/drawing/2014/main" xmlns="" id="{3B20FE3D-746E-3C7A-8043-62CD5B476807}"/>
                </a:ext>
              </a:extLst>
            </p:cNvPr>
            <p:cNvCxnSpPr/>
            <p:nvPr/>
          </p:nvCxnSpPr>
          <p:spPr>
            <a:xfrm>
              <a:off x="327600" y="3034932"/>
              <a:ext cx="8532000" cy="0"/>
            </a:xfrm>
            <a:prstGeom prst="straightConnector1">
              <a:avLst/>
            </a:prstGeom>
            <a:noFill/>
            <a:ln w="9525" cap="flat" cmpd="sng">
              <a:solidFill>
                <a:srgbClr val="013476"/>
              </a:solidFill>
              <a:prstDash val="dash"/>
              <a:round/>
              <a:headEnd type="none" w="sm" len="sm"/>
              <a:tailEnd type="none" w="sm" len="sm"/>
            </a:ln>
          </p:spPr>
        </p:cxnSp>
        <p:grpSp>
          <p:nvGrpSpPr>
            <p:cNvPr id="5" name="Group 1">
              <a:extLst>
                <a:ext uri="{FF2B5EF4-FFF2-40B4-BE49-F238E27FC236}">
                  <a16:creationId xmlns:a16="http://schemas.microsoft.com/office/drawing/2014/main" xmlns="" id="{80BE29B1-8BD5-9B1B-C54E-290D698468B4}"/>
                </a:ext>
              </a:extLst>
            </p:cNvPr>
            <p:cNvGrpSpPr/>
            <p:nvPr/>
          </p:nvGrpSpPr>
          <p:grpSpPr>
            <a:xfrm>
              <a:off x="327600" y="1710011"/>
              <a:ext cx="1680456" cy="1324921"/>
              <a:chOff x="408251" y="994051"/>
              <a:chExt cx="1680456" cy="1324921"/>
            </a:xfrm>
          </p:grpSpPr>
          <p:sp>
            <p:nvSpPr>
              <p:cNvPr id="6" name="Google Shape;753;p10">
                <a:extLst>
                  <a:ext uri="{FF2B5EF4-FFF2-40B4-BE49-F238E27FC236}">
                    <a16:creationId xmlns:a16="http://schemas.microsoft.com/office/drawing/2014/main" xmlns="" id="{5E491442-5064-B72E-4A58-A5CFB0B9A30A}"/>
                  </a:ext>
                </a:extLst>
              </p:cNvPr>
              <p:cNvSpPr txBox="1"/>
              <p:nvPr/>
            </p:nvSpPr>
            <p:spPr>
              <a:xfrm>
                <a:off x="408251" y="1626515"/>
                <a:ext cx="1680456"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0" i="0" u="none" strike="noStrike" kern="0" cap="none" spc="0" normalizeH="0" baseline="0" noProof="0" dirty="0">
                    <a:ln>
                      <a:noFill/>
                    </a:ln>
                    <a:solidFill>
                      <a:srgbClr val="000000"/>
                    </a:solidFill>
                    <a:effectLst/>
                    <a:uLnTx/>
                    <a:uFillTx/>
                    <a:latin typeface="Arial"/>
                    <a:ea typeface="Arial"/>
                    <a:cs typeface="Arial"/>
                    <a:sym typeface="Arial"/>
                  </a:rPr>
                  <a:t>Σε </a:t>
                </a:r>
                <a:r>
                  <a:rPr kumimoji="0" lang="el-GR" sz="1300" b="1" i="0" u="none" strike="noStrike" kern="0" cap="none" spc="0" normalizeH="0" baseline="0" noProof="0" dirty="0">
                    <a:ln>
                      <a:noFill/>
                    </a:ln>
                    <a:solidFill>
                      <a:srgbClr val="3477B2"/>
                    </a:solidFill>
                    <a:effectLst/>
                    <a:uLnTx/>
                    <a:uFillTx/>
                    <a:latin typeface="Arial"/>
                    <a:cs typeface="Arial"/>
                    <a:sym typeface="Arial"/>
                  </a:rPr>
                  <a:t>327 </a:t>
                </a:r>
                <a:r>
                  <a:rPr kumimoji="0" lang="el-GR" sz="1300" b="0" i="0" u="none" strike="noStrike" kern="0" cap="none" spc="0" normalizeH="0" baseline="0" noProof="0" dirty="0">
                    <a:ln>
                      <a:noFill/>
                    </a:ln>
                    <a:solidFill>
                      <a:srgbClr val="000000"/>
                    </a:solidFill>
                    <a:effectLst/>
                    <a:uLnTx/>
                    <a:uFillTx/>
                    <a:latin typeface="Arial"/>
                    <a:cs typeface="Arial"/>
                    <a:sym typeface="Arial"/>
                  </a:rPr>
                  <a:t>Σταθμούς έχει ολοκληρωθεί η εγκατάσταση</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7" name="Google Shape;1390;p87">
                <a:extLst>
                  <a:ext uri="{FF2B5EF4-FFF2-40B4-BE49-F238E27FC236}">
                    <a16:creationId xmlns:a16="http://schemas.microsoft.com/office/drawing/2014/main" xmlns="" id="{1250D02D-AB7C-1706-EAA3-C9B6F98462F0}"/>
                  </a:ext>
                </a:extLst>
              </p:cNvPr>
              <p:cNvGrpSpPr>
                <a:grpSpLocks noChangeAspect="1"/>
              </p:cNvGrpSpPr>
              <p:nvPr/>
            </p:nvGrpSpPr>
            <p:grpSpPr>
              <a:xfrm>
                <a:off x="978479" y="994051"/>
                <a:ext cx="540000" cy="540000"/>
                <a:chOff x="729673" y="994045"/>
                <a:chExt cx="457200" cy="457200"/>
              </a:xfrm>
              <a:solidFill>
                <a:srgbClr val="013476"/>
              </a:solidFill>
            </p:grpSpPr>
            <p:sp>
              <p:nvSpPr>
                <p:cNvPr id="8" name="Google Shape;1391;p87">
                  <a:extLst>
                    <a:ext uri="{FF2B5EF4-FFF2-40B4-BE49-F238E27FC236}">
                      <a16:creationId xmlns:a16="http://schemas.microsoft.com/office/drawing/2014/main" xmlns="" id="{529EA34A-D7B0-2F98-9FC8-AB2D5C310A0A}"/>
                    </a:ext>
                  </a:extLst>
                </p:cNvPr>
                <p:cNvSpPr/>
                <p:nvPr/>
              </p:nvSpPr>
              <p:spPr>
                <a:xfrm>
                  <a:off x="729673" y="994045"/>
                  <a:ext cx="457200" cy="457200"/>
                </a:xfrm>
                <a:custGeom>
                  <a:avLst/>
                  <a:gdLst/>
                  <a:ahLst/>
                  <a:cxnLst/>
                  <a:rect l="l" t="t" r="r" b="b"/>
                  <a:pathLst>
                    <a:path w="457200" h="457200" extrusionOk="0">
                      <a:moveTo>
                        <a:pt x="0" y="0"/>
                      </a:moveTo>
                      <a:lnTo>
                        <a:pt x="0" y="457200"/>
                      </a:lnTo>
                      <a:lnTo>
                        <a:pt x="457200" y="457200"/>
                      </a:lnTo>
                      <a:lnTo>
                        <a:pt x="457200" y="0"/>
                      </a:lnTo>
                      <a:close/>
                      <a:moveTo>
                        <a:pt x="151606" y="437356"/>
                      </a:moveTo>
                      <a:lnTo>
                        <a:pt x="151606" y="340519"/>
                      </a:lnTo>
                      <a:lnTo>
                        <a:pt x="218281" y="340519"/>
                      </a:lnTo>
                      <a:lnTo>
                        <a:pt x="218281" y="437356"/>
                      </a:lnTo>
                      <a:close/>
                      <a:moveTo>
                        <a:pt x="238125" y="437356"/>
                      </a:moveTo>
                      <a:lnTo>
                        <a:pt x="238125" y="340519"/>
                      </a:lnTo>
                      <a:lnTo>
                        <a:pt x="304800" y="340519"/>
                      </a:lnTo>
                      <a:lnTo>
                        <a:pt x="304800" y="437356"/>
                      </a:lnTo>
                      <a:close/>
                      <a:moveTo>
                        <a:pt x="437356" y="437356"/>
                      </a:moveTo>
                      <a:lnTo>
                        <a:pt x="381000" y="437356"/>
                      </a:lnTo>
                      <a:lnTo>
                        <a:pt x="381000" y="150813"/>
                      </a:lnTo>
                      <a:lnTo>
                        <a:pt x="297656" y="150813"/>
                      </a:lnTo>
                      <a:cubicBezTo>
                        <a:pt x="297027" y="157710"/>
                        <a:pt x="295144" y="164435"/>
                        <a:pt x="292100" y="170656"/>
                      </a:cubicBezTo>
                      <a:lnTo>
                        <a:pt x="361156" y="170656"/>
                      </a:lnTo>
                      <a:lnTo>
                        <a:pt x="361156" y="437356"/>
                      </a:lnTo>
                      <a:lnTo>
                        <a:pt x="324644" y="437356"/>
                      </a:lnTo>
                      <a:lnTo>
                        <a:pt x="324644" y="320675"/>
                      </a:lnTo>
                      <a:lnTo>
                        <a:pt x="131763" y="320675"/>
                      </a:lnTo>
                      <a:lnTo>
                        <a:pt x="131763" y="437356"/>
                      </a:lnTo>
                      <a:lnTo>
                        <a:pt x="95250" y="437356"/>
                      </a:lnTo>
                      <a:lnTo>
                        <a:pt x="95250" y="170656"/>
                      </a:lnTo>
                      <a:lnTo>
                        <a:pt x="164306" y="170656"/>
                      </a:lnTo>
                      <a:cubicBezTo>
                        <a:pt x="179495" y="205945"/>
                        <a:pt x="220416" y="222240"/>
                        <a:pt x="255705" y="207051"/>
                      </a:cubicBezTo>
                      <a:cubicBezTo>
                        <a:pt x="272044" y="200019"/>
                        <a:pt x="285068" y="186995"/>
                        <a:pt x="292100" y="170656"/>
                      </a:cubicBezTo>
                      <a:cubicBezTo>
                        <a:pt x="295144" y="164435"/>
                        <a:pt x="297027" y="157710"/>
                        <a:pt x="297656" y="150813"/>
                      </a:cubicBezTo>
                      <a:lnTo>
                        <a:pt x="297656" y="150813"/>
                      </a:lnTo>
                      <a:cubicBezTo>
                        <a:pt x="297656" y="148431"/>
                        <a:pt x="298450" y="145256"/>
                        <a:pt x="298450" y="142875"/>
                      </a:cubicBezTo>
                      <a:cubicBezTo>
                        <a:pt x="298450" y="104298"/>
                        <a:pt x="267177" y="73025"/>
                        <a:pt x="228600" y="73025"/>
                      </a:cubicBezTo>
                      <a:cubicBezTo>
                        <a:pt x="190023" y="73025"/>
                        <a:pt x="158750" y="104298"/>
                        <a:pt x="158750" y="142875"/>
                      </a:cubicBezTo>
                      <a:lnTo>
                        <a:pt x="158750" y="150813"/>
                      </a:lnTo>
                      <a:lnTo>
                        <a:pt x="76200" y="150813"/>
                      </a:lnTo>
                      <a:lnTo>
                        <a:pt x="76200" y="437356"/>
                      </a:lnTo>
                      <a:lnTo>
                        <a:pt x="19050" y="437356"/>
                      </a:lnTo>
                      <a:lnTo>
                        <a:pt x="19050" y="19050"/>
                      </a:lnTo>
                      <a:lnTo>
                        <a:pt x="437356" y="19050"/>
                      </a:lnTo>
                      <a:lnTo>
                        <a:pt x="437356" y="437356"/>
                      </a:lnTo>
                      <a:close/>
                      <a:moveTo>
                        <a:pt x="178594" y="150813"/>
                      </a:moveTo>
                      <a:cubicBezTo>
                        <a:pt x="178594" y="148431"/>
                        <a:pt x="177800" y="145256"/>
                        <a:pt x="177800" y="142875"/>
                      </a:cubicBezTo>
                      <a:cubicBezTo>
                        <a:pt x="177991" y="114898"/>
                        <a:pt x="200623" y="92266"/>
                        <a:pt x="228600" y="92075"/>
                      </a:cubicBezTo>
                      <a:cubicBezTo>
                        <a:pt x="256419" y="92337"/>
                        <a:pt x="278782" y="115056"/>
                        <a:pt x="278606" y="142875"/>
                      </a:cubicBezTo>
                      <a:cubicBezTo>
                        <a:pt x="278736" y="145545"/>
                        <a:pt x="278469" y="148221"/>
                        <a:pt x="277813" y="150813"/>
                      </a:cubicBezTo>
                      <a:lnTo>
                        <a:pt x="277813" y="150813"/>
                      </a:lnTo>
                      <a:cubicBezTo>
                        <a:pt x="276850" y="157982"/>
                        <a:pt x="274123" y="164801"/>
                        <a:pt x="269875" y="170656"/>
                      </a:cubicBezTo>
                      <a:cubicBezTo>
                        <a:pt x="260821" y="184634"/>
                        <a:pt x="245253" y="193017"/>
                        <a:pt x="228600" y="192881"/>
                      </a:cubicBezTo>
                      <a:cubicBezTo>
                        <a:pt x="211730" y="193029"/>
                        <a:pt x="195918" y="184675"/>
                        <a:pt x="186531" y="170656"/>
                      </a:cubicBezTo>
                      <a:lnTo>
                        <a:pt x="186531" y="170656"/>
                      </a:lnTo>
                      <a:cubicBezTo>
                        <a:pt x="182610" y="164626"/>
                        <a:pt x="179913" y="157884"/>
                        <a:pt x="178594" y="150813"/>
                      </a:cubicBez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9" name="Google Shape;1392;p87">
                  <a:extLst>
                    <a:ext uri="{FF2B5EF4-FFF2-40B4-BE49-F238E27FC236}">
                      <a16:creationId xmlns:a16="http://schemas.microsoft.com/office/drawing/2014/main" xmlns="" id="{C3CC7387-4004-4E46-5298-13737FCBDF3C}"/>
                    </a:ext>
                  </a:extLst>
                </p:cNvPr>
                <p:cNvSpPr/>
                <p:nvPr/>
              </p:nvSpPr>
              <p:spPr>
                <a:xfrm>
                  <a:off x="859212" y="1230233"/>
                  <a:ext cx="198119" cy="15240"/>
                </a:xfrm>
                <a:custGeom>
                  <a:avLst/>
                  <a:gdLst/>
                  <a:ahLst/>
                  <a:cxnLst/>
                  <a:rect l="l" t="t" r="r" b="b"/>
                  <a:pathLst>
                    <a:path w="198119" h="15240" extrusionOk="0">
                      <a:moveTo>
                        <a:pt x="0" y="0"/>
                      </a:moveTo>
                      <a:lnTo>
                        <a:pt x="198120" y="0"/>
                      </a:lnTo>
                      <a:lnTo>
                        <a:pt x="198120" y="15240"/>
                      </a:lnTo>
                      <a:lnTo>
                        <a:pt x="0" y="15240"/>
                      </a:lnTo>
                      <a:lnTo>
                        <a:pt x="0"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10" name="Google Shape;1393;p87">
                  <a:extLst>
                    <a:ext uri="{FF2B5EF4-FFF2-40B4-BE49-F238E27FC236}">
                      <a16:creationId xmlns:a16="http://schemas.microsoft.com/office/drawing/2014/main" xmlns="" id="{D1B1DDC1-11DC-E17F-4D48-5B36AFA26E57}"/>
                    </a:ext>
                  </a:extLst>
                </p:cNvPr>
                <p:cNvSpPr/>
                <p:nvPr/>
              </p:nvSpPr>
              <p:spPr>
                <a:xfrm>
                  <a:off x="859212" y="1260745"/>
                  <a:ext cx="198119" cy="22828"/>
                </a:xfrm>
                <a:custGeom>
                  <a:avLst/>
                  <a:gdLst/>
                  <a:ahLst/>
                  <a:cxnLst/>
                  <a:rect l="l" t="t" r="r" b="b"/>
                  <a:pathLst>
                    <a:path w="198119" h="22828" extrusionOk="0">
                      <a:moveTo>
                        <a:pt x="0" y="0"/>
                      </a:moveTo>
                      <a:lnTo>
                        <a:pt x="198120" y="0"/>
                      </a:lnTo>
                      <a:lnTo>
                        <a:pt x="198120" y="22828"/>
                      </a:lnTo>
                      <a:lnTo>
                        <a:pt x="0" y="22828"/>
                      </a:lnTo>
                      <a:lnTo>
                        <a:pt x="0"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11" name="Google Shape;1394;p87">
                  <a:extLst>
                    <a:ext uri="{FF2B5EF4-FFF2-40B4-BE49-F238E27FC236}">
                      <a16:creationId xmlns:a16="http://schemas.microsoft.com/office/drawing/2014/main" xmlns="" id="{C61C27A9-204F-20AA-6073-D602E34E3D8B}"/>
                    </a:ext>
                  </a:extLst>
                </p:cNvPr>
                <p:cNvSpPr/>
                <p:nvPr/>
              </p:nvSpPr>
              <p:spPr>
                <a:xfrm>
                  <a:off x="927793" y="1108313"/>
                  <a:ext cx="60959" cy="53371"/>
                </a:xfrm>
                <a:custGeom>
                  <a:avLst/>
                  <a:gdLst/>
                  <a:ahLst/>
                  <a:cxnLst/>
                  <a:rect l="l" t="t" r="r" b="b"/>
                  <a:pathLst>
                    <a:path w="60959" h="53371" extrusionOk="0">
                      <a:moveTo>
                        <a:pt x="19622" y="53372"/>
                      </a:moveTo>
                      <a:lnTo>
                        <a:pt x="40799" y="53372"/>
                      </a:lnTo>
                      <a:lnTo>
                        <a:pt x="40799" y="35719"/>
                      </a:lnTo>
                      <a:lnTo>
                        <a:pt x="60960" y="35719"/>
                      </a:lnTo>
                      <a:lnTo>
                        <a:pt x="60960" y="17208"/>
                      </a:lnTo>
                      <a:lnTo>
                        <a:pt x="40799" y="17208"/>
                      </a:lnTo>
                      <a:lnTo>
                        <a:pt x="40799" y="0"/>
                      </a:lnTo>
                      <a:lnTo>
                        <a:pt x="19622" y="0"/>
                      </a:lnTo>
                      <a:lnTo>
                        <a:pt x="19622" y="17208"/>
                      </a:lnTo>
                      <a:lnTo>
                        <a:pt x="0" y="17208"/>
                      </a:lnTo>
                      <a:lnTo>
                        <a:pt x="0" y="35719"/>
                      </a:lnTo>
                      <a:lnTo>
                        <a:pt x="19622" y="35719"/>
                      </a:lnTo>
                      <a:lnTo>
                        <a:pt x="19622" y="53372"/>
                      </a:lnTo>
                      <a:lnTo>
                        <a:pt x="19622" y="53372"/>
                      </a:lnTo>
                      <a:lnTo>
                        <a:pt x="19622" y="53372"/>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grpSp>
        </p:grpSp>
        <p:grpSp>
          <p:nvGrpSpPr>
            <p:cNvPr id="12" name="Group 7">
              <a:extLst>
                <a:ext uri="{FF2B5EF4-FFF2-40B4-BE49-F238E27FC236}">
                  <a16:creationId xmlns:a16="http://schemas.microsoft.com/office/drawing/2014/main" xmlns="" id="{2FF66672-2F63-4DC0-6F6C-31BA654BFF9D}"/>
                </a:ext>
              </a:extLst>
            </p:cNvPr>
            <p:cNvGrpSpPr/>
            <p:nvPr/>
          </p:nvGrpSpPr>
          <p:grpSpPr>
            <a:xfrm>
              <a:off x="2368419" y="1710011"/>
              <a:ext cx="1680456" cy="1324921"/>
              <a:chOff x="2663937" y="994051"/>
              <a:chExt cx="1680456" cy="1324921"/>
            </a:xfrm>
          </p:grpSpPr>
          <p:sp>
            <p:nvSpPr>
              <p:cNvPr id="13" name="Google Shape;753;p10">
                <a:extLst>
                  <a:ext uri="{FF2B5EF4-FFF2-40B4-BE49-F238E27FC236}">
                    <a16:creationId xmlns:a16="http://schemas.microsoft.com/office/drawing/2014/main" xmlns="" id="{8285C4CD-BB79-CE2E-7DE1-C4276B091F63}"/>
                  </a:ext>
                </a:extLst>
              </p:cNvPr>
              <p:cNvSpPr txBox="1"/>
              <p:nvPr/>
            </p:nvSpPr>
            <p:spPr>
              <a:xfrm>
                <a:off x="2663937" y="1626515"/>
                <a:ext cx="1680456"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194 </a:t>
                </a:r>
                <a:r>
                  <a:rPr kumimoji="0" lang="el-GR" sz="1300" b="0" i="0" u="none" strike="noStrike" kern="0" cap="none" spc="0" normalizeH="0" baseline="0" noProof="0" dirty="0">
                    <a:ln>
                      <a:noFill/>
                    </a:ln>
                    <a:solidFill>
                      <a:srgbClr val="000000"/>
                    </a:solidFill>
                    <a:effectLst/>
                    <a:uLnTx/>
                    <a:uFillTx/>
                    <a:latin typeface="Arial"/>
                    <a:cs typeface="Arial"/>
                    <a:sym typeface="Arial"/>
                  </a:rPr>
                  <a:t>Σταθμοί ΕΔΙΤ είναι πλήρως λειτουργικοί </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Google Shape;1680;p93">
                <a:extLst>
                  <a:ext uri="{FF2B5EF4-FFF2-40B4-BE49-F238E27FC236}">
                    <a16:creationId xmlns:a16="http://schemas.microsoft.com/office/drawing/2014/main" xmlns="" id="{0D9D9AC4-6D47-74F3-7AA7-3716AA4B697C}"/>
                  </a:ext>
                </a:extLst>
              </p:cNvPr>
              <p:cNvSpPr>
                <a:spLocks noChangeAspect="1"/>
              </p:cNvSpPr>
              <p:nvPr/>
            </p:nvSpPr>
            <p:spPr>
              <a:xfrm>
                <a:off x="3234165" y="994051"/>
                <a:ext cx="540000" cy="54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97" y="234"/>
                    </a:moveTo>
                    <a:cubicBezTo>
                      <a:pt x="107" y="234"/>
                      <a:pt x="117" y="230"/>
                      <a:pt x="125" y="223"/>
                    </a:cubicBezTo>
                    <a:cubicBezTo>
                      <a:pt x="206" y="258"/>
                      <a:pt x="206" y="258"/>
                      <a:pt x="206" y="258"/>
                    </a:cubicBezTo>
                    <a:cubicBezTo>
                      <a:pt x="204" y="264"/>
                      <a:pt x="203" y="271"/>
                      <a:pt x="203" y="278"/>
                    </a:cubicBezTo>
                    <a:cubicBezTo>
                      <a:pt x="203" y="293"/>
                      <a:pt x="207" y="306"/>
                      <a:pt x="215" y="318"/>
                    </a:cubicBezTo>
                    <a:cubicBezTo>
                      <a:pt x="160" y="361"/>
                      <a:pt x="160" y="361"/>
                      <a:pt x="160" y="361"/>
                    </a:cubicBezTo>
                    <a:cubicBezTo>
                      <a:pt x="154" y="357"/>
                      <a:pt x="147" y="355"/>
                      <a:pt x="140" y="355"/>
                    </a:cubicBezTo>
                    <a:cubicBezTo>
                      <a:pt x="119" y="355"/>
                      <a:pt x="102" y="372"/>
                      <a:pt x="102" y="393"/>
                    </a:cubicBezTo>
                    <a:cubicBezTo>
                      <a:pt x="102" y="414"/>
                      <a:pt x="119" y="432"/>
                      <a:pt x="140" y="432"/>
                    </a:cubicBezTo>
                    <a:cubicBezTo>
                      <a:pt x="161" y="432"/>
                      <a:pt x="179" y="414"/>
                      <a:pt x="179" y="393"/>
                    </a:cubicBezTo>
                    <a:cubicBezTo>
                      <a:pt x="179" y="389"/>
                      <a:pt x="178" y="385"/>
                      <a:pt x="176" y="380"/>
                    </a:cubicBezTo>
                    <a:cubicBezTo>
                      <a:pt x="232" y="337"/>
                      <a:pt x="232" y="337"/>
                      <a:pt x="232" y="337"/>
                    </a:cubicBezTo>
                    <a:cubicBezTo>
                      <a:pt x="244" y="347"/>
                      <a:pt x="260" y="353"/>
                      <a:pt x="278" y="353"/>
                    </a:cubicBezTo>
                    <a:cubicBezTo>
                      <a:pt x="285" y="353"/>
                      <a:pt x="291" y="352"/>
                      <a:pt x="297" y="350"/>
                    </a:cubicBezTo>
                    <a:cubicBezTo>
                      <a:pt x="348" y="450"/>
                      <a:pt x="348" y="450"/>
                      <a:pt x="348" y="450"/>
                    </a:cubicBezTo>
                    <a:cubicBezTo>
                      <a:pt x="342" y="457"/>
                      <a:pt x="338" y="466"/>
                      <a:pt x="338" y="476"/>
                    </a:cubicBezTo>
                    <a:cubicBezTo>
                      <a:pt x="338" y="497"/>
                      <a:pt x="355" y="514"/>
                      <a:pt x="377" y="514"/>
                    </a:cubicBezTo>
                    <a:cubicBezTo>
                      <a:pt x="398" y="514"/>
                      <a:pt x="415" y="497"/>
                      <a:pt x="415" y="476"/>
                    </a:cubicBezTo>
                    <a:cubicBezTo>
                      <a:pt x="415" y="454"/>
                      <a:pt x="398" y="437"/>
                      <a:pt x="377" y="437"/>
                    </a:cubicBezTo>
                    <a:cubicBezTo>
                      <a:pt x="374" y="437"/>
                      <a:pt x="372" y="437"/>
                      <a:pt x="370" y="438"/>
                    </a:cubicBezTo>
                    <a:cubicBezTo>
                      <a:pt x="320" y="339"/>
                      <a:pt x="320" y="339"/>
                      <a:pt x="320" y="339"/>
                    </a:cubicBezTo>
                    <a:cubicBezTo>
                      <a:pt x="340" y="326"/>
                      <a:pt x="353" y="304"/>
                      <a:pt x="353" y="278"/>
                    </a:cubicBezTo>
                    <a:cubicBezTo>
                      <a:pt x="353" y="278"/>
                      <a:pt x="353" y="278"/>
                      <a:pt x="353" y="277"/>
                    </a:cubicBezTo>
                    <a:cubicBezTo>
                      <a:pt x="447" y="257"/>
                      <a:pt x="447" y="257"/>
                      <a:pt x="447" y="257"/>
                    </a:cubicBezTo>
                    <a:cubicBezTo>
                      <a:pt x="454" y="269"/>
                      <a:pt x="466" y="276"/>
                      <a:pt x="480" y="276"/>
                    </a:cubicBezTo>
                    <a:cubicBezTo>
                      <a:pt x="501" y="276"/>
                      <a:pt x="518" y="258"/>
                      <a:pt x="518" y="237"/>
                    </a:cubicBezTo>
                    <a:cubicBezTo>
                      <a:pt x="518" y="216"/>
                      <a:pt x="501" y="199"/>
                      <a:pt x="480" y="199"/>
                    </a:cubicBezTo>
                    <a:cubicBezTo>
                      <a:pt x="460" y="199"/>
                      <a:pt x="444" y="213"/>
                      <a:pt x="442" y="232"/>
                    </a:cubicBezTo>
                    <a:cubicBezTo>
                      <a:pt x="348" y="252"/>
                      <a:pt x="348" y="252"/>
                      <a:pt x="348" y="252"/>
                    </a:cubicBezTo>
                    <a:cubicBezTo>
                      <a:pt x="339" y="228"/>
                      <a:pt x="317" y="209"/>
                      <a:pt x="291" y="205"/>
                    </a:cubicBezTo>
                    <a:cubicBezTo>
                      <a:pt x="291" y="141"/>
                      <a:pt x="291" y="141"/>
                      <a:pt x="291" y="141"/>
                    </a:cubicBezTo>
                    <a:cubicBezTo>
                      <a:pt x="306" y="136"/>
                      <a:pt x="316" y="121"/>
                      <a:pt x="316" y="105"/>
                    </a:cubicBezTo>
                    <a:cubicBezTo>
                      <a:pt x="316" y="84"/>
                      <a:pt x="299" y="67"/>
                      <a:pt x="278" y="67"/>
                    </a:cubicBezTo>
                    <a:cubicBezTo>
                      <a:pt x="257" y="67"/>
                      <a:pt x="239" y="84"/>
                      <a:pt x="239" y="105"/>
                    </a:cubicBezTo>
                    <a:cubicBezTo>
                      <a:pt x="239" y="121"/>
                      <a:pt x="250" y="136"/>
                      <a:pt x="265" y="141"/>
                    </a:cubicBezTo>
                    <a:cubicBezTo>
                      <a:pt x="265" y="205"/>
                      <a:pt x="265" y="205"/>
                      <a:pt x="265" y="205"/>
                    </a:cubicBezTo>
                    <a:cubicBezTo>
                      <a:pt x="245" y="208"/>
                      <a:pt x="228" y="219"/>
                      <a:pt x="217" y="235"/>
                    </a:cubicBezTo>
                    <a:cubicBezTo>
                      <a:pt x="135" y="199"/>
                      <a:pt x="135" y="199"/>
                      <a:pt x="135" y="199"/>
                    </a:cubicBezTo>
                    <a:cubicBezTo>
                      <a:pt x="135" y="198"/>
                      <a:pt x="135" y="197"/>
                      <a:pt x="135" y="196"/>
                    </a:cubicBezTo>
                    <a:cubicBezTo>
                      <a:pt x="135" y="175"/>
                      <a:pt x="118" y="157"/>
                      <a:pt x="97" y="157"/>
                    </a:cubicBezTo>
                    <a:cubicBezTo>
                      <a:pt x="76" y="157"/>
                      <a:pt x="58" y="175"/>
                      <a:pt x="58" y="196"/>
                    </a:cubicBezTo>
                    <a:cubicBezTo>
                      <a:pt x="58" y="217"/>
                      <a:pt x="76" y="234"/>
                      <a:pt x="97" y="234"/>
                    </a:cubicBezTo>
                    <a:close/>
                    <a:moveTo>
                      <a:pt x="278" y="235"/>
                    </a:moveTo>
                    <a:cubicBezTo>
                      <a:pt x="301" y="235"/>
                      <a:pt x="321" y="255"/>
                      <a:pt x="321" y="278"/>
                    </a:cubicBezTo>
                    <a:cubicBezTo>
                      <a:pt x="321" y="302"/>
                      <a:pt x="301" y="321"/>
                      <a:pt x="278" y="321"/>
                    </a:cubicBezTo>
                    <a:cubicBezTo>
                      <a:pt x="254" y="321"/>
                      <a:pt x="235" y="302"/>
                      <a:pt x="235" y="278"/>
                    </a:cubicBezTo>
                    <a:cubicBezTo>
                      <a:pt x="235" y="255"/>
                      <a:pt x="254" y="235"/>
                      <a:pt x="278" y="235"/>
                    </a:cubicBez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grpSp>
        <p:grpSp>
          <p:nvGrpSpPr>
            <p:cNvPr id="15" name="Group 9">
              <a:extLst>
                <a:ext uri="{FF2B5EF4-FFF2-40B4-BE49-F238E27FC236}">
                  <a16:creationId xmlns:a16="http://schemas.microsoft.com/office/drawing/2014/main" xmlns="" id="{D05378F8-A970-4D9F-2DD6-CE8A33A2C3E8}"/>
                </a:ext>
              </a:extLst>
            </p:cNvPr>
            <p:cNvGrpSpPr/>
            <p:nvPr/>
          </p:nvGrpSpPr>
          <p:grpSpPr>
            <a:xfrm>
              <a:off x="6760495" y="1710011"/>
              <a:ext cx="2140294" cy="1324921"/>
              <a:chOff x="7003706" y="994051"/>
              <a:chExt cx="2140294" cy="1324921"/>
            </a:xfrm>
          </p:grpSpPr>
          <p:sp>
            <p:nvSpPr>
              <p:cNvPr id="16" name="Google Shape;753;p10">
                <a:extLst>
                  <a:ext uri="{FF2B5EF4-FFF2-40B4-BE49-F238E27FC236}">
                    <a16:creationId xmlns:a16="http://schemas.microsoft.com/office/drawing/2014/main" xmlns="" id="{1CB5C9AC-4D26-EC2C-D3D0-D98080F66E52}"/>
                  </a:ext>
                </a:extLst>
              </p:cNvPr>
              <p:cNvSpPr txBox="1"/>
              <p:nvPr/>
            </p:nvSpPr>
            <p:spPr>
              <a:xfrm>
                <a:off x="7003706" y="1626515"/>
                <a:ext cx="2140294"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300" dirty="0"/>
                  <a:t>Έχει ολοκληρωθεί η </a:t>
                </a:r>
                <a:r>
                  <a:rPr kumimoji="0" lang="el-GR" sz="1300" b="0" i="0" u="none" strike="noStrike" kern="0" cap="none" spc="0" normalizeH="0" baseline="0" noProof="0" dirty="0">
                    <a:ln>
                      <a:noFill/>
                    </a:ln>
                    <a:solidFill>
                      <a:srgbClr val="000000"/>
                    </a:solidFill>
                    <a:effectLst/>
                    <a:uLnTx/>
                    <a:uFillTx/>
                    <a:latin typeface="Arial"/>
                    <a:ea typeface="Arial"/>
                    <a:cs typeface="Arial"/>
                    <a:sym typeface="Arial"/>
                  </a:rPr>
                  <a:t> εκπαίδευση των Χρηστών</a:t>
                </a:r>
                <a:r>
                  <a:rPr lang="el-GR" sz="1300" dirty="0"/>
                  <a:t> σε </a:t>
                </a:r>
                <a:r>
                  <a:rPr lang="el-GR" sz="1300" b="1" dirty="0">
                    <a:solidFill>
                      <a:srgbClr val="3477B2"/>
                    </a:solidFill>
                  </a:rPr>
                  <a:t>287</a:t>
                </a:r>
                <a:r>
                  <a:rPr lang="el-GR" sz="1300" dirty="0"/>
                  <a:t> Σημεία ΕΔΙΤ</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825;p80">
                <a:extLst>
                  <a:ext uri="{FF2B5EF4-FFF2-40B4-BE49-F238E27FC236}">
                    <a16:creationId xmlns:a16="http://schemas.microsoft.com/office/drawing/2014/main" xmlns="" id="{9AB0F813-BD76-FCA2-D095-5584865661E3}"/>
                  </a:ext>
                </a:extLst>
              </p:cNvPr>
              <p:cNvSpPr>
                <a:spLocks noChangeAspect="1"/>
              </p:cNvSpPr>
              <p:nvPr/>
            </p:nvSpPr>
            <p:spPr>
              <a:xfrm>
                <a:off x="7803853" y="994051"/>
                <a:ext cx="540000" cy="540000"/>
              </a:xfrm>
              <a:custGeom>
                <a:avLst/>
                <a:gdLst/>
                <a:ahLst/>
                <a:cxnLst/>
                <a:rect l="l" t="t" r="r" b="b"/>
                <a:pathLst>
                  <a:path w="576" h="576" extrusionOk="0">
                    <a:moveTo>
                      <a:pt x="543" y="494"/>
                    </a:moveTo>
                    <a:cubicBezTo>
                      <a:pt x="543" y="155"/>
                      <a:pt x="543" y="155"/>
                      <a:pt x="543" y="155"/>
                    </a:cubicBezTo>
                    <a:cubicBezTo>
                      <a:pt x="476" y="155"/>
                      <a:pt x="476" y="155"/>
                      <a:pt x="476" y="155"/>
                    </a:cubicBezTo>
                    <a:cubicBezTo>
                      <a:pt x="476" y="41"/>
                      <a:pt x="476" y="41"/>
                      <a:pt x="476" y="41"/>
                    </a:cubicBezTo>
                    <a:cubicBezTo>
                      <a:pt x="264" y="41"/>
                      <a:pt x="264" y="41"/>
                      <a:pt x="264" y="41"/>
                    </a:cubicBezTo>
                    <a:cubicBezTo>
                      <a:pt x="264" y="65"/>
                      <a:pt x="264" y="65"/>
                      <a:pt x="264" y="65"/>
                    </a:cubicBezTo>
                    <a:cubicBezTo>
                      <a:pt x="452" y="65"/>
                      <a:pt x="452" y="65"/>
                      <a:pt x="452" y="65"/>
                    </a:cubicBezTo>
                    <a:cubicBezTo>
                      <a:pt x="452" y="155"/>
                      <a:pt x="452" y="155"/>
                      <a:pt x="452" y="155"/>
                    </a:cubicBezTo>
                    <a:cubicBezTo>
                      <a:pt x="263" y="155"/>
                      <a:pt x="263" y="155"/>
                      <a:pt x="263" y="155"/>
                    </a:cubicBezTo>
                    <a:cubicBezTo>
                      <a:pt x="263" y="180"/>
                      <a:pt x="263" y="180"/>
                      <a:pt x="263" y="180"/>
                    </a:cubicBezTo>
                    <a:cubicBezTo>
                      <a:pt x="519" y="180"/>
                      <a:pt x="519" y="180"/>
                      <a:pt x="519" y="180"/>
                    </a:cubicBezTo>
                    <a:cubicBezTo>
                      <a:pt x="519" y="494"/>
                      <a:pt x="519" y="494"/>
                      <a:pt x="519" y="494"/>
                    </a:cubicBezTo>
                    <a:cubicBezTo>
                      <a:pt x="507" y="494"/>
                      <a:pt x="507" y="494"/>
                      <a:pt x="507" y="494"/>
                    </a:cubicBezTo>
                    <a:cubicBezTo>
                      <a:pt x="502" y="494"/>
                      <a:pt x="502" y="494"/>
                      <a:pt x="502" y="494"/>
                    </a:cubicBezTo>
                    <a:cubicBezTo>
                      <a:pt x="333" y="494"/>
                      <a:pt x="333" y="494"/>
                      <a:pt x="333" y="494"/>
                    </a:cubicBezTo>
                    <a:cubicBezTo>
                      <a:pt x="318" y="494"/>
                      <a:pt x="318" y="494"/>
                      <a:pt x="318" y="494"/>
                    </a:cubicBezTo>
                    <a:cubicBezTo>
                      <a:pt x="57" y="494"/>
                      <a:pt x="57" y="494"/>
                      <a:pt x="57" y="494"/>
                    </a:cubicBezTo>
                    <a:cubicBezTo>
                      <a:pt x="57" y="352"/>
                      <a:pt x="57" y="352"/>
                      <a:pt x="57" y="352"/>
                    </a:cubicBezTo>
                    <a:cubicBezTo>
                      <a:pt x="33" y="352"/>
                      <a:pt x="33" y="352"/>
                      <a:pt x="33" y="352"/>
                    </a:cubicBezTo>
                    <a:cubicBezTo>
                      <a:pt x="33" y="494"/>
                      <a:pt x="33" y="494"/>
                      <a:pt x="33" y="494"/>
                    </a:cubicBezTo>
                    <a:cubicBezTo>
                      <a:pt x="0" y="494"/>
                      <a:pt x="0" y="494"/>
                      <a:pt x="0" y="494"/>
                    </a:cubicBezTo>
                    <a:cubicBezTo>
                      <a:pt x="0" y="576"/>
                      <a:pt x="0" y="576"/>
                      <a:pt x="0" y="576"/>
                    </a:cubicBezTo>
                    <a:cubicBezTo>
                      <a:pt x="576" y="576"/>
                      <a:pt x="576" y="576"/>
                      <a:pt x="576" y="576"/>
                    </a:cubicBezTo>
                    <a:cubicBezTo>
                      <a:pt x="576" y="494"/>
                      <a:pt x="576" y="494"/>
                      <a:pt x="576" y="494"/>
                    </a:cubicBezTo>
                    <a:lnTo>
                      <a:pt x="543" y="494"/>
                    </a:lnTo>
                    <a:close/>
                    <a:moveTo>
                      <a:pt x="552" y="551"/>
                    </a:moveTo>
                    <a:cubicBezTo>
                      <a:pt x="24" y="551"/>
                      <a:pt x="24" y="551"/>
                      <a:pt x="24" y="551"/>
                    </a:cubicBezTo>
                    <a:cubicBezTo>
                      <a:pt x="24" y="518"/>
                      <a:pt x="24" y="518"/>
                      <a:pt x="24" y="518"/>
                    </a:cubicBezTo>
                    <a:cubicBezTo>
                      <a:pt x="318" y="518"/>
                      <a:pt x="318" y="518"/>
                      <a:pt x="318" y="518"/>
                    </a:cubicBezTo>
                    <a:cubicBezTo>
                      <a:pt x="333" y="518"/>
                      <a:pt x="333" y="518"/>
                      <a:pt x="333" y="518"/>
                    </a:cubicBezTo>
                    <a:cubicBezTo>
                      <a:pt x="502" y="518"/>
                      <a:pt x="502" y="518"/>
                      <a:pt x="502" y="518"/>
                    </a:cubicBezTo>
                    <a:cubicBezTo>
                      <a:pt x="507" y="518"/>
                      <a:pt x="507" y="518"/>
                      <a:pt x="507" y="518"/>
                    </a:cubicBezTo>
                    <a:cubicBezTo>
                      <a:pt x="552" y="518"/>
                      <a:pt x="552" y="518"/>
                      <a:pt x="552" y="518"/>
                    </a:cubicBezTo>
                    <a:lnTo>
                      <a:pt x="552" y="551"/>
                    </a:lnTo>
                    <a:close/>
                    <a:moveTo>
                      <a:pt x="466" y="381"/>
                    </a:moveTo>
                    <a:cubicBezTo>
                      <a:pt x="462" y="377"/>
                      <a:pt x="456" y="373"/>
                      <a:pt x="450" y="372"/>
                    </a:cubicBezTo>
                    <a:cubicBezTo>
                      <a:pt x="413" y="361"/>
                      <a:pt x="413" y="361"/>
                      <a:pt x="413" y="361"/>
                    </a:cubicBezTo>
                    <a:cubicBezTo>
                      <a:pt x="409" y="360"/>
                      <a:pt x="404" y="361"/>
                      <a:pt x="400" y="364"/>
                    </a:cubicBezTo>
                    <a:cubicBezTo>
                      <a:pt x="398" y="366"/>
                      <a:pt x="398" y="366"/>
                      <a:pt x="398" y="366"/>
                    </a:cubicBezTo>
                    <a:cubicBezTo>
                      <a:pt x="393" y="370"/>
                      <a:pt x="384" y="370"/>
                      <a:pt x="380" y="366"/>
                    </a:cubicBezTo>
                    <a:cubicBezTo>
                      <a:pt x="377" y="364"/>
                      <a:pt x="377" y="364"/>
                      <a:pt x="377" y="364"/>
                    </a:cubicBezTo>
                    <a:cubicBezTo>
                      <a:pt x="373" y="361"/>
                      <a:pt x="369" y="360"/>
                      <a:pt x="364" y="361"/>
                    </a:cubicBezTo>
                    <a:cubicBezTo>
                      <a:pt x="328" y="372"/>
                      <a:pt x="328" y="372"/>
                      <a:pt x="328" y="372"/>
                    </a:cubicBezTo>
                    <a:cubicBezTo>
                      <a:pt x="315" y="375"/>
                      <a:pt x="305" y="384"/>
                      <a:pt x="300" y="395"/>
                    </a:cubicBezTo>
                    <a:cubicBezTo>
                      <a:pt x="293" y="441"/>
                      <a:pt x="293" y="441"/>
                      <a:pt x="293" y="441"/>
                    </a:cubicBezTo>
                    <a:cubicBezTo>
                      <a:pt x="110" y="441"/>
                      <a:pt x="110" y="441"/>
                      <a:pt x="110" y="441"/>
                    </a:cubicBezTo>
                    <a:cubicBezTo>
                      <a:pt x="110" y="354"/>
                      <a:pt x="110" y="354"/>
                      <a:pt x="110" y="354"/>
                    </a:cubicBezTo>
                    <a:cubicBezTo>
                      <a:pt x="85" y="354"/>
                      <a:pt x="85" y="354"/>
                      <a:pt x="85" y="354"/>
                    </a:cubicBezTo>
                    <a:cubicBezTo>
                      <a:pt x="85" y="465"/>
                      <a:pt x="85" y="465"/>
                      <a:pt x="85" y="465"/>
                    </a:cubicBezTo>
                    <a:cubicBezTo>
                      <a:pt x="491" y="465"/>
                      <a:pt x="491" y="465"/>
                      <a:pt x="491" y="465"/>
                    </a:cubicBezTo>
                    <a:cubicBezTo>
                      <a:pt x="491" y="208"/>
                      <a:pt x="491" y="208"/>
                      <a:pt x="491" y="208"/>
                    </a:cubicBezTo>
                    <a:cubicBezTo>
                      <a:pt x="262" y="208"/>
                      <a:pt x="262" y="208"/>
                      <a:pt x="262" y="208"/>
                    </a:cubicBezTo>
                    <a:cubicBezTo>
                      <a:pt x="262" y="233"/>
                      <a:pt x="262" y="233"/>
                      <a:pt x="262" y="233"/>
                    </a:cubicBezTo>
                    <a:cubicBezTo>
                      <a:pt x="466" y="233"/>
                      <a:pt x="466" y="233"/>
                      <a:pt x="466" y="233"/>
                    </a:cubicBezTo>
                    <a:lnTo>
                      <a:pt x="466" y="381"/>
                    </a:lnTo>
                    <a:close/>
                    <a:moveTo>
                      <a:pt x="318" y="441"/>
                    </a:moveTo>
                    <a:cubicBezTo>
                      <a:pt x="324" y="403"/>
                      <a:pt x="324" y="403"/>
                      <a:pt x="324" y="403"/>
                    </a:cubicBezTo>
                    <a:cubicBezTo>
                      <a:pt x="325" y="400"/>
                      <a:pt x="329" y="397"/>
                      <a:pt x="334" y="395"/>
                    </a:cubicBezTo>
                    <a:cubicBezTo>
                      <a:pt x="365" y="386"/>
                      <a:pt x="365" y="386"/>
                      <a:pt x="365" y="386"/>
                    </a:cubicBezTo>
                    <a:cubicBezTo>
                      <a:pt x="378" y="396"/>
                      <a:pt x="399" y="396"/>
                      <a:pt x="412" y="386"/>
                    </a:cubicBezTo>
                    <a:cubicBezTo>
                      <a:pt x="443" y="395"/>
                      <a:pt x="443" y="395"/>
                      <a:pt x="443" y="395"/>
                    </a:cubicBezTo>
                    <a:cubicBezTo>
                      <a:pt x="448" y="397"/>
                      <a:pt x="452" y="400"/>
                      <a:pt x="454" y="403"/>
                    </a:cubicBezTo>
                    <a:cubicBezTo>
                      <a:pt x="459" y="441"/>
                      <a:pt x="459" y="441"/>
                      <a:pt x="459" y="441"/>
                    </a:cubicBezTo>
                    <a:lnTo>
                      <a:pt x="318" y="441"/>
                    </a:lnTo>
                    <a:close/>
                    <a:moveTo>
                      <a:pt x="419" y="338"/>
                    </a:moveTo>
                    <a:cubicBezTo>
                      <a:pt x="429" y="329"/>
                      <a:pt x="434" y="314"/>
                      <a:pt x="434" y="294"/>
                    </a:cubicBezTo>
                    <a:cubicBezTo>
                      <a:pt x="434" y="270"/>
                      <a:pt x="413" y="251"/>
                      <a:pt x="389" y="251"/>
                    </a:cubicBezTo>
                    <a:cubicBezTo>
                      <a:pt x="364" y="251"/>
                      <a:pt x="343" y="270"/>
                      <a:pt x="343" y="294"/>
                    </a:cubicBezTo>
                    <a:cubicBezTo>
                      <a:pt x="343" y="314"/>
                      <a:pt x="348" y="329"/>
                      <a:pt x="358" y="338"/>
                    </a:cubicBezTo>
                    <a:cubicBezTo>
                      <a:pt x="365" y="345"/>
                      <a:pt x="374" y="352"/>
                      <a:pt x="389" y="352"/>
                    </a:cubicBezTo>
                    <a:cubicBezTo>
                      <a:pt x="403" y="352"/>
                      <a:pt x="412" y="345"/>
                      <a:pt x="419" y="338"/>
                    </a:cubicBezTo>
                    <a:close/>
                    <a:moveTo>
                      <a:pt x="368" y="294"/>
                    </a:moveTo>
                    <a:cubicBezTo>
                      <a:pt x="368" y="284"/>
                      <a:pt x="377" y="275"/>
                      <a:pt x="389" y="275"/>
                    </a:cubicBezTo>
                    <a:cubicBezTo>
                      <a:pt x="400" y="275"/>
                      <a:pt x="409" y="284"/>
                      <a:pt x="409" y="294"/>
                    </a:cubicBezTo>
                    <a:cubicBezTo>
                      <a:pt x="409" y="307"/>
                      <a:pt x="407" y="316"/>
                      <a:pt x="402" y="320"/>
                    </a:cubicBezTo>
                    <a:cubicBezTo>
                      <a:pt x="397" y="326"/>
                      <a:pt x="394" y="328"/>
                      <a:pt x="389" y="328"/>
                    </a:cubicBezTo>
                    <a:cubicBezTo>
                      <a:pt x="383" y="328"/>
                      <a:pt x="381" y="326"/>
                      <a:pt x="375" y="320"/>
                    </a:cubicBezTo>
                    <a:cubicBezTo>
                      <a:pt x="370" y="316"/>
                      <a:pt x="368" y="307"/>
                      <a:pt x="368" y="294"/>
                    </a:cubicBezTo>
                    <a:close/>
                    <a:moveTo>
                      <a:pt x="251" y="269"/>
                    </a:moveTo>
                    <a:cubicBezTo>
                      <a:pt x="251" y="0"/>
                      <a:pt x="251" y="0"/>
                      <a:pt x="251" y="0"/>
                    </a:cubicBezTo>
                    <a:cubicBezTo>
                      <a:pt x="0" y="0"/>
                      <a:pt x="0" y="0"/>
                      <a:pt x="0" y="0"/>
                    </a:cubicBezTo>
                    <a:cubicBezTo>
                      <a:pt x="0" y="342"/>
                      <a:pt x="0" y="342"/>
                      <a:pt x="0" y="342"/>
                    </a:cubicBezTo>
                    <a:cubicBezTo>
                      <a:pt x="325" y="342"/>
                      <a:pt x="325" y="342"/>
                      <a:pt x="325" y="342"/>
                    </a:cubicBezTo>
                    <a:lnTo>
                      <a:pt x="251" y="269"/>
                    </a:lnTo>
                    <a:close/>
                    <a:moveTo>
                      <a:pt x="24" y="24"/>
                    </a:moveTo>
                    <a:cubicBezTo>
                      <a:pt x="227" y="24"/>
                      <a:pt x="227" y="24"/>
                      <a:pt x="227" y="24"/>
                    </a:cubicBezTo>
                    <a:cubicBezTo>
                      <a:pt x="227" y="279"/>
                      <a:pt x="227" y="279"/>
                      <a:pt x="227" y="279"/>
                    </a:cubicBezTo>
                    <a:cubicBezTo>
                      <a:pt x="266" y="317"/>
                      <a:pt x="266" y="317"/>
                      <a:pt x="266" y="317"/>
                    </a:cubicBezTo>
                    <a:cubicBezTo>
                      <a:pt x="24" y="317"/>
                      <a:pt x="24" y="317"/>
                      <a:pt x="24" y="317"/>
                    </a:cubicBezTo>
                    <a:lnTo>
                      <a:pt x="24" y="24"/>
                    </a:lnTo>
                    <a:close/>
                    <a:moveTo>
                      <a:pt x="47" y="59"/>
                    </a:moveTo>
                    <a:cubicBezTo>
                      <a:pt x="205" y="59"/>
                      <a:pt x="205" y="59"/>
                      <a:pt x="205" y="59"/>
                    </a:cubicBezTo>
                    <a:cubicBezTo>
                      <a:pt x="205" y="84"/>
                      <a:pt x="205" y="84"/>
                      <a:pt x="205" y="84"/>
                    </a:cubicBezTo>
                    <a:cubicBezTo>
                      <a:pt x="47" y="84"/>
                      <a:pt x="47" y="84"/>
                      <a:pt x="47" y="84"/>
                    </a:cubicBezTo>
                    <a:lnTo>
                      <a:pt x="47" y="59"/>
                    </a:lnTo>
                    <a:close/>
                    <a:moveTo>
                      <a:pt x="426" y="98"/>
                    </a:moveTo>
                    <a:cubicBezTo>
                      <a:pt x="426" y="122"/>
                      <a:pt x="426" y="122"/>
                      <a:pt x="426" y="122"/>
                    </a:cubicBezTo>
                    <a:cubicBezTo>
                      <a:pt x="361" y="122"/>
                      <a:pt x="361" y="122"/>
                      <a:pt x="361" y="122"/>
                    </a:cubicBezTo>
                    <a:cubicBezTo>
                      <a:pt x="361" y="98"/>
                      <a:pt x="361" y="98"/>
                      <a:pt x="361" y="98"/>
                    </a:cubicBezTo>
                    <a:lnTo>
                      <a:pt x="426" y="98"/>
                    </a:lnTo>
                    <a:close/>
                    <a:moveTo>
                      <a:pt x="329" y="122"/>
                    </a:moveTo>
                    <a:cubicBezTo>
                      <a:pt x="264" y="122"/>
                      <a:pt x="264" y="122"/>
                      <a:pt x="264" y="122"/>
                    </a:cubicBezTo>
                    <a:cubicBezTo>
                      <a:pt x="264" y="98"/>
                      <a:pt x="264" y="98"/>
                      <a:pt x="264" y="98"/>
                    </a:cubicBezTo>
                    <a:cubicBezTo>
                      <a:pt x="329" y="98"/>
                      <a:pt x="329" y="98"/>
                      <a:pt x="329" y="98"/>
                    </a:cubicBezTo>
                    <a:lnTo>
                      <a:pt x="329" y="122"/>
                    </a:lnTo>
                    <a:close/>
                    <a:moveTo>
                      <a:pt x="95" y="150"/>
                    </a:moveTo>
                    <a:cubicBezTo>
                      <a:pt x="47" y="150"/>
                      <a:pt x="47" y="150"/>
                      <a:pt x="47" y="150"/>
                    </a:cubicBezTo>
                    <a:cubicBezTo>
                      <a:pt x="47" y="126"/>
                      <a:pt x="47" y="126"/>
                      <a:pt x="47" y="126"/>
                    </a:cubicBezTo>
                    <a:cubicBezTo>
                      <a:pt x="95" y="126"/>
                      <a:pt x="95" y="126"/>
                      <a:pt x="95" y="126"/>
                    </a:cubicBezTo>
                    <a:lnTo>
                      <a:pt x="95" y="150"/>
                    </a:lnTo>
                    <a:close/>
                    <a:moveTo>
                      <a:pt x="126" y="126"/>
                    </a:moveTo>
                    <a:cubicBezTo>
                      <a:pt x="205" y="126"/>
                      <a:pt x="205" y="126"/>
                      <a:pt x="205" y="126"/>
                    </a:cubicBezTo>
                    <a:cubicBezTo>
                      <a:pt x="205" y="150"/>
                      <a:pt x="205" y="150"/>
                      <a:pt x="205" y="150"/>
                    </a:cubicBezTo>
                    <a:cubicBezTo>
                      <a:pt x="126" y="150"/>
                      <a:pt x="126" y="150"/>
                      <a:pt x="126" y="150"/>
                    </a:cubicBezTo>
                    <a:lnTo>
                      <a:pt x="126" y="126"/>
                    </a:lnTo>
                    <a:close/>
                    <a:moveTo>
                      <a:pt x="47" y="192"/>
                    </a:moveTo>
                    <a:cubicBezTo>
                      <a:pt x="205" y="192"/>
                      <a:pt x="205" y="192"/>
                      <a:pt x="205" y="192"/>
                    </a:cubicBezTo>
                    <a:cubicBezTo>
                      <a:pt x="205" y="216"/>
                      <a:pt x="205" y="216"/>
                      <a:pt x="205" y="216"/>
                    </a:cubicBezTo>
                    <a:cubicBezTo>
                      <a:pt x="47" y="216"/>
                      <a:pt x="47" y="216"/>
                      <a:pt x="47" y="216"/>
                    </a:cubicBezTo>
                    <a:lnTo>
                      <a:pt x="47" y="192"/>
                    </a:lnTo>
                    <a:close/>
                    <a:moveTo>
                      <a:pt x="47" y="258"/>
                    </a:moveTo>
                    <a:cubicBezTo>
                      <a:pt x="138" y="258"/>
                      <a:pt x="138" y="258"/>
                      <a:pt x="138" y="258"/>
                    </a:cubicBezTo>
                    <a:cubicBezTo>
                      <a:pt x="138" y="283"/>
                      <a:pt x="138" y="283"/>
                      <a:pt x="138" y="283"/>
                    </a:cubicBezTo>
                    <a:cubicBezTo>
                      <a:pt x="47" y="283"/>
                      <a:pt x="47" y="283"/>
                      <a:pt x="47" y="283"/>
                    </a:cubicBezTo>
                    <a:lnTo>
                      <a:pt x="47" y="258"/>
                    </a:lnTo>
                    <a:close/>
                    <a:moveTo>
                      <a:pt x="169" y="258"/>
                    </a:moveTo>
                    <a:cubicBezTo>
                      <a:pt x="205" y="258"/>
                      <a:pt x="205" y="258"/>
                      <a:pt x="205" y="258"/>
                    </a:cubicBezTo>
                    <a:cubicBezTo>
                      <a:pt x="205" y="283"/>
                      <a:pt x="205" y="283"/>
                      <a:pt x="205" y="283"/>
                    </a:cubicBezTo>
                    <a:cubicBezTo>
                      <a:pt x="169" y="283"/>
                      <a:pt x="169" y="283"/>
                      <a:pt x="169" y="283"/>
                    </a:cubicBezTo>
                    <a:lnTo>
                      <a:pt x="169" y="25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285F4"/>
                  </a:solidFill>
                  <a:effectLst/>
                  <a:uLnTx/>
                  <a:uFillTx/>
                  <a:latin typeface="Arial"/>
                  <a:cs typeface="Arial"/>
                  <a:sym typeface="Arial"/>
                </a:endParaRPr>
              </a:p>
            </p:txBody>
          </p:sp>
        </p:grpSp>
        <p:grpSp>
          <p:nvGrpSpPr>
            <p:cNvPr id="18" name="Group 5">
              <a:extLst>
                <a:ext uri="{FF2B5EF4-FFF2-40B4-BE49-F238E27FC236}">
                  <a16:creationId xmlns:a16="http://schemas.microsoft.com/office/drawing/2014/main" xmlns="" id="{52209C75-9E1F-9A4A-FEDC-41ADDA2F33B8}"/>
                </a:ext>
              </a:extLst>
            </p:cNvPr>
            <p:cNvGrpSpPr/>
            <p:nvPr/>
          </p:nvGrpSpPr>
          <p:grpSpPr>
            <a:xfrm>
              <a:off x="400533" y="3876882"/>
              <a:ext cx="8192732" cy="424554"/>
              <a:chOff x="481184" y="3221882"/>
              <a:chExt cx="8192732" cy="424554"/>
            </a:xfrm>
          </p:grpSpPr>
          <p:sp>
            <p:nvSpPr>
              <p:cNvPr id="19" name="Google Shape;209;p4">
                <a:extLst>
                  <a:ext uri="{FF2B5EF4-FFF2-40B4-BE49-F238E27FC236}">
                    <a16:creationId xmlns:a16="http://schemas.microsoft.com/office/drawing/2014/main" xmlns="" id="{1D1A29EA-AC28-ADD9-C9E7-E59319EF2DD4}"/>
                  </a:ext>
                </a:extLst>
              </p:cNvPr>
              <p:cNvSpPr txBox="1"/>
              <p:nvPr/>
            </p:nvSpPr>
            <p:spPr>
              <a:xfrm>
                <a:off x="866326" y="3271709"/>
                <a:ext cx="7807590"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0" i="0" u="none" strike="noStrike" kern="0" cap="none" spc="0" normalizeH="0" baseline="0" noProof="0" dirty="0">
                    <a:ln>
                      <a:noFill/>
                    </a:ln>
                    <a:solidFill>
                      <a:srgbClr val="000000"/>
                    </a:solidFill>
                    <a:effectLst/>
                    <a:uLnTx/>
                    <a:uFillTx/>
                    <a:latin typeface="Arial"/>
                    <a:cs typeface="Arial"/>
                    <a:sym typeface="Arial"/>
                  </a:rPr>
                  <a:t>Στο </a:t>
                </a:r>
                <a:r>
                  <a:rPr kumimoji="0" lang="el-GR" sz="1300" b="1" i="0" u="none" strike="noStrike" kern="0" cap="none" spc="0" normalizeH="0" baseline="0" noProof="0" dirty="0">
                    <a:ln>
                      <a:noFill/>
                    </a:ln>
                    <a:solidFill>
                      <a:srgbClr val="3477B2"/>
                    </a:solidFill>
                    <a:effectLst/>
                    <a:uLnTx/>
                    <a:uFillTx/>
                    <a:latin typeface="Arial"/>
                    <a:cs typeface="Arial"/>
                    <a:sym typeface="Arial"/>
                  </a:rPr>
                  <a:t>σύνολο (35) </a:t>
                </a:r>
                <a:r>
                  <a:rPr kumimoji="0" lang="el-GR" sz="1300" b="0" i="0" u="none" strike="noStrike" kern="0" cap="none" spc="0" normalizeH="0" baseline="0" noProof="0" dirty="0">
                    <a:ln>
                      <a:noFill/>
                    </a:ln>
                    <a:solidFill>
                      <a:srgbClr val="000000"/>
                    </a:solidFill>
                    <a:effectLst/>
                    <a:uLnTx/>
                    <a:uFillTx/>
                    <a:latin typeface="Arial"/>
                    <a:cs typeface="Arial"/>
                    <a:sym typeface="Arial"/>
                  </a:rPr>
                  <a:t>των ΣΤΙΣ έχει γίνει </a:t>
                </a:r>
                <a:r>
                  <a:rPr kumimoji="0" lang="el-GR" sz="1300" b="1" i="0" u="none" strike="noStrike" kern="0" cap="none" spc="0" normalizeH="0" baseline="0" noProof="0" dirty="0">
                    <a:ln>
                      <a:noFill/>
                    </a:ln>
                    <a:solidFill>
                      <a:srgbClr val="3477B2"/>
                    </a:solidFill>
                    <a:effectLst/>
                    <a:uLnTx/>
                    <a:uFillTx/>
                    <a:latin typeface="Arial"/>
                    <a:cs typeface="Arial"/>
                    <a:sym typeface="Arial"/>
                  </a:rPr>
                  <a:t>εγκατάσταση εξοπλισμού</a:t>
                </a:r>
                <a:r>
                  <a:rPr kumimoji="0" lang="el-GR" sz="1300" b="0" i="0" u="none" strike="noStrike" kern="0" cap="none" spc="0" normalizeH="0" baseline="0" noProof="0" dirty="0">
                    <a:ln>
                      <a:noFill/>
                    </a:ln>
                    <a:solidFill>
                      <a:srgbClr val="000000"/>
                    </a:solidFill>
                    <a:effectLst/>
                    <a:uLnTx/>
                    <a:uFillTx/>
                    <a:latin typeface="Arial"/>
                    <a:cs typeface="Arial"/>
                    <a:sym typeface="Arial"/>
                  </a:rPr>
                  <a:t>.</a:t>
                </a:r>
              </a:p>
            </p:txBody>
          </p:sp>
          <p:sp>
            <p:nvSpPr>
              <p:cNvPr id="20" name="Google Shape;593;p19">
                <a:extLst>
                  <a:ext uri="{FF2B5EF4-FFF2-40B4-BE49-F238E27FC236}">
                    <a16:creationId xmlns:a16="http://schemas.microsoft.com/office/drawing/2014/main" xmlns="" id="{40447DF6-1521-E7CC-D20C-B6C3C2FCA858}"/>
                  </a:ext>
                </a:extLst>
              </p:cNvPr>
              <p:cNvSpPr/>
              <p:nvPr/>
            </p:nvSpPr>
            <p:spPr>
              <a:xfrm>
                <a:off x="481184" y="3221882"/>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21" name="Group 8">
              <a:extLst>
                <a:ext uri="{FF2B5EF4-FFF2-40B4-BE49-F238E27FC236}">
                  <a16:creationId xmlns:a16="http://schemas.microsoft.com/office/drawing/2014/main" xmlns="" id="{628F9D8F-D5A5-5FD1-18BD-FB45E1CDDCCF}"/>
                </a:ext>
              </a:extLst>
            </p:cNvPr>
            <p:cNvGrpSpPr/>
            <p:nvPr/>
          </p:nvGrpSpPr>
          <p:grpSpPr>
            <a:xfrm>
              <a:off x="4409238" y="1710011"/>
              <a:ext cx="1990895" cy="1324921"/>
              <a:chOff x="4701740" y="994051"/>
              <a:chExt cx="1990895" cy="1324921"/>
            </a:xfrm>
          </p:grpSpPr>
          <p:sp>
            <p:nvSpPr>
              <p:cNvPr id="22" name="Google Shape;753;p10">
                <a:extLst>
                  <a:ext uri="{FF2B5EF4-FFF2-40B4-BE49-F238E27FC236}">
                    <a16:creationId xmlns:a16="http://schemas.microsoft.com/office/drawing/2014/main" xmlns="" id="{40D70B9C-CFF2-56D0-77CD-81DE5F4621B8}"/>
                  </a:ext>
                </a:extLst>
              </p:cNvPr>
              <p:cNvSpPr txBox="1"/>
              <p:nvPr/>
            </p:nvSpPr>
            <p:spPr>
              <a:xfrm>
                <a:off x="4701740" y="1626515"/>
                <a:ext cx="1990895"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3000</a:t>
                </a:r>
                <a:r>
                  <a:rPr kumimoji="0" lang="el-GR" sz="1300" b="0" i="0" u="none" strike="noStrike" kern="0" cap="none" spc="0" normalizeH="0" baseline="0" noProof="0" dirty="0">
                    <a:ln>
                      <a:noFill/>
                    </a:ln>
                    <a:solidFill>
                      <a:srgbClr val="203864"/>
                    </a:solidFill>
                    <a:effectLst/>
                    <a:uLnTx/>
                    <a:uFillTx/>
                    <a:latin typeface="Arial"/>
                    <a:ea typeface="Arial"/>
                    <a:cs typeface="Arial"/>
                    <a:sym typeface="Arial"/>
                  </a:rPr>
                  <a:t> </a:t>
                </a:r>
                <a:r>
                  <a:rPr kumimoji="0" lang="el-GR" sz="1300" b="0" i="0" u="none" strike="noStrike" kern="0" cap="none" spc="0" normalizeH="0" baseline="0" noProof="0" dirty="0">
                    <a:ln>
                      <a:noFill/>
                    </a:ln>
                    <a:solidFill>
                      <a:srgbClr val="000000"/>
                    </a:solidFill>
                    <a:effectLst/>
                    <a:uLnTx/>
                    <a:uFillTx/>
                    <a:latin typeface="Arial"/>
                    <a:cs typeface="Arial"/>
                    <a:sym typeface="Arial"/>
                  </a:rPr>
                  <a:t>Συστήματα κατ’ οίκον νοσηλείας έχουν παραληφθεί</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3" name="Google Shape;1303;p87">
                <a:extLst>
                  <a:ext uri="{FF2B5EF4-FFF2-40B4-BE49-F238E27FC236}">
                    <a16:creationId xmlns:a16="http://schemas.microsoft.com/office/drawing/2014/main" xmlns="" id="{BD253FEE-4B2A-BE92-EB29-91EDF30B7B29}"/>
                  </a:ext>
                </a:extLst>
              </p:cNvPr>
              <p:cNvGrpSpPr/>
              <p:nvPr/>
            </p:nvGrpSpPr>
            <p:grpSpPr>
              <a:xfrm>
                <a:off x="5427187" y="994051"/>
                <a:ext cx="540000" cy="540000"/>
                <a:chOff x="7536535" y="994045"/>
                <a:chExt cx="1371600" cy="1371600"/>
              </a:xfrm>
              <a:solidFill>
                <a:srgbClr val="013476"/>
              </a:solidFill>
            </p:grpSpPr>
            <p:sp>
              <p:nvSpPr>
                <p:cNvPr id="24" name="Google Shape;1304;p87">
                  <a:extLst>
                    <a:ext uri="{FF2B5EF4-FFF2-40B4-BE49-F238E27FC236}">
                      <a16:creationId xmlns:a16="http://schemas.microsoft.com/office/drawing/2014/main" xmlns="" id="{7CD87BA6-0F55-2BCA-D2F4-CF122710CC68}"/>
                    </a:ext>
                  </a:extLst>
                </p:cNvPr>
                <p:cNvSpPr/>
                <p:nvPr/>
              </p:nvSpPr>
              <p:spPr>
                <a:xfrm>
                  <a:off x="8218620" y="1469914"/>
                  <a:ext cx="27813" cy="62769"/>
                </a:xfrm>
                <a:custGeom>
                  <a:avLst/>
                  <a:gdLst/>
                  <a:ahLst/>
                  <a:cxnLst/>
                  <a:rect l="l" t="t" r="r" b="b"/>
                  <a:pathLst>
                    <a:path w="27813" h="62769" extrusionOk="0">
                      <a:moveTo>
                        <a:pt x="0" y="0"/>
                      </a:moveTo>
                      <a:lnTo>
                        <a:pt x="27813" y="0"/>
                      </a:lnTo>
                      <a:lnTo>
                        <a:pt x="27813" y="62770"/>
                      </a:lnTo>
                      <a:lnTo>
                        <a:pt x="0" y="6277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5" name="Google Shape;1305;p87">
                  <a:extLst>
                    <a:ext uri="{FF2B5EF4-FFF2-40B4-BE49-F238E27FC236}">
                      <a16:creationId xmlns:a16="http://schemas.microsoft.com/office/drawing/2014/main" xmlns="" id="{646A82C7-D784-2EB5-072D-04F28B3B20E7}"/>
                    </a:ext>
                  </a:extLst>
                </p:cNvPr>
                <p:cNvSpPr/>
                <p:nvPr/>
              </p:nvSpPr>
              <p:spPr>
                <a:xfrm>
                  <a:off x="7923630" y="1617361"/>
                  <a:ext cx="95" cy="9525"/>
                </a:xfrm>
                <a:custGeom>
                  <a:avLst/>
                  <a:gdLst/>
                  <a:ahLst/>
                  <a:cxnLst/>
                  <a:rect l="l" t="t" r="r" b="b"/>
                  <a:pathLst>
                    <a:path w="95" h="9525" extrusionOk="0">
                      <a:moveTo>
                        <a:pt x="0" y="0"/>
                      </a:moveTo>
                      <a:lnTo>
                        <a:pt x="95" y="0"/>
                      </a:lnTo>
                      <a:lnTo>
                        <a:pt x="95"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6" name="Google Shape;1306;p87">
                  <a:extLst>
                    <a:ext uri="{FF2B5EF4-FFF2-40B4-BE49-F238E27FC236}">
                      <a16:creationId xmlns:a16="http://schemas.microsoft.com/office/drawing/2014/main" xmlns="" id="{37FF0FCB-D62E-E5AB-E770-9B7A3FBC3CA0}"/>
                    </a:ext>
                  </a:extLst>
                </p:cNvPr>
                <p:cNvSpPr/>
                <p:nvPr/>
              </p:nvSpPr>
              <p:spPr>
                <a:xfrm>
                  <a:off x="8247195" y="1469914"/>
                  <a:ext cx="27813" cy="62769"/>
                </a:xfrm>
                <a:custGeom>
                  <a:avLst/>
                  <a:gdLst/>
                  <a:ahLst/>
                  <a:cxnLst/>
                  <a:rect l="l" t="t" r="r" b="b"/>
                  <a:pathLst>
                    <a:path w="27813" h="62769" extrusionOk="0">
                      <a:moveTo>
                        <a:pt x="0" y="0"/>
                      </a:moveTo>
                      <a:lnTo>
                        <a:pt x="27813" y="0"/>
                      </a:lnTo>
                      <a:lnTo>
                        <a:pt x="27813" y="62770"/>
                      </a:lnTo>
                      <a:lnTo>
                        <a:pt x="0" y="6277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7" name="Google Shape;1307;p87">
                  <a:extLst>
                    <a:ext uri="{FF2B5EF4-FFF2-40B4-BE49-F238E27FC236}">
                      <a16:creationId xmlns:a16="http://schemas.microsoft.com/office/drawing/2014/main" xmlns="" id="{2AF2D4D2-E93E-4CAF-D877-D86E15B778C3}"/>
                    </a:ext>
                  </a:extLst>
                </p:cNvPr>
                <p:cNvSpPr/>
                <p:nvPr/>
              </p:nvSpPr>
              <p:spPr>
                <a:xfrm>
                  <a:off x="7536535" y="994045"/>
                  <a:ext cx="1371600" cy="1371600"/>
                </a:xfrm>
                <a:custGeom>
                  <a:avLst/>
                  <a:gdLst/>
                  <a:ahLst/>
                  <a:cxnLst/>
                  <a:rect l="l" t="t" r="r" b="b"/>
                  <a:pathLst>
                    <a:path w="1371600" h="1371600" extrusionOk="0">
                      <a:moveTo>
                        <a:pt x="0" y="0"/>
                      </a:moveTo>
                      <a:lnTo>
                        <a:pt x="0" y="1371600"/>
                      </a:lnTo>
                      <a:lnTo>
                        <a:pt x="1371600" y="1371600"/>
                      </a:lnTo>
                      <a:lnTo>
                        <a:pt x="1371600" y="0"/>
                      </a:lnTo>
                      <a:close/>
                      <a:moveTo>
                        <a:pt x="1313021" y="1313021"/>
                      </a:moveTo>
                      <a:lnTo>
                        <a:pt x="58579" y="1313021"/>
                      </a:lnTo>
                      <a:lnTo>
                        <a:pt x="58579" y="58484"/>
                      </a:lnTo>
                      <a:lnTo>
                        <a:pt x="1313021" y="58484"/>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8" name="Google Shape;1308;p87">
                  <a:extLst>
                    <a:ext uri="{FF2B5EF4-FFF2-40B4-BE49-F238E27FC236}">
                      <a16:creationId xmlns:a16="http://schemas.microsoft.com/office/drawing/2014/main" xmlns="" id="{381DE61D-644E-9612-FFF4-4E753D7F12D4}"/>
                    </a:ext>
                  </a:extLst>
                </p:cNvPr>
                <p:cNvSpPr/>
                <p:nvPr/>
              </p:nvSpPr>
              <p:spPr>
                <a:xfrm>
                  <a:off x="7727035" y="1250648"/>
                  <a:ext cx="983456" cy="905446"/>
                </a:xfrm>
                <a:custGeom>
                  <a:avLst/>
                  <a:gdLst/>
                  <a:ahLst/>
                  <a:cxnLst/>
                  <a:rect l="l" t="t" r="r" b="b"/>
                  <a:pathLst>
                    <a:path w="983456" h="905446" extrusionOk="0">
                      <a:moveTo>
                        <a:pt x="180975" y="661321"/>
                      </a:moveTo>
                      <a:lnTo>
                        <a:pt x="414052" y="661321"/>
                      </a:lnTo>
                      <a:lnTo>
                        <a:pt x="414052" y="811911"/>
                      </a:lnTo>
                      <a:lnTo>
                        <a:pt x="924878" y="811911"/>
                      </a:lnTo>
                      <a:lnTo>
                        <a:pt x="924878" y="905447"/>
                      </a:lnTo>
                      <a:lnTo>
                        <a:pt x="983456" y="905447"/>
                      </a:lnTo>
                      <a:lnTo>
                        <a:pt x="983456" y="347282"/>
                      </a:lnTo>
                      <a:lnTo>
                        <a:pt x="924878" y="347282"/>
                      </a:lnTo>
                      <a:lnTo>
                        <a:pt x="924878" y="393668"/>
                      </a:lnTo>
                      <a:lnTo>
                        <a:pt x="414052" y="393668"/>
                      </a:lnTo>
                      <a:lnTo>
                        <a:pt x="414052" y="475012"/>
                      </a:lnTo>
                      <a:lnTo>
                        <a:pt x="389001" y="475012"/>
                      </a:lnTo>
                      <a:cubicBezTo>
                        <a:pt x="389001" y="473583"/>
                        <a:pt x="389001" y="472059"/>
                        <a:pt x="389001" y="470726"/>
                      </a:cubicBezTo>
                      <a:cubicBezTo>
                        <a:pt x="389042" y="401951"/>
                        <a:pt x="358117" y="336813"/>
                        <a:pt x="304800" y="293370"/>
                      </a:cubicBezTo>
                      <a:lnTo>
                        <a:pt x="304800" y="58198"/>
                      </a:lnTo>
                      <a:lnTo>
                        <a:pt x="456438" y="58198"/>
                      </a:lnTo>
                      <a:lnTo>
                        <a:pt x="456438" y="95250"/>
                      </a:lnTo>
                      <a:lnTo>
                        <a:pt x="413290" y="95250"/>
                      </a:lnTo>
                      <a:lnTo>
                        <a:pt x="413290" y="275177"/>
                      </a:lnTo>
                      <a:lnTo>
                        <a:pt x="558260" y="275177"/>
                      </a:lnTo>
                      <a:lnTo>
                        <a:pt x="558260" y="95250"/>
                      </a:lnTo>
                      <a:lnTo>
                        <a:pt x="515112" y="95250"/>
                      </a:lnTo>
                      <a:lnTo>
                        <a:pt x="515112" y="0"/>
                      </a:lnTo>
                      <a:lnTo>
                        <a:pt x="246221" y="0"/>
                      </a:lnTo>
                      <a:lnTo>
                        <a:pt x="246221" y="258699"/>
                      </a:lnTo>
                      <a:cubicBezTo>
                        <a:pt x="225356" y="250321"/>
                        <a:pt x="203372" y="245057"/>
                        <a:pt x="180975" y="243078"/>
                      </a:cubicBezTo>
                      <a:lnTo>
                        <a:pt x="180975" y="185261"/>
                      </a:lnTo>
                      <a:lnTo>
                        <a:pt x="0" y="185261"/>
                      </a:lnTo>
                      <a:lnTo>
                        <a:pt x="0" y="905447"/>
                      </a:lnTo>
                      <a:lnTo>
                        <a:pt x="180975" y="905447"/>
                      </a:lnTo>
                      <a:close/>
                      <a:moveTo>
                        <a:pt x="471488" y="153829"/>
                      </a:moveTo>
                      <a:lnTo>
                        <a:pt x="499300" y="153829"/>
                      </a:lnTo>
                      <a:lnTo>
                        <a:pt x="499300" y="216694"/>
                      </a:lnTo>
                      <a:lnTo>
                        <a:pt x="471869" y="216694"/>
                      </a:lnTo>
                      <a:close/>
                      <a:moveTo>
                        <a:pt x="472154" y="452247"/>
                      </a:moveTo>
                      <a:lnTo>
                        <a:pt x="924878" y="452247"/>
                      </a:lnTo>
                      <a:lnTo>
                        <a:pt x="924878" y="753047"/>
                      </a:lnTo>
                      <a:lnTo>
                        <a:pt x="472535" y="753047"/>
                      </a:lnTo>
                      <a:close/>
                      <a:moveTo>
                        <a:pt x="180975" y="302038"/>
                      </a:moveTo>
                      <a:cubicBezTo>
                        <a:pt x="266330" y="312345"/>
                        <a:pt x="330559" y="384750"/>
                        <a:pt x="330613" y="470726"/>
                      </a:cubicBezTo>
                      <a:cubicBezTo>
                        <a:pt x="330613" y="472154"/>
                        <a:pt x="330613" y="473583"/>
                        <a:pt x="330613" y="475012"/>
                      </a:cubicBezTo>
                      <a:lnTo>
                        <a:pt x="180975" y="475012"/>
                      </a:lnTo>
                      <a:close/>
                      <a:moveTo>
                        <a:pt x="180975" y="533972"/>
                      </a:moveTo>
                      <a:lnTo>
                        <a:pt x="414052" y="533972"/>
                      </a:lnTo>
                      <a:lnTo>
                        <a:pt x="414052" y="603123"/>
                      </a:lnTo>
                      <a:lnTo>
                        <a:pt x="180975" y="603123"/>
                      </a:lnTo>
                      <a:close/>
                      <a:moveTo>
                        <a:pt x="122396" y="847154"/>
                      </a:moveTo>
                      <a:lnTo>
                        <a:pt x="59341" y="847154"/>
                      </a:lnTo>
                      <a:lnTo>
                        <a:pt x="59341" y="243840"/>
                      </a:lnTo>
                      <a:lnTo>
                        <a:pt x="122777" y="24384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grpSp>
        </p:grpSp>
        <p:sp>
          <p:nvSpPr>
            <p:cNvPr id="29" name="TextBox 28">
              <a:extLst>
                <a:ext uri="{FF2B5EF4-FFF2-40B4-BE49-F238E27FC236}">
                  <a16:creationId xmlns:a16="http://schemas.microsoft.com/office/drawing/2014/main" xmlns="" id="{99030AEF-D379-B5D5-5784-32DCE434D5FB}"/>
                </a:ext>
              </a:extLst>
            </p:cNvPr>
            <p:cNvSpPr txBox="1"/>
            <p:nvPr/>
          </p:nvSpPr>
          <p:spPr>
            <a:xfrm>
              <a:off x="1203827" y="3404166"/>
              <a:ext cx="8554500" cy="338554"/>
            </a:xfrm>
            <a:prstGeom prst="rect">
              <a:avLst/>
            </a:prstGeom>
            <a:noFill/>
          </p:spPr>
          <p:txBody>
            <a:bodyPr wrap="square" rtlCol="0">
              <a:spAutoFit/>
            </a:bodyPr>
            <a:lstStyle/>
            <a:p>
              <a:r>
                <a:rPr lang="el-GR" sz="1600" b="1" dirty="0">
                  <a:solidFill>
                    <a:srgbClr val="3477B2"/>
                  </a:solidFill>
                </a:rPr>
                <a:t>Σταθμοί Τηλεϊατρικής Ιατρού Συμβούλου (ΣΤΙΣ) στα νοσοκομεία:</a:t>
              </a:r>
              <a:endParaRPr lang="en-GB" sz="1600" b="1" dirty="0">
                <a:solidFill>
                  <a:srgbClr val="3477B2"/>
                </a:solidFill>
              </a:endParaRPr>
            </a:p>
          </p:txBody>
        </p:sp>
        <p:grpSp>
          <p:nvGrpSpPr>
            <p:cNvPr id="30" name="Group 6">
              <a:extLst>
                <a:ext uri="{FF2B5EF4-FFF2-40B4-BE49-F238E27FC236}">
                  <a16:creationId xmlns:a16="http://schemas.microsoft.com/office/drawing/2014/main" xmlns="" id="{5652EFAA-026C-01BF-1E3E-2AF3A46A1ED1}"/>
                </a:ext>
              </a:extLst>
            </p:cNvPr>
            <p:cNvGrpSpPr/>
            <p:nvPr/>
          </p:nvGrpSpPr>
          <p:grpSpPr>
            <a:xfrm>
              <a:off x="400533" y="4250733"/>
              <a:ext cx="6571734" cy="424554"/>
              <a:chOff x="481184" y="3652449"/>
              <a:chExt cx="6571734" cy="424554"/>
            </a:xfrm>
          </p:grpSpPr>
          <p:sp>
            <p:nvSpPr>
              <p:cNvPr id="31" name="Google Shape;209;p4">
                <a:extLst>
                  <a:ext uri="{FF2B5EF4-FFF2-40B4-BE49-F238E27FC236}">
                    <a16:creationId xmlns:a16="http://schemas.microsoft.com/office/drawing/2014/main" xmlns="" id="{0CAF854E-C2A6-2072-83CE-8439F3898008}"/>
                  </a:ext>
                </a:extLst>
              </p:cNvPr>
              <p:cNvSpPr txBox="1"/>
              <p:nvPr/>
            </p:nvSpPr>
            <p:spPr>
              <a:xfrm>
                <a:off x="877425" y="3718553"/>
                <a:ext cx="6175493"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29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έχουν </a:t>
                </a:r>
                <a:r>
                  <a:rPr kumimoji="0" lang="el-GR" sz="1300" b="1" i="0" u="none" strike="noStrike" kern="0" cap="none" spc="0" normalizeH="0" baseline="0" noProof="0" dirty="0">
                    <a:ln>
                      <a:noFill/>
                    </a:ln>
                    <a:solidFill>
                      <a:srgbClr val="3477B2"/>
                    </a:solidFill>
                    <a:effectLst/>
                    <a:uLnTx/>
                    <a:uFillTx/>
                    <a:latin typeface="Arial"/>
                    <a:cs typeface="Arial"/>
                    <a:sym typeface="Arial"/>
                  </a:rPr>
                  <a:t>διασυνδεθεί</a:t>
                </a:r>
                <a:r>
                  <a:rPr kumimoji="0" lang="el-GR" sz="1300" b="0" i="0" u="none" strike="noStrike" kern="0" cap="none" spc="0" normalizeH="0" baseline="0" noProof="0" dirty="0">
                    <a:ln>
                      <a:noFill/>
                    </a:ln>
                    <a:solidFill>
                      <a:srgbClr val="000000"/>
                    </a:solidFill>
                    <a:effectLst/>
                    <a:uLnTx/>
                    <a:uFillTx/>
                    <a:latin typeface="Arial"/>
                    <a:cs typeface="Arial"/>
                    <a:sym typeface="Arial"/>
                  </a:rPr>
                  <a:t> στο Δίκτυο του ΕΔΙΤ.</a:t>
                </a:r>
              </a:p>
            </p:txBody>
          </p:sp>
          <p:sp>
            <p:nvSpPr>
              <p:cNvPr id="32" name="Google Shape;593;p19">
                <a:extLst>
                  <a:ext uri="{FF2B5EF4-FFF2-40B4-BE49-F238E27FC236}">
                    <a16:creationId xmlns:a16="http://schemas.microsoft.com/office/drawing/2014/main" xmlns="" id="{40F7F5D7-0EC9-1B2F-9466-EB2469B825C8}"/>
                  </a:ext>
                </a:extLst>
              </p:cNvPr>
              <p:cNvSpPr/>
              <p:nvPr/>
            </p:nvSpPr>
            <p:spPr>
              <a:xfrm>
                <a:off x="481184" y="3652449"/>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33" name="Group 15">
              <a:extLst>
                <a:ext uri="{FF2B5EF4-FFF2-40B4-BE49-F238E27FC236}">
                  <a16:creationId xmlns:a16="http://schemas.microsoft.com/office/drawing/2014/main" xmlns="" id="{85987A23-C69D-E254-E47C-9516EBB5CA77}"/>
                </a:ext>
              </a:extLst>
            </p:cNvPr>
            <p:cNvGrpSpPr/>
            <p:nvPr/>
          </p:nvGrpSpPr>
          <p:grpSpPr>
            <a:xfrm>
              <a:off x="400533" y="4594591"/>
              <a:ext cx="5538573" cy="424554"/>
              <a:chOff x="481184" y="3954781"/>
              <a:chExt cx="5538573" cy="424554"/>
            </a:xfrm>
          </p:grpSpPr>
          <p:sp>
            <p:nvSpPr>
              <p:cNvPr id="34" name="Google Shape;209;p4">
                <a:extLst>
                  <a:ext uri="{FF2B5EF4-FFF2-40B4-BE49-F238E27FC236}">
                    <a16:creationId xmlns:a16="http://schemas.microsoft.com/office/drawing/2014/main" xmlns="" id="{142D382B-008B-78E7-6E63-80D5FDD26991}"/>
                  </a:ext>
                </a:extLst>
              </p:cNvPr>
              <p:cNvSpPr txBox="1"/>
              <p:nvPr/>
            </p:nvSpPr>
            <p:spPr>
              <a:xfrm>
                <a:off x="866326" y="4070229"/>
                <a:ext cx="5153431"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0" i="0" u="none" strike="noStrike" kern="0" cap="none" spc="0" normalizeH="0" baseline="0" noProof="0" dirty="0">
                    <a:ln>
                      <a:noFill/>
                    </a:ln>
                    <a:solidFill>
                      <a:srgbClr val="000000"/>
                    </a:solidFill>
                    <a:effectLst/>
                    <a:uLnTx/>
                    <a:uFillTx/>
                    <a:latin typeface="Arial"/>
                    <a:cs typeface="Arial"/>
                    <a:sym typeface="Arial"/>
                  </a:rPr>
                  <a:t>Σε </a:t>
                </a:r>
                <a:r>
                  <a:rPr kumimoji="0" lang="el-GR" sz="1300" b="1" i="0" u="none" strike="noStrike" kern="0" cap="none" spc="0" normalizeH="0" baseline="0" noProof="0" dirty="0">
                    <a:ln>
                      <a:noFill/>
                    </a:ln>
                    <a:solidFill>
                      <a:srgbClr val="3477B2"/>
                    </a:solidFill>
                    <a:effectLst/>
                    <a:uLnTx/>
                    <a:uFillTx/>
                    <a:latin typeface="Arial"/>
                    <a:cs typeface="Arial"/>
                    <a:sym typeface="Arial"/>
                  </a:rPr>
                  <a:t>25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έχει ολοκληρωθεί η </a:t>
                </a:r>
                <a:r>
                  <a:rPr kumimoji="0" lang="el-GR" sz="1300" b="1" i="0" u="none" strike="noStrike" kern="0" cap="none" spc="0" normalizeH="0" baseline="0" noProof="0" dirty="0">
                    <a:ln>
                      <a:noFill/>
                    </a:ln>
                    <a:solidFill>
                      <a:srgbClr val="3477B2"/>
                    </a:solidFill>
                    <a:effectLst/>
                    <a:uLnTx/>
                    <a:uFillTx/>
                    <a:latin typeface="Arial"/>
                    <a:cs typeface="Arial"/>
                    <a:sym typeface="Arial"/>
                  </a:rPr>
                  <a:t>εκπαίδευση</a:t>
                </a:r>
                <a:r>
                  <a:rPr kumimoji="0" lang="el-GR" sz="1300" b="0" i="0" u="none" strike="noStrike" kern="0" cap="none" spc="0" normalizeH="0" baseline="0" noProof="0" dirty="0">
                    <a:ln>
                      <a:noFill/>
                    </a:ln>
                    <a:solidFill>
                      <a:srgbClr val="000000"/>
                    </a:solidFill>
                    <a:effectLst/>
                    <a:uLnTx/>
                    <a:uFillTx/>
                    <a:latin typeface="Arial"/>
                    <a:cs typeface="Arial"/>
                    <a:sym typeface="Arial"/>
                  </a:rPr>
                  <a:t> των Χρηστών. </a:t>
                </a:r>
              </a:p>
            </p:txBody>
          </p:sp>
          <p:sp>
            <p:nvSpPr>
              <p:cNvPr id="35" name="Google Shape;593;p19">
                <a:extLst>
                  <a:ext uri="{FF2B5EF4-FFF2-40B4-BE49-F238E27FC236}">
                    <a16:creationId xmlns:a16="http://schemas.microsoft.com/office/drawing/2014/main" xmlns="" id="{A25A3443-FA99-0782-0564-FC10B8148371}"/>
                  </a:ext>
                </a:extLst>
              </p:cNvPr>
              <p:cNvSpPr/>
              <p:nvPr/>
            </p:nvSpPr>
            <p:spPr>
              <a:xfrm>
                <a:off x="481184" y="3954781"/>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36" name="Group 27">
              <a:extLst>
                <a:ext uri="{FF2B5EF4-FFF2-40B4-BE49-F238E27FC236}">
                  <a16:creationId xmlns:a16="http://schemas.microsoft.com/office/drawing/2014/main" xmlns="" id="{6EC18359-3B36-D928-87F3-834E065BCCD5}"/>
                </a:ext>
              </a:extLst>
            </p:cNvPr>
            <p:cNvGrpSpPr/>
            <p:nvPr/>
          </p:nvGrpSpPr>
          <p:grpSpPr>
            <a:xfrm>
              <a:off x="400533" y="5085121"/>
              <a:ext cx="8181632" cy="507448"/>
              <a:chOff x="481184" y="4470761"/>
              <a:chExt cx="8181632" cy="507448"/>
            </a:xfrm>
          </p:grpSpPr>
          <p:sp>
            <p:nvSpPr>
              <p:cNvPr id="37" name="Google Shape;209;p4">
                <a:extLst>
                  <a:ext uri="{FF2B5EF4-FFF2-40B4-BE49-F238E27FC236}">
                    <a16:creationId xmlns:a16="http://schemas.microsoft.com/office/drawing/2014/main" xmlns="" id="{2AE93988-00D7-6086-21AB-CCCAD794501F}"/>
                  </a:ext>
                </a:extLst>
              </p:cNvPr>
              <p:cNvSpPr txBox="1"/>
              <p:nvPr/>
            </p:nvSpPr>
            <p:spPr>
              <a:xfrm>
                <a:off x="877426" y="4485807"/>
                <a:ext cx="7785390" cy="4924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0B0F0"/>
                  </a:buClr>
                  <a:buSzPts val="1600"/>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19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είναι </a:t>
                </a:r>
                <a:r>
                  <a:rPr kumimoji="0" lang="el-GR" sz="1300" b="1" i="0" u="none" strike="noStrike" kern="0" cap="none" spc="0" normalizeH="0" baseline="0" noProof="0" dirty="0">
                    <a:ln>
                      <a:noFill/>
                    </a:ln>
                    <a:solidFill>
                      <a:srgbClr val="3477B2"/>
                    </a:solidFill>
                    <a:effectLst/>
                    <a:uLnTx/>
                    <a:uFillTx/>
                    <a:latin typeface="Arial"/>
                    <a:cs typeface="Arial"/>
                    <a:sym typeface="Arial"/>
                  </a:rPr>
                  <a:t>πλήρως λειτουργικοί </a:t>
                </a:r>
                <a:r>
                  <a:rPr lang="el-GR" sz="1300" dirty="0"/>
                  <a:t>(έχουν ολοκληρωθεί τα στάδια της εκπαίδευσης, διασύνδεσης και πιλοτικής λειτουργίας)</a:t>
                </a:r>
                <a:r>
                  <a:rPr lang="el-GR" sz="1300" b="1" dirty="0">
                    <a:solidFill>
                      <a:srgbClr val="3477B2"/>
                    </a:solidFill>
                  </a:rPr>
                  <a:t>.</a:t>
                </a:r>
                <a:endParaRPr kumimoji="0" lang="el-GR"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593;p19">
                <a:extLst>
                  <a:ext uri="{FF2B5EF4-FFF2-40B4-BE49-F238E27FC236}">
                    <a16:creationId xmlns:a16="http://schemas.microsoft.com/office/drawing/2014/main" xmlns="" id="{942B3F9F-55AA-3610-FFBA-C015015B0975}"/>
                  </a:ext>
                </a:extLst>
              </p:cNvPr>
              <p:cNvSpPr/>
              <p:nvPr/>
            </p:nvSpPr>
            <p:spPr>
              <a:xfrm>
                <a:off x="481184" y="4470761"/>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sp>
        <p:nvSpPr>
          <p:cNvPr id="40" name="Ορθογώνιο 39"/>
          <p:cNvSpPr/>
          <p:nvPr/>
        </p:nvSpPr>
        <p:spPr>
          <a:xfrm>
            <a:off x="345889" y="410036"/>
            <a:ext cx="6494085" cy="492443"/>
          </a:xfrm>
          <a:prstGeom prst="rect">
            <a:avLst/>
          </a:prstGeom>
        </p:spPr>
        <p:txBody>
          <a:bodyPr wrap="none">
            <a:spAutoFit/>
          </a:bodyPr>
          <a:lstStyle/>
          <a:p>
            <a:r>
              <a:rPr lang="el-GR" sz="2600" b="1" dirty="0">
                <a:solidFill>
                  <a:srgbClr val="31506D"/>
                </a:solidFill>
                <a:latin typeface="Calibri" panose="020F0502020204030204" pitchFamily="34" charset="0"/>
                <a:ea typeface="Calibri" panose="020F0502020204030204" pitchFamily="34" charset="0"/>
                <a:cs typeface="Calibri" panose="020F0502020204030204" pitchFamily="34" charset="0"/>
                <a:sym typeface="Calibri"/>
              </a:rPr>
              <a:t>ΚΟΜΥ και Εθνικό Δίκτυο Τηλεϊατρικής (ΕΔΙΤ) </a:t>
            </a:r>
          </a:p>
        </p:txBody>
      </p:sp>
    </p:spTree>
    <p:extLst>
      <p:ext uri="{BB962C8B-B14F-4D97-AF65-F5344CB8AC3E}">
        <p14:creationId xmlns:p14="http://schemas.microsoft.com/office/powerpoint/2010/main" val="1379162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D3E485FC6DCA4398A3D89E92A8B6B9" ma:contentTypeVersion="17" ma:contentTypeDescription="Create a new document." ma:contentTypeScope="" ma:versionID="0ab895728ec228df17147f48cbe92fba">
  <xsd:schema xmlns:xsd="http://www.w3.org/2001/XMLSchema" xmlns:xs="http://www.w3.org/2001/XMLSchema" xmlns:p="http://schemas.microsoft.com/office/2006/metadata/properties" xmlns:ns2="b92f9df2-9a3a-49cf-b639-5612beca5cf2" xmlns:ns3="24d3bdf8-858b-49a9-82ff-d25d85bbb972" targetNamespace="http://schemas.microsoft.com/office/2006/metadata/properties" ma:root="true" ma:fieldsID="292c4d9e23c4417f72a0bf7bbdc8839b" ns2:_="" ns3:_="">
    <xsd:import namespace="b92f9df2-9a3a-49cf-b639-5612beca5cf2"/>
    <xsd:import namespace="24d3bdf8-858b-49a9-82ff-d25d85bbb9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f9df2-9a3a-49cf-b639-5612beca5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d3bdf8-858b-49a9-82ff-d25d85bbb9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18d4ba9-fbdb-4d43-8839-ebb8451e2d2a}" ma:internalName="TaxCatchAll" ma:showField="CatchAllData" ma:web="24d3bdf8-858b-49a9-82ff-d25d85bbb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2f9df2-9a3a-49cf-b639-5612beca5cf2">
      <Terms xmlns="http://schemas.microsoft.com/office/infopath/2007/PartnerControls"/>
    </lcf76f155ced4ddcb4097134ff3c332f>
    <TaxCatchAll xmlns="24d3bdf8-858b-49a9-82ff-d25d85bbb972" xsi:nil="true"/>
  </documentManagement>
</p:properties>
</file>

<file path=customXml/itemProps1.xml><?xml version="1.0" encoding="utf-8"?>
<ds:datastoreItem xmlns:ds="http://schemas.openxmlformats.org/officeDocument/2006/customXml" ds:itemID="{8B424F5C-ECE9-420F-9C7A-F363931E0962}">
  <ds:schemaRefs>
    <ds:schemaRef ds:uri="http://schemas.microsoft.com/sharepoint/v3/contenttype/forms"/>
  </ds:schemaRefs>
</ds:datastoreItem>
</file>

<file path=customXml/itemProps2.xml><?xml version="1.0" encoding="utf-8"?>
<ds:datastoreItem xmlns:ds="http://schemas.openxmlformats.org/officeDocument/2006/customXml" ds:itemID="{E87D0790-CA08-46C4-AD2C-5676F6382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f9df2-9a3a-49cf-b639-5612beca5cf2"/>
    <ds:schemaRef ds:uri="24d3bdf8-858b-49a9-82ff-d25d85bbb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F845A9-1CD0-483D-BB70-42CCA48ED3E8}">
  <ds:schemaRefs>
    <ds:schemaRef ds:uri="http://purl.org/dc/elements/1.1/"/>
    <ds:schemaRef ds:uri="http://schemas.microsoft.com/office/2006/metadata/properties"/>
    <ds:schemaRef ds:uri="http://schemas.microsoft.com/office/2006/documentManagement/types"/>
    <ds:schemaRef ds:uri="http://purl.org/dc/dcmitype/"/>
    <ds:schemaRef ds:uri="24d3bdf8-858b-49a9-82ff-d25d85bbb972"/>
    <ds:schemaRef ds:uri="http://purl.org/dc/terms/"/>
    <ds:schemaRef ds:uri="b92f9df2-9a3a-49cf-b639-5612beca5cf2"/>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89256c7-9946-44df-b379-51beb93fd2d9}" enabled="1" method="Privilege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15356</TotalTime>
  <Words>5030</Words>
  <Application>Microsoft Office PowerPoint</Application>
  <PresentationFormat>Widescreen</PresentationFormat>
  <Paragraphs>3116</Paragraphs>
  <Slides>64</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8" baseType="lpstr">
      <vt:lpstr>Arial</vt:lpstr>
      <vt:lpstr>72 Black</vt:lpstr>
      <vt:lpstr>Yu Gothic</vt:lpstr>
      <vt:lpstr>Wingdings</vt:lpstr>
      <vt:lpstr>Calibri</vt:lpstr>
      <vt:lpstr>72</vt:lpstr>
      <vt:lpstr>Helvetica Neue</vt:lpstr>
      <vt:lpstr>Calibri Light</vt:lpstr>
      <vt:lpstr>Open Sans</vt:lpstr>
      <vt:lpstr>Times New Roman</vt:lpstr>
      <vt:lpstr>Aptos</vt:lpstr>
      <vt:lpstr>Roboto</vt:lpstr>
      <vt:lpstr>1_Office Theme</vt:lpstr>
      <vt:lpstr>think-cell Slide</vt:lpstr>
      <vt:lpstr>PowerPoint Presentation</vt:lpstr>
      <vt:lpstr>Οι ΚΟΜΥ παρέχουν 6 βασικές κατηγορίες υπηρεσιών</vt:lpstr>
      <vt:lpstr>Κάθε KOMY αποτελείται από έναν οδηγό και από έναν έως τέσσερις επαγγελματίες υγείας</vt:lpstr>
      <vt:lpstr>Η διαδικασία των ΚΟΜΥ περιλαμβάνει 9 βήματα</vt:lpstr>
      <vt:lpstr>Οι ΚΟΜΥ πραγματοποιούν κατ’οίκον επισκέψεις σε όλη την Ελλάδα και παρέχουν υπηρεσίες σε σταθερό σημείο στις απομακρυσμένες περιοχές</vt:lpstr>
      <vt:lpstr>Οι ΚΟΜΥ εξυπηρετούν 500.000 ωφελούμενους ανά έτος</vt:lpstr>
      <vt:lpstr>Λειτουργεί τηλεφωνική γραμμή 1135 για τις ΚΟΜΥ</vt:lpstr>
      <vt:lpstr>ΚΟΜΥ και Εθνικό Δίκτυο Τηλεϊατρικής (ΕΔΙΤ) </vt:lpstr>
      <vt:lpstr> </vt:lpstr>
      <vt:lpstr>Πιλοτική εφαρμογή των ΚΟΜΥ</vt:lpstr>
      <vt:lpstr>Προγραμματισμός Νοεμβρίου  </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Takos</dc:creator>
  <cp:lastModifiedBy>Dimitris Karagiorgos</cp:lastModifiedBy>
  <cp:revision>107</cp:revision>
  <cp:lastPrinted>2025-11-07T09:53:41Z</cp:lastPrinted>
  <dcterms:modified xsi:type="dcterms:W3CDTF">2025-11-10T12:07:55Z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9256c7-9946-44df-b379-51beb93fd2d9_Enabled">
    <vt:lpwstr>true</vt:lpwstr>
  </property>
  <property fmtid="{D5CDD505-2E9C-101B-9397-08002B2CF9AE}" pid="3" name="MSIP_Label_589256c7-9946-44df-b379-51beb93fd2d9_SetDate">
    <vt:lpwstr>2023-04-07T05:23:23Z</vt:lpwstr>
  </property>
  <property fmtid="{D5CDD505-2E9C-101B-9397-08002B2CF9AE}" pid="4" name="MSIP_Label_589256c7-9946-44df-b379-51beb93fd2d9_Method">
    <vt:lpwstr>Privileged</vt:lpwstr>
  </property>
  <property fmtid="{D5CDD505-2E9C-101B-9397-08002B2CF9AE}" pid="5" name="MSIP_Label_589256c7-9946-44df-b379-51beb93fd2d9_Name">
    <vt:lpwstr>589256c7-9946-44df-b379-51beb93fd2d9</vt:lpwstr>
  </property>
  <property fmtid="{D5CDD505-2E9C-101B-9397-08002B2CF9AE}" pid="6" name="MSIP_Label_589256c7-9946-44df-b379-51beb93fd2d9_SiteId">
    <vt:lpwstr>36da45f1-dd2c-4d1f-af13-5abe46b99921</vt:lpwstr>
  </property>
  <property fmtid="{D5CDD505-2E9C-101B-9397-08002B2CF9AE}" pid="7" name="MSIP_Label_589256c7-9946-44df-b379-51beb93fd2d9_ActionId">
    <vt:lpwstr>e4f49f37-c811-4683-9cd0-f9c7b4d5556b</vt:lpwstr>
  </property>
  <property fmtid="{D5CDD505-2E9C-101B-9397-08002B2CF9AE}" pid="8" name="MSIP_Label_589256c7-9946-44df-b379-51beb93fd2d9_ContentBits">
    <vt:lpwstr>0</vt:lpwstr>
  </property>
  <property fmtid="{D5CDD505-2E9C-101B-9397-08002B2CF9AE}" pid="9" name="ContentTypeId">
    <vt:lpwstr>0x010100AED3E485FC6DCA4398A3D89E92A8B6B9</vt:lpwstr>
  </property>
  <property fmtid="{D5CDD505-2E9C-101B-9397-08002B2CF9AE}" pid="10" name="MediaServiceImageTags">
    <vt:lpwstr/>
  </property>
</Properties>
</file>