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01"/>
  </p:normalViewPr>
  <p:slideViewPr>
    <p:cSldViewPr snapToGrid="0" snapToObjects="1">
      <p:cViewPr varScale="1">
        <p:scale>
          <a:sx n="122" d="100"/>
          <a:sy n="122" d="100"/>
        </p:scale>
        <p:origin x="224" y="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28085-D048-7449-BAEA-2CB4F6338B51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8E448-EA6F-6542-A96D-9C5CBEB60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13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8E448-EA6F-6542-A96D-9C5CBEB60A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01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8E448-EA6F-6542-A96D-9C5CBEB60AB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62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64008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783080"/>
            <a:ext cx="1024128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0B2E59"/>
                </a:solidFill>
                <a:latin typeface="Arial"/>
                <a:cs typeface="Arial"/>
              </a:rPr>
              <a:t>medwatch</a:t>
            </a: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sz="2300" b="0" i="0">
                <a:solidFill>
                  <a:srgbClr val="252830"/>
                </a:solidFill>
                <a:latin typeface="Arial"/>
                <a:cs typeface="Arial"/>
              </a:rPr>
              <a:t>Ψηφιακή εποπτεία ιδιωτικών δομών υγείας
και ιατρικής διαφήμισης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4315968"/>
            <a:ext cx="2926080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4572000"/>
            <a:ext cx="77724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Ενημέρωση προς τον Υπουργό Υγείας</a:t>
            </a:r>
          </a:p>
          <a:p>
            <a:pPr algn="l">
              <a:spcBef>
                <a:spcPts val="200"/>
              </a:spcBef>
            </a:pPr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Αποτελέσματα πιλότου Αττικής · τι χρειάζεται από το Υπουργείο</a:t>
            </a:r>
          </a:p>
          <a:p>
            <a:pPr algn="l">
              <a:spcBef>
                <a:spcPts val="1000"/>
              </a:spcBef>
            </a:pPr>
            <a:r>
              <a:rPr sz="1200" b="0" i="0">
                <a:solidFill>
                  <a:srgbClr val="6D6A71"/>
                </a:solidFill>
                <a:latin typeface="Arial"/>
                <a:cs typeface="Arial"/>
              </a:rPr>
              <a:t>18 Σεπτεμβρίου 2026 · Ομάδα έργου medwatch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345936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Η ΑΦΕΤΗΡΙΑ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Το πρόβλημα σε αριθμούς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572768"/>
            <a:ext cx="3300984" cy="1243584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572768"/>
            <a:ext cx="64008" cy="1243584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5256" y="1737360"/>
            <a:ext cx="2916936" cy="950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B2E59"/>
                </a:solidFill>
                <a:latin typeface="Arial"/>
                <a:cs typeface="Arial"/>
              </a:rPr>
              <a:t>~20.000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αδειοδοτημένοι φορείς ΠΦΥ στη χώρα · 16.500+ στην Αττική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43983" y="1572768"/>
            <a:ext cx="3300984" cy="1243584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43983" y="1572768"/>
            <a:ext cx="64008" cy="1243584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1737360"/>
            <a:ext cx="2916936" cy="950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B2E59"/>
                </a:solidFill>
                <a:latin typeface="Arial"/>
                <a:cs typeface="Arial"/>
              </a:rPr>
              <a:t>1.630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μη ιατρικές επιχειρήσεις (αισθητική, wellness, spa) στον χάρτη της Αττικής — 161 διαφημίζουν ιατρικές πράξεις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02167" y="1572768"/>
            <a:ext cx="3300984" cy="1243584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02167" y="1572768"/>
            <a:ext cx="64008" cy="1243584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21624" y="1737360"/>
            <a:ext cx="2916936" cy="950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B2E59"/>
                </a:solidFill>
                <a:latin typeface="Arial"/>
                <a:cs typeface="Arial"/>
              </a:rPr>
              <a:t>10 %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των φορέων ΠΦΥ οφείλει να ελέγχει κάθε χρόνο κάθε Ιατρικός Σύλλογος (Ν. 4771/2021 άρ. 38 §4)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127248"/>
            <a:ext cx="10820095" cy="84124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5800" y="3127248"/>
            <a:ext cx="64008" cy="841248"/>
          </a:xfrm>
          <a:prstGeom prst="rect">
            <a:avLst/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3255264"/>
            <a:ext cx="10271455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 i="0">
                <a:solidFill>
                  <a:srgbClr val="0B2E59"/>
                </a:solidFill>
                <a:latin typeface="Arial"/>
                <a:cs typeface="Arial"/>
              </a:rPr>
              <a:t>«Δεν είναι δυνατό να ελέγχονται περισσότεροι από 15.000 φορείς καθημερινά.»</a:t>
            </a:r>
          </a:p>
          <a:p>
            <a:pPr algn="l">
              <a:spcBef>
                <a:spcPts val="400"/>
              </a:spcBef>
            </a:pPr>
            <a:r>
              <a:rPr sz="1000" b="0" i="0">
                <a:solidFill>
                  <a:srgbClr val="6D6A71"/>
                </a:solidFill>
                <a:latin typeface="Arial"/>
                <a:cs typeface="Arial"/>
              </a:rPr>
              <a:t>Ανακοίνωση ΙΣΑ, 14-09-2026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242816"/>
            <a:ext cx="10820095" cy="160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37744" indent="-237744" algn="l">
              <a:lnSpc>
                <a:spcPct val="115000"/>
              </a:lnSpc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Ο επιτόπιος έλεγχος αποτυπώνει τη λειτουργία μόνο τη συγκεκριμένη στιγμή· η διαφήμιση είναι δημόσια, μόνιμη και ελέγξιμη.</a:t>
            </a:r>
          </a:p>
          <a:p>
            <a:pPr marL="237744" indent="-237744" algn="l">
              <a:lnSpc>
                <a:spcPct val="115000"/>
              </a:lnSpc>
              <a:spcBef>
                <a:spcPts val="9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Υπόθεση Μαζωνάκη: πλασμαφαίρεση σε ιατρείο, διαφημισμένη ως «detox» — ο εξοπλισμός δεν είχε εντοπιστεί σε δύο προηγούμενους ελέγχους.</a:t>
            </a:r>
          </a:p>
          <a:p>
            <a:pPr marL="237744" indent="-237744" algn="l">
              <a:lnSpc>
                <a:spcPct val="115000"/>
              </a:lnSpc>
              <a:spcBef>
                <a:spcPts val="9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Από τον Ιανουάριο του 2025 η διαφήμιση ιατρικών πράξεων από μη ιατρό είναι από μόνη της ποινικό αδίκημα (άρ. 339 Ν. 4512/2018).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ΟΡΙΣΜΟΣ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Τι κάνει το medwatch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72768"/>
            <a:ext cx="10820095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 i="0">
                <a:solidFill>
                  <a:srgbClr val="252830"/>
                </a:solidFill>
                <a:latin typeface="Arial"/>
                <a:cs typeface="Arial"/>
              </a:rPr>
              <a:t>Παρακολουθεί συστηματικά την ψηφιακή παρουσία και τη διαφήμιση κάθε ιδιωτικής δομής υγείας στην Αττική και παράγει τεκμηριωμένα υποψήφια ευρήματα προς ανθρώπινο έλεγχο.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2596896"/>
            <a:ext cx="5181447" cy="2286000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889503"/>
            <a:ext cx="4632807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065B3"/>
                </a:solidFill>
                <a:latin typeface="Arial"/>
                <a:cs typeface="Arial"/>
              </a:rPr>
              <a:t>1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800" b="1" i="0">
                <a:solidFill>
                  <a:srgbClr val="0B2E59"/>
                </a:solidFill>
                <a:latin typeface="Arial"/>
                <a:cs typeface="Arial"/>
              </a:rPr>
              <a:t>«Επιτρέπεται αυτή η πράξη
σε αυτή τη δομή;»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sz="1200" b="0" i="0">
                <a:solidFill>
                  <a:srgbClr val="252830"/>
                </a:solidFill>
                <a:latin typeface="Arial"/>
                <a:cs typeface="Arial"/>
              </a:rPr>
              <a:t>Κάθε ιατρική πράξη έχει κατηγορία P-A έως P-D και κάθε δομή κατηγορία U0 έως U5.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24447" y="2596896"/>
            <a:ext cx="5181447" cy="2286000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98767" y="2889503"/>
            <a:ext cx="4632807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065B3"/>
                </a:solidFill>
                <a:latin typeface="Arial"/>
                <a:cs typeface="Arial"/>
              </a:rPr>
              <a:t>2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800" b="1" i="0">
                <a:solidFill>
                  <a:srgbClr val="0B2E59"/>
                </a:solidFill>
                <a:latin typeface="Arial"/>
                <a:cs typeface="Arial"/>
              </a:rPr>
              <a:t>«Είναι νόμιμη
η διαφήμιση;»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sz="1200" b="0" i="0">
                <a:solidFill>
                  <a:srgbClr val="252830"/>
                </a:solidFill>
                <a:latin typeface="Arial"/>
                <a:cs typeface="Arial"/>
              </a:rPr>
              <a:t>Άρθρα 17–18 ΚΙΔ, φάρμακα με συνταγή, τιμές και πριν-μετά, μαρτυρίες, μη δηλωμένες συνεργασίες influencer.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084064"/>
            <a:ext cx="1082009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65B3"/>
                </a:solidFill>
                <a:latin typeface="Arial"/>
                <a:cs typeface="Arial"/>
              </a:rPr>
              <a:t>Δεν αντικαθιστά τον επιτόπιο έλεγχο — τον κατευθύνει εκεί όπου υπάρχει ένδειξη.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ΑΠΟ ΠΟΥ ΑΝΤΛΟΥΜΕ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Πηγές δεδομένων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72768"/>
          <a:ext cx="10820095" cy="40416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6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Πηγή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Τι δίνει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Κατάσταση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Μητρώο μελών ΙΣΑ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29.661 μέλη · 8.811 βεβαιώσεις ιατρείων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Google Places / OpenStreetMap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8.563 δομές: διεύθυνση, τηλέφωνο, ιστότοπος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Ιστοσελίδες δομών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Κείμενο σελίδων και στιγμιότυπο σελίδας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Meta Ad Library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Πληρωμένες διαφημίσεις Facebook και Instagram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Google Ads Transparency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Διαφημίσεις Search, YouTube και Display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TikTok Ad Library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Διαφημίσεις TikTok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Δημόσιες αναρτήσεις social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Λεζάντες και στιγμιότυπα προφίλ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Πλατφόρμες κρατήσεων / τηλεϊατρικής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Διαφημίσεις και σελίδες των εφαρμογών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λειτουργία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5815584"/>
            <a:ext cx="1082009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D6A71"/>
                </a:solidFill>
                <a:latin typeface="Arial"/>
                <a:cs typeface="Arial"/>
              </a:rPr>
              <a:t>Όλες οι πηγές είναι δημόσια προσβάσιμες. Κανένα στοιχείο ασθενούς δεν συλλέγεται.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ΠΩΣ ΔΟΥΛΕΥΕΙ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Ροή επεξεργασίας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7" name="Chevron 6"/>
          <p:cNvSpPr/>
          <p:nvPr/>
        </p:nvSpPr>
        <p:spPr>
          <a:xfrm>
            <a:off x="685800" y="1892807"/>
            <a:ext cx="1728607" cy="896112"/>
          </a:xfrm>
          <a:prstGeom prst="chevron">
            <a:avLst>
              <a:gd name="adj" fmla="val 25000"/>
            </a:avLst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73152" rIns="73152" bIns="73152" rtlCol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Arial"/>
                <a:cs typeface="Arial"/>
              </a:rPr>
              <a:t>Πηγές</a:t>
            </a:r>
          </a:p>
        </p:txBody>
      </p:sp>
      <p:sp>
        <p:nvSpPr>
          <p:cNvPr id="8" name="Chevron 7"/>
          <p:cNvSpPr/>
          <p:nvPr/>
        </p:nvSpPr>
        <p:spPr>
          <a:xfrm>
            <a:off x="2231527" y="1892807"/>
            <a:ext cx="1728607" cy="896112"/>
          </a:xfrm>
          <a:prstGeom prst="chevron">
            <a:avLst>
              <a:gd name="adj" fmla="val 25000"/>
            </a:avLst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73152" rIns="73152" bIns="73152" rtlCol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Arial"/>
                <a:cs typeface="Arial"/>
              </a:rPr>
              <a:t>Συλλογή</a:t>
            </a:r>
          </a:p>
        </p:txBody>
      </p:sp>
      <p:sp>
        <p:nvSpPr>
          <p:cNvPr id="9" name="Chevron 8"/>
          <p:cNvSpPr/>
          <p:nvPr/>
        </p:nvSpPr>
        <p:spPr>
          <a:xfrm>
            <a:off x="3777255" y="1892807"/>
            <a:ext cx="1728607" cy="896112"/>
          </a:xfrm>
          <a:prstGeom prst="chevron">
            <a:avLst>
              <a:gd name="adj" fmla="val 25000"/>
            </a:avLst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73152" rIns="73152" bIns="73152" rtlCol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Arial"/>
                <a:cs typeface="Arial"/>
              </a:rPr>
              <a:t>Ταξινόμηση</a:t>
            </a:r>
          </a:p>
        </p:txBody>
      </p:sp>
      <p:sp>
        <p:nvSpPr>
          <p:cNvPr id="10" name="Chevron 9"/>
          <p:cNvSpPr/>
          <p:nvPr/>
        </p:nvSpPr>
        <p:spPr>
          <a:xfrm>
            <a:off x="5322983" y="1892807"/>
            <a:ext cx="1728607" cy="896112"/>
          </a:xfrm>
          <a:prstGeom prst="chevron">
            <a:avLst>
              <a:gd name="adj" fmla="val 25000"/>
            </a:avLst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73152" rIns="73152" bIns="73152" rtlCol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Arial"/>
                <a:cs typeface="Arial"/>
              </a:rPr>
              <a:t>Κανόνες</a:t>
            </a:r>
          </a:p>
        </p:txBody>
      </p:sp>
      <p:sp>
        <p:nvSpPr>
          <p:cNvPr id="11" name="Chevron 10"/>
          <p:cNvSpPr/>
          <p:nvPr/>
        </p:nvSpPr>
        <p:spPr>
          <a:xfrm>
            <a:off x="6868711" y="1892807"/>
            <a:ext cx="1728607" cy="896112"/>
          </a:xfrm>
          <a:prstGeom prst="chevron">
            <a:avLst>
              <a:gd name="adj" fmla="val 25000"/>
            </a:avLst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73152" rIns="73152" bIns="73152" rtlCol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Arial"/>
                <a:cs typeface="Arial"/>
              </a:rPr>
              <a:t>Ευρήματα</a:t>
            </a:r>
          </a:p>
        </p:txBody>
      </p:sp>
      <p:sp>
        <p:nvSpPr>
          <p:cNvPr id="12" name="Chevron 11"/>
          <p:cNvSpPr/>
          <p:nvPr/>
        </p:nvSpPr>
        <p:spPr>
          <a:xfrm>
            <a:off x="8414439" y="1892807"/>
            <a:ext cx="1728607" cy="896112"/>
          </a:xfrm>
          <a:prstGeom prst="chevron">
            <a:avLst>
              <a:gd name="adj" fmla="val 25000"/>
            </a:avLst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73152" rIns="73152" bIns="73152" rtlCol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Arial"/>
                <a:cs typeface="Arial"/>
              </a:rPr>
              <a:t>Σήμανση</a:t>
            </a:r>
          </a:p>
        </p:txBody>
      </p:sp>
      <p:sp>
        <p:nvSpPr>
          <p:cNvPr id="13" name="Chevron 12"/>
          <p:cNvSpPr/>
          <p:nvPr/>
        </p:nvSpPr>
        <p:spPr>
          <a:xfrm>
            <a:off x="9960167" y="1892807"/>
            <a:ext cx="1545727" cy="896112"/>
          </a:xfrm>
          <a:prstGeom prst="chevron">
            <a:avLst>
              <a:gd name="adj" fmla="val 25000"/>
            </a:avLst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6032" tIns="73152" rIns="73152" bIns="73152" rtlCol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Arial"/>
                <a:cs typeface="Arial"/>
              </a:rPr>
              <a:t>Dashboard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0664" y="3008376"/>
            <a:ext cx="143599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0" i="0">
                <a:solidFill>
                  <a:srgbClr val="6D6A71"/>
                </a:solidFill>
                <a:latin typeface="Arial"/>
                <a:cs typeface="Arial"/>
              </a:rPr>
              <a:t>Google Places, OSM,
ιστοσελίδες, βιβλιοθήκες
διαφημίσεων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391" y="3008376"/>
            <a:ext cx="143599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0" i="0">
                <a:solidFill>
                  <a:srgbClr val="6D6A71"/>
                </a:solidFill>
                <a:latin typeface="Arial"/>
                <a:cs typeface="Arial"/>
              </a:rPr>
              <a:t>Crawl και στιγμιότυπο
κάθε σελίδας και
κάθε διαφήμισης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32119" y="3008376"/>
            <a:ext cx="143599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0" i="0">
                <a:solidFill>
                  <a:srgbClr val="6D6A71"/>
                </a:solidFill>
                <a:latin typeface="Arial"/>
                <a:cs typeface="Arial"/>
              </a:rPr>
              <a:t>Claude (LLM) και
λέξεις-κλειδιά:
πράξεις και ισχυρισμοί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77847" y="3008376"/>
            <a:ext cx="143599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0" i="0">
                <a:solidFill>
                  <a:srgbClr val="6D6A71"/>
                </a:solidFill>
                <a:latin typeface="Arial"/>
                <a:cs typeface="Arial"/>
              </a:rPr>
              <a:t>V1–V8 έναντι
κατηγορίας δομής
και ειδικότητας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3575" y="3008376"/>
            <a:ext cx="143599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0" i="0">
                <a:solidFill>
                  <a:srgbClr val="6D6A71"/>
                </a:solidFill>
                <a:latin typeface="Arial"/>
                <a:cs typeface="Arial"/>
              </a:rPr>
              <a:t>Υποψήφια ευρήματα
με παραθέματα
και τεκμήρια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69303" y="3008376"/>
            <a:ext cx="143599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0" i="0">
                <a:solidFill>
                  <a:srgbClr val="6D6A71"/>
                </a:solidFill>
                <a:latin typeface="Arial"/>
                <a:cs typeface="Arial"/>
              </a:rPr>
              <a:t>ΚΟΚΚΙΝΟ, ΚΙΤΡΙΝΟ,
ΠΡΑΣΙΝΟ, ΓΚΡΙ
ανά δομή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15031" y="3008376"/>
            <a:ext cx="1435999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50" b="0" i="0">
                <a:solidFill>
                  <a:srgbClr val="6D6A71"/>
                </a:solidFill>
                <a:latin typeface="Arial"/>
                <a:cs typeface="Arial"/>
              </a:rPr>
              <a:t>Χάρτης, φάκελος δομής,
ουρά ελέγχου
για τον ελεγκτή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4270248"/>
            <a:ext cx="10820095" cy="713232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41832" y="4398264"/>
            <a:ext cx="10308031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2E59"/>
                </a:solidFill>
                <a:latin typeface="Arial"/>
                <a:cs typeface="Arial"/>
              </a:rPr>
              <a:t>Κάθε βήμα είναι επαναλήψιμο και ελέγξιμο: το τεκμήριο, ο κανόνας και ο λόγος του χρώματος φαίνονται πάντα στον ελεγκτή.</a:t>
            </a:r>
          </a:p>
          <a:p>
            <a:pPr algn="l">
              <a:spcBef>
                <a:spcPts val="300"/>
              </a:spcBef>
            </a:pPr>
            <a:r>
              <a:rPr sz="1100" b="0" i="0">
                <a:solidFill>
                  <a:srgbClr val="6D6A71"/>
                </a:solidFill>
                <a:latin typeface="Arial"/>
                <a:cs typeface="Arial"/>
              </a:rPr>
              <a:t>Καμία απόφαση δεν λαμβάνεται αυτόματα.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ΤΟ ΜΟΝΤΕΛΟ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Κατηγορίες δομών και κατηγορίες πράξεων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72768"/>
          <a:ext cx="5158587" cy="32369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Δομή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Σημασία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U0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 ιατρική οντότητα: κέντρο αισθητικής, wellness, IV lounge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U1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Ιατρείο ή οδοντιατρείο (ΠΔ 84/2001)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U2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Πολυϊατρείο ή διαγνωστικό εργαστήριο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U3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Μονάδα Ημερήσιας Νοσηλείας (άρθρο 30 Ν. 4486/2017)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U4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Ιδιωτική κλινική (Ν. 4600/2019)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U5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Νοσοκομείο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347307" y="1572768"/>
          <a:ext cx="5158587" cy="32369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Πράξη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Πού επιτρέπεται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P-A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Σε ιατρείο της αντίστοιχης ειδικότητας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P-B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Απαιτεί Μονάδα Ημερήσιας Νοσηλείας ή κλινική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P-C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Μόνο κλινική ή νοσοκομείο με υπηρεσία αίματος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P-D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 αναγνωρισμένη πράξη — η προβολή της ως θεραπείας παραπλανά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85800" y="5084064"/>
            <a:ext cx="10820095" cy="74980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1832" y="5230368"/>
            <a:ext cx="10308031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Κανόνας: κατηγορία δομής ≥ κατηγορία πράξης ΚΑΙ ειδικότητα επιτρεπτή ΚΑΙ εξοπλισμός δηλωμένος.</a:t>
            </a:r>
          </a:p>
          <a:p>
            <a:pPr algn="l">
              <a:spcBef>
                <a:spcPts val="300"/>
              </a:spcBef>
            </a:pPr>
            <a:r>
              <a:rPr sz="1100" b="0" i="0">
                <a:solidFill>
                  <a:srgbClr val="6D6A71"/>
                </a:solidFill>
                <a:latin typeface="Arial"/>
                <a:cs typeface="Arial"/>
              </a:rPr>
              <a:t>Παράδειγμα: πλασμαφαίρεση είναι P-C — ποτέ σε ιατρείο U1.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ΤΙ ΕΝΤΟΠΙΖΕΤΑΙ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Οι έντεκα κωδικοί ευρημάτων και σε τι στηρίζονται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72768"/>
          <a:ext cx="10820095" cy="40507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9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Κωδ.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Παράβαση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Σοβαρότητα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Νομική βάση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V1</a:t>
                      </a:r>
                    </a:p>
                  </a:txBody>
                  <a:tcPr marL="100584" marR="100584" anchor="ctr">
                    <a:solidFill>
                      <a:srgbClr val="B6020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Η πράξη απαιτεί ανώτερη κατηγορία δομής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ΚΟΚΚΙΝΟ / ΚΙΤΡΙΝΟ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Νόμος (γενική νάρκωση) · lex artis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V2</a:t>
                      </a:r>
                    </a:p>
                  </a:txBody>
                  <a:tcPr marL="100584" marR="100584" anchor="ctr">
                    <a:solidFill>
                      <a:srgbClr val="B6020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 ιατρός ή ειδικότητα εκτός πλαισίου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ΚΟΚΚΙΝΟ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Νόμος (άρ. 339) · εγκύκλιος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V3</a:t>
                      </a:r>
                    </a:p>
                  </a:txBody>
                  <a:tcPr marL="100584" marR="100584" anchor="ctr">
                    <a:solidFill>
                      <a:srgbClr val="F39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Ισχυρισμός θαύματος, detox ή ίασης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ΚΙΤΡΙΝΟ / ΚΟΚΚΙΝΟ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ΚΙΔ 21 · Ν. 2251/1994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V4</a:t>
                      </a:r>
                    </a:p>
                  </a:txBody>
                  <a:tcPr marL="100584" marR="100584" anchor="ctr">
                    <a:solidFill>
                      <a:srgbClr val="F39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Φάρμακο με συνταγή διαφημίζεται στο κοινό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ΚΙΤΡΙΝΟ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ΚΥΑ 32221/2013 άρ. 120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V5</a:t>
                      </a:r>
                    </a:p>
                  </a:txBody>
                  <a:tcPr marL="100584" marR="100584" anchor="ctr">
                    <a:solidFill>
                      <a:srgbClr val="F39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Παράβαση μορφής: τιμή, πριν-μετά, μαρτυρία, υπερθετικά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ΚΙΤΡΙΝΟ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ΚΙΔ 17, 18, 21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V6</a:t>
                      </a:r>
                    </a:p>
                  </a:txBody>
                  <a:tcPr marL="100584" marR="100584" anchor="ctr">
                    <a:solidFill>
                      <a:srgbClr val="F39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 δηλωμένη προώθηση μέσω influencer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ΚΙΤΡΙΝΟ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Ν. 2251/1994 · ΕΚΔ-Ε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V7</a:t>
                      </a:r>
                    </a:p>
                  </a:txBody>
                  <a:tcPr marL="100584" marR="100584" anchor="ctr">
                    <a:solidFill>
                      <a:srgbClr val="F39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 δηλωμένος ρυθμιζόμενος εξοπλισμός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ΚΙΤΡΙΝΟ έως το μητρώο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ΠΔ 84/2001 άρ. 5 · MDR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V8</a:t>
                      </a:r>
                    </a:p>
                  </a:txBody>
                  <a:tcPr marL="100584" marR="100584" anchor="ctr">
                    <a:solidFill>
                      <a:srgbClr val="F39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Λείπουν υποχρεωτικά στοιχεία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ΚΙΤΡΙΝΟ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ΠΔ 84/2001 άρ. 11, 15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V9</a:t>
                      </a:r>
                    </a:p>
                  </a:txBody>
                  <a:tcPr marL="100584" marR="100584" anchor="ctr">
                    <a:solidFill>
                      <a:srgbClr val="B6020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Ιατρική βεβαίωση χωρίς εξέταση / ως προϊόν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ΚΟΚΚΙΝΟ / ΚΙΤΡΙΝΟ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ΚΙΔ 5 §3 · ΠΚ 221 · ΥΑ 7686/2025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V10</a:t>
                      </a:r>
                    </a:p>
                  </a:txBody>
                  <a:tcPr marL="100584" marR="100584" anchor="ctr">
                    <a:solidFill>
                      <a:srgbClr val="B6020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Όρος «ιατρικός» χωρίς βεβαίωση λειτουργίας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ΚΟΚΚΙΝΟ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άρ. 339 §4 Ν. 4512/2018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algn="ctr"/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V11</a:t>
                      </a:r>
                    </a:p>
                  </a:txBody>
                  <a:tcPr marL="100584" marR="100584" anchor="ctr">
                    <a:solidFill>
                      <a:srgbClr val="B6020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Μεσάζων / ποσοστά επί της ιατρικής αμοιβής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ΚΟΚΚΙΝΟ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ΚΙΔ 19 §7 (κύρωση 36 §2)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5769864"/>
            <a:ext cx="1082009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D6A71"/>
                </a:solidFill>
                <a:latin typeface="Arial"/>
                <a:cs typeface="Arial"/>
              </a:rPr>
              <a:t>Κάθε εύρημα φέρει το παράθεμα που το ενεργοποίησε και την ετικέτα «νόμος / εγκύκλιος / lex artis / δεοντολογία» — ώστε να είναι σαφές τι οδηγεί σε μήνυση, τι σε πειθαρχικό και τι χρειάζεται νομοθέτηση.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ΠΡΟΤΕΡΑΙΟΠΟΙΗΣΗ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Η σήμανση ανά δομή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572768"/>
            <a:ext cx="10820095" cy="768096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572768"/>
            <a:ext cx="100584" cy="768096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51560" y="1819656"/>
            <a:ext cx="274320" cy="274320"/>
          </a:xfrm>
          <a:prstGeom prst="ellipse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27048" y="1755648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ΚΟΚΚΙΝΟ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1700784"/>
            <a:ext cx="7894015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1150" b="0" i="0">
                <a:solidFill>
                  <a:srgbClr val="252830"/>
                </a:solidFill>
                <a:latin typeface="Arial"/>
                <a:cs typeface="Arial"/>
              </a:rPr>
              <a:t>Επιβεβαιωμένο V1, V2 ή V7 · μη αδειοδοτημένη οντότητα που διαφημίζει ιατρικές πράξεις · προηγούμενη κύρωση με νέο εύρημα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468880"/>
            <a:ext cx="10820095" cy="768096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2468880"/>
            <a:ext cx="100584" cy="768096"/>
          </a:xfrm>
          <a:prstGeom prst="rect">
            <a:avLst/>
          </a:prstGeom>
          <a:solidFill>
            <a:srgbClr val="F39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51560" y="2715768"/>
            <a:ext cx="274320" cy="274320"/>
          </a:xfrm>
          <a:prstGeom prst="ellipse">
            <a:avLst/>
          </a:prstGeom>
          <a:solidFill>
            <a:srgbClr val="F39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27048" y="2651760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ΚΙΤΡΙΝΟ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40" y="2596896"/>
            <a:ext cx="7894015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1150" b="0" i="0">
                <a:solidFill>
                  <a:srgbClr val="252830"/>
                </a:solidFill>
                <a:latin typeface="Arial"/>
                <a:cs typeface="Arial"/>
              </a:rPr>
              <a:t>V3 μη επεμβατικό, V4, V5, V6, V8 · αναντιστοιχία ειδικότητας για πράξη P-A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3364992"/>
            <a:ext cx="10820095" cy="768096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3364992"/>
            <a:ext cx="100584" cy="768096"/>
          </a:xfrm>
          <a:prstGeom prst="rect">
            <a:avLst/>
          </a:prstGeom>
          <a:solidFill>
            <a:srgbClr val="0067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51560" y="3611880"/>
            <a:ext cx="274320" cy="274320"/>
          </a:xfrm>
          <a:prstGeom prst="ellipse">
            <a:avLst/>
          </a:prstGeom>
          <a:solidFill>
            <a:srgbClr val="0067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27048" y="3547872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ΠΡΑΣΙΝΟ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1840" y="3493008"/>
            <a:ext cx="7894015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1150" b="0" i="0">
                <a:solidFill>
                  <a:srgbClr val="252830"/>
                </a:solidFill>
                <a:latin typeface="Arial"/>
                <a:cs typeface="Arial"/>
              </a:rPr>
              <a:t>Αδειοδοτημένη, ειδικότητα συμβατή, χωρίς ανοιχτά ευρήματα, έλεγχος εντός εξαμήνου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4261104"/>
            <a:ext cx="10820095" cy="768096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4261104"/>
            <a:ext cx="100584" cy="768096"/>
          </a:xfrm>
          <a:prstGeom prst="rect">
            <a:avLst/>
          </a:prstGeom>
          <a:solidFill>
            <a:srgbClr val="8C8F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051560" y="4507992"/>
            <a:ext cx="274320" cy="274320"/>
          </a:xfrm>
          <a:prstGeom prst="ellipse">
            <a:avLst/>
          </a:prstGeom>
          <a:solidFill>
            <a:srgbClr val="8C8F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527048" y="4443984"/>
            <a:ext cx="17373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ΓΚΡΙ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91840" y="4389120"/>
            <a:ext cx="7894015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1150" b="0" i="0">
                <a:solidFill>
                  <a:srgbClr val="252830"/>
                </a:solidFill>
                <a:latin typeface="Arial"/>
                <a:cs typeface="Arial"/>
              </a:rPr>
              <a:t>Δεν έχει σαρωθεί ή δεν βρέθηκε ψηφιακή παρουσία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5800" y="5248656"/>
            <a:ext cx="10820095" cy="694944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85800" y="5248656"/>
            <a:ext cx="64008" cy="694944"/>
          </a:xfrm>
          <a:prstGeom prst="rect">
            <a:avLst/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60120" y="5385816"/>
            <a:ext cx="10271455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0B2E59"/>
                </a:solidFill>
                <a:latin typeface="Arial"/>
                <a:cs typeface="Arial"/>
              </a:rPr>
              <a:t>Κάθε εύρημα είναι υποψήφιο (CANDIDATE) και απαιτεί ανθρώπινο έλεγχο — δεν είναι κύρωση.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ΠΟΙΟΣ ΕΛΕΓΧΕΤΑΙ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Τέσσερις κατηγορίες ελεγχομένων, τέσσερα καθεστώτα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72768"/>
          <a:ext cx="10820095" cy="395020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Κατηγορία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Τι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Καθεστώς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Δρόμος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 ιατρικές οντότητες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spa, κέντρα αισθητικής, κομμωτήρια, γυμναστήρια που εκτελούν ή διαφημίζουν Botox, laser, ορούς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Ποινικό αδίκημα — άρ. 339 Ν. 4512/2018 (2025): έως 3 έτη, 60.000 €· αρκεί η διαφήμιση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Εισαγγελία, Περιφέρεια, ΣΔΚ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Ιατροί / φορείς ΠΦΥ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πράξεις εκτός ειδικότητας, χωρίς εξοπλισμό ή πράξεις νοσοκομείου σε ιατρείο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Νόμος μόνο για τη γενική νάρκωση (ΠΔ 84/2001)· εγκύκλιος για ενέσιμα· lex artis για τα υπόλοιπα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Πειθαρχικό Ιατρικού Συλλόγου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Εταιρικές δομές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εταιρείες με πλειοψηφία μη ιατρών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Νόμιμο από τον Ν. 4093/2012· ευθύνη επιστημονικά υπευθύνου και εταίρων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Πληροφορία, όχι εύρημα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Πλατφόρμες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εφαρμογές κρατήσεων / τηλεϊατρικής που πωλούν βεβαιώσεις με 20 €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ΥΑ 7686/2025 (Υπουργείο Υγείας)· βεβαίωση χωρίς εξέταση = ΚΙΔ 5 §3, ΠΚ 221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Υπουργείο, ΙΣΑ, ΓΓ Εμπορίου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5800" y="5705856"/>
            <a:ext cx="10820095" cy="56692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5705856"/>
            <a:ext cx="64008" cy="566928"/>
          </a:xfrm>
          <a:prstGeom prst="rect">
            <a:avLst/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5797296"/>
            <a:ext cx="10271455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50" b="1" i="0">
                <a:solidFill>
                  <a:srgbClr val="0B2E59"/>
                </a:solidFill>
                <a:latin typeface="Arial"/>
                <a:cs typeface="Arial"/>
              </a:rPr>
              <a:t>Το εργαλείο κατατάσσει κάθε δομή σε μία από τις τέσσερις και εφαρμόζει τους κανόνες της κατηγορίας της.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ΠΙΛΟΤΟΣ ΑΤΤΙΚΗΣ · 18-09-2026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Η σήμανση ανά τύπο δομής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10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72768"/>
          <a:ext cx="6949440" cy="306628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Τύπος δομής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ΚΟΚΚΙΝΟ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ΚΙΤΡΙΝΟ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ΠΡΑΣΙΝΟ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ΓΚΡΙ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Σύνολο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U0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Μη ιατρικές οντότητες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161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58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1.409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1.628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U1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Ιατρεία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50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274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49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5.333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5.706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U2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Πολυϊατρεία, εργαστήρια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78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13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655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753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U3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Μονάδες ημερήσιας νοσηλείας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U4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Ιδιωτικές κλινικές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12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59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261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338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U5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Νοσοκομεία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11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26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95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132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—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Πλατφόρμες τηλεϊατρικής / κρατήσεων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Σύνολο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231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39000"/>
                          </a:solidFill>
                          <a:latin typeface="Arial"/>
                          <a:cs typeface="Arial"/>
                        </a:rPr>
                        <a:t>424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152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7.757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8.564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955279" y="1572768"/>
            <a:ext cx="3550615" cy="106070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955279" y="1572768"/>
            <a:ext cx="3550615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56448" y="1792224"/>
            <a:ext cx="3148279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0B2E59"/>
                </a:solidFill>
                <a:latin typeface="Arial"/>
                <a:cs typeface="Arial"/>
              </a:rPr>
              <a:t>ΚΟΚΚΙΝΟ σε ιατρείο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V2 εκτός ειδικότητας, V1 πράξη νοσοκομείου στο ιατρείο, V3 με επεμβατική πράξη — 50 ιατρεία, 7 πολυϊατρεία, 12 κλινικές.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955279" y="2706624"/>
            <a:ext cx="3550615" cy="106070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955279" y="2706624"/>
            <a:ext cx="3550615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56448" y="2926080"/>
            <a:ext cx="3148279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0B2E59"/>
                </a:solidFill>
                <a:latin typeface="Arial"/>
                <a:cs typeface="Arial"/>
              </a:rPr>
              <a:t>ΚΙΤΡΙΝΟ σε ιατρείο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Σχεδόν πάντα V5 (πληρωμένη διαφήμιση, τιμές, μαρτυρίες: 330 από 352)· έπειτα V7 laser χωρίς μητρώο δηλώσεων (44).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55279" y="3840480"/>
            <a:ext cx="3550615" cy="106070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955279" y="3840480"/>
            <a:ext cx="3550615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56448" y="4059936"/>
            <a:ext cx="3148279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0B2E59"/>
                </a:solidFill>
                <a:latin typeface="Arial"/>
                <a:cs typeface="Arial"/>
              </a:rPr>
              <a:t>Γιατί «δεν φαίνονται» κόκκινα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Δημόσια, κάθε μη επιβεβαιωμένο ΚΟΚΚΙΝΟ εμφανίζεται ΚΙΤΡΙΝΟ «υπό εξέταση»· κόκκινο μόνο μετά από επιβεβαίωση ή για μη αδειοδοτημένη οντότητα.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55279" y="4974336"/>
            <a:ext cx="3550615" cy="106070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955279" y="4974336"/>
            <a:ext cx="3550615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56448" y="5193792"/>
            <a:ext cx="3148279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0B2E59"/>
                </a:solidFill>
                <a:latin typeface="Arial"/>
                <a:cs typeface="Arial"/>
              </a:rPr>
              <a:t>Σύνδεση με μητρώο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Δεν επηρεάζει το χρώμα: 330 από τα 352 κίτρινα ιατρεία δεν έχουν ακόμη βεβαίωση ΙΣΑ συνδεδεμένη, αλλά είναι κίτρινα λόγω ευρημάτων.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ΑΤΤΙΚΗ, 14–18 ΣΕΠΤΕΜΒΡΙΟΥ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 dirty="0" err="1">
                <a:solidFill>
                  <a:srgbClr val="0B2E59"/>
                </a:solidFill>
                <a:latin typeface="Arial"/>
                <a:cs typeface="Arial"/>
              </a:rPr>
              <a:t>Α</a:t>
            </a:r>
            <a:r>
              <a:rPr sz="2700" b="1" i="0" dirty="0">
                <a:solidFill>
                  <a:srgbClr val="0B2E59"/>
                </a:solidFill>
                <a:latin typeface="Arial"/>
                <a:cs typeface="Arial"/>
              </a:rPr>
              <a:t>π</a:t>
            </a:r>
            <a:r>
              <a:rPr sz="2700" b="1" i="0" dirty="0" err="1">
                <a:solidFill>
                  <a:srgbClr val="0B2E59"/>
                </a:solidFill>
                <a:latin typeface="Arial"/>
                <a:cs typeface="Arial"/>
              </a:rPr>
              <a:t>οτελέσμ</a:t>
            </a:r>
            <a:r>
              <a:rPr sz="2700" b="1" i="0" dirty="0">
                <a:solidFill>
                  <a:srgbClr val="0B2E59"/>
                </a:solidFill>
                <a:latin typeface="Arial"/>
                <a:cs typeface="Arial"/>
              </a:rPr>
              <a:t>α</a:t>
            </a:r>
            <a:r>
              <a:rPr sz="2700" b="1" i="0" dirty="0" err="1">
                <a:solidFill>
                  <a:srgbClr val="0B2E59"/>
                </a:solidFill>
                <a:latin typeface="Arial"/>
                <a:cs typeface="Arial"/>
              </a:rPr>
              <a:t>τ</a:t>
            </a:r>
            <a:r>
              <a:rPr sz="2700" b="1" i="0" dirty="0">
                <a:solidFill>
                  <a:srgbClr val="0B2E59"/>
                </a:solidFill>
                <a:latin typeface="Arial"/>
                <a:cs typeface="Arial"/>
              </a:rPr>
              <a:t>α π</a:t>
            </a:r>
            <a:r>
              <a:rPr sz="2700" b="1" i="0" dirty="0" err="1">
                <a:solidFill>
                  <a:srgbClr val="0B2E59"/>
                </a:solidFill>
                <a:latin typeface="Arial"/>
                <a:cs typeface="Arial"/>
              </a:rPr>
              <a:t>ιλότου</a:t>
            </a:r>
            <a:endParaRPr sz="2700" b="1" i="0" dirty="0">
              <a:solidFill>
                <a:srgbClr val="0B2E59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572768"/>
            <a:ext cx="2567863" cy="102412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572768"/>
            <a:ext cx="64008" cy="1024128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5256" y="1737360"/>
            <a:ext cx="21838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B2E59"/>
                </a:solidFill>
                <a:latin typeface="Arial"/>
                <a:cs typeface="Arial"/>
              </a:rPr>
              <a:t>8.563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252830"/>
                </a:solidFill>
                <a:latin typeface="Arial"/>
                <a:cs typeface="Arial"/>
              </a:rPr>
              <a:t>δομές καταγεγραμμένες (OSM, Google Places)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36543" y="1572768"/>
            <a:ext cx="2567863" cy="102412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436543" y="1572768"/>
            <a:ext cx="64008" cy="1024128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55999" y="1737360"/>
            <a:ext cx="21838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B2E59"/>
                </a:solidFill>
                <a:latin typeface="Arial"/>
                <a:cs typeface="Arial"/>
              </a:rPr>
              <a:t>9.838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252830"/>
                </a:solidFill>
                <a:latin typeface="Arial"/>
                <a:cs typeface="Arial"/>
              </a:rPr>
              <a:t>περιεχόμενα — 8.055 πληρωμένες διαφημίσεις, 7 πηγές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87287" y="1572768"/>
            <a:ext cx="2567863" cy="102412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87287" y="1572768"/>
            <a:ext cx="64008" cy="1024128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6743" y="1737360"/>
            <a:ext cx="21838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B2E59"/>
                </a:solidFill>
                <a:latin typeface="Arial"/>
                <a:cs typeface="Arial"/>
              </a:rPr>
              <a:t>5.069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252830"/>
                </a:solidFill>
                <a:latin typeface="Arial"/>
                <a:cs typeface="Arial"/>
              </a:rPr>
              <a:t>υποψήφια ευρήματα σε 655 δομές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38031" y="1572768"/>
            <a:ext cx="2567863" cy="102412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38031" y="1572768"/>
            <a:ext cx="64008" cy="1024128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57487" y="1737360"/>
            <a:ext cx="21838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B2E59"/>
                </a:solidFill>
                <a:latin typeface="Arial"/>
                <a:cs typeface="Arial"/>
              </a:rPr>
              <a:t>231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252830"/>
                </a:solidFill>
                <a:latin typeface="Arial"/>
                <a:cs typeface="Arial"/>
              </a:rPr>
              <a:t>δομές ΚΟΚΚΙΝΕΣ · 424 ΚΙΤΡΙΝΕΣ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651760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252830"/>
                </a:solidFill>
                <a:latin typeface="Arial"/>
                <a:cs typeface="Arial"/>
              </a:rPr>
              <a:t>2.084 δομές συνδεδεμένες με βεβαίωση ΙΣΑ (προσωρινή αντιστοίχιση) · 946 δομές με ψηφιακή παρουσία · 98 δομές κρίθηκαν από ελεγκτή σε δύο γύρους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926080"/>
            <a:ext cx="3017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0065B3"/>
                </a:solidFill>
                <a:latin typeface="Arial"/>
                <a:cs typeface="Arial"/>
              </a:rPr>
              <a:t>ΥΠΟΨΗΦΙΑ ΕΥΡΗΜΑΤΑ ΑΝΑ ΚΩΔΙΚΟ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86200" y="2926080"/>
            <a:ext cx="3017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0065B3"/>
                </a:solidFill>
                <a:latin typeface="Arial"/>
                <a:cs typeface="Arial"/>
              </a:rPr>
              <a:t>ΝΟΜΙΚΗ ΒΑΣΗ ΤΩΝ ΕΥΡΗΜΑΤΩΝ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78040" y="2926080"/>
            <a:ext cx="4327855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0065B3"/>
                </a:solidFill>
                <a:latin typeface="Arial"/>
                <a:cs typeface="Arial"/>
              </a:rPr>
              <a:t>ΤΙ ΔΙΟΡΘΩΘΗΚΕ ΜΕ ΤΗΝ ΕΠΙΚΥΡΩΣΗ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685800" y="3145536"/>
          <a:ext cx="3017520" cy="20482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V5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Παράβαση μορφής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3.383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V7</a:t>
                      </a:r>
                    </a:p>
                  </a:txBody>
                  <a:tcPr marL="36576" marR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Εξοπλισμός (χωρίς μητρώο)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435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V1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Ανώτερη κατηγορία δομής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440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V2</a:t>
                      </a:r>
                    </a:p>
                  </a:txBody>
                  <a:tcPr marL="36576" marR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Ειδικότητα / μη ιατρός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392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V3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Ψευδοθεραπεία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239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V4</a:t>
                      </a:r>
                    </a:p>
                  </a:txBody>
                  <a:tcPr marL="36576" marR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Φάρμακο με συνταγή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137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V6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Influencer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34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r>
                        <a:rPr sz="90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V9–11</a:t>
                      </a:r>
                    </a:p>
                  </a:txBody>
                  <a:tcPr marL="36576" marR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Βεβαιώσεις, «ιατρικός»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9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886200" y="3145536"/>
          <a:ext cx="3017520" cy="1463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Δεοντολογία (ΚΙΔ)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3.613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36576" marR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Νόμος / ΥΑ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909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Lex artis (χωρίς διάταξη)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429</a:t>
                      </a:r>
                    </a:p>
                  </a:txBody>
                  <a:tcPr marL="54864" marR="5486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36576" marR="36576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Εγκύκλιος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0B2E59"/>
                          </a:solidFill>
                          <a:latin typeface="Arial"/>
                          <a:cs typeface="Arial"/>
                        </a:rPr>
                        <a:t>118</a:t>
                      </a:r>
                    </a:p>
                  </a:txBody>
                  <a:tcPr marL="54864" marR="5486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886200" y="4261104"/>
            <a:ext cx="30175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50" b="0" i="0">
                <a:solidFill>
                  <a:srgbClr val="6D6A71"/>
                </a:solidFill>
                <a:latin typeface="Arial"/>
                <a:cs typeface="Arial"/>
              </a:rPr>
              <a:t>Τα 429 lex artis ευρήματα (λιποαναρρόφηση, πλασμαφαίρεση, ATMP σε ιατρείο) γίνονται «νόμος» μόλις εκδοθούν οι ΥΑ των ΜΗΝ.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78040" y="3145536"/>
            <a:ext cx="4327855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37744" indent="-237744" algn="l">
              <a:lnSpc>
                <a:spcPct val="118000"/>
              </a:lnSpc>
              <a:buClr>
                <a:srgbClr val="0065B3"/>
              </a:buClr>
              <a:buSzPct val="90000"/>
              <a:buFont typeface="Arial"/>
              <a:buChar char="▪"/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Περιεχόμενο άλλου ιατρού: 509 διαφημίσεις αποσυνδέθηκαν από 47 δομές.</a:t>
            </a:r>
          </a:p>
          <a:p>
            <a:pPr marL="237744" indent="-237744" algn="l">
              <a:lnSpc>
                <a:spcPct val="118000"/>
              </a:lnSpc>
              <a:spcBef>
                <a:spcPts val="6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Τόπος εκτέλεσης: το V1 διαβάζει «στο ιατρείο μας» / «σε κλινική».</a:t>
            </a:r>
          </a:p>
          <a:p>
            <a:pPr marL="237744" indent="-237744" algn="l">
              <a:lnSpc>
                <a:spcPct val="118000"/>
              </a:lnSpc>
              <a:spcBef>
                <a:spcPts val="6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Λέξεις εκτός πλαισίου: laser οφθαλμού, «υαλουρονικό» ενδαρθρικά, τοπική αναισθησία.</a:t>
            </a:r>
          </a:p>
          <a:p>
            <a:pPr marL="237744" indent="-237744" algn="l">
              <a:lnSpc>
                <a:spcPct val="118000"/>
              </a:lnSpc>
              <a:spcBef>
                <a:spcPts val="6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950" b="0" i="0">
                <a:solidFill>
                  <a:srgbClr val="252830"/>
                </a:solidFill>
                <a:latin typeface="Arial"/>
                <a:cs typeface="Arial"/>
              </a:rPr>
              <a:t>Ψευδώς κόκκινα στις 98 κριθείσες δομές: 219 → 72.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577840"/>
            <a:ext cx="1082009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Όλ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τ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ευρήμ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τ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είν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ι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υ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π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οψήφι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κ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ι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μη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π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ι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β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βα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ιωμέν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α.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Η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κ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τηγορί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κάθε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δομής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είν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α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ι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εκτιμώμενη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όσο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λεί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π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ει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η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ε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π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ίσημη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π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ρόσ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βα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ση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στο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 </a:t>
            </a:r>
            <a:r>
              <a:rPr sz="1000" b="1" i="0" dirty="0" err="1">
                <a:solidFill>
                  <a:srgbClr val="0B2E59"/>
                </a:solidFill>
                <a:latin typeface="Arial"/>
                <a:cs typeface="Arial"/>
              </a:rPr>
              <a:t>μητρώο</a:t>
            </a:r>
            <a:r>
              <a:rPr sz="1000" b="1" i="0" dirty="0">
                <a:solidFill>
                  <a:srgbClr val="0B2E59"/>
                </a:solidFill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ΚΡΙΤΗΡΙΑ ΕΛΕΓΧΟΥ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Η οπτική ανά ειδικότητα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12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72768"/>
          <a:ext cx="10820095" cy="303580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Ειδικότητα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Εντός αντικειμένου (ενδεικτικά)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Εκτός αντικειμένου</a:t>
                      </a:r>
                    </a:p>
                  </a:txBody>
                  <a:tcPr marL="100584" marR="100584" anchor="ctr">
                    <a:solidFill>
                      <a:srgbClr val="0B2E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Δερματολογία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Botox, υαλουρονικό, laser, μεσοθεραπεία σε ιατρείο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Πράξεις με καταστολή ή επεμβάσεις εκτός ΜΗΝ / κλινικής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Πλαστική χειρουργική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Ό,τι και η δερματολογία· λιποαναρρόφηση σε ΜΗΝ ή κλινική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Επεμβατικές πράξεις σε απλό ιατρείο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Καρδιολογία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Κλινική εξέταση και διαγνωστικές καρδιολογικές πράξεις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Καμία αισθητική πράξη· πλασμαφαίρεση ποτέ σε ιατρείο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Παθολογία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Ενδοφλέβια ενυδάτωση μόνο με ιατρική ένδειξη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Οροί «detox» ή «longevity» προβαλλόμενοι ως θεραπεία</a:t>
                      </a:r>
                    </a:p>
                  </a:txBody>
                  <a:tcPr marL="100584" marR="100584" anchor="ctr"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Ιατρείο άνευ ειδικότητας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Εξέταση και συμβουλευτική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 i="0">
                          <a:solidFill>
                            <a:srgbClr val="252830"/>
                          </a:solidFill>
                          <a:latin typeface="Arial"/>
                          <a:cs typeface="Arial"/>
                        </a:rPr>
                        <a:t>Καμία επεμβατική ή ενέσιμη πράξη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4882896"/>
            <a:ext cx="10820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0065B3"/>
                </a:solidFill>
                <a:latin typeface="Arial"/>
                <a:cs typeface="Arial"/>
              </a:rPr>
              <a:t>ΠΙΛΟΤΟΣ ΑΤΤΙΚΗΣ — ΔΟΜΕΣ ΑΝΑ ΕΙΔΙΚΟΤΗΤΑ / ΜΕ ΥΠΟΨΗΦΙΑ ΕΥΡΗΜΑΤΑ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5212080"/>
            <a:ext cx="2602153" cy="713232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5303520"/>
            <a:ext cx="2236393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0B2E59"/>
                </a:solidFill>
                <a:latin typeface="Arial"/>
                <a:cs typeface="Arial"/>
              </a:rPr>
              <a:t>228 / 46</a:t>
            </a:r>
          </a:p>
          <a:p>
            <a:pPr algn="l">
              <a:spcBef>
                <a:spcPts val="200"/>
              </a:spcBef>
            </a:pPr>
            <a:r>
              <a:rPr sz="1000" b="0" i="0">
                <a:solidFill>
                  <a:srgbClr val="6D6A71"/>
                </a:solidFill>
                <a:latin typeface="Arial"/>
                <a:cs typeface="Arial"/>
              </a:rPr>
              <a:t>Αισθητική (U0)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25113" y="5212080"/>
            <a:ext cx="2602153" cy="713232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07993" y="5303520"/>
            <a:ext cx="2236393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0B2E59"/>
                </a:solidFill>
                <a:latin typeface="Arial"/>
                <a:cs typeface="Arial"/>
              </a:rPr>
              <a:t>72 / 37</a:t>
            </a:r>
          </a:p>
          <a:p>
            <a:pPr algn="l">
              <a:spcBef>
                <a:spcPts val="200"/>
              </a:spcBef>
            </a:pPr>
            <a:r>
              <a:rPr sz="1000" b="0" i="0">
                <a:solidFill>
                  <a:srgbClr val="6D6A71"/>
                </a:solidFill>
                <a:latin typeface="Arial"/>
                <a:cs typeface="Arial"/>
              </a:rPr>
              <a:t>Πλαστική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64427" y="5212080"/>
            <a:ext cx="2602153" cy="713232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47307" y="5303520"/>
            <a:ext cx="2236393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0B2E59"/>
                </a:solidFill>
                <a:latin typeface="Arial"/>
                <a:cs typeface="Arial"/>
              </a:rPr>
              <a:t>107 / 12</a:t>
            </a:r>
          </a:p>
          <a:p>
            <a:pPr algn="l">
              <a:spcBef>
                <a:spcPts val="200"/>
              </a:spcBef>
            </a:pPr>
            <a:r>
              <a:rPr sz="1000" b="0" i="0">
                <a:solidFill>
                  <a:srgbClr val="6D6A71"/>
                </a:solidFill>
                <a:latin typeface="Arial"/>
                <a:cs typeface="Arial"/>
              </a:rPr>
              <a:t>Δερματολογία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03741" y="5212080"/>
            <a:ext cx="2602153" cy="713232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086621" y="5303520"/>
            <a:ext cx="2236393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0B2E59"/>
                </a:solidFill>
                <a:latin typeface="Arial"/>
                <a:cs typeface="Arial"/>
              </a:rPr>
              <a:t>155 / 2</a:t>
            </a:r>
          </a:p>
          <a:p>
            <a:pPr algn="l">
              <a:spcBef>
                <a:spcPts val="200"/>
              </a:spcBef>
            </a:pPr>
            <a:r>
              <a:rPr sz="1000" b="0" i="0">
                <a:solidFill>
                  <a:srgbClr val="6D6A71"/>
                </a:solidFill>
                <a:latin typeface="Arial"/>
                <a:cs typeface="Arial"/>
              </a:rPr>
              <a:t>Καρδιολογία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ΤΕΚΜΗΡΙΩΣΗ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Αποδεικτικό υλικό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72768"/>
            <a:ext cx="6708459" cy="310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37744" indent="-237744" algn="l">
              <a:lnSpc>
                <a:spcPct val="120000"/>
              </a:lnSpc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Στιγμιότυπο κάθε διαφήμισης και κάθε σελίδας, με ημερομηνία λήψης.</a:t>
            </a:r>
          </a:p>
          <a:p>
            <a:pPr marL="237744" indent="-237744" algn="l">
              <a:lnSpc>
                <a:spcPct val="120000"/>
              </a:lnSpc>
              <a:spcBef>
                <a:spcPts val="13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Αναφορά πηγής: URL, Library ID ή creative ID, διαφημιζόμενος, περίοδος προβολής.</a:t>
            </a:r>
          </a:p>
          <a:p>
            <a:pPr marL="237744" indent="-237744" algn="l">
              <a:lnSpc>
                <a:spcPct val="120000"/>
              </a:lnSpc>
              <a:spcBef>
                <a:spcPts val="13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Το κείμενο της ταξινόμησης με τα παραθέματα που ενεργοποίησαν τον κανόνα.</a:t>
            </a:r>
          </a:p>
          <a:p>
            <a:pPr marL="237744" indent="-237744" algn="l">
              <a:lnSpc>
                <a:spcPct val="120000"/>
              </a:lnSpc>
              <a:spcBef>
                <a:spcPts val="13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Αποθήκευση σε S3 με διαβάθμιση πρόσβασης ανά σοβαρότητα ευρήματος.</a:t>
            </a:r>
          </a:p>
          <a:p>
            <a:pPr marL="237744" indent="-237744" algn="l">
              <a:lnSpc>
                <a:spcPct val="120000"/>
              </a:lnSpc>
              <a:spcBef>
                <a:spcPts val="1300"/>
              </a:spcBef>
              <a:buClr>
                <a:srgbClr val="0065B3"/>
              </a:buClr>
              <a:buSzPct val="90000"/>
              <a:buFont typeface="Arial"/>
              <a:buChar char="▪"/>
            </a:pPr>
            <a:r>
              <a:rPr sz="1300" b="0" i="0">
                <a:solidFill>
                  <a:srgbClr val="252830"/>
                </a:solidFill>
                <a:latin typeface="Arial"/>
                <a:cs typeface="Arial"/>
              </a:rPr>
              <a:t>Καταγραφή ενεργειών ελεγκτή: ποιος είδε, ποιος επιβεβαίωσε, πότε.</a:t>
            </a:r>
          </a:p>
        </p:txBody>
      </p:sp>
      <p:sp>
        <p:nvSpPr>
          <p:cNvPr id="8" name="Rectangle 7"/>
          <p:cNvSpPr/>
          <p:nvPr/>
        </p:nvSpPr>
        <p:spPr>
          <a:xfrm>
            <a:off x="7827062" y="1572768"/>
            <a:ext cx="3678832" cy="3108960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83094" y="1865376"/>
            <a:ext cx="3166768" cy="2560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0B2E59"/>
                </a:solidFill>
                <a:latin typeface="Arial"/>
                <a:cs typeface="Arial"/>
              </a:rPr>
              <a:t>Ο φάκελος είναι έτοιμος</a:t>
            </a:r>
          </a:p>
          <a:p>
            <a:pPr algn="l">
              <a:lnSpc>
                <a:spcPct val="110000"/>
              </a:lnSpc>
              <a:spcBef>
                <a:spcPts val="200"/>
              </a:spcBef>
            </a:pPr>
            <a:r>
              <a:rPr sz="1700" b="1" i="0">
                <a:solidFill>
                  <a:srgbClr val="0B2E59"/>
                </a:solidFill>
                <a:latin typeface="Arial"/>
                <a:cs typeface="Arial"/>
              </a:rPr>
              <a:t>για πειθαρχικό έλεγχο ή για παραπομπή στην ΕΑΔ.</a:t>
            </a:r>
          </a:p>
          <a:p>
            <a:pPr algn="l">
              <a:lnSpc>
                <a:spcPct val="120000"/>
              </a:lnSpc>
              <a:spcBef>
                <a:spcPts val="1400"/>
              </a:spcBef>
            </a:pPr>
            <a:r>
              <a:rPr sz="1200" b="0" i="0">
                <a:solidFill>
                  <a:srgbClr val="252830"/>
                </a:solidFill>
                <a:latin typeface="Arial"/>
                <a:cs typeface="Arial"/>
              </a:rPr>
              <a:t>Η διαφήμιση μπορεί να κατέβει· το τεκμήριο με την ημερομηνία λήψης παραμένει.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4956048"/>
            <a:ext cx="10820095" cy="676656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1832" y="5102352"/>
            <a:ext cx="10308031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6D6A71"/>
                </a:solidFill>
                <a:latin typeface="Arial"/>
                <a:cs typeface="Arial"/>
              </a:rPr>
              <a:t>Πιλότος: 8.563 δομές καταγεγραμμένες · 1.140 αποδεικτικά στιγμιότυπα διαφημίσεων και σελίδων (Meta, Google, ιστοσελίδες, social).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4592"/>
            <a:ext cx="108200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65B3"/>
                </a:solidFill>
                <a:latin typeface="Arial"/>
                <a:cs typeface="Arial"/>
              </a:rPr>
              <a:t>ΤΟ ΕΡΓΑΛΕΙΟ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420624"/>
            <a:ext cx="1082009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B2E59"/>
                </a:solidFill>
                <a:latin typeface="Arial"/>
                <a:cs typeface="Arial"/>
              </a:rPr>
              <a:t>Τι βλέπει ο ελεγκτής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6A71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572768"/>
            <a:ext cx="3454298" cy="188366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572768"/>
            <a:ext cx="3454298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792224"/>
            <a:ext cx="3051962" cy="1499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B2E59"/>
                </a:solidFill>
                <a:latin typeface="Arial"/>
                <a:cs typeface="Arial"/>
              </a:rPr>
              <a:t>Χάρτης Αττικής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Ομαδοποίηση σημείων και φίλτρα ανά δήμο, ειδικότητα, χρώμα και κωδικό ευρήματος.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698" y="1572768"/>
            <a:ext cx="3454298" cy="188366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68698" y="1572768"/>
            <a:ext cx="3454298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69866" y="1792224"/>
            <a:ext cx="3051962" cy="1499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B2E59"/>
                </a:solidFill>
                <a:latin typeface="Arial"/>
                <a:cs typeface="Arial"/>
              </a:rPr>
              <a:t>Φάκελος δομής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Ευρήματα, αποδεικτικά στιγμιότυπα, ημερομηνίες, σύνδεσμοι πηγής και ιστορικό.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596" y="1572768"/>
            <a:ext cx="3454298" cy="188366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51596" y="1572768"/>
            <a:ext cx="3454298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52764" y="1792224"/>
            <a:ext cx="3051962" cy="1499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B2E59"/>
                </a:solidFill>
                <a:latin typeface="Arial"/>
                <a:cs typeface="Arial"/>
              </a:rPr>
              <a:t>Ουρά ελέγχου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Καταστάσεις CANDIDATE, CONFIRMED, DISMISSED, REFERRED, CLOSED με ομαδοποίηση ανά δομή.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730752"/>
            <a:ext cx="3454298" cy="188366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5800" y="3730752"/>
            <a:ext cx="3454298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6968" y="3950208"/>
            <a:ext cx="3051962" cy="1499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B2E59"/>
                </a:solidFill>
                <a:latin typeface="Arial"/>
                <a:cs typeface="Arial"/>
              </a:rPr>
              <a:t>Αταίριαστοι διαφημιζόμενοι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Σκιώδεις δομές: διαφημίζουν ιατρικές πράξεις χωρίς να αντιστοιχούν σε γνωστή δομή.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68698" y="3730752"/>
            <a:ext cx="3454298" cy="188366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368698" y="3730752"/>
            <a:ext cx="3454298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69866" y="3950208"/>
            <a:ext cx="3051962" cy="1499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B2E59"/>
                </a:solidFill>
                <a:latin typeface="Arial"/>
                <a:cs typeface="Arial"/>
              </a:rPr>
              <a:t>Δείκτες απόδοσης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Κάλυψη, κατανομή κινδύνου, όγκος διαφημίσεων, ακρίβεια επισημάνσεων.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51596" y="3730752"/>
            <a:ext cx="3454298" cy="1883664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051596" y="3730752"/>
            <a:ext cx="3454298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52764" y="3950208"/>
            <a:ext cx="3051962" cy="1499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 i="0">
                <a:solidFill>
                  <a:srgbClr val="0B2E59"/>
                </a:solidFill>
                <a:latin typeface="Arial"/>
                <a:cs typeface="Arial"/>
              </a:rPr>
              <a:t>Ρόλοι και κινητή εφαρμογή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100" b="0" i="0">
                <a:solidFill>
                  <a:srgbClr val="252830"/>
                </a:solidFill>
                <a:latin typeface="Arial"/>
                <a:cs typeface="Arial"/>
              </a:rPr>
              <a:t>Υπουργείο, ΙΣΑ, ελεγκτής και δημόσιο επίπεδο· ο φάκελος διαθέσιμος στον επιτόπιο έλεγχο.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2057400"/>
            <a:ext cx="1024128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 i="0">
                <a:solidFill>
                  <a:srgbClr val="FFFFFF"/>
                </a:solidFill>
                <a:latin typeface="Arial"/>
                <a:cs typeface="Arial"/>
              </a:rPr>
              <a:t>medwatch</a:t>
            </a:r>
          </a:p>
          <a:p>
            <a:pPr algn="l">
              <a:lnSpc>
                <a:spcPct val="130000"/>
              </a:lnSpc>
              <a:spcBef>
                <a:spcPts val="1600"/>
              </a:spcBef>
            </a:pPr>
            <a:r>
              <a:rPr sz="2000" b="0" i="0">
                <a:solidFill>
                  <a:srgbClr val="D5E3F0"/>
                </a:solidFill>
                <a:latin typeface="Arial"/>
                <a:cs typeface="Arial"/>
              </a:rPr>
              <a:t>Από τον δειγματοληπτικό έλεγχο στη συστηματική εποπτεία —
με τεκμήρια, όχι με εικασίες.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4800600"/>
            <a:ext cx="2926080" cy="45720"/>
          </a:xfrm>
          <a:prstGeom prst="rect">
            <a:avLst/>
          </a:prstGeom>
          <a:solidFill>
            <a:srgbClr val="0065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5074920"/>
            <a:ext cx="8229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C7D8E8"/>
                </a:solidFill>
                <a:latin typeface="Arial"/>
                <a:cs typeface="Arial"/>
              </a:rPr>
              <a:t>Ομάδα έργου medwatch · Σεπτέμβριος 2026</a:t>
            </a:r>
          </a:p>
          <a:p>
            <a:pPr algn="l">
              <a:spcBef>
                <a:spcPts val="800"/>
              </a:spcBef>
            </a:pPr>
            <a:r>
              <a:rPr sz="900" b="0" i="0">
                <a:solidFill>
                  <a:srgbClr val="8FA8C2"/>
                </a:solidFill>
                <a:latin typeface="Arial"/>
                <a:cs typeface="Arial"/>
              </a:rPr>
              <a:t>medwatch · πιλότος Αττικής — ενημέρωση Υπουργού Υγείας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2012</Words>
  <Application>Microsoft Macintosh PowerPoint</Application>
  <PresentationFormat>Widescreen</PresentationFormat>
  <Paragraphs>399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John Doxaras</cp:lastModifiedBy>
  <cp:revision>2</cp:revision>
  <dcterms:created xsi:type="dcterms:W3CDTF">2013-01-27T09:14:16Z</dcterms:created>
  <dcterms:modified xsi:type="dcterms:W3CDTF">2026-09-18T09:44:29Z</dcterms:modified>
  <cp:category/>
</cp:coreProperties>
</file>