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7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9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0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1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2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3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14.xml" ContentType="application/vnd.openxmlformats-officedocument.presentationml.notesSl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15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16.xml" ContentType="application/vnd.openxmlformats-officedocument.presentationml.notesSl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987" r:id="rId2"/>
    <p:sldId id="4352" r:id="rId3"/>
    <p:sldId id="4579" r:id="rId4"/>
    <p:sldId id="4650" r:id="rId5"/>
    <p:sldId id="4584" r:id="rId6"/>
    <p:sldId id="4651" r:id="rId7"/>
    <p:sldId id="4495" r:id="rId8"/>
    <p:sldId id="4652" r:id="rId9"/>
    <p:sldId id="4595" r:id="rId10"/>
    <p:sldId id="4653" r:id="rId11"/>
    <p:sldId id="4605" r:id="rId12"/>
    <p:sldId id="4654" r:id="rId13"/>
    <p:sldId id="4606" r:id="rId14"/>
    <p:sldId id="4655" r:id="rId15"/>
    <p:sldId id="4607" r:id="rId16"/>
    <p:sldId id="4656" r:id="rId17"/>
    <p:sldId id="4611" r:id="rId18"/>
    <p:sldId id="4657" r:id="rId19"/>
    <p:sldId id="4644" r:id="rId20"/>
    <p:sldId id="4658" r:id="rId21"/>
    <p:sldId id="4627" r:id="rId22"/>
    <p:sldId id="4660" r:id="rId23"/>
    <p:sldId id="4649" r:id="rId24"/>
    <p:sldId id="4661" r:id="rId25"/>
    <p:sldId id="4618" r:id="rId26"/>
    <p:sldId id="4659" r:id="rId27"/>
    <p:sldId id="4635" r:id="rId28"/>
    <p:sldId id="4662" r:id="rId29"/>
    <p:sldId id="4632" r:id="rId30"/>
    <p:sldId id="4663" r:id="rId31"/>
    <p:sldId id="4624" r:id="rId32"/>
    <p:sldId id="4667" r:id="rId33"/>
    <p:sldId id="4664" r:id="rId34"/>
    <p:sldId id="4665" r:id="rId35"/>
    <p:sldId id="4668" r:id="rId36"/>
    <p:sldId id="4669" r:id="rId37"/>
    <p:sldId id="4670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9BA1"/>
    <a:srgbClr val="046387"/>
    <a:srgbClr val="5C9E99"/>
    <a:srgbClr val="62A39F"/>
    <a:srgbClr val="D38583"/>
    <a:srgbClr val="C86664"/>
    <a:srgbClr val="A71409"/>
    <a:srgbClr val="C96B69"/>
    <a:srgbClr val="FFCC66"/>
    <a:srgbClr val="D996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24B9CB-1876-49A2-AC4F-8FF827C19242}" v="19" dt="2026-09-29T13:05:23.8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0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408976033389199"/>
          <c:y val="3.0796328577625993E-2"/>
          <c:w val="0.68067269761306792"/>
          <c:h val="0.90533747741622628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Σειρά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A81-474D-BA5F-4F2DBE98D173}"/>
              </c:ext>
            </c:extLst>
          </c:dPt>
          <c:dPt>
            <c:idx val="1"/>
            <c:invertIfNegative val="0"/>
            <c:bubble3D val="0"/>
            <c:spPr>
              <a:solidFill>
                <a:srgbClr val="5C9E9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A81-474D-BA5F-4F2DBE98D17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A81-474D-BA5F-4F2DBE98D17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A81-474D-BA5F-4F2DBE98D173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AA81-474D-BA5F-4F2DBE98D17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Φύλλο1!$A$2:$A$6</c:f>
              <c:strCache>
                <c:ptCount val="5"/>
                <c:pt idx="0">
                  <c:v>Καρκίνος</c:v>
                </c:pt>
                <c:pt idx="1">
                  <c:v>Τροχαία  δυστυχήματα</c:v>
                </c:pt>
                <c:pt idx="2">
                  <c:v>Καρδιαγγειακά νοσήματα</c:v>
                </c:pt>
                <c:pt idx="3">
                  <c:v>Άλλη</c:v>
                </c:pt>
                <c:pt idx="4">
                  <c:v>Δεν γνωρίζω</c:v>
                </c:pt>
              </c:strCache>
            </c:strRef>
          </c:cat>
          <c:val>
            <c:numRef>
              <c:f>Φύλλο1!$B$2:$B$6</c:f>
              <c:numCache>
                <c:formatCode>General</c:formatCode>
                <c:ptCount val="5"/>
                <c:pt idx="0">
                  <c:v>39.5</c:v>
                </c:pt>
                <c:pt idx="1">
                  <c:v>29.8</c:v>
                </c:pt>
                <c:pt idx="2">
                  <c:v>25.1</c:v>
                </c:pt>
                <c:pt idx="3">
                  <c:v>1.8</c:v>
                </c:pt>
                <c:pt idx="4">
                  <c:v>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AA81-474D-BA5F-4F2DBE98D1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9"/>
        <c:axId val="1499212432"/>
        <c:axId val="1499213520"/>
      </c:barChart>
      <c:catAx>
        <c:axId val="149921243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ptos Display" panose="020B0004020202020204" pitchFamily="34" charset="0"/>
                <a:ea typeface="Microsoft JhengHei" panose="020B0604030504040204" pitchFamily="34" charset="-120"/>
                <a:cs typeface="+mn-cs"/>
              </a:defRPr>
            </a:pPr>
            <a:endParaRPr lang="en-US"/>
          </a:p>
        </c:txPr>
        <c:crossAx val="1499213520"/>
        <c:crosses val="autoZero"/>
        <c:auto val="1"/>
        <c:lblAlgn val="ctr"/>
        <c:lblOffset val="100"/>
        <c:noMultiLvlLbl val="0"/>
      </c:catAx>
      <c:valAx>
        <c:axId val="1499213520"/>
        <c:scaling>
          <c:orientation val="minMax"/>
          <c:max val="5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9212432"/>
        <c:crosses val="max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759523229166654"/>
          <c:y val="5.7744229248081043E-2"/>
          <c:w val="0.6401388379813836"/>
          <c:h val="0.8942722800131860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Τους άνδρες</c:v>
                </c:pt>
              </c:strCache>
            </c:strRef>
          </c:tx>
          <c:spPr>
            <a:solidFill>
              <a:srgbClr val="2683C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Φύλλο1!$A$2:$A$22</c:f>
              <c:strCache>
                <c:ptCount val="21"/>
                <c:pt idx="0">
                  <c:v>ΦΥΛΟ</c:v>
                </c:pt>
                <c:pt idx="1">
                  <c:v>Άνδρας</c:v>
                </c:pt>
                <c:pt idx="2">
                  <c:v>Γυναίκα</c:v>
                </c:pt>
                <c:pt idx="3">
                  <c:v>ΗΛΙΚΙΑ</c:v>
                </c:pt>
                <c:pt idx="4">
                  <c:v>18-34 ετών</c:v>
                </c:pt>
                <c:pt idx="5">
                  <c:v>35-44 ετών</c:v>
                </c:pt>
                <c:pt idx="6">
                  <c:v>45-54 ετών</c:v>
                </c:pt>
                <c:pt idx="7">
                  <c:v>55-64 ετών</c:v>
                </c:pt>
                <c:pt idx="8">
                  <c:v>65 και άνω</c:v>
                </c:pt>
                <c:pt idx="9">
                  <c:v>ΕΚΠΑΙΔΕΥΤΙΚΟ ΕΠΙΠΕΔΟ</c:v>
                </c:pt>
                <c:pt idx="10">
                  <c:v>Έως δευτεροβάθμια</c:v>
                </c:pt>
                <c:pt idx="11">
                  <c:v>ΑΕΙ / ΤΕΙ</c:v>
                </c:pt>
                <c:pt idx="12">
                  <c:v>ΜΕΤΑΠΤ / ΔΙΔΑΚΤ</c:v>
                </c:pt>
                <c:pt idx="13">
                  <c:v>ΠΕΡΙΟΧΗ</c:v>
                </c:pt>
                <c:pt idx="14">
                  <c:v>Αττική</c:v>
                </c:pt>
                <c:pt idx="15">
                  <c:v>Βόρεια Ελλάδα</c:v>
                </c:pt>
                <c:pt idx="16">
                  <c:v>Κεντρική Ελλάδα</c:v>
                </c:pt>
                <c:pt idx="17">
                  <c:v>Κρήτη και νησιά Αιγαίου</c:v>
                </c:pt>
                <c:pt idx="18">
                  <c:v>ΑΣΤΙΚΟΤΗΤΑ</c:v>
                </c:pt>
                <c:pt idx="19">
                  <c:v>Αστική περιοχή</c:v>
                </c:pt>
                <c:pt idx="20">
                  <c:v>Ημιαστική/ Αγροτική </c:v>
                </c:pt>
              </c:strCache>
            </c:strRef>
          </c:cat>
          <c:val>
            <c:numRef>
              <c:f>Φύλλο1!$B$2:$B$22</c:f>
              <c:numCache>
                <c:formatCode>General</c:formatCode>
                <c:ptCount val="21"/>
                <c:pt idx="1">
                  <c:v>57.5</c:v>
                </c:pt>
                <c:pt idx="2">
                  <c:v>44.4</c:v>
                </c:pt>
                <c:pt idx="4">
                  <c:v>40.200000000000003</c:v>
                </c:pt>
                <c:pt idx="5">
                  <c:v>48.9</c:v>
                </c:pt>
                <c:pt idx="6">
                  <c:v>44.6</c:v>
                </c:pt>
                <c:pt idx="7">
                  <c:v>51.7</c:v>
                </c:pt>
                <c:pt idx="8">
                  <c:v>63.6</c:v>
                </c:pt>
                <c:pt idx="10">
                  <c:v>48.9</c:v>
                </c:pt>
                <c:pt idx="11">
                  <c:v>54.5</c:v>
                </c:pt>
                <c:pt idx="12">
                  <c:v>48.8</c:v>
                </c:pt>
                <c:pt idx="14">
                  <c:v>47.7</c:v>
                </c:pt>
                <c:pt idx="15">
                  <c:v>52.2</c:v>
                </c:pt>
                <c:pt idx="16">
                  <c:v>51.8</c:v>
                </c:pt>
                <c:pt idx="17">
                  <c:v>55.9</c:v>
                </c:pt>
                <c:pt idx="19">
                  <c:v>49.5</c:v>
                </c:pt>
                <c:pt idx="20">
                  <c:v>55.7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55-40C8-B7BD-32C1BE40C6D7}"/>
            </c:ext>
          </c:extLst>
        </c:ser>
        <c:ser>
          <c:idx val="1"/>
          <c:order val="1"/>
          <c:tx>
            <c:strRef>
              <c:f>Φύλλο1!$C$1</c:f>
              <c:strCache>
                <c:ptCount val="1"/>
                <c:pt idx="0">
                  <c:v>Τις γυναίκες</c:v>
                </c:pt>
              </c:strCache>
            </c:strRef>
          </c:tx>
          <c:spPr>
            <a:solidFill>
              <a:srgbClr val="318B71"/>
            </a:solidFill>
            <a:ln>
              <a:noFill/>
            </a:ln>
            <a:effectLst/>
          </c:spPr>
          <c:invertIfNegative val="0"/>
          <c:dLbls>
            <c:dLbl>
              <c:idx val="16"/>
              <c:layout>
                <c:manualLayout>
                  <c:x val="-5.6870026018410067E-3"/>
                  <c:y val="1.7316065291263145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655-4BC7-9838-D11A87162C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Φύλλο1!$A$2:$A$22</c:f>
              <c:strCache>
                <c:ptCount val="21"/>
                <c:pt idx="0">
                  <c:v>ΦΥΛΟ</c:v>
                </c:pt>
                <c:pt idx="1">
                  <c:v>Άνδρας</c:v>
                </c:pt>
                <c:pt idx="2">
                  <c:v>Γυναίκα</c:v>
                </c:pt>
                <c:pt idx="3">
                  <c:v>ΗΛΙΚΙΑ</c:v>
                </c:pt>
                <c:pt idx="4">
                  <c:v>18-34 ετών</c:v>
                </c:pt>
                <c:pt idx="5">
                  <c:v>35-44 ετών</c:v>
                </c:pt>
                <c:pt idx="6">
                  <c:v>45-54 ετών</c:v>
                </c:pt>
                <c:pt idx="7">
                  <c:v>55-64 ετών</c:v>
                </c:pt>
                <c:pt idx="8">
                  <c:v>65 και άνω</c:v>
                </c:pt>
                <c:pt idx="9">
                  <c:v>ΕΚΠΑΙΔΕΥΤΙΚΟ ΕΠΙΠΕΔΟ</c:v>
                </c:pt>
                <c:pt idx="10">
                  <c:v>Έως δευτεροβάθμια</c:v>
                </c:pt>
                <c:pt idx="11">
                  <c:v>ΑΕΙ / ΤΕΙ</c:v>
                </c:pt>
                <c:pt idx="12">
                  <c:v>ΜΕΤΑΠΤ / ΔΙΔΑΚΤ</c:v>
                </c:pt>
                <c:pt idx="13">
                  <c:v>ΠΕΡΙΟΧΗ</c:v>
                </c:pt>
                <c:pt idx="14">
                  <c:v>Αττική</c:v>
                </c:pt>
                <c:pt idx="15">
                  <c:v>Βόρεια Ελλάδα</c:v>
                </c:pt>
                <c:pt idx="16">
                  <c:v>Κεντρική Ελλάδα</c:v>
                </c:pt>
                <c:pt idx="17">
                  <c:v>Κρήτη και νησιά Αιγαίου</c:v>
                </c:pt>
                <c:pt idx="18">
                  <c:v>ΑΣΤΙΚΟΤΗΤΑ</c:v>
                </c:pt>
                <c:pt idx="19">
                  <c:v>Αστική περιοχή</c:v>
                </c:pt>
                <c:pt idx="20">
                  <c:v>Ημιαστική/ Αγροτική </c:v>
                </c:pt>
              </c:strCache>
            </c:strRef>
          </c:cat>
          <c:val>
            <c:numRef>
              <c:f>Φύλλο1!$C$2:$C$22</c:f>
              <c:numCache>
                <c:formatCode>General</c:formatCode>
                <c:ptCount val="21"/>
                <c:pt idx="1">
                  <c:v>2.5</c:v>
                </c:pt>
                <c:pt idx="2">
                  <c:v>4</c:v>
                </c:pt>
                <c:pt idx="4">
                  <c:v>6.1</c:v>
                </c:pt>
                <c:pt idx="5">
                  <c:v>4.5999999999999996</c:v>
                </c:pt>
                <c:pt idx="6">
                  <c:v>1.2</c:v>
                </c:pt>
                <c:pt idx="7">
                  <c:v>2</c:v>
                </c:pt>
                <c:pt idx="8">
                  <c:v>2.2000000000000002</c:v>
                </c:pt>
                <c:pt idx="10">
                  <c:v>3.9</c:v>
                </c:pt>
                <c:pt idx="11">
                  <c:v>2.5</c:v>
                </c:pt>
                <c:pt idx="12">
                  <c:v>2.6</c:v>
                </c:pt>
                <c:pt idx="14">
                  <c:v>2.9</c:v>
                </c:pt>
                <c:pt idx="15">
                  <c:v>2.4</c:v>
                </c:pt>
                <c:pt idx="16">
                  <c:v>5.6</c:v>
                </c:pt>
                <c:pt idx="17">
                  <c:v>1</c:v>
                </c:pt>
                <c:pt idx="19">
                  <c:v>2.7</c:v>
                </c:pt>
                <c:pt idx="20">
                  <c:v>4.9000000000000004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55-40C8-B7BD-32C1BE40C6D7}"/>
            </c:ext>
          </c:extLst>
        </c:ser>
        <c:ser>
          <c:idx val="2"/>
          <c:order val="2"/>
          <c:tx>
            <c:strRef>
              <c:f>Φύλλο1!$D$1</c:f>
              <c:strCache>
                <c:ptCount val="1"/>
                <c:pt idx="0">
                  <c:v>Εξίσου το ίδιο</c:v>
                </c:pt>
              </c:strCache>
            </c:strRef>
          </c:tx>
          <c:spPr>
            <a:solidFill>
              <a:srgbClr val="A1C8C5"/>
            </a:solidFill>
            <a:ln>
              <a:noFill/>
            </a:ln>
            <a:effectLst/>
          </c:spPr>
          <c:invertIfNegative val="0"/>
          <c:dLbls>
            <c:dLbl>
              <c:idx val="19"/>
              <c:layout>
                <c:manualLayout>
                  <c:x val="6.7396798652064023E-3"/>
                  <c:y val="2.2733195584594477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255-40C8-B7BD-32C1BE40C6D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Φύλλο1!$A$2:$A$22</c:f>
              <c:strCache>
                <c:ptCount val="21"/>
                <c:pt idx="0">
                  <c:v>ΦΥΛΟ</c:v>
                </c:pt>
                <c:pt idx="1">
                  <c:v>Άνδρας</c:v>
                </c:pt>
                <c:pt idx="2">
                  <c:v>Γυναίκα</c:v>
                </c:pt>
                <c:pt idx="3">
                  <c:v>ΗΛΙΚΙΑ</c:v>
                </c:pt>
                <c:pt idx="4">
                  <c:v>18-34 ετών</c:v>
                </c:pt>
                <c:pt idx="5">
                  <c:v>35-44 ετών</c:v>
                </c:pt>
                <c:pt idx="6">
                  <c:v>45-54 ετών</c:v>
                </c:pt>
                <c:pt idx="7">
                  <c:v>55-64 ετών</c:v>
                </c:pt>
                <c:pt idx="8">
                  <c:v>65 και άνω</c:v>
                </c:pt>
                <c:pt idx="9">
                  <c:v>ΕΚΠΑΙΔΕΥΤΙΚΟ ΕΠΙΠΕΔΟ</c:v>
                </c:pt>
                <c:pt idx="10">
                  <c:v>Έως δευτεροβάθμια</c:v>
                </c:pt>
                <c:pt idx="11">
                  <c:v>ΑΕΙ / ΤΕΙ</c:v>
                </c:pt>
                <c:pt idx="12">
                  <c:v>ΜΕΤΑΠΤ / ΔΙΔΑΚΤ</c:v>
                </c:pt>
                <c:pt idx="13">
                  <c:v>ΠΕΡΙΟΧΗ</c:v>
                </c:pt>
                <c:pt idx="14">
                  <c:v>Αττική</c:v>
                </c:pt>
                <c:pt idx="15">
                  <c:v>Βόρεια Ελλάδα</c:v>
                </c:pt>
                <c:pt idx="16">
                  <c:v>Κεντρική Ελλάδα</c:v>
                </c:pt>
                <c:pt idx="17">
                  <c:v>Κρήτη και νησιά Αιγαίου</c:v>
                </c:pt>
                <c:pt idx="18">
                  <c:v>ΑΣΤΙΚΟΤΗΤΑ</c:v>
                </c:pt>
                <c:pt idx="19">
                  <c:v>Αστική περιοχή</c:v>
                </c:pt>
                <c:pt idx="20">
                  <c:v>Ημιαστική/ Αγροτική </c:v>
                </c:pt>
              </c:strCache>
            </c:strRef>
          </c:cat>
          <c:val>
            <c:numRef>
              <c:f>Φύλλο1!$D$2:$D$22</c:f>
              <c:numCache>
                <c:formatCode>General</c:formatCode>
                <c:ptCount val="21"/>
                <c:pt idx="1">
                  <c:v>37.299999999999997</c:v>
                </c:pt>
                <c:pt idx="2">
                  <c:v>49.6</c:v>
                </c:pt>
                <c:pt idx="4">
                  <c:v>48.2</c:v>
                </c:pt>
                <c:pt idx="5">
                  <c:v>43.8</c:v>
                </c:pt>
                <c:pt idx="6">
                  <c:v>53.7</c:v>
                </c:pt>
                <c:pt idx="7">
                  <c:v>45.7</c:v>
                </c:pt>
                <c:pt idx="8">
                  <c:v>32</c:v>
                </c:pt>
                <c:pt idx="10">
                  <c:v>45.2</c:v>
                </c:pt>
                <c:pt idx="11">
                  <c:v>39.799999999999997</c:v>
                </c:pt>
                <c:pt idx="12">
                  <c:v>47.5</c:v>
                </c:pt>
                <c:pt idx="14">
                  <c:v>46.1</c:v>
                </c:pt>
                <c:pt idx="15">
                  <c:v>44.3</c:v>
                </c:pt>
                <c:pt idx="16">
                  <c:v>40.200000000000003</c:v>
                </c:pt>
                <c:pt idx="17">
                  <c:v>40.5</c:v>
                </c:pt>
                <c:pt idx="19">
                  <c:v>45.7</c:v>
                </c:pt>
                <c:pt idx="20">
                  <c:v>36.6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255-40C8-B7BD-32C1BE40C6D7}"/>
            </c:ext>
          </c:extLst>
        </c:ser>
        <c:ser>
          <c:idx val="3"/>
          <c:order val="3"/>
          <c:tx>
            <c:strRef>
              <c:f>Φύλλο1!$E$1</c:f>
              <c:strCache>
                <c:ptCount val="1"/>
                <c:pt idx="0">
                  <c:v>Δεν γνωρίζω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Φύλλο1!$A$2:$A$22</c:f>
              <c:strCache>
                <c:ptCount val="21"/>
                <c:pt idx="0">
                  <c:v>ΦΥΛΟ</c:v>
                </c:pt>
                <c:pt idx="1">
                  <c:v>Άνδρας</c:v>
                </c:pt>
                <c:pt idx="2">
                  <c:v>Γυναίκα</c:v>
                </c:pt>
                <c:pt idx="3">
                  <c:v>ΗΛΙΚΙΑ</c:v>
                </c:pt>
                <c:pt idx="4">
                  <c:v>18-34 ετών</c:v>
                </c:pt>
                <c:pt idx="5">
                  <c:v>35-44 ετών</c:v>
                </c:pt>
                <c:pt idx="6">
                  <c:v>45-54 ετών</c:v>
                </c:pt>
                <c:pt idx="7">
                  <c:v>55-64 ετών</c:v>
                </c:pt>
                <c:pt idx="8">
                  <c:v>65 και άνω</c:v>
                </c:pt>
                <c:pt idx="9">
                  <c:v>ΕΚΠΑΙΔΕΥΤΙΚΟ ΕΠΙΠΕΔΟ</c:v>
                </c:pt>
                <c:pt idx="10">
                  <c:v>Έως δευτεροβάθμια</c:v>
                </c:pt>
                <c:pt idx="11">
                  <c:v>ΑΕΙ / ΤΕΙ</c:v>
                </c:pt>
                <c:pt idx="12">
                  <c:v>ΜΕΤΑΠΤ / ΔΙΔΑΚΤ</c:v>
                </c:pt>
                <c:pt idx="13">
                  <c:v>ΠΕΡΙΟΧΗ</c:v>
                </c:pt>
                <c:pt idx="14">
                  <c:v>Αττική</c:v>
                </c:pt>
                <c:pt idx="15">
                  <c:v>Βόρεια Ελλάδα</c:v>
                </c:pt>
                <c:pt idx="16">
                  <c:v>Κεντρική Ελλάδα</c:v>
                </c:pt>
                <c:pt idx="17">
                  <c:v>Κρήτη και νησιά Αιγαίου</c:v>
                </c:pt>
                <c:pt idx="18">
                  <c:v>ΑΣΤΙΚΟΤΗΤΑ</c:v>
                </c:pt>
                <c:pt idx="19">
                  <c:v>Αστική περιοχή</c:v>
                </c:pt>
                <c:pt idx="20">
                  <c:v>Ημιαστική/ Αγροτική </c:v>
                </c:pt>
              </c:strCache>
            </c:strRef>
          </c:cat>
          <c:val>
            <c:numRef>
              <c:f>Φύλλο1!$E$2:$E$22</c:f>
              <c:numCache>
                <c:formatCode>General</c:formatCode>
                <c:ptCount val="21"/>
                <c:pt idx="1">
                  <c:v>2.8</c:v>
                </c:pt>
                <c:pt idx="2">
                  <c:v>2</c:v>
                </c:pt>
                <c:pt idx="4">
                  <c:v>5.5</c:v>
                </c:pt>
                <c:pt idx="5">
                  <c:v>2.6</c:v>
                </c:pt>
                <c:pt idx="6">
                  <c:v>0.5</c:v>
                </c:pt>
                <c:pt idx="7">
                  <c:v>0.6</c:v>
                </c:pt>
                <c:pt idx="8">
                  <c:v>2.2000000000000002</c:v>
                </c:pt>
                <c:pt idx="10">
                  <c:v>1.9</c:v>
                </c:pt>
                <c:pt idx="11">
                  <c:v>3.2</c:v>
                </c:pt>
                <c:pt idx="12">
                  <c:v>1.2</c:v>
                </c:pt>
                <c:pt idx="14">
                  <c:v>3.3</c:v>
                </c:pt>
                <c:pt idx="15">
                  <c:v>1.1000000000000001</c:v>
                </c:pt>
                <c:pt idx="16">
                  <c:v>2.4</c:v>
                </c:pt>
                <c:pt idx="17">
                  <c:v>2.7</c:v>
                </c:pt>
                <c:pt idx="19">
                  <c:v>2.1</c:v>
                </c:pt>
                <c:pt idx="20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255-40C8-B7BD-32C1BE40C6D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641940144"/>
        <c:axId val="1641934160"/>
      </c:barChart>
      <c:catAx>
        <c:axId val="164194014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/>
                </a:solidFill>
                <a:latin typeface="Aptos Display" panose="020B0004020202020204" pitchFamily="34" charset="0"/>
                <a:ea typeface="Microsoft JhengHei" panose="020B0604030504040204" pitchFamily="34" charset="-120"/>
                <a:cs typeface="+mn-cs"/>
              </a:defRPr>
            </a:pPr>
            <a:endParaRPr lang="en-US"/>
          </a:p>
        </c:txPr>
        <c:crossAx val="1641934160"/>
        <c:crosses val="autoZero"/>
        <c:auto val="0"/>
        <c:lblAlgn val="ctr"/>
        <c:lblOffset val="100"/>
        <c:noMultiLvlLbl val="0"/>
      </c:catAx>
      <c:valAx>
        <c:axId val="1641934160"/>
        <c:scaling>
          <c:orientation val="minMax"/>
          <c:max val="1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ptos" panose="020B0004020202020204" pitchFamily="34" charset="0"/>
                <a:ea typeface="Microsoft JhengHei" panose="020B0604030504040204" pitchFamily="34" charset="-120"/>
                <a:cs typeface="+mn-cs"/>
              </a:defRPr>
            </a:pPr>
            <a:endParaRPr lang="en-US"/>
          </a:p>
        </c:txPr>
        <c:crossAx val="1641940144"/>
        <c:crosses val="max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30941130268631012"/>
          <c:y val="3.2311777833497215E-4"/>
          <c:w val="0.64914283735456157"/>
          <c:h val="4.60072604142429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1" i="0" u="none" strike="noStrike" kern="1200" baseline="0">
              <a:solidFill>
                <a:schemeClr val="tx1"/>
              </a:solidFill>
              <a:latin typeface="Aptos Display" panose="020B0004020202020204" pitchFamily="34" charset="0"/>
              <a:ea typeface="Microsoft JhengHei" panose="020B0604030504040204" pitchFamily="34" charset="-120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300">
          <a:solidFill>
            <a:schemeClr val="tx1"/>
          </a:solidFill>
          <a:latin typeface="Aptos" panose="020B0004020202020204" pitchFamily="34" charset="0"/>
          <a:ea typeface="Microsoft JhengHei" panose="020B0604030504040204" pitchFamily="34" charset="-12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661974917891709"/>
          <c:y val="0.17641765281890215"/>
          <c:w val="0.52327588707572004"/>
          <c:h val="0.63485610147086446"/>
        </c:manualLayout>
      </c:layout>
      <c:doughnutChart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Στήλη1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1C0-4412-B605-81BDF5CA6716}"/>
              </c:ext>
            </c:extLst>
          </c:dPt>
          <c:dPt>
            <c:idx val="1"/>
            <c:bubble3D val="0"/>
            <c:spPr>
              <a:solidFill>
                <a:srgbClr val="318B71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1C0-4412-B605-81BDF5CA6716}"/>
              </c:ext>
            </c:extLst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1C0-4412-B605-81BDF5CA6716}"/>
              </c:ext>
            </c:extLst>
          </c:dPt>
          <c:dPt>
            <c:idx val="3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1C0-4412-B605-81BDF5CA6716}"/>
              </c:ext>
            </c:extLst>
          </c:dPt>
          <c:dPt>
            <c:idx val="4"/>
            <c:bubble3D val="0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1C0-4412-B605-81BDF5CA6716}"/>
              </c:ext>
            </c:extLst>
          </c:dPt>
          <c:dPt>
            <c:idx val="5"/>
            <c:bubble3D val="0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D1C0-4412-B605-81BDF5CA6716}"/>
              </c:ext>
            </c:extLst>
          </c:dPt>
          <c:dLbls>
            <c:dLbl>
              <c:idx val="0"/>
              <c:layout>
                <c:manualLayout>
                  <c:x val="0.16025991020463418"/>
                  <c:y val="5.1154036934578213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1C0-4412-B605-81BDF5CA6716}"/>
                </c:ext>
              </c:extLst>
            </c:dLbl>
            <c:dLbl>
              <c:idx val="1"/>
              <c:layout>
                <c:manualLayout>
                  <c:x val="-7.9682912128820581E-3"/>
                  <c:y val="0.1516166136583994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1C0-4412-B605-81BDF5CA6716}"/>
                </c:ext>
              </c:extLst>
            </c:dLbl>
            <c:dLbl>
              <c:idx val="2"/>
              <c:layout>
                <c:manualLayout>
                  <c:x val="-0.17689227779192357"/>
                  <c:y val="4.4204730330419592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5675544138644559"/>
                      <c:h val="0.1617151333698691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D1C0-4412-B605-81BDF5CA6716}"/>
                </c:ext>
              </c:extLst>
            </c:dLbl>
            <c:dLbl>
              <c:idx val="3"/>
              <c:layout>
                <c:manualLayout>
                  <c:x val="-1.6373311502251329E-2"/>
                  <c:y val="-0.15891726663083469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1C0-4412-B605-81BDF5CA6716}"/>
                </c:ext>
              </c:extLst>
            </c:dLbl>
            <c:dLbl>
              <c:idx val="5"/>
              <c:layout>
                <c:manualLayout>
                  <c:x val="5.4230807378326269E-3"/>
                  <c:y val="-0.16942386429641476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1C0-4412-B605-81BDF5CA67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400" b="0" i="0" u="none" strike="noStrike" kern="1200" baseline="0">
                    <a:solidFill>
                      <a:schemeClr val="dk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Microsoft Sans Serif" panose="020B0604020202020204" pitchFamily="34" charset="0"/>
                  </a:defRPr>
                </a:pPr>
                <a:endParaRPr lang="el-G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Φύλλο1!$A$2:$A$5</c:f>
              <c:strCache>
                <c:ptCount val="4"/>
                <c:pt idx="0">
                  <c:v>Τους άνδρες</c:v>
                </c:pt>
                <c:pt idx="1">
                  <c:v>Τις γυναίκες</c:v>
                </c:pt>
                <c:pt idx="2">
                  <c:v>Εξίσου το ίδιο</c:v>
                </c:pt>
                <c:pt idx="3">
                  <c:v>Δεν γνωρίζω</c:v>
                </c:pt>
              </c:strCache>
            </c:strRef>
          </c:cat>
          <c:val>
            <c:numRef>
              <c:f>Φύλλο1!$B$2:$B$5</c:f>
              <c:numCache>
                <c:formatCode>General</c:formatCode>
                <c:ptCount val="4"/>
                <c:pt idx="0">
                  <c:v>50.7</c:v>
                </c:pt>
                <c:pt idx="1">
                  <c:v>3.2</c:v>
                </c:pt>
                <c:pt idx="2">
                  <c:v>43.6</c:v>
                </c:pt>
                <c:pt idx="3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1C0-4412-B605-81BDF5CA67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en-US" sz="1400" kern="1200">
          <a:solidFill>
            <a:schemeClr val="dk1"/>
          </a:solidFill>
          <a:latin typeface="Aptos" panose="020B0004020202020204" pitchFamily="34" charset="0"/>
          <a:ea typeface="Microsoft JhengHei" panose="020B0604030504040204" pitchFamily="34" charset="-120"/>
          <a:cs typeface="Microsoft Sans Serif" panose="020B0604020202020204" pitchFamily="34" charset="0"/>
        </a:defRPr>
      </a:pPr>
      <a:endParaRPr lang="el-G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195118203353283"/>
          <c:y val="3.0796328577625993E-2"/>
          <c:w val="0.61459456716079264"/>
          <c:h val="0.905337477416226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Σειρά 1</c:v>
                </c:pt>
              </c:strCache>
            </c:strRef>
          </c:tx>
          <c:spPr>
            <a:solidFill>
              <a:srgbClr val="62A39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A81-474D-BA5F-4F2DBE98D17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A81-474D-BA5F-4F2DBE98D173}"/>
              </c:ext>
            </c:extLst>
          </c:dPt>
          <c:dPt>
            <c:idx val="2"/>
            <c:invertIfNegative val="0"/>
            <c:bubble3D val="0"/>
            <c:spPr>
              <a:solidFill>
                <a:srgbClr val="62A39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A81-474D-BA5F-4F2DBE98D173}"/>
              </c:ext>
            </c:extLst>
          </c:dPt>
          <c:dPt>
            <c:idx val="3"/>
            <c:invertIfNegative val="0"/>
            <c:bubble3D val="0"/>
            <c:spPr>
              <a:solidFill>
                <a:srgbClr val="62A39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A81-474D-BA5F-4F2DBE98D173}"/>
              </c:ext>
            </c:extLst>
          </c:dPt>
          <c:dPt>
            <c:idx val="4"/>
            <c:invertIfNegative val="0"/>
            <c:bubble3D val="0"/>
            <c:spPr>
              <a:solidFill>
                <a:srgbClr val="62A39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AA81-474D-BA5F-4F2DBE98D173}"/>
              </c:ext>
            </c:extLst>
          </c:dPt>
          <c:dPt>
            <c:idx val="5"/>
            <c:invertIfNegative val="0"/>
            <c:bubble3D val="0"/>
            <c:spPr>
              <a:solidFill>
                <a:srgbClr val="62A39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AA81-474D-BA5F-4F2DBE98D173}"/>
              </c:ext>
            </c:extLst>
          </c:dPt>
          <c:dPt>
            <c:idx val="6"/>
            <c:invertIfNegative val="0"/>
            <c:bubble3D val="0"/>
            <c:spPr>
              <a:solidFill>
                <a:srgbClr val="62A39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AA81-474D-BA5F-4F2DBE98D173}"/>
              </c:ext>
            </c:extLst>
          </c:dPt>
          <c:dPt>
            <c:idx val="7"/>
            <c:invertIfNegative val="0"/>
            <c:bubble3D val="0"/>
            <c:spPr>
              <a:solidFill>
                <a:srgbClr val="62A39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AA81-474D-BA5F-4F2DBE98D173}"/>
              </c:ext>
            </c:extLst>
          </c:dPt>
          <c:dPt>
            <c:idx val="8"/>
            <c:invertIfNegative val="0"/>
            <c:bubble3D val="0"/>
            <c:spPr>
              <a:solidFill>
                <a:srgbClr val="62A39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AA81-474D-BA5F-4F2DBE98D173}"/>
              </c:ext>
            </c:extLst>
          </c:dPt>
          <c:dPt>
            <c:idx val="10"/>
            <c:invertIfNegative val="0"/>
            <c:bubble3D val="0"/>
            <c:spPr>
              <a:solidFill>
                <a:srgbClr val="62A39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818B-4F79-8863-9D0C5F4499A5}"/>
              </c:ext>
            </c:extLst>
          </c:dPt>
          <c:dPt>
            <c:idx val="11"/>
            <c:invertIfNegative val="0"/>
            <c:bubble3D val="0"/>
            <c:spPr>
              <a:solidFill>
                <a:srgbClr val="62A39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818B-4F79-8863-9D0C5F4499A5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6-78E9-4A3E-9E62-5BF3734F7BDD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817F-4D6F-9DFA-930B5F1418A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Φύλλο1!$A$2:$A$15</c:f>
              <c:strCache>
                <c:ptCount val="14"/>
                <c:pt idx="0">
                  <c:v>Κάπνισμα</c:v>
                </c:pt>
                <c:pt idx="1">
                  <c:v>Παχυσαρκία </c:v>
                </c:pt>
                <c:pt idx="2">
                  <c:v>Υψηλή αρτηριακή πίεση </c:v>
                </c:pt>
                <c:pt idx="3">
                  <c:v>‘Εντονο άγχος</c:v>
                </c:pt>
                <c:pt idx="4">
                  <c:v>Υψηλή LDL («κακή») χοληστερόλη </c:v>
                </c:pt>
                <c:pt idx="5">
                  <c:v>Οικογενειακό ιστορικό πρόωρης καρδιαγγειακής νόσου </c:v>
                </c:pt>
                <c:pt idx="6">
                  <c:v>Έλλειψη σωματικής δραστηριότητας </c:v>
                </c:pt>
                <c:pt idx="7">
                  <c:v>Σακχαρώδης διαβήτης </c:v>
                </c:pt>
                <c:pt idx="8">
                  <c:v>Διατροφή πλούσια σε αλάτι και υπερεπεξεργασμένα τρόφιμα </c:v>
                </c:pt>
                <c:pt idx="9">
                  <c:v>Συστηματική υπερβολική κατανάλωση αλκοόλ</c:v>
                </c:pt>
                <c:pt idx="10">
                  <c:v>Μεγάλη ηλικία </c:v>
                </c:pt>
                <c:pt idx="11">
                  <c:v>Χρόνια νεφρική νόσος </c:v>
                </c:pt>
                <c:pt idx="12">
                  <c:v>Δεν γνωρίζω/δεν είμαι σίγουρος/η</c:v>
                </c:pt>
                <c:pt idx="13">
                  <c:v>Δ.Α </c:v>
                </c:pt>
              </c:strCache>
            </c:strRef>
          </c:cat>
          <c:val>
            <c:numRef>
              <c:f>Φύλλο1!$B$2:$B$15</c:f>
              <c:numCache>
                <c:formatCode>General</c:formatCode>
                <c:ptCount val="14"/>
                <c:pt idx="0">
                  <c:v>64.3</c:v>
                </c:pt>
                <c:pt idx="1">
                  <c:v>61</c:v>
                </c:pt>
                <c:pt idx="2">
                  <c:v>49.2</c:v>
                </c:pt>
                <c:pt idx="3">
                  <c:v>45.3</c:v>
                </c:pt>
                <c:pt idx="4">
                  <c:v>40</c:v>
                </c:pt>
                <c:pt idx="5">
                  <c:v>34.299999999999997</c:v>
                </c:pt>
                <c:pt idx="6">
                  <c:v>33.700000000000003</c:v>
                </c:pt>
                <c:pt idx="7">
                  <c:v>26.3</c:v>
                </c:pt>
                <c:pt idx="8">
                  <c:v>24.6</c:v>
                </c:pt>
                <c:pt idx="9">
                  <c:v>17.600000000000001</c:v>
                </c:pt>
                <c:pt idx="10">
                  <c:v>13.4</c:v>
                </c:pt>
                <c:pt idx="11">
                  <c:v>7.6</c:v>
                </c:pt>
                <c:pt idx="12">
                  <c:v>0.6</c:v>
                </c:pt>
                <c:pt idx="13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AA81-474D-BA5F-4F2DBE98D1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9"/>
        <c:axId val="1499212432"/>
        <c:axId val="1499213520"/>
      </c:barChart>
      <c:catAx>
        <c:axId val="149921243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/>
                </a:solidFill>
                <a:latin typeface="Aptos Display" panose="020B0004020202020204" pitchFamily="34" charset="0"/>
                <a:ea typeface="Microsoft JhengHei" panose="020B0604030504040204" pitchFamily="34" charset="-120"/>
                <a:cs typeface="+mn-cs"/>
              </a:defRPr>
            </a:pPr>
            <a:endParaRPr lang="en-US"/>
          </a:p>
        </c:txPr>
        <c:crossAx val="1499213520"/>
        <c:crosses val="autoZero"/>
        <c:auto val="1"/>
        <c:lblAlgn val="ctr"/>
        <c:lblOffset val="100"/>
        <c:noMultiLvlLbl val="0"/>
      </c:catAx>
      <c:valAx>
        <c:axId val="14992135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9212432"/>
        <c:crosses val="max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568412282734105"/>
          <c:y val="3.0796328577625993E-2"/>
          <c:w val="0.71636704040964283"/>
          <c:h val="0.905337477416226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Σειρά 1</c:v>
                </c:pt>
              </c:strCache>
            </c:strRef>
          </c:tx>
          <c:spPr>
            <a:solidFill>
              <a:srgbClr val="62A39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62A39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A81-474D-BA5F-4F2DBE98D173}"/>
              </c:ext>
            </c:extLst>
          </c:dPt>
          <c:dPt>
            <c:idx val="1"/>
            <c:invertIfNegative val="0"/>
            <c:bubble3D val="0"/>
            <c:spPr>
              <a:solidFill>
                <a:srgbClr val="62A39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A81-474D-BA5F-4F2DBE98D173}"/>
              </c:ext>
            </c:extLst>
          </c:dPt>
          <c:dPt>
            <c:idx val="2"/>
            <c:invertIfNegative val="0"/>
            <c:bubble3D val="0"/>
            <c:spPr>
              <a:solidFill>
                <a:srgbClr val="62A39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A81-474D-BA5F-4F2DBE98D173}"/>
              </c:ext>
            </c:extLst>
          </c:dPt>
          <c:dPt>
            <c:idx val="3"/>
            <c:invertIfNegative val="0"/>
            <c:bubble3D val="0"/>
            <c:spPr>
              <a:solidFill>
                <a:srgbClr val="62A39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A81-474D-BA5F-4F2DBE98D173}"/>
              </c:ext>
            </c:extLst>
          </c:dPt>
          <c:dPt>
            <c:idx val="4"/>
            <c:invertIfNegative val="0"/>
            <c:bubble3D val="0"/>
            <c:spPr>
              <a:solidFill>
                <a:srgbClr val="62A39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AA81-474D-BA5F-4F2DBE98D173}"/>
              </c:ext>
            </c:extLst>
          </c:dPt>
          <c:dPt>
            <c:idx val="5"/>
            <c:invertIfNegative val="0"/>
            <c:bubble3D val="0"/>
            <c:spPr>
              <a:solidFill>
                <a:srgbClr val="62A39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AA81-474D-BA5F-4F2DBE98D173}"/>
              </c:ext>
            </c:extLst>
          </c:dPt>
          <c:dPt>
            <c:idx val="6"/>
            <c:invertIfNegative val="0"/>
            <c:bubble3D val="0"/>
            <c:spPr>
              <a:solidFill>
                <a:srgbClr val="62A39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AA81-474D-BA5F-4F2DBE98D173}"/>
              </c:ext>
            </c:extLst>
          </c:dPt>
          <c:dPt>
            <c:idx val="7"/>
            <c:invertIfNegative val="0"/>
            <c:bubble3D val="0"/>
            <c:spPr>
              <a:solidFill>
                <a:srgbClr val="62A39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AA81-474D-BA5F-4F2DBE98D173}"/>
              </c:ext>
            </c:extLst>
          </c:dPt>
          <c:dPt>
            <c:idx val="8"/>
            <c:invertIfNegative val="0"/>
            <c:bubble3D val="0"/>
            <c:spPr>
              <a:solidFill>
                <a:srgbClr val="62A39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AA81-474D-BA5F-4F2DBE98D173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2483-4A66-A51D-6B3F6C661349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818B-4F79-8863-9D0C5F4499A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Φύλλο1!$A$2:$A$12</c:f>
              <c:strCache>
                <c:ptCount val="11"/>
                <c:pt idx="0">
                  <c:v>Πίεση, βάρος, σφίξιμο ή πόνος στο στήθος</c:v>
                </c:pt>
                <c:pt idx="1">
                  <c:v>Πόνος ή ενόχληση που επεκτείνεται σε χέρι/χέρια, ώμο, πλάτη ή γνάθο </c:v>
                </c:pt>
                <c:pt idx="2">
                  <c:v>Δύσπνοια </c:v>
                </c:pt>
                <c:pt idx="3">
                  <c:v>Κρύος ιδρώτας </c:v>
                </c:pt>
                <c:pt idx="4">
                  <c:v>Ξαφνική έντονη αδυναμία </c:v>
                </c:pt>
                <c:pt idx="5">
                  <c:v>Ναυτία ή τάση για έμετο </c:v>
                </c:pt>
                <c:pt idx="6">
                  <c:v>Πονοκέφαλος ή ζάλη</c:v>
                </c:pt>
                <c:pt idx="7">
                  <c:v>Φαγούρα στα χέρια </c:v>
                </c:pt>
                <c:pt idx="8">
                  <c:v>Πόνος στο γόνατο </c:v>
                </c:pt>
                <c:pt idx="9">
                  <c:v>Δεν γνωρίζω ακριβώς</c:v>
                </c:pt>
                <c:pt idx="10">
                  <c:v>ΔΑ</c:v>
                </c:pt>
              </c:strCache>
            </c:strRef>
          </c:cat>
          <c:val>
            <c:numRef>
              <c:f>Φύλλο1!$B$2:$B$12</c:f>
              <c:numCache>
                <c:formatCode>General</c:formatCode>
                <c:ptCount val="11"/>
                <c:pt idx="0">
                  <c:v>81</c:v>
                </c:pt>
                <c:pt idx="1">
                  <c:v>68.5</c:v>
                </c:pt>
                <c:pt idx="2">
                  <c:v>54.5</c:v>
                </c:pt>
                <c:pt idx="3">
                  <c:v>45.5</c:v>
                </c:pt>
                <c:pt idx="4">
                  <c:v>35.9</c:v>
                </c:pt>
                <c:pt idx="5">
                  <c:v>35.700000000000003</c:v>
                </c:pt>
                <c:pt idx="6">
                  <c:v>24.3</c:v>
                </c:pt>
                <c:pt idx="7">
                  <c:v>3.7</c:v>
                </c:pt>
                <c:pt idx="8">
                  <c:v>3.1</c:v>
                </c:pt>
                <c:pt idx="9">
                  <c:v>3.1</c:v>
                </c:pt>
                <c:pt idx="10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AA81-474D-BA5F-4F2DBE98D1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9"/>
        <c:axId val="1499212432"/>
        <c:axId val="1499213520"/>
      </c:barChart>
      <c:catAx>
        <c:axId val="149921243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ptos Display" panose="020B0004020202020204" pitchFamily="34" charset="0"/>
                <a:ea typeface="Microsoft JhengHei" panose="020B0604030504040204" pitchFamily="34" charset="-120"/>
                <a:cs typeface="+mn-cs"/>
              </a:defRPr>
            </a:pPr>
            <a:endParaRPr lang="en-US"/>
          </a:p>
        </c:txPr>
        <c:crossAx val="1499213520"/>
        <c:crosses val="autoZero"/>
        <c:auto val="1"/>
        <c:lblAlgn val="ctr"/>
        <c:lblOffset val="100"/>
        <c:noMultiLvlLbl val="0"/>
      </c:catAx>
      <c:valAx>
        <c:axId val="14992135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9212432"/>
        <c:crosses val="max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908332030379798"/>
          <c:y val="5.1257318435447015E-2"/>
          <c:w val="0.69197593974452742"/>
          <c:h val="0.8912982376751265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Σειρά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E21-40E2-97DB-04E2CB2852E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E21-40E2-97DB-04E2CB2852E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E21-40E2-97DB-04E2CB2852E4}"/>
              </c:ext>
            </c:extLst>
          </c:dPt>
          <c:dPt>
            <c:idx val="3"/>
            <c:invertIfNegative val="0"/>
            <c:bubble3D val="0"/>
            <c:spPr>
              <a:solidFill>
                <a:srgbClr val="D3858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E21-40E2-97DB-04E2CB2852E4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E21-40E2-97DB-04E2CB2852E4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E21-40E2-97DB-04E2CB2852E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Φύλλο1!$A$2:$A$7</c:f>
              <c:strCache>
                <c:ptCount val="6"/>
                <c:pt idx="0">
                  <c:v>Απόλυτα σίγουρος</c:v>
                </c:pt>
                <c:pt idx="1">
                  <c:v>Μάλλον σίγουρος</c:v>
                </c:pt>
                <c:pt idx="2">
                  <c:v>Ίσως να μπορέσω</c:v>
                </c:pt>
                <c:pt idx="3">
                  <c:v>Μάλλον δεν θα μπορούσα</c:v>
                </c:pt>
                <c:pt idx="4">
                  <c:v>Σίγουρα δεν θα μπορούσα</c:v>
                </c:pt>
                <c:pt idx="5">
                  <c:v>ΔΑ</c:v>
                </c:pt>
              </c:strCache>
            </c:strRef>
          </c:cat>
          <c:val>
            <c:numRef>
              <c:f>Φύλλο1!$B$2:$B$7</c:f>
              <c:numCache>
                <c:formatCode>General</c:formatCode>
                <c:ptCount val="6"/>
                <c:pt idx="0">
                  <c:v>8</c:v>
                </c:pt>
                <c:pt idx="1">
                  <c:v>30.8</c:v>
                </c:pt>
                <c:pt idx="2">
                  <c:v>43.1</c:v>
                </c:pt>
                <c:pt idx="3">
                  <c:v>12.5</c:v>
                </c:pt>
                <c:pt idx="4">
                  <c:v>4.3</c:v>
                </c:pt>
                <c:pt idx="5">
                  <c:v>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E21-40E2-97DB-04E2CB2852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9"/>
        <c:axId val="1635625488"/>
        <c:axId val="1635629840"/>
      </c:barChart>
      <c:catAx>
        <c:axId val="163562548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ptos" panose="020B0004020202020204" pitchFamily="34" charset="0"/>
                <a:ea typeface="Microsoft JhengHei" panose="020B0604030504040204" pitchFamily="34" charset="-120"/>
                <a:cs typeface="+mn-cs"/>
              </a:defRPr>
            </a:pPr>
            <a:endParaRPr lang="en-US"/>
          </a:p>
        </c:txPr>
        <c:crossAx val="1635629840"/>
        <c:crosses val="autoZero"/>
        <c:auto val="1"/>
        <c:lblAlgn val="ctr"/>
        <c:lblOffset val="100"/>
        <c:noMultiLvlLbl val="0"/>
      </c:catAx>
      <c:valAx>
        <c:axId val="1635629840"/>
        <c:scaling>
          <c:orientation val="minMax"/>
          <c:max val="6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5625488"/>
        <c:crosses val="max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759523229166654"/>
          <c:y val="5.7744229248081043E-2"/>
          <c:w val="0.6401388379813836"/>
          <c:h val="0.8942722800131860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Απόλυτα 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Φύλλο1!$A$2:$A$22</c:f>
              <c:strCache>
                <c:ptCount val="21"/>
                <c:pt idx="0">
                  <c:v>ΦΥΛΟ</c:v>
                </c:pt>
                <c:pt idx="1">
                  <c:v>Άνδρας</c:v>
                </c:pt>
                <c:pt idx="2">
                  <c:v>Γυναίκα</c:v>
                </c:pt>
                <c:pt idx="3">
                  <c:v>ΗΛΙΚΙΑ</c:v>
                </c:pt>
                <c:pt idx="4">
                  <c:v>18-34 ετών</c:v>
                </c:pt>
                <c:pt idx="5">
                  <c:v>35-44 ετών</c:v>
                </c:pt>
                <c:pt idx="6">
                  <c:v>45-54 ετών</c:v>
                </c:pt>
                <c:pt idx="7">
                  <c:v>55-64 ετών</c:v>
                </c:pt>
                <c:pt idx="8">
                  <c:v>65 και άνω</c:v>
                </c:pt>
                <c:pt idx="9">
                  <c:v>ΕΚΠΑΙΔΕΥΤΙΚΟ ΕΠΙΠΕΔΟ</c:v>
                </c:pt>
                <c:pt idx="10">
                  <c:v>Έως δευτεροβάθμια</c:v>
                </c:pt>
                <c:pt idx="11">
                  <c:v>ΑΕΙ / ΤΕΙ</c:v>
                </c:pt>
                <c:pt idx="12">
                  <c:v>ΜΕΤΑΠΤ / ΔΙΔΑΚΤ</c:v>
                </c:pt>
                <c:pt idx="13">
                  <c:v>ΠΕΡΙΟΧΗ</c:v>
                </c:pt>
                <c:pt idx="14">
                  <c:v>Αττική</c:v>
                </c:pt>
                <c:pt idx="15">
                  <c:v>Βόρεια Ελλάδα</c:v>
                </c:pt>
                <c:pt idx="16">
                  <c:v>Κεντρική Ελλάδα</c:v>
                </c:pt>
                <c:pt idx="17">
                  <c:v>Κρήτη και νησιά Αιγαίου</c:v>
                </c:pt>
                <c:pt idx="18">
                  <c:v>ΑΣΤΙΚΟΤΗΤΑ</c:v>
                </c:pt>
                <c:pt idx="19">
                  <c:v>Αστική περιοχή</c:v>
                </c:pt>
                <c:pt idx="20">
                  <c:v>Ημιαστική/ Αγροτική </c:v>
                </c:pt>
              </c:strCache>
            </c:strRef>
          </c:cat>
          <c:val>
            <c:numRef>
              <c:f>Φύλλο1!$B$2:$B$22</c:f>
              <c:numCache>
                <c:formatCode>General</c:formatCode>
                <c:ptCount val="21"/>
                <c:pt idx="1">
                  <c:v>7.8</c:v>
                </c:pt>
                <c:pt idx="2">
                  <c:v>8.1999999999999993</c:v>
                </c:pt>
                <c:pt idx="4">
                  <c:v>7.6</c:v>
                </c:pt>
                <c:pt idx="5">
                  <c:v>5.5</c:v>
                </c:pt>
                <c:pt idx="6">
                  <c:v>5.7</c:v>
                </c:pt>
                <c:pt idx="7">
                  <c:v>4.9000000000000004</c:v>
                </c:pt>
                <c:pt idx="8">
                  <c:v>13.4</c:v>
                </c:pt>
                <c:pt idx="10">
                  <c:v>9.1</c:v>
                </c:pt>
                <c:pt idx="11">
                  <c:v>6.5</c:v>
                </c:pt>
                <c:pt idx="12">
                  <c:v>7.5</c:v>
                </c:pt>
                <c:pt idx="14">
                  <c:v>8.6</c:v>
                </c:pt>
                <c:pt idx="15">
                  <c:v>5.0999999999999996</c:v>
                </c:pt>
                <c:pt idx="16">
                  <c:v>8.1</c:v>
                </c:pt>
                <c:pt idx="17">
                  <c:v>15.6</c:v>
                </c:pt>
                <c:pt idx="19">
                  <c:v>7.1</c:v>
                </c:pt>
                <c:pt idx="2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55-40C8-B7BD-32C1BE40C6D7}"/>
            </c:ext>
          </c:extLst>
        </c:ser>
        <c:ser>
          <c:idx val="1"/>
          <c:order val="1"/>
          <c:tx>
            <c:strRef>
              <c:f>Φύλλο1!$C$1</c:f>
              <c:strCache>
                <c:ptCount val="1"/>
                <c:pt idx="0">
                  <c:v>Μάλλον σίγουρος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Φύλλο1!$A$2:$A$22</c:f>
              <c:strCache>
                <c:ptCount val="21"/>
                <c:pt idx="0">
                  <c:v>ΦΥΛΟ</c:v>
                </c:pt>
                <c:pt idx="1">
                  <c:v>Άνδρας</c:v>
                </c:pt>
                <c:pt idx="2">
                  <c:v>Γυναίκα</c:v>
                </c:pt>
                <c:pt idx="3">
                  <c:v>ΗΛΙΚΙΑ</c:v>
                </c:pt>
                <c:pt idx="4">
                  <c:v>18-34 ετών</c:v>
                </c:pt>
                <c:pt idx="5">
                  <c:v>35-44 ετών</c:v>
                </c:pt>
                <c:pt idx="6">
                  <c:v>45-54 ετών</c:v>
                </c:pt>
                <c:pt idx="7">
                  <c:v>55-64 ετών</c:v>
                </c:pt>
                <c:pt idx="8">
                  <c:v>65 και άνω</c:v>
                </c:pt>
                <c:pt idx="9">
                  <c:v>ΕΚΠΑΙΔΕΥΤΙΚΟ ΕΠΙΠΕΔΟ</c:v>
                </c:pt>
                <c:pt idx="10">
                  <c:v>Έως δευτεροβάθμια</c:v>
                </c:pt>
                <c:pt idx="11">
                  <c:v>ΑΕΙ / ΤΕΙ</c:v>
                </c:pt>
                <c:pt idx="12">
                  <c:v>ΜΕΤΑΠΤ / ΔΙΔΑΚΤ</c:v>
                </c:pt>
                <c:pt idx="13">
                  <c:v>ΠΕΡΙΟΧΗ</c:v>
                </c:pt>
                <c:pt idx="14">
                  <c:v>Αττική</c:v>
                </c:pt>
                <c:pt idx="15">
                  <c:v>Βόρεια Ελλάδα</c:v>
                </c:pt>
                <c:pt idx="16">
                  <c:v>Κεντρική Ελλάδα</c:v>
                </c:pt>
                <c:pt idx="17">
                  <c:v>Κρήτη και νησιά Αιγαίου</c:v>
                </c:pt>
                <c:pt idx="18">
                  <c:v>ΑΣΤΙΚΟΤΗΤΑ</c:v>
                </c:pt>
                <c:pt idx="19">
                  <c:v>Αστική περιοχή</c:v>
                </c:pt>
                <c:pt idx="20">
                  <c:v>Ημιαστική/ Αγροτική </c:v>
                </c:pt>
              </c:strCache>
            </c:strRef>
          </c:cat>
          <c:val>
            <c:numRef>
              <c:f>Φύλλο1!$C$2:$C$22</c:f>
              <c:numCache>
                <c:formatCode>General</c:formatCode>
                <c:ptCount val="21"/>
                <c:pt idx="1">
                  <c:v>30.1</c:v>
                </c:pt>
                <c:pt idx="2">
                  <c:v>31.4</c:v>
                </c:pt>
                <c:pt idx="4">
                  <c:v>25.6</c:v>
                </c:pt>
                <c:pt idx="5">
                  <c:v>25.6</c:v>
                </c:pt>
                <c:pt idx="6">
                  <c:v>31.6</c:v>
                </c:pt>
                <c:pt idx="7">
                  <c:v>35.299999999999997</c:v>
                </c:pt>
                <c:pt idx="8">
                  <c:v>34.799999999999997</c:v>
                </c:pt>
                <c:pt idx="10">
                  <c:v>29.7</c:v>
                </c:pt>
                <c:pt idx="11">
                  <c:v>34.299999999999997</c:v>
                </c:pt>
                <c:pt idx="12">
                  <c:v>26.3</c:v>
                </c:pt>
                <c:pt idx="14">
                  <c:v>32.700000000000003</c:v>
                </c:pt>
                <c:pt idx="15">
                  <c:v>32.6</c:v>
                </c:pt>
                <c:pt idx="16">
                  <c:v>29.6</c:v>
                </c:pt>
                <c:pt idx="17">
                  <c:v>19.5</c:v>
                </c:pt>
                <c:pt idx="19">
                  <c:v>31.7</c:v>
                </c:pt>
                <c:pt idx="20">
                  <c:v>28.7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55-40C8-B7BD-32C1BE40C6D7}"/>
            </c:ext>
          </c:extLst>
        </c:ser>
        <c:ser>
          <c:idx val="2"/>
          <c:order val="2"/>
          <c:tx>
            <c:strRef>
              <c:f>Φύλλο1!$D$1</c:f>
              <c:strCache>
                <c:ptCount val="1"/>
                <c:pt idx="0">
                  <c:v>Ίσως </c:v>
                </c:pt>
              </c:strCache>
            </c:strRef>
          </c:tx>
          <c:spPr>
            <a:solidFill>
              <a:srgbClr val="7DE2E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Φύλλο1!$A$2:$A$22</c:f>
              <c:strCache>
                <c:ptCount val="21"/>
                <c:pt idx="0">
                  <c:v>ΦΥΛΟ</c:v>
                </c:pt>
                <c:pt idx="1">
                  <c:v>Άνδρας</c:v>
                </c:pt>
                <c:pt idx="2">
                  <c:v>Γυναίκα</c:v>
                </c:pt>
                <c:pt idx="3">
                  <c:v>ΗΛΙΚΙΑ</c:v>
                </c:pt>
                <c:pt idx="4">
                  <c:v>18-34 ετών</c:v>
                </c:pt>
                <c:pt idx="5">
                  <c:v>35-44 ετών</c:v>
                </c:pt>
                <c:pt idx="6">
                  <c:v>45-54 ετών</c:v>
                </c:pt>
                <c:pt idx="7">
                  <c:v>55-64 ετών</c:v>
                </c:pt>
                <c:pt idx="8">
                  <c:v>65 και άνω</c:v>
                </c:pt>
                <c:pt idx="9">
                  <c:v>ΕΚΠΑΙΔΕΥΤΙΚΟ ΕΠΙΠΕΔΟ</c:v>
                </c:pt>
                <c:pt idx="10">
                  <c:v>Έως δευτεροβάθμια</c:v>
                </c:pt>
                <c:pt idx="11">
                  <c:v>ΑΕΙ / ΤΕΙ</c:v>
                </c:pt>
                <c:pt idx="12">
                  <c:v>ΜΕΤΑΠΤ / ΔΙΔΑΚΤ</c:v>
                </c:pt>
                <c:pt idx="13">
                  <c:v>ΠΕΡΙΟΧΗ</c:v>
                </c:pt>
                <c:pt idx="14">
                  <c:v>Αττική</c:v>
                </c:pt>
                <c:pt idx="15">
                  <c:v>Βόρεια Ελλάδα</c:v>
                </c:pt>
                <c:pt idx="16">
                  <c:v>Κεντρική Ελλάδα</c:v>
                </c:pt>
                <c:pt idx="17">
                  <c:v>Κρήτη και νησιά Αιγαίου</c:v>
                </c:pt>
                <c:pt idx="18">
                  <c:v>ΑΣΤΙΚΟΤΗΤΑ</c:v>
                </c:pt>
                <c:pt idx="19">
                  <c:v>Αστική περιοχή</c:v>
                </c:pt>
                <c:pt idx="20">
                  <c:v>Ημιαστική/ Αγροτική </c:v>
                </c:pt>
              </c:strCache>
            </c:strRef>
          </c:cat>
          <c:val>
            <c:numRef>
              <c:f>Φύλλο1!$D$2:$D$22</c:f>
              <c:numCache>
                <c:formatCode>General</c:formatCode>
                <c:ptCount val="21"/>
                <c:pt idx="1">
                  <c:v>44</c:v>
                </c:pt>
                <c:pt idx="2">
                  <c:v>42.3</c:v>
                </c:pt>
                <c:pt idx="4">
                  <c:v>47.4</c:v>
                </c:pt>
                <c:pt idx="5">
                  <c:v>51.1</c:v>
                </c:pt>
                <c:pt idx="6">
                  <c:v>49</c:v>
                </c:pt>
                <c:pt idx="7">
                  <c:v>46</c:v>
                </c:pt>
                <c:pt idx="8">
                  <c:v>29</c:v>
                </c:pt>
                <c:pt idx="10">
                  <c:v>40.200000000000003</c:v>
                </c:pt>
                <c:pt idx="11">
                  <c:v>43.6</c:v>
                </c:pt>
                <c:pt idx="12">
                  <c:v>53.9</c:v>
                </c:pt>
                <c:pt idx="14">
                  <c:v>40.700000000000003</c:v>
                </c:pt>
                <c:pt idx="15">
                  <c:v>46.3</c:v>
                </c:pt>
                <c:pt idx="16">
                  <c:v>41.1</c:v>
                </c:pt>
                <c:pt idx="17">
                  <c:v>48.2</c:v>
                </c:pt>
                <c:pt idx="19">
                  <c:v>43.5</c:v>
                </c:pt>
                <c:pt idx="20">
                  <c:v>41.4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255-40C8-B7BD-32C1BE40C6D7}"/>
            </c:ext>
          </c:extLst>
        </c:ser>
        <c:ser>
          <c:idx val="3"/>
          <c:order val="3"/>
          <c:tx>
            <c:strRef>
              <c:f>Φύλλο1!$E$1</c:f>
              <c:strCache>
                <c:ptCount val="1"/>
                <c:pt idx="0">
                  <c:v>Δεν θα μπορούσα</c:v>
                </c:pt>
              </c:strCache>
            </c:strRef>
          </c:tx>
          <c:spPr>
            <a:solidFill>
              <a:srgbClr val="D38583"/>
            </a:solidFill>
            <a:ln>
              <a:noFill/>
            </a:ln>
            <a:effectLst/>
          </c:spPr>
          <c:invertIfNegative val="0"/>
          <c:dLbls>
            <c:dLbl>
              <c:idx val="19"/>
              <c:layout>
                <c:manualLayout>
                  <c:x val="6.7396798652064023E-3"/>
                  <c:y val="2.2733195584594477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145-43A4-8EBB-DB5B3501A6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Φύλλο1!$A$2:$A$22</c:f>
              <c:strCache>
                <c:ptCount val="21"/>
                <c:pt idx="0">
                  <c:v>ΦΥΛΟ</c:v>
                </c:pt>
                <c:pt idx="1">
                  <c:v>Άνδρας</c:v>
                </c:pt>
                <c:pt idx="2">
                  <c:v>Γυναίκα</c:v>
                </c:pt>
                <c:pt idx="3">
                  <c:v>ΗΛΙΚΙΑ</c:v>
                </c:pt>
                <c:pt idx="4">
                  <c:v>18-34 ετών</c:v>
                </c:pt>
                <c:pt idx="5">
                  <c:v>35-44 ετών</c:v>
                </c:pt>
                <c:pt idx="6">
                  <c:v>45-54 ετών</c:v>
                </c:pt>
                <c:pt idx="7">
                  <c:v>55-64 ετών</c:v>
                </c:pt>
                <c:pt idx="8">
                  <c:v>65 και άνω</c:v>
                </c:pt>
                <c:pt idx="9">
                  <c:v>ΕΚΠΑΙΔΕΥΤΙΚΟ ΕΠΙΠΕΔΟ</c:v>
                </c:pt>
                <c:pt idx="10">
                  <c:v>Έως δευτεροβάθμια</c:v>
                </c:pt>
                <c:pt idx="11">
                  <c:v>ΑΕΙ / ΤΕΙ</c:v>
                </c:pt>
                <c:pt idx="12">
                  <c:v>ΜΕΤΑΠΤ / ΔΙΔΑΚΤ</c:v>
                </c:pt>
                <c:pt idx="13">
                  <c:v>ΠΕΡΙΟΧΗ</c:v>
                </c:pt>
                <c:pt idx="14">
                  <c:v>Αττική</c:v>
                </c:pt>
                <c:pt idx="15">
                  <c:v>Βόρεια Ελλάδα</c:v>
                </c:pt>
                <c:pt idx="16">
                  <c:v>Κεντρική Ελλάδα</c:v>
                </c:pt>
                <c:pt idx="17">
                  <c:v>Κρήτη και νησιά Αιγαίου</c:v>
                </c:pt>
                <c:pt idx="18">
                  <c:v>ΑΣΤΙΚΟΤΗΤΑ</c:v>
                </c:pt>
                <c:pt idx="19">
                  <c:v>Αστική περιοχή</c:v>
                </c:pt>
                <c:pt idx="20">
                  <c:v>Ημιαστική/ Αγροτική </c:v>
                </c:pt>
              </c:strCache>
            </c:strRef>
          </c:cat>
          <c:val>
            <c:numRef>
              <c:f>Φύλλο1!$E$2:$E$22</c:f>
              <c:numCache>
                <c:formatCode>General</c:formatCode>
                <c:ptCount val="21"/>
                <c:pt idx="1">
                  <c:v>16.899999999999999</c:v>
                </c:pt>
                <c:pt idx="2">
                  <c:v>16.7</c:v>
                </c:pt>
                <c:pt idx="4">
                  <c:v>16.2</c:v>
                </c:pt>
                <c:pt idx="5">
                  <c:v>16.399999999999999</c:v>
                </c:pt>
                <c:pt idx="6">
                  <c:v>13.3</c:v>
                </c:pt>
                <c:pt idx="7">
                  <c:v>12.8</c:v>
                </c:pt>
                <c:pt idx="8">
                  <c:v>22.4</c:v>
                </c:pt>
                <c:pt idx="10">
                  <c:v>20.100000000000001</c:v>
                </c:pt>
                <c:pt idx="11">
                  <c:v>14</c:v>
                </c:pt>
                <c:pt idx="12">
                  <c:v>11.1</c:v>
                </c:pt>
                <c:pt idx="14">
                  <c:v>17.3</c:v>
                </c:pt>
                <c:pt idx="15">
                  <c:v>15.100000000000001</c:v>
                </c:pt>
                <c:pt idx="16">
                  <c:v>18.7</c:v>
                </c:pt>
                <c:pt idx="17">
                  <c:v>15.3</c:v>
                </c:pt>
                <c:pt idx="19">
                  <c:v>16.5</c:v>
                </c:pt>
                <c:pt idx="20">
                  <c:v>17.399999999999999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255-40C8-B7BD-32C1BE40C6D7}"/>
            </c:ext>
          </c:extLst>
        </c:ser>
        <c:ser>
          <c:idx val="4"/>
          <c:order val="4"/>
          <c:tx>
            <c:strRef>
              <c:f>Φύλλο1!$F$1</c:f>
              <c:strCache>
                <c:ptCount val="1"/>
                <c:pt idx="0">
                  <c:v>ΔΑ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Φύλλο1!$A$2:$A$22</c:f>
              <c:strCache>
                <c:ptCount val="21"/>
                <c:pt idx="0">
                  <c:v>ΦΥΛΟ</c:v>
                </c:pt>
                <c:pt idx="1">
                  <c:v>Άνδρας</c:v>
                </c:pt>
                <c:pt idx="2">
                  <c:v>Γυναίκα</c:v>
                </c:pt>
                <c:pt idx="3">
                  <c:v>ΗΛΙΚΙΑ</c:v>
                </c:pt>
                <c:pt idx="4">
                  <c:v>18-34 ετών</c:v>
                </c:pt>
                <c:pt idx="5">
                  <c:v>35-44 ετών</c:v>
                </c:pt>
                <c:pt idx="6">
                  <c:v>45-54 ετών</c:v>
                </c:pt>
                <c:pt idx="7">
                  <c:v>55-64 ετών</c:v>
                </c:pt>
                <c:pt idx="8">
                  <c:v>65 και άνω</c:v>
                </c:pt>
                <c:pt idx="9">
                  <c:v>ΕΚΠΑΙΔΕΥΤΙΚΟ ΕΠΙΠΕΔΟ</c:v>
                </c:pt>
                <c:pt idx="10">
                  <c:v>Έως δευτεροβάθμια</c:v>
                </c:pt>
                <c:pt idx="11">
                  <c:v>ΑΕΙ / ΤΕΙ</c:v>
                </c:pt>
                <c:pt idx="12">
                  <c:v>ΜΕΤΑΠΤ / ΔΙΔΑΚΤ</c:v>
                </c:pt>
                <c:pt idx="13">
                  <c:v>ΠΕΡΙΟΧΗ</c:v>
                </c:pt>
                <c:pt idx="14">
                  <c:v>Αττική</c:v>
                </c:pt>
                <c:pt idx="15">
                  <c:v>Βόρεια Ελλάδα</c:v>
                </c:pt>
                <c:pt idx="16">
                  <c:v>Κεντρική Ελλάδα</c:v>
                </c:pt>
                <c:pt idx="17">
                  <c:v>Κρήτη και νησιά Αιγαίου</c:v>
                </c:pt>
                <c:pt idx="18">
                  <c:v>ΑΣΤΙΚΟΤΗΤΑ</c:v>
                </c:pt>
                <c:pt idx="19">
                  <c:v>Αστική περιοχή</c:v>
                </c:pt>
                <c:pt idx="20">
                  <c:v>Ημιαστική/ Αγροτική </c:v>
                </c:pt>
              </c:strCache>
            </c:strRef>
          </c:cat>
          <c:val>
            <c:numRef>
              <c:f>Φύλλο1!$F$2:$F$22</c:f>
              <c:numCache>
                <c:formatCode>General</c:formatCode>
                <c:ptCount val="21"/>
                <c:pt idx="1">
                  <c:v>1.2</c:v>
                </c:pt>
                <c:pt idx="2">
                  <c:v>1.4</c:v>
                </c:pt>
                <c:pt idx="4">
                  <c:v>3.2</c:v>
                </c:pt>
                <c:pt idx="5">
                  <c:v>1.4</c:v>
                </c:pt>
                <c:pt idx="6">
                  <c:v>0.5</c:v>
                </c:pt>
                <c:pt idx="7">
                  <c:v>1</c:v>
                </c:pt>
                <c:pt idx="8">
                  <c:v>0.5</c:v>
                </c:pt>
                <c:pt idx="10">
                  <c:v>0.9</c:v>
                </c:pt>
                <c:pt idx="11">
                  <c:v>1.6</c:v>
                </c:pt>
                <c:pt idx="12">
                  <c:v>1.2</c:v>
                </c:pt>
                <c:pt idx="14">
                  <c:v>0.8</c:v>
                </c:pt>
                <c:pt idx="15">
                  <c:v>0.9</c:v>
                </c:pt>
                <c:pt idx="16">
                  <c:v>2.5</c:v>
                </c:pt>
                <c:pt idx="17">
                  <c:v>1.4</c:v>
                </c:pt>
                <c:pt idx="19">
                  <c:v>1.2</c:v>
                </c:pt>
                <c:pt idx="20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CF-45C2-B3FC-B36A967FE26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641940144"/>
        <c:axId val="1641934160"/>
      </c:barChart>
      <c:catAx>
        <c:axId val="164194014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/>
                </a:solidFill>
                <a:latin typeface="Aptos Display" panose="020B0004020202020204" pitchFamily="34" charset="0"/>
                <a:ea typeface="Microsoft JhengHei" panose="020B0604030504040204" pitchFamily="34" charset="-120"/>
                <a:cs typeface="+mn-cs"/>
              </a:defRPr>
            </a:pPr>
            <a:endParaRPr lang="en-US"/>
          </a:p>
        </c:txPr>
        <c:crossAx val="1641934160"/>
        <c:crosses val="autoZero"/>
        <c:auto val="0"/>
        <c:lblAlgn val="ctr"/>
        <c:lblOffset val="100"/>
        <c:noMultiLvlLbl val="0"/>
      </c:catAx>
      <c:valAx>
        <c:axId val="1641934160"/>
        <c:scaling>
          <c:orientation val="minMax"/>
          <c:max val="1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ptos" panose="020B0004020202020204" pitchFamily="34" charset="0"/>
                <a:ea typeface="Microsoft JhengHei" panose="020B0604030504040204" pitchFamily="34" charset="-120"/>
                <a:cs typeface="+mn-cs"/>
              </a:defRPr>
            </a:pPr>
            <a:endParaRPr lang="en-US"/>
          </a:p>
        </c:txPr>
        <c:crossAx val="1641940144"/>
        <c:crosses val="max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3226809754239392"/>
          <c:y val="1.5717099822267905E-2"/>
          <c:w val="0.67189084776192565"/>
          <c:h val="4.60072604142429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Aptos Display" panose="020B0004020202020204" pitchFamily="34" charset="0"/>
              <a:ea typeface="Microsoft JhengHei" panose="020B0604030504040204" pitchFamily="34" charset="-120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300">
          <a:solidFill>
            <a:schemeClr val="tx1"/>
          </a:solidFill>
          <a:latin typeface="Aptos" panose="020B0004020202020204" pitchFamily="34" charset="0"/>
          <a:ea typeface="Microsoft JhengHei" panose="020B0604030504040204" pitchFamily="34" charset="-120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885246922377637"/>
          <c:y val="5.3651001879171357E-2"/>
          <c:w val="0.69197593974452742"/>
          <c:h val="0.8912982376751265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Σειρά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E21-40E2-97DB-04E2CB2852E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E21-40E2-97DB-04E2CB2852E4}"/>
              </c:ext>
            </c:extLst>
          </c:dPt>
          <c:dPt>
            <c:idx val="2"/>
            <c:invertIfNegative val="0"/>
            <c:bubble3D val="0"/>
            <c:spPr>
              <a:solidFill>
                <a:srgbClr val="FFCC6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E21-40E2-97DB-04E2CB2852E4}"/>
              </c:ext>
            </c:extLst>
          </c:dPt>
          <c:dPt>
            <c:idx val="3"/>
            <c:invertIfNegative val="0"/>
            <c:bubble3D val="0"/>
            <c:spPr>
              <a:solidFill>
                <a:srgbClr val="D3858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E21-40E2-97DB-04E2CB2852E4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E21-40E2-97DB-04E2CB2852E4}"/>
              </c:ext>
            </c:extLst>
          </c:dPt>
          <c:dPt>
            <c:idx val="5"/>
            <c:invertIfNegative val="0"/>
            <c:bubble3D val="0"/>
            <c:spPr>
              <a:solidFill>
                <a:srgbClr val="A1C8C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E21-40E2-97DB-04E2CB2852E4}"/>
              </c:ext>
            </c:extLst>
          </c:dPt>
          <c:dPt>
            <c:idx val="6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D459-4FF5-8FD8-503DC3EED9F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Φύλλο1!$A$2:$A$8</c:f>
              <c:strCache>
                <c:ptCount val="7"/>
                <c:pt idx="0">
                  <c:v>Καθόλου πιθανό</c:v>
                </c:pt>
                <c:pt idx="1">
                  <c:v>Ελάχιστα πιθανό</c:v>
                </c:pt>
                <c:pt idx="2">
                  <c:v>Αρκετά πιθανό</c:v>
                </c:pt>
                <c:pt idx="3">
                  <c:v>Πολύ πιθανό</c:v>
                </c:pt>
                <c:pt idx="4">
                  <c:v>Εξαιρετικά πιθανό</c:v>
                </c:pt>
                <c:pt idx="5">
                  <c:v>Έχω ήδη εμφανίσει</c:v>
                </c:pt>
                <c:pt idx="6">
                  <c:v>Δεν γνωρίζω</c:v>
                </c:pt>
              </c:strCache>
            </c:strRef>
          </c:cat>
          <c:val>
            <c:numRef>
              <c:f>Φύλλο1!$B$2:$B$8</c:f>
              <c:numCache>
                <c:formatCode>General</c:formatCode>
                <c:ptCount val="7"/>
                <c:pt idx="0">
                  <c:v>4.9000000000000004</c:v>
                </c:pt>
                <c:pt idx="1">
                  <c:v>25</c:v>
                </c:pt>
                <c:pt idx="2">
                  <c:v>29.9</c:v>
                </c:pt>
                <c:pt idx="3">
                  <c:v>15.9</c:v>
                </c:pt>
                <c:pt idx="4">
                  <c:v>6.6</c:v>
                </c:pt>
                <c:pt idx="5">
                  <c:v>5.8</c:v>
                </c:pt>
                <c:pt idx="6">
                  <c:v>11.9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E21-40E2-97DB-04E2CB2852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9"/>
        <c:axId val="1635625488"/>
        <c:axId val="1635629840"/>
      </c:barChart>
      <c:catAx>
        <c:axId val="163562548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ptos" panose="020B0004020202020204" pitchFamily="34" charset="0"/>
                <a:ea typeface="Microsoft JhengHei" panose="020B0604030504040204" pitchFamily="34" charset="-120"/>
                <a:cs typeface="+mn-cs"/>
              </a:defRPr>
            </a:pPr>
            <a:endParaRPr lang="en-US"/>
          </a:p>
        </c:txPr>
        <c:crossAx val="1635629840"/>
        <c:crosses val="autoZero"/>
        <c:auto val="1"/>
        <c:lblAlgn val="ctr"/>
        <c:lblOffset val="100"/>
        <c:noMultiLvlLbl val="0"/>
      </c:catAx>
      <c:valAx>
        <c:axId val="16356298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5625488"/>
        <c:crosses val="max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53963203155077"/>
          <c:y val="6.6540790416042717E-2"/>
          <c:w val="0.6401388379813836"/>
          <c:h val="0.8942722800131860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Πολύ &amp; εξαιρετικά</c:v>
                </c:pt>
              </c:strCache>
            </c:strRef>
          </c:tx>
          <c:spPr>
            <a:solidFill>
              <a:srgbClr val="D3858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Φύλλο1!$A$2:$A$24</c:f>
              <c:strCache>
                <c:ptCount val="23"/>
                <c:pt idx="0">
                  <c:v>ΦΥΛΟ</c:v>
                </c:pt>
                <c:pt idx="1">
                  <c:v>Άνδρας</c:v>
                </c:pt>
                <c:pt idx="2">
                  <c:v>Γυναίκα</c:v>
                </c:pt>
                <c:pt idx="3">
                  <c:v>ΗΛΙΚΙΑ</c:v>
                </c:pt>
                <c:pt idx="4">
                  <c:v>18-34 ετών</c:v>
                </c:pt>
                <c:pt idx="5">
                  <c:v>35-44 ετών</c:v>
                </c:pt>
                <c:pt idx="6">
                  <c:v>45-54 ετών</c:v>
                </c:pt>
                <c:pt idx="7">
                  <c:v>55-64 ετών</c:v>
                </c:pt>
                <c:pt idx="8">
                  <c:v>65 και άνω</c:v>
                </c:pt>
                <c:pt idx="9">
                  <c:v>ΕΚΠΑΙΔΕΥΤΙΚΟ ΕΠΙΠΕΔΟ</c:v>
                </c:pt>
                <c:pt idx="10">
                  <c:v>Έως δευτεροβάθμια</c:v>
                </c:pt>
                <c:pt idx="11">
                  <c:v>ΑΕΙ / ΤΕΙ</c:v>
                </c:pt>
                <c:pt idx="12">
                  <c:v>ΜΕΤΑΠΤ / ΔΙΔΑΚΤ</c:v>
                </c:pt>
                <c:pt idx="13">
                  <c:v>ΠΕΡΙΟΧΗ</c:v>
                </c:pt>
                <c:pt idx="14">
                  <c:v>Αττική</c:v>
                </c:pt>
                <c:pt idx="15">
                  <c:v>Βόρεια Ελλάδα</c:v>
                </c:pt>
                <c:pt idx="16">
                  <c:v>Κεντρική Ελλάδα</c:v>
                </c:pt>
                <c:pt idx="17">
                  <c:v>Κρήτη και νησιά Αιγαίου</c:v>
                </c:pt>
                <c:pt idx="18">
                  <c:v>ΑΣΤΙΚΟΤΗΤΑ</c:v>
                </c:pt>
                <c:pt idx="19">
                  <c:v>Αστική περιοχή</c:v>
                </c:pt>
                <c:pt idx="20">
                  <c:v>Ημιαστική/ Αγροτική </c:v>
                </c:pt>
                <c:pt idx="21">
                  <c:v>Ιστορικό εμφράγματος ή </c:v>
                </c:pt>
                <c:pt idx="22">
                  <c:v>εγκεφαλικού στην οικογένεια </c:v>
                </c:pt>
              </c:strCache>
            </c:strRef>
          </c:cat>
          <c:val>
            <c:numRef>
              <c:f>Φύλλο1!$B$2:$B$24</c:f>
              <c:numCache>
                <c:formatCode>General</c:formatCode>
                <c:ptCount val="23"/>
                <c:pt idx="1">
                  <c:v>19.5</c:v>
                </c:pt>
                <c:pt idx="2">
                  <c:v>25.4</c:v>
                </c:pt>
                <c:pt idx="4">
                  <c:v>18.8</c:v>
                </c:pt>
                <c:pt idx="5">
                  <c:v>22.8</c:v>
                </c:pt>
                <c:pt idx="6">
                  <c:v>30.2</c:v>
                </c:pt>
                <c:pt idx="7">
                  <c:v>21.8</c:v>
                </c:pt>
                <c:pt idx="8">
                  <c:v>20.5</c:v>
                </c:pt>
                <c:pt idx="10">
                  <c:v>24.799999999999997</c:v>
                </c:pt>
                <c:pt idx="11">
                  <c:v>19.7</c:v>
                </c:pt>
                <c:pt idx="12">
                  <c:v>21.2</c:v>
                </c:pt>
                <c:pt idx="14">
                  <c:v>19.3</c:v>
                </c:pt>
                <c:pt idx="15">
                  <c:v>25.3</c:v>
                </c:pt>
                <c:pt idx="16">
                  <c:v>22.7</c:v>
                </c:pt>
                <c:pt idx="17">
                  <c:v>26.4</c:v>
                </c:pt>
                <c:pt idx="19">
                  <c:v>21</c:v>
                </c:pt>
                <c:pt idx="20">
                  <c:v>27.7</c:v>
                </c:pt>
                <c:pt idx="22">
                  <c:v>33.299999999999997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55-40C8-B7BD-32C1BE40C6D7}"/>
            </c:ext>
          </c:extLst>
        </c:ser>
        <c:ser>
          <c:idx val="1"/>
          <c:order val="1"/>
          <c:tx>
            <c:strRef>
              <c:f>Φύλλο1!$C$1</c:f>
              <c:strCache>
                <c:ptCount val="1"/>
                <c:pt idx="0">
                  <c:v>Αρκετά </c:v>
                </c:pt>
              </c:strCache>
            </c:strRef>
          </c:tx>
          <c:spPr>
            <a:solidFill>
              <a:srgbClr val="FFCC6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Φύλλο1!$A$2:$A$24</c:f>
              <c:strCache>
                <c:ptCount val="23"/>
                <c:pt idx="0">
                  <c:v>ΦΥΛΟ</c:v>
                </c:pt>
                <c:pt idx="1">
                  <c:v>Άνδρας</c:v>
                </c:pt>
                <c:pt idx="2">
                  <c:v>Γυναίκα</c:v>
                </c:pt>
                <c:pt idx="3">
                  <c:v>ΗΛΙΚΙΑ</c:v>
                </c:pt>
                <c:pt idx="4">
                  <c:v>18-34 ετών</c:v>
                </c:pt>
                <c:pt idx="5">
                  <c:v>35-44 ετών</c:v>
                </c:pt>
                <c:pt idx="6">
                  <c:v>45-54 ετών</c:v>
                </c:pt>
                <c:pt idx="7">
                  <c:v>55-64 ετών</c:v>
                </c:pt>
                <c:pt idx="8">
                  <c:v>65 και άνω</c:v>
                </c:pt>
                <c:pt idx="9">
                  <c:v>ΕΚΠΑΙΔΕΥΤΙΚΟ ΕΠΙΠΕΔΟ</c:v>
                </c:pt>
                <c:pt idx="10">
                  <c:v>Έως δευτεροβάθμια</c:v>
                </c:pt>
                <c:pt idx="11">
                  <c:v>ΑΕΙ / ΤΕΙ</c:v>
                </c:pt>
                <c:pt idx="12">
                  <c:v>ΜΕΤΑΠΤ / ΔΙΔΑΚΤ</c:v>
                </c:pt>
                <c:pt idx="13">
                  <c:v>ΠΕΡΙΟΧΗ</c:v>
                </c:pt>
                <c:pt idx="14">
                  <c:v>Αττική</c:v>
                </c:pt>
                <c:pt idx="15">
                  <c:v>Βόρεια Ελλάδα</c:v>
                </c:pt>
                <c:pt idx="16">
                  <c:v>Κεντρική Ελλάδα</c:v>
                </c:pt>
                <c:pt idx="17">
                  <c:v>Κρήτη και νησιά Αιγαίου</c:v>
                </c:pt>
                <c:pt idx="18">
                  <c:v>ΑΣΤΙΚΟΤΗΤΑ</c:v>
                </c:pt>
                <c:pt idx="19">
                  <c:v>Αστική περιοχή</c:v>
                </c:pt>
                <c:pt idx="20">
                  <c:v>Ημιαστική/ Αγροτική </c:v>
                </c:pt>
                <c:pt idx="21">
                  <c:v>Ιστορικό εμφράγματος ή </c:v>
                </c:pt>
                <c:pt idx="22">
                  <c:v>εγκεφαλικού στην οικογένεια </c:v>
                </c:pt>
              </c:strCache>
            </c:strRef>
          </c:cat>
          <c:val>
            <c:numRef>
              <c:f>Φύλλο1!$C$2:$C$24</c:f>
              <c:numCache>
                <c:formatCode>General</c:formatCode>
                <c:ptCount val="23"/>
                <c:pt idx="1">
                  <c:v>29.3</c:v>
                </c:pt>
                <c:pt idx="2">
                  <c:v>30.5</c:v>
                </c:pt>
                <c:pt idx="4">
                  <c:v>22.4</c:v>
                </c:pt>
                <c:pt idx="5">
                  <c:v>32.5</c:v>
                </c:pt>
                <c:pt idx="6">
                  <c:v>34.700000000000003</c:v>
                </c:pt>
                <c:pt idx="7">
                  <c:v>36</c:v>
                </c:pt>
                <c:pt idx="8">
                  <c:v>27.2</c:v>
                </c:pt>
                <c:pt idx="10">
                  <c:v>29.9</c:v>
                </c:pt>
                <c:pt idx="11">
                  <c:v>29.5</c:v>
                </c:pt>
                <c:pt idx="12">
                  <c:v>31.1</c:v>
                </c:pt>
                <c:pt idx="14">
                  <c:v>29.9</c:v>
                </c:pt>
                <c:pt idx="15">
                  <c:v>36.299999999999997</c:v>
                </c:pt>
                <c:pt idx="16">
                  <c:v>24.7</c:v>
                </c:pt>
                <c:pt idx="17">
                  <c:v>22.3</c:v>
                </c:pt>
                <c:pt idx="19">
                  <c:v>30.7</c:v>
                </c:pt>
                <c:pt idx="20">
                  <c:v>28.2</c:v>
                </c:pt>
                <c:pt idx="22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55-40C8-B7BD-32C1BE40C6D7}"/>
            </c:ext>
          </c:extLst>
        </c:ser>
        <c:ser>
          <c:idx val="2"/>
          <c:order val="2"/>
          <c:tx>
            <c:strRef>
              <c:f>Φύλλο1!$D$1</c:f>
              <c:strCache>
                <c:ptCount val="1"/>
                <c:pt idx="0">
                  <c:v>Καθόλου &amp; ελάχιστα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Φύλλο1!$A$2:$A$24</c:f>
              <c:strCache>
                <c:ptCount val="23"/>
                <c:pt idx="0">
                  <c:v>ΦΥΛΟ</c:v>
                </c:pt>
                <c:pt idx="1">
                  <c:v>Άνδρας</c:v>
                </c:pt>
                <c:pt idx="2">
                  <c:v>Γυναίκα</c:v>
                </c:pt>
                <c:pt idx="3">
                  <c:v>ΗΛΙΚΙΑ</c:v>
                </c:pt>
                <c:pt idx="4">
                  <c:v>18-34 ετών</c:v>
                </c:pt>
                <c:pt idx="5">
                  <c:v>35-44 ετών</c:v>
                </c:pt>
                <c:pt idx="6">
                  <c:v>45-54 ετών</c:v>
                </c:pt>
                <c:pt idx="7">
                  <c:v>55-64 ετών</c:v>
                </c:pt>
                <c:pt idx="8">
                  <c:v>65 και άνω</c:v>
                </c:pt>
                <c:pt idx="9">
                  <c:v>ΕΚΠΑΙΔΕΥΤΙΚΟ ΕΠΙΠΕΔΟ</c:v>
                </c:pt>
                <c:pt idx="10">
                  <c:v>Έως δευτεροβάθμια</c:v>
                </c:pt>
                <c:pt idx="11">
                  <c:v>ΑΕΙ / ΤΕΙ</c:v>
                </c:pt>
                <c:pt idx="12">
                  <c:v>ΜΕΤΑΠΤ / ΔΙΔΑΚΤ</c:v>
                </c:pt>
                <c:pt idx="13">
                  <c:v>ΠΕΡΙΟΧΗ</c:v>
                </c:pt>
                <c:pt idx="14">
                  <c:v>Αττική</c:v>
                </c:pt>
                <c:pt idx="15">
                  <c:v>Βόρεια Ελλάδα</c:v>
                </c:pt>
                <c:pt idx="16">
                  <c:v>Κεντρική Ελλάδα</c:v>
                </c:pt>
                <c:pt idx="17">
                  <c:v>Κρήτη και νησιά Αιγαίου</c:v>
                </c:pt>
                <c:pt idx="18">
                  <c:v>ΑΣΤΙΚΟΤΗΤΑ</c:v>
                </c:pt>
                <c:pt idx="19">
                  <c:v>Αστική περιοχή</c:v>
                </c:pt>
                <c:pt idx="20">
                  <c:v>Ημιαστική/ Αγροτική </c:v>
                </c:pt>
                <c:pt idx="21">
                  <c:v>Ιστορικό εμφράγματος ή </c:v>
                </c:pt>
                <c:pt idx="22">
                  <c:v>εγκεφαλικού στην οικογένεια </c:v>
                </c:pt>
              </c:strCache>
            </c:strRef>
          </c:cat>
          <c:val>
            <c:numRef>
              <c:f>Φύλλο1!$D$2:$D$24</c:f>
              <c:numCache>
                <c:formatCode>General</c:formatCode>
                <c:ptCount val="23"/>
                <c:pt idx="1">
                  <c:v>31</c:v>
                </c:pt>
                <c:pt idx="2">
                  <c:v>28.7</c:v>
                </c:pt>
                <c:pt idx="4">
                  <c:v>41.3</c:v>
                </c:pt>
                <c:pt idx="5">
                  <c:v>32.299999999999997</c:v>
                </c:pt>
                <c:pt idx="6">
                  <c:v>23.5</c:v>
                </c:pt>
                <c:pt idx="7">
                  <c:v>22.3</c:v>
                </c:pt>
                <c:pt idx="8">
                  <c:v>28.1</c:v>
                </c:pt>
                <c:pt idx="10">
                  <c:v>24.799999999999997</c:v>
                </c:pt>
                <c:pt idx="11">
                  <c:v>34.5</c:v>
                </c:pt>
                <c:pt idx="12">
                  <c:v>37.799999999999997</c:v>
                </c:pt>
                <c:pt idx="14">
                  <c:v>34.1</c:v>
                </c:pt>
                <c:pt idx="15">
                  <c:v>21.799999999999997</c:v>
                </c:pt>
                <c:pt idx="16">
                  <c:v>33.5</c:v>
                </c:pt>
                <c:pt idx="17">
                  <c:v>28.900000000000002</c:v>
                </c:pt>
                <c:pt idx="19">
                  <c:v>30.3</c:v>
                </c:pt>
                <c:pt idx="20">
                  <c:v>27.8</c:v>
                </c:pt>
                <c:pt idx="22">
                  <c:v>19.8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255-40C8-B7BD-32C1BE40C6D7}"/>
            </c:ext>
          </c:extLst>
        </c:ser>
        <c:ser>
          <c:idx val="3"/>
          <c:order val="3"/>
          <c:tx>
            <c:strRef>
              <c:f>Φύλλο1!$E$1</c:f>
              <c:strCache>
                <c:ptCount val="1"/>
                <c:pt idx="0">
                  <c:v>Έχω ήδη εμφανίσει</c:v>
                </c:pt>
              </c:strCache>
            </c:strRef>
          </c:tx>
          <c:spPr>
            <a:solidFill>
              <a:srgbClr val="A1C8C5"/>
            </a:solidFill>
            <a:ln>
              <a:noFill/>
            </a:ln>
            <a:effectLst/>
          </c:spPr>
          <c:invertIfNegative val="0"/>
          <c:dLbls>
            <c:dLbl>
              <c:idx val="19"/>
              <c:layout>
                <c:manualLayout>
                  <c:x val="6.7396798652064023E-3"/>
                  <c:y val="2.2733195584594477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90B-43D0-958E-E9F44AAF95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Φύλλο1!$A$2:$A$24</c:f>
              <c:strCache>
                <c:ptCount val="23"/>
                <c:pt idx="0">
                  <c:v>ΦΥΛΟ</c:v>
                </c:pt>
                <c:pt idx="1">
                  <c:v>Άνδρας</c:v>
                </c:pt>
                <c:pt idx="2">
                  <c:v>Γυναίκα</c:v>
                </c:pt>
                <c:pt idx="3">
                  <c:v>ΗΛΙΚΙΑ</c:v>
                </c:pt>
                <c:pt idx="4">
                  <c:v>18-34 ετών</c:v>
                </c:pt>
                <c:pt idx="5">
                  <c:v>35-44 ετών</c:v>
                </c:pt>
                <c:pt idx="6">
                  <c:v>45-54 ετών</c:v>
                </c:pt>
                <c:pt idx="7">
                  <c:v>55-64 ετών</c:v>
                </c:pt>
                <c:pt idx="8">
                  <c:v>65 και άνω</c:v>
                </c:pt>
                <c:pt idx="9">
                  <c:v>ΕΚΠΑΙΔΕΥΤΙΚΟ ΕΠΙΠΕΔΟ</c:v>
                </c:pt>
                <c:pt idx="10">
                  <c:v>Έως δευτεροβάθμια</c:v>
                </c:pt>
                <c:pt idx="11">
                  <c:v>ΑΕΙ / ΤΕΙ</c:v>
                </c:pt>
                <c:pt idx="12">
                  <c:v>ΜΕΤΑΠΤ / ΔΙΔΑΚΤ</c:v>
                </c:pt>
                <c:pt idx="13">
                  <c:v>ΠΕΡΙΟΧΗ</c:v>
                </c:pt>
                <c:pt idx="14">
                  <c:v>Αττική</c:v>
                </c:pt>
                <c:pt idx="15">
                  <c:v>Βόρεια Ελλάδα</c:v>
                </c:pt>
                <c:pt idx="16">
                  <c:v>Κεντρική Ελλάδα</c:v>
                </c:pt>
                <c:pt idx="17">
                  <c:v>Κρήτη και νησιά Αιγαίου</c:v>
                </c:pt>
                <c:pt idx="18">
                  <c:v>ΑΣΤΙΚΟΤΗΤΑ</c:v>
                </c:pt>
                <c:pt idx="19">
                  <c:v>Αστική περιοχή</c:v>
                </c:pt>
                <c:pt idx="20">
                  <c:v>Ημιαστική/ Αγροτική </c:v>
                </c:pt>
                <c:pt idx="21">
                  <c:v>Ιστορικό εμφράγματος ή </c:v>
                </c:pt>
                <c:pt idx="22">
                  <c:v>εγκεφαλικού στην οικογένεια </c:v>
                </c:pt>
              </c:strCache>
            </c:strRef>
          </c:cat>
          <c:val>
            <c:numRef>
              <c:f>Φύλλο1!$E$2:$E$24</c:f>
              <c:numCache>
                <c:formatCode>General</c:formatCode>
                <c:ptCount val="23"/>
                <c:pt idx="1">
                  <c:v>8</c:v>
                </c:pt>
                <c:pt idx="2">
                  <c:v>3.8</c:v>
                </c:pt>
                <c:pt idx="4">
                  <c:v>1.8</c:v>
                </c:pt>
                <c:pt idx="5">
                  <c:v>1.9</c:v>
                </c:pt>
                <c:pt idx="6">
                  <c:v>1.3</c:v>
                </c:pt>
                <c:pt idx="7">
                  <c:v>4.9000000000000004</c:v>
                </c:pt>
                <c:pt idx="8">
                  <c:v>14.9</c:v>
                </c:pt>
                <c:pt idx="10">
                  <c:v>8.9</c:v>
                </c:pt>
                <c:pt idx="11">
                  <c:v>3.1</c:v>
                </c:pt>
                <c:pt idx="12">
                  <c:v>1</c:v>
                </c:pt>
                <c:pt idx="14">
                  <c:v>5.9</c:v>
                </c:pt>
                <c:pt idx="15">
                  <c:v>3.7</c:v>
                </c:pt>
                <c:pt idx="16">
                  <c:v>7</c:v>
                </c:pt>
                <c:pt idx="17">
                  <c:v>9.6</c:v>
                </c:pt>
                <c:pt idx="19">
                  <c:v>5.0999999999999996</c:v>
                </c:pt>
                <c:pt idx="20">
                  <c:v>8.1</c:v>
                </c:pt>
                <c:pt idx="22">
                  <c:v>8.3000000000000007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255-40C8-B7BD-32C1BE40C6D7}"/>
            </c:ext>
          </c:extLst>
        </c:ser>
        <c:ser>
          <c:idx val="4"/>
          <c:order val="4"/>
          <c:tx>
            <c:strRef>
              <c:f>Φύλλο1!$F$1</c:f>
              <c:strCache>
                <c:ptCount val="1"/>
                <c:pt idx="0">
                  <c:v>ΔΓ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Φύλλο1!$A$2:$A$24</c:f>
              <c:strCache>
                <c:ptCount val="23"/>
                <c:pt idx="0">
                  <c:v>ΦΥΛΟ</c:v>
                </c:pt>
                <c:pt idx="1">
                  <c:v>Άνδρας</c:v>
                </c:pt>
                <c:pt idx="2">
                  <c:v>Γυναίκα</c:v>
                </c:pt>
                <c:pt idx="3">
                  <c:v>ΗΛΙΚΙΑ</c:v>
                </c:pt>
                <c:pt idx="4">
                  <c:v>18-34 ετών</c:v>
                </c:pt>
                <c:pt idx="5">
                  <c:v>35-44 ετών</c:v>
                </c:pt>
                <c:pt idx="6">
                  <c:v>45-54 ετών</c:v>
                </c:pt>
                <c:pt idx="7">
                  <c:v>55-64 ετών</c:v>
                </c:pt>
                <c:pt idx="8">
                  <c:v>65 και άνω</c:v>
                </c:pt>
                <c:pt idx="9">
                  <c:v>ΕΚΠΑΙΔΕΥΤΙΚΟ ΕΠΙΠΕΔΟ</c:v>
                </c:pt>
                <c:pt idx="10">
                  <c:v>Έως δευτεροβάθμια</c:v>
                </c:pt>
                <c:pt idx="11">
                  <c:v>ΑΕΙ / ΤΕΙ</c:v>
                </c:pt>
                <c:pt idx="12">
                  <c:v>ΜΕΤΑΠΤ / ΔΙΔΑΚΤ</c:v>
                </c:pt>
                <c:pt idx="13">
                  <c:v>ΠΕΡΙΟΧΗ</c:v>
                </c:pt>
                <c:pt idx="14">
                  <c:v>Αττική</c:v>
                </c:pt>
                <c:pt idx="15">
                  <c:v>Βόρεια Ελλάδα</c:v>
                </c:pt>
                <c:pt idx="16">
                  <c:v>Κεντρική Ελλάδα</c:v>
                </c:pt>
                <c:pt idx="17">
                  <c:v>Κρήτη και νησιά Αιγαίου</c:v>
                </c:pt>
                <c:pt idx="18">
                  <c:v>ΑΣΤΙΚΟΤΗΤΑ</c:v>
                </c:pt>
                <c:pt idx="19">
                  <c:v>Αστική περιοχή</c:v>
                </c:pt>
                <c:pt idx="20">
                  <c:v>Ημιαστική/ Αγροτική </c:v>
                </c:pt>
                <c:pt idx="21">
                  <c:v>Ιστορικό εμφράγματος ή </c:v>
                </c:pt>
                <c:pt idx="22">
                  <c:v>εγκεφαλικού στην οικογένεια </c:v>
                </c:pt>
              </c:strCache>
            </c:strRef>
          </c:cat>
          <c:val>
            <c:numRef>
              <c:f>Φύλλο1!$F$2:$F$24</c:f>
              <c:numCache>
                <c:formatCode>General</c:formatCode>
                <c:ptCount val="23"/>
                <c:pt idx="1">
                  <c:v>12.3</c:v>
                </c:pt>
                <c:pt idx="2">
                  <c:v>11.6</c:v>
                </c:pt>
                <c:pt idx="4">
                  <c:v>15.7</c:v>
                </c:pt>
                <c:pt idx="5">
                  <c:v>10.3</c:v>
                </c:pt>
                <c:pt idx="6">
                  <c:v>10.3</c:v>
                </c:pt>
                <c:pt idx="7">
                  <c:v>15</c:v>
                </c:pt>
                <c:pt idx="8">
                  <c:v>9.3000000000000007</c:v>
                </c:pt>
                <c:pt idx="10">
                  <c:v>11.5</c:v>
                </c:pt>
                <c:pt idx="11">
                  <c:v>13.1</c:v>
                </c:pt>
                <c:pt idx="12">
                  <c:v>8.9</c:v>
                </c:pt>
                <c:pt idx="14">
                  <c:v>10.8</c:v>
                </c:pt>
                <c:pt idx="15">
                  <c:v>13</c:v>
                </c:pt>
                <c:pt idx="16">
                  <c:v>12.1</c:v>
                </c:pt>
                <c:pt idx="17">
                  <c:v>12.8</c:v>
                </c:pt>
                <c:pt idx="19">
                  <c:v>12.9</c:v>
                </c:pt>
                <c:pt idx="20">
                  <c:v>8.1</c:v>
                </c:pt>
                <c:pt idx="22">
                  <c:v>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CF-45C2-B3FC-B36A967FE26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641940144"/>
        <c:axId val="1641934160"/>
      </c:barChart>
      <c:catAx>
        <c:axId val="164194014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/>
                </a:solidFill>
                <a:latin typeface="Aptos Display" panose="020B0004020202020204" pitchFamily="34" charset="0"/>
                <a:ea typeface="Microsoft JhengHei" panose="020B0604030504040204" pitchFamily="34" charset="-120"/>
                <a:cs typeface="+mn-cs"/>
              </a:defRPr>
            </a:pPr>
            <a:endParaRPr lang="en-US"/>
          </a:p>
        </c:txPr>
        <c:crossAx val="1641934160"/>
        <c:crosses val="autoZero"/>
        <c:auto val="0"/>
        <c:lblAlgn val="ctr"/>
        <c:lblOffset val="100"/>
        <c:noMultiLvlLbl val="0"/>
      </c:catAx>
      <c:valAx>
        <c:axId val="1641934160"/>
        <c:scaling>
          <c:orientation val="minMax"/>
          <c:max val="1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ptos" panose="020B0004020202020204" pitchFamily="34" charset="0"/>
                <a:ea typeface="Microsoft JhengHei" panose="020B0604030504040204" pitchFamily="34" charset="-120"/>
                <a:cs typeface="+mn-cs"/>
              </a:defRPr>
            </a:pPr>
            <a:endParaRPr lang="en-US"/>
          </a:p>
        </c:txPr>
        <c:crossAx val="1641940144"/>
        <c:crosses val="max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63444902572391"/>
          <c:y val="1.5717099822267905E-2"/>
          <c:w val="0.83112692061347382"/>
          <c:h val="4.60072604142429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Aptos Display" panose="020B0004020202020204" pitchFamily="34" charset="0"/>
              <a:ea typeface="Microsoft JhengHei" panose="020B0604030504040204" pitchFamily="34" charset="-120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300">
          <a:solidFill>
            <a:schemeClr val="tx1"/>
          </a:solidFill>
          <a:latin typeface="Aptos" panose="020B0004020202020204" pitchFamily="34" charset="0"/>
          <a:ea typeface="Microsoft JhengHei" panose="020B0604030504040204" pitchFamily="34" charset="-120"/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871639077037915"/>
          <c:y val="0.10175164769297368"/>
          <c:w val="0.72565107022185493"/>
          <c:h val="0.7814032478271970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ναι</c:v>
                </c:pt>
              </c:strCache>
            </c:strRef>
          </c:tx>
          <c:spPr>
            <a:solidFill>
              <a:srgbClr val="1D9BA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4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l-G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Φύλλο1!$A$2:$A$5</c:f>
              <c:strCache>
                <c:ptCount val="4"/>
                <c:pt idx="0">
                  <c:v>η αρτηριακή σας πίεση;</c:v>
                </c:pt>
                <c:pt idx="1">
                  <c:v>Τα επίπεδα χοληστερόλη σας;</c:v>
                </c:pt>
                <c:pt idx="2">
                  <c:v>τα επίπεδα σακχάρου ή γλυκοζυλιωμένης αιμοσφαιρίνης σας;</c:v>
                </c:pt>
                <c:pt idx="3">
                  <c:v>Ο δείκτης μάζας του σώματός σας;</c:v>
                </c:pt>
              </c:strCache>
            </c:strRef>
          </c:cat>
          <c:val>
            <c:numRef>
              <c:f>Φύλλο1!$B$2:$B$5</c:f>
              <c:numCache>
                <c:formatCode>General</c:formatCode>
                <c:ptCount val="4"/>
                <c:pt idx="0">
                  <c:v>59.8</c:v>
                </c:pt>
                <c:pt idx="1">
                  <c:v>54.4</c:v>
                </c:pt>
                <c:pt idx="2">
                  <c:v>53.9</c:v>
                </c:pt>
                <c:pt idx="3">
                  <c:v>39.4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56-419E-A8FF-CB18EC737A7E}"/>
            </c:ext>
          </c:extLst>
        </c:ser>
        <c:ser>
          <c:idx val="1"/>
          <c:order val="1"/>
          <c:tx>
            <c:strRef>
              <c:f>Φύλλο1!$C$1</c:f>
              <c:strCache>
                <c:ptCount val="1"/>
                <c:pt idx="0">
                  <c:v>ίσως ναι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4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l-G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Φύλλο1!$A$2:$A$5</c:f>
              <c:strCache>
                <c:ptCount val="4"/>
                <c:pt idx="0">
                  <c:v>η αρτηριακή σας πίεση;</c:v>
                </c:pt>
                <c:pt idx="1">
                  <c:v>Τα επίπεδα χοληστερόλη σας;</c:v>
                </c:pt>
                <c:pt idx="2">
                  <c:v>τα επίπεδα σακχάρου ή γλυκοζυλιωμένης αιμοσφαιρίνης σας;</c:v>
                </c:pt>
                <c:pt idx="3">
                  <c:v>Ο δείκτης μάζας του σώματός σας;</c:v>
                </c:pt>
              </c:strCache>
            </c:strRef>
          </c:cat>
          <c:val>
            <c:numRef>
              <c:f>Φύλλο1!$C$2:$C$5</c:f>
              <c:numCache>
                <c:formatCode>General</c:formatCode>
                <c:ptCount val="4"/>
                <c:pt idx="0">
                  <c:v>20.5</c:v>
                </c:pt>
                <c:pt idx="1">
                  <c:v>20.6</c:v>
                </c:pt>
                <c:pt idx="2">
                  <c:v>18.8</c:v>
                </c:pt>
                <c:pt idx="3">
                  <c:v>23.8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56-419E-A8FF-CB18EC737A7E}"/>
            </c:ext>
          </c:extLst>
        </c:ser>
        <c:ser>
          <c:idx val="2"/>
          <c:order val="2"/>
          <c:tx>
            <c:strRef>
              <c:f>Φύλλο1!$D$1</c:f>
              <c:strCache>
                <c:ptCount val="1"/>
                <c:pt idx="0">
                  <c:v>μάλλον όχι</c:v>
                </c:pt>
              </c:strCache>
            </c:strRef>
          </c:tx>
          <c:spPr>
            <a:solidFill>
              <a:srgbClr val="D3858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l-G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Φύλλο1!$A$2:$A$5</c:f>
              <c:strCache>
                <c:ptCount val="4"/>
                <c:pt idx="0">
                  <c:v>η αρτηριακή σας πίεση;</c:v>
                </c:pt>
                <c:pt idx="1">
                  <c:v>Τα επίπεδα χοληστερόλη σας;</c:v>
                </c:pt>
                <c:pt idx="2">
                  <c:v>τα επίπεδα σακχάρου ή γλυκοζυλιωμένης αιμοσφαιρίνης σας;</c:v>
                </c:pt>
                <c:pt idx="3">
                  <c:v>Ο δείκτης μάζας του σώματός σας;</c:v>
                </c:pt>
              </c:strCache>
            </c:strRef>
          </c:cat>
          <c:val>
            <c:numRef>
              <c:f>Φύλλο1!$D$2:$D$5</c:f>
              <c:numCache>
                <c:formatCode>General</c:formatCode>
                <c:ptCount val="4"/>
                <c:pt idx="0">
                  <c:v>9.1</c:v>
                </c:pt>
                <c:pt idx="1">
                  <c:v>13.3</c:v>
                </c:pt>
                <c:pt idx="2">
                  <c:v>14.2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56-419E-A8FF-CB18EC737A7E}"/>
            </c:ext>
          </c:extLst>
        </c:ser>
        <c:ser>
          <c:idx val="3"/>
          <c:order val="3"/>
          <c:tx>
            <c:strRef>
              <c:f>Φύλλο1!$E$1</c:f>
              <c:strCache>
                <c:ptCount val="1"/>
                <c:pt idx="0">
                  <c:v>όχι</c:v>
                </c:pt>
              </c:strCache>
            </c:strRef>
          </c:tx>
          <c:spPr>
            <a:solidFill>
              <a:srgbClr val="A7140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Φύλλο1!$A$2:$A$5</c:f>
              <c:strCache>
                <c:ptCount val="4"/>
                <c:pt idx="0">
                  <c:v>η αρτηριακή σας πίεση;</c:v>
                </c:pt>
                <c:pt idx="1">
                  <c:v>Τα επίπεδα χοληστερόλη σας;</c:v>
                </c:pt>
                <c:pt idx="2">
                  <c:v>τα επίπεδα σακχάρου ή γλυκοζυλιωμένης αιμοσφαιρίνης σας;</c:v>
                </c:pt>
                <c:pt idx="3">
                  <c:v>Ο δείκτης μάζας του σώματός σας;</c:v>
                </c:pt>
              </c:strCache>
            </c:strRef>
          </c:cat>
          <c:val>
            <c:numRef>
              <c:f>Φύλλο1!$E$2:$E$5</c:f>
              <c:numCache>
                <c:formatCode>General</c:formatCode>
                <c:ptCount val="4"/>
                <c:pt idx="0">
                  <c:v>8.8000000000000007</c:v>
                </c:pt>
                <c:pt idx="1">
                  <c:v>9.9</c:v>
                </c:pt>
                <c:pt idx="2">
                  <c:v>10.9</c:v>
                </c:pt>
                <c:pt idx="3">
                  <c:v>18.899999999999999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92-45E2-BCD4-F0786F152655}"/>
            </c:ext>
          </c:extLst>
        </c:ser>
        <c:ser>
          <c:idx val="4"/>
          <c:order val="4"/>
          <c:tx>
            <c:strRef>
              <c:f>Φύλλο1!$F$1</c:f>
              <c:strCache>
                <c:ptCount val="1"/>
                <c:pt idx="0">
                  <c:v>δεν θυμάμαι/δεν το μετράω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Φύλλο1!$A$2:$A$5</c:f>
              <c:strCache>
                <c:ptCount val="4"/>
                <c:pt idx="0">
                  <c:v>η αρτηριακή σας πίεση;</c:v>
                </c:pt>
                <c:pt idx="1">
                  <c:v>Τα επίπεδα χοληστερόλη σας;</c:v>
                </c:pt>
                <c:pt idx="2">
                  <c:v>τα επίπεδα σακχάρου ή γλυκοζυλιωμένης αιμοσφαιρίνης σας;</c:v>
                </c:pt>
                <c:pt idx="3">
                  <c:v>Ο δείκτης μάζας του σώματός σας;</c:v>
                </c:pt>
              </c:strCache>
            </c:strRef>
          </c:cat>
          <c:val>
            <c:numRef>
              <c:f>Φύλλο1!$F$2:$F$5</c:f>
              <c:numCache>
                <c:formatCode>General</c:formatCode>
                <c:ptCount val="4"/>
                <c:pt idx="0">
                  <c:v>1.8</c:v>
                </c:pt>
                <c:pt idx="1">
                  <c:v>1.8</c:v>
                </c:pt>
                <c:pt idx="2">
                  <c:v>2.2000000000000002</c:v>
                </c:pt>
                <c:pt idx="3">
                  <c:v>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36-448D-8931-0B178D05B2C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-275221424"/>
        <c:axId val="-275230672"/>
      </c:barChart>
      <c:catAx>
        <c:axId val="-27522142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ptos Display" panose="020B0004020202020204" pitchFamily="34" charset="0"/>
                <a:ea typeface="Microsoft JhengHei" panose="020B0604030504040204" pitchFamily="34" charset="-120"/>
                <a:cs typeface="+mn-cs"/>
              </a:defRPr>
            </a:pPr>
            <a:endParaRPr lang="el-GR"/>
          </a:p>
        </c:txPr>
        <c:crossAx val="-275230672"/>
        <c:crosses val="autoZero"/>
        <c:auto val="0"/>
        <c:lblAlgn val="ctr"/>
        <c:lblOffset val="100"/>
        <c:noMultiLvlLbl val="0"/>
      </c:catAx>
      <c:valAx>
        <c:axId val="-275230672"/>
        <c:scaling>
          <c:orientation val="minMax"/>
          <c:max val="1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defRPr>
            </a:pPr>
            <a:endParaRPr lang="el-GR"/>
          </a:p>
        </c:txPr>
        <c:crossAx val="-275221424"/>
        <c:crosses val="max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4588676024303982"/>
          <c:y val="3.4318974916814876E-2"/>
          <c:w val="0.70977433724197037"/>
          <c:h val="4.70864075042072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Aptos" panose="020B0004020202020204" pitchFamily="34" charset="0"/>
              <a:ea typeface="Microsoft JhengHei" panose="020B0604030504040204" pitchFamily="34" charset="-120"/>
              <a:cs typeface="+mn-cs"/>
            </a:defRPr>
          </a:pPr>
          <a:endParaRPr lang="el-G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  <a:latin typeface="Microsoft JhengHei" panose="020B0604030504040204" pitchFamily="34" charset="-120"/>
          <a:ea typeface="Microsoft JhengHei" panose="020B0604030504040204" pitchFamily="34" charset="-120"/>
        </a:defRPr>
      </a:pPr>
      <a:endParaRPr lang="el-G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908332030379798"/>
          <c:y val="5.1257318435447015E-2"/>
          <c:w val="0.69197593974452742"/>
          <c:h val="0.8912982376751265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Σειρά 1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E21-40E2-97DB-04E2CB2852E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E21-40E2-97DB-04E2CB2852E4}"/>
              </c:ext>
            </c:extLst>
          </c:dPt>
          <c:dPt>
            <c:idx val="2"/>
            <c:invertIfNegative val="0"/>
            <c:bubble3D val="0"/>
            <c:spPr>
              <a:solidFill>
                <a:srgbClr val="D3858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E21-40E2-97DB-04E2CB2852E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E21-40E2-97DB-04E2CB2852E4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E21-40E2-97DB-04E2CB2852E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Φύλλο1!$A$2:$A$6</c:f>
              <c:strCache>
                <c:ptCount val="5"/>
                <c:pt idx="0">
                  <c:v>Ναι, αναλυτικά</c:v>
                </c:pt>
                <c:pt idx="1">
                  <c:v>Ναι, αλλά μόνο επιγραμματικά</c:v>
                </c:pt>
                <c:pt idx="2">
                  <c:v>Όχι</c:v>
                </c:pt>
                <c:pt idx="3">
                  <c:v>Δεν επισκέφθηκα επαγγελματία υγείας</c:v>
                </c:pt>
                <c:pt idx="4">
                  <c:v>Δεν θυμάμαι</c:v>
                </c:pt>
              </c:strCache>
            </c:strRef>
          </c:cat>
          <c:val>
            <c:numRef>
              <c:f>Φύλλο1!$B$2:$B$6</c:f>
              <c:numCache>
                <c:formatCode>General</c:formatCode>
                <c:ptCount val="5"/>
                <c:pt idx="0">
                  <c:v>34.5</c:v>
                </c:pt>
                <c:pt idx="1">
                  <c:v>20.2</c:v>
                </c:pt>
                <c:pt idx="2">
                  <c:v>39.9</c:v>
                </c:pt>
                <c:pt idx="3">
                  <c:v>4.2</c:v>
                </c:pt>
                <c:pt idx="4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E21-40E2-97DB-04E2CB2852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9"/>
        <c:axId val="1635625488"/>
        <c:axId val="1635629840"/>
      </c:barChart>
      <c:catAx>
        <c:axId val="163562548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ptos" panose="020B0004020202020204" pitchFamily="34" charset="0"/>
                <a:ea typeface="Microsoft JhengHei" panose="020B0604030504040204" pitchFamily="34" charset="-120"/>
                <a:cs typeface="+mn-cs"/>
              </a:defRPr>
            </a:pPr>
            <a:endParaRPr lang="en-US"/>
          </a:p>
        </c:txPr>
        <c:crossAx val="1635629840"/>
        <c:crosses val="autoZero"/>
        <c:auto val="1"/>
        <c:lblAlgn val="ctr"/>
        <c:lblOffset val="100"/>
        <c:noMultiLvlLbl val="0"/>
      </c:catAx>
      <c:valAx>
        <c:axId val="1635629840"/>
        <c:scaling>
          <c:orientation val="minMax"/>
          <c:max val="5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5625488"/>
        <c:crosses val="max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759523229166654"/>
          <c:y val="5.7744229248081043E-2"/>
          <c:w val="0.6401388379813836"/>
          <c:h val="0.8942722800131860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Αναλυτικά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Φύλλο1!$A$2:$A$22</c:f>
              <c:strCache>
                <c:ptCount val="21"/>
                <c:pt idx="0">
                  <c:v>ΦΥΛΟ</c:v>
                </c:pt>
                <c:pt idx="1">
                  <c:v>Άνδρας</c:v>
                </c:pt>
                <c:pt idx="2">
                  <c:v>Γυναίκα</c:v>
                </c:pt>
                <c:pt idx="3">
                  <c:v>ΗΛΙΚΙΑ</c:v>
                </c:pt>
                <c:pt idx="4">
                  <c:v>18-34 ετών</c:v>
                </c:pt>
                <c:pt idx="5">
                  <c:v>35-44 ετών</c:v>
                </c:pt>
                <c:pt idx="6">
                  <c:v>45-54 ετών</c:v>
                </c:pt>
                <c:pt idx="7">
                  <c:v>55-64 ετών</c:v>
                </c:pt>
                <c:pt idx="8">
                  <c:v>65 και άνω</c:v>
                </c:pt>
                <c:pt idx="9">
                  <c:v>ΕΚΠΑΙΔΕΥΤΙΚΟ ΕΠΙΠΕΔΟ</c:v>
                </c:pt>
                <c:pt idx="10">
                  <c:v>Έως δευτεροβάθμια</c:v>
                </c:pt>
                <c:pt idx="11">
                  <c:v>ΑΕΙ / ΤΕΙ</c:v>
                </c:pt>
                <c:pt idx="12">
                  <c:v>ΜΕΤΑΠΤ / ΔΙΔΑΚΤ</c:v>
                </c:pt>
                <c:pt idx="13">
                  <c:v>ΠΕΡΙΟΧΗ</c:v>
                </c:pt>
                <c:pt idx="14">
                  <c:v>Αττική</c:v>
                </c:pt>
                <c:pt idx="15">
                  <c:v>Βόρεια Ελλάδα</c:v>
                </c:pt>
                <c:pt idx="16">
                  <c:v>Κεντρική Ελλάδα</c:v>
                </c:pt>
                <c:pt idx="17">
                  <c:v>Κρήτη και νησιά Αιγαίου</c:v>
                </c:pt>
                <c:pt idx="18">
                  <c:v>ΑΣΤΙΚΟΤΗΤΑ</c:v>
                </c:pt>
                <c:pt idx="19">
                  <c:v>Αστική περιοχή</c:v>
                </c:pt>
                <c:pt idx="20">
                  <c:v>Ημιαστική/ Αγροτική </c:v>
                </c:pt>
              </c:strCache>
            </c:strRef>
          </c:cat>
          <c:val>
            <c:numRef>
              <c:f>Φύλλο1!$B$2:$B$22</c:f>
              <c:numCache>
                <c:formatCode>General</c:formatCode>
                <c:ptCount val="21"/>
                <c:pt idx="1">
                  <c:v>32.1</c:v>
                </c:pt>
                <c:pt idx="2">
                  <c:v>36.700000000000003</c:v>
                </c:pt>
                <c:pt idx="4">
                  <c:v>15.3</c:v>
                </c:pt>
                <c:pt idx="5">
                  <c:v>22.7</c:v>
                </c:pt>
                <c:pt idx="6">
                  <c:v>29.5</c:v>
                </c:pt>
                <c:pt idx="7">
                  <c:v>42.6</c:v>
                </c:pt>
                <c:pt idx="8">
                  <c:v>55.1</c:v>
                </c:pt>
                <c:pt idx="10">
                  <c:v>35</c:v>
                </c:pt>
                <c:pt idx="11">
                  <c:v>36.5</c:v>
                </c:pt>
                <c:pt idx="12">
                  <c:v>27.6</c:v>
                </c:pt>
                <c:pt idx="14">
                  <c:v>36.1</c:v>
                </c:pt>
                <c:pt idx="15">
                  <c:v>31.1</c:v>
                </c:pt>
                <c:pt idx="16">
                  <c:v>32.6</c:v>
                </c:pt>
                <c:pt idx="17">
                  <c:v>44.3</c:v>
                </c:pt>
                <c:pt idx="19">
                  <c:v>34.799999999999997</c:v>
                </c:pt>
                <c:pt idx="20">
                  <c:v>33.1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55-40C8-B7BD-32C1BE40C6D7}"/>
            </c:ext>
          </c:extLst>
        </c:ser>
        <c:ser>
          <c:idx val="1"/>
          <c:order val="1"/>
          <c:tx>
            <c:strRef>
              <c:f>Φύλλο1!$C$1</c:f>
              <c:strCache>
                <c:ptCount val="1"/>
                <c:pt idx="0">
                  <c:v>Επιγραμματικά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Φύλλο1!$A$2:$A$22</c:f>
              <c:strCache>
                <c:ptCount val="21"/>
                <c:pt idx="0">
                  <c:v>ΦΥΛΟ</c:v>
                </c:pt>
                <c:pt idx="1">
                  <c:v>Άνδρας</c:v>
                </c:pt>
                <c:pt idx="2">
                  <c:v>Γυναίκα</c:v>
                </c:pt>
                <c:pt idx="3">
                  <c:v>ΗΛΙΚΙΑ</c:v>
                </c:pt>
                <c:pt idx="4">
                  <c:v>18-34 ετών</c:v>
                </c:pt>
                <c:pt idx="5">
                  <c:v>35-44 ετών</c:v>
                </c:pt>
                <c:pt idx="6">
                  <c:v>45-54 ετών</c:v>
                </c:pt>
                <c:pt idx="7">
                  <c:v>55-64 ετών</c:v>
                </c:pt>
                <c:pt idx="8">
                  <c:v>65 και άνω</c:v>
                </c:pt>
                <c:pt idx="9">
                  <c:v>ΕΚΠΑΙΔΕΥΤΙΚΟ ΕΠΙΠΕΔΟ</c:v>
                </c:pt>
                <c:pt idx="10">
                  <c:v>Έως δευτεροβάθμια</c:v>
                </c:pt>
                <c:pt idx="11">
                  <c:v>ΑΕΙ / ΤΕΙ</c:v>
                </c:pt>
                <c:pt idx="12">
                  <c:v>ΜΕΤΑΠΤ / ΔΙΔΑΚΤ</c:v>
                </c:pt>
                <c:pt idx="13">
                  <c:v>ΠΕΡΙΟΧΗ</c:v>
                </c:pt>
                <c:pt idx="14">
                  <c:v>Αττική</c:v>
                </c:pt>
                <c:pt idx="15">
                  <c:v>Βόρεια Ελλάδα</c:v>
                </c:pt>
                <c:pt idx="16">
                  <c:v>Κεντρική Ελλάδα</c:v>
                </c:pt>
                <c:pt idx="17">
                  <c:v>Κρήτη και νησιά Αιγαίου</c:v>
                </c:pt>
                <c:pt idx="18">
                  <c:v>ΑΣΤΙΚΟΤΗΤΑ</c:v>
                </c:pt>
                <c:pt idx="19">
                  <c:v>Αστική περιοχή</c:v>
                </c:pt>
                <c:pt idx="20">
                  <c:v>Ημιαστική/ Αγροτική </c:v>
                </c:pt>
              </c:strCache>
            </c:strRef>
          </c:cat>
          <c:val>
            <c:numRef>
              <c:f>Φύλλο1!$C$2:$C$22</c:f>
              <c:numCache>
                <c:formatCode>General</c:formatCode>
                <c:ptCount val="21"/>
                <c:pt idx="1">
                  <c:v>22.2</c:v>
                </c:pt>
                <c:pt idx="2">
                  <c:v>18.3</c:v>
                </c:pt>
                <c:pt idx="4">
                  <c:v>22.9</c:v>
                </c:pt>
                <c:pt idx="5">
                  <c:v>28.2</c:v>
                </c:pt>
                <c:pt idx="6">
                  <c:v>25.5</c:v>
                </c:pt>
                <c:pt idx="7">
                  <c:v>21.3</c:v>
                </c:pt>
                <c:pt idx="8">
                  <c:v>8.9</c:v>
                </c:pt>
                <c:pt idx="10">
                  <c:v>18.5</c:v>
                </c:pt>
                <c:pt idx="11">
                  <c:v>20.100000000000001</c:v>
                </c:pt>
                <c:pt idx="12">
                  <c:v>27.7</c:v>
                </c:pt>
                <c:pt idx="14">
                  <c:v>21.5</c:v>
                </c:pt>
                <c:pt idx="15">
                  <c:v>21.7</c:v>
                </c:pt>
                <c:pt idx="16">
                  <c:v>17.5</c:v>
                </c:pt>
                <c:pt idx="17">
                  <c:v>16.899999999999999</c:v>
                </c:pt>
                <c:pt idx="19">
                  <c:v>20.6</c:v>
                </c:pt>
                <c:pt idx="20">
                  <c:v>18.8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55-40C8-B7BD-32C1BE40C6D7}"/>
            </c:ext>
          </c:extLst>
        </c:ser>
        <c:ser>
          <c:idx val="2"/>
          <c:order val="2"/>
          <c:tx>
            <c:strRef>
              <c:f>Φύλλο1!$D$1</c:f>
              <c:strCache>
                <c:ptCount val="1"/>
                <c:pt idx="0">
                  <c:v>Όχι / Δεν επισκέφθηκα / Δεν θυμάμαι</c:v>
                </c:pt>
              </c:strCache>
            </c:strRef>
          </c:tx>
          <c:spPr>
            <a:solidFill>
              <a:srgbClr val="D3858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Φύλλο1!$A$2:$A$22</c:f>
              <c:strCache>
                <c:ptCount val="21"/>
                <c:pt idx="0">
                  <c:v>ΦΥΛΟ</c:v>
                </c:pt>
                <c:pt idx="1">
                  <c:v>Άνδρας</c:v>
                </c:pt>
                <c:pt idx="2">
                  <c:v>Γυναίκα</c:v>
                </c:pt>
                <c:pt idx="3">
                  <c:v>ΗΛΙΚΙΑ</c:v>
                </c:pt>
                <c:pt idx="4">
                  <c:v>18-34 ετών</c:v>
                </c:pt>
                <c:pt idx="5">
                  <c:v>35-44 ετών</c:v>
                </c:pt>
                <c:pt idx="6">
                  <c:v>45-54 ετών</c:v>
                </c:pt>
                <c:pt idx="7">
                  <c:v>55-64 ετών</c:v>
                </c:pt>
                <c:pt idx="8">
                  <c:v>65 και άνω</c:v>
                </c:pt>
                <c:pt idx="9">
                  <c:v>ΕΚΠΑΙΔΕΥΤΙΚΟ ΕΠΙΠΕΔΟ</c:v>
                </c:pt>
                <c:pt idx="10">
                  <c:v>Έως δευτεροβάθμια</c:v>
                </c:pt>
                <c:pt idx="11">
                  <c:v>ΑΕΙ / ΤΕΙ</c:v>
                </c:pt>
                <c:pt idx="12">
                  <c:v>ΜΕΤΑΠΤ / ΔΙΔΑΚΤ</c:v>
                </c:pt>
                <c:pt idx="13">
                  <c:v>ΠΕΡΙΟΧΗ</c:v>
                </c:pt>
                <c:pt idx="14">
                  <c:v>Αττική</c:v>
                </c:pt>
                <c:pt idx="15">
                  <c:v>Βόρεια Ελλάδα</c:v>
                </c:pt>
                <c:pt idx="16">
                  <c:v>Κεντρική Ελλάδα</c:v>
                </c:pt>
                <c:pt idx="17">
                  <c:v>Κρήτη και νησιά Αιγαίου</c:v>
                </c:pt>
                <c:pt idx="18">
                  <c:v>ΑΣΤΙΚΟΤΗΤΑ</c:v>
                </c:pt>
                <c:pt idx="19">
                  <c:v>Αστική περιοχή</c:v>
                </c:pt>
                <c:pt idx="20">
                  <c:v>Ημιαστική/ Αγροτική </c:v>
                </c:pt>
              </c:strCache>
            </c:strRef>
          </c:cat>
          <c:val>
            <c:numRef>
              <c:f>Φύλλο1!$D$2:$D$22</c:f>
              <c:numCache>
                <c:formatCode>General</c:formatCode>
                <c:ptCount val="21"/>
                <c:pt idx="1">
                  <c:v>45.7</c:v>
                </c:pt>
                <c:pt idx="2">
                  <c:v>44.999999999999993</c:v>
                </c:pt>
                <c:pt idx="4">
                  <c:v>61.9</c:v>
                </c:pt>
                <c:pt idx="5">
                  <c:v>49.1</c:v>
                </c:pt>
                <c:pt idx="6">
                  <c:v>45</c:v>
                </c:pt>
                <c:pt idx="7">
                  <c:v>36.1</c:v>
                </c:pt>
                <c:pt idx="8">
                  <c:v>36.1</c:v>
                </c:pt>
                <c:pt idx="10">
                  <c:v>46.5</c:v>
                </c:pt>
                <c:pt idx="11">
                  <c:v>43.4</c:v>
                </c:pt>
                <c:pt idx="12">
                  <c:v>44.8</c:v>
                </c:pt>
                <c:pt idx="14">
                  <c:v>42.4</c:v>
                </c:pt>
                <c:pt idx="15">
                  <c:v>47.199999999999996</c:v>
                </c:pt>
                <c:pt idx="16">
                  <c:v>50</c:v>
                </c:pt>
                <c:pt idx="17">
                  <c:v>38.799999999999997</c:v>
                </c:pt>
                <c:pt idx="19">
                  <c:v>44.6</c:v>
                </c:pt>
                <c:pt idx="20">
                  <c:v>48.2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255-40C8-B7BD-32C1BE40C6D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641940144"/>
        <c:axId val="1641934160"/>
      </c:barChart>
      <c:catAx>
        <c:axId val="164194014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/>
                </a:solidFill>
                <a:latin typeface="Aptos Display" panose="020B0004020202020204" pitchFamily="34" charset="0"/>
                <a:ea typeface="Microsoft JhengHei" panose="020B0604030504040204" pitchFamily="34" charset="-120"/>
                <a:cs typeface="+mn-cs"/>
              </a:defRPr>
            </a:pPr>
            <a:endParaRPr lang="en-US"/>
          </a:p>
        </c:txPr>
        <c:crossAx val="1641934160"/>
        <c:crosses val="autoZero"/>
        <c:auto val="0"/>
        <c:lblAlgn val="ctr"/>
        <c:lblOffset val="100"/>
        <c:noMultiLvlLbl val="0"/>
      </c:catAx>
      <c:valAx>
        <c:axId val="1641934160"/>
        <c:scaling>
          <c:orientation val="minMax"/>
          <c:max val="1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ptos" panose="020B0004020202020204" pitchFamily="34" charset="0"/>
                <a:ea typeface="Microsoft JhengHei" panose="020B0604030504040204" pitchFamily="34" charset="-120"/>
                <a:cs typeface="+mn-cs"/>
              </a:defRPr>
            </a:pPr>
            <a:endParaRPr lang="en-US"/>
          </a:p>
        </c:txPr>
        <c:crossAx val="1641940144"/>
        <c:crosses val="max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23737593639632407"/>
          <c:y val="1.5717099822267905E-2"/>
          <c:w val="0.75719588678954075"/>
          <c:h val="4.60072604142429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Aptos Display" panose="020B0004020202020204" pitchFamily="34" charset="0"/>
              <a:ea typeface="Microsoft JhengHei" panose="020B0604030504040204" pitchFamily="34" charset="-120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300">
          <a:solidFill>
            <a:schemeClr val="tx1"/>
          </a:solidFill>
          <a:latin typeface="Aptos" panose="020B0004020202020204" pitchFamily="34" charset="0"/>
          <a:ea typeface="Microsoft JhengHei" panose="020B0604030504040204" pitchFamily="34" charset="-120"/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480586435996257"/>
          <c:y val="7.41163938991692E-2"/>
          <c:w val="0.6744033279969891"/>
          <c:h val="0.8553923924659742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Σειρά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D3858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E21-40E2-97DB-04E2CB2852E4}"/>
              </c:ext>
            </c:extLst>
          </c:dPt>
          <c:dPt>
            <c:idx val="1"/>
            <c:invertIfNegative val="0"/>
            <c:bubble3D val="0"/>
            <c:spPr>
              <a:solidFill>
                <a:srgbClr val="FFCC6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E21-40E2-97DB-04E2CB2852E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E21-40E2-97DB-04E2CB2852E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E21-40E2-97DB-04E2CB2852E4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E21-40E2-97DB-04E2CB2852E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Φύλλο1!$A$2:$A$6</c:f>
              <c:strCache>
                <c:ptCount val="5"/>
                <c:pt idx="0">
                  <c:v>Καπνίζω / ατμίζω καθημερινά</c:v>
                </c:pt>
                <c:pt idx="1">
                  <c:v>Καπνίζω / ατμίζω περιστασιακά</c:v>
                </c:pt>
                <c:pt idx="2">
                  <c:v>Το έχω διακόψει πάνω από ένα χρόνο</c:v>
                </c:pt>
                <c:pt idx="3">
                  <c:v>Δεν κάπνισα / άτμισα ποτέ</c:v>
                </c:pt>
                <c:pt idx="4">
                  <c:v>ΔΑ</c:v>
                </c:pt>
              </c:strCache>
            </c:strRef>
          </c:cat>
          <c:val>
            <c:numRef>
              <c:f>Φύλλο1!$B$2:$B$6</c:f>
              <c:numCache>
                <c:formatCode>General</c:formatCode>
                <c:ptCount val="5"/>
                <c:pt idx="0">
                  <c:v>29.4</c:v>
                </c:pt>
                <c:pt idx="1">
                  <c:v>12.600000000000001</c:v>
                </c:pt>
                <c:pt idx="2">
                  <c:v>19.7</c:v>
                </c:pt>
                <c:pt idx="3">
                  <c:v>37.6</c:v>
                </c:pt>
                <c:pt idx="4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E21-40E2-97DB-04E2CB2852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9"/>
        <c:axId val="1635625488"/>
        <c:axId val="1635629840"/>
      </c:barChart>
      <c:catAx>
        <c:axId val="163562548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ptos" panose="020B0004020202020204" pitchFamily="34" charset="0"/>
                <a:ea typeface="Microsoft JhengHei" panose="020B0604030504040204" pitchFamily="34" charset="-120"/>
                <a:cs typeface="+mn-cs"/>
              </a:defRPr>
            </a:pPr>
            <a:endParaRPr lang="en-US"/>
          </a:p>
        </c:txPr>
        <c:crossAx val="1635629840"/>
        <c:crosses val="autoZero"/>
        <c:auto val="1"/>
        <c:lblAlgn val="ctr"/>
        <c:lblOffset val="100"/>
        <c:noMultiLvlLbl val="0"/>
      </c:catAx>
      <c:valAx>
        <c:axId val="1635629840"/>
        <c:scaling>
          <c:orientation val="minMax"/>
          <c:max val="5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5625488"/>
        <c:crosses val="max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913152471257995"/>
          <c:y val="0.17145155320707678"/>
          <c:w val="0.71840504972089747"/>
          <c:h val="0.63485610147086446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Στήλη1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1D5-4DC7-BE5E-A0C566E9D65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1D5-4DC7-BE5E-A0C566E9D65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1D5-4DC7-BE5E-A0C566E9D65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1D5-4DC7-BE5E-A0C566E9D65A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tint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1D5-4DC7-BE5E-A0C566E9D65A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>
                  <a:tint val="2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1D5-4DC7-BE5E-A0C566E9D65A}"/>
              </c:ext>
            </c:extLst>
          </c:dPt>
          <c:dLbls>
            <c:dLbl>
              <c:idx val="2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8.7382051495323645E-2"/>
                      <c:h val="8.722266463666543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11D5-4DC7-BE5E-A0C566E9D65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400" b="0" i="0" u="none" strike="noStrike" kern="1200" baseline="0">
                    <a:solidFill>
                      <a:schemeClr val="dk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Microsoft Sans Serif" panose="020B0604020202020204" pitchFamily="34" charset="0"/>
                  </a:defRPr>
                </a:pPr>
                <a:endParaRPr lang="el-G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Φύλλο1!$A$2:$A$6</c:f>
              <c:strCache>
                <c:ptCount val="5"/>
                <c:pt idx="0">
                  <c:v>112</c:v>
                </c:pt>
                <c:pt idx="1">
                  <c:v>166</c:v>
                </c:pt>
                <c:pt idx="2">
                  <c:v>100</c:v>
                </c:pt>
                <c:pt idx="3">
                  <c:v>Άλλος αρίθμος</c:v>
                </c:pt>
                <c:pt idx="4">
                  <c:v>Δεν θυμάμαι τώρα/θα το έψαχνα</c:v>
                </c:pt>
              </c:strCache>
            </c:strRef>
          </c:cat>
          <c:val>
            <c:numRef>
              <c:f>Φύλλο1!$B$2:$B$6</c:f>
              <c:numCache>
                <c:formatCode>General</c:formatCode>
                <c:ptCount val="5"/>
                <c:pt idx="0">
                  <c:v>4.4000000000000004</c:v>
                </c:pt>
                <c:pt idx="1">
                  <c:v>59.3</c:v>
                </c:pt>
                <c:pt idx="2">
                  <c:v>1.7</c:v>
                </c:pt>
                <c:pt idx="3">
                  <c:v>5.6</c:v>
                </c:pt>
                <c:pt idx="4">
                  <c:v>29.1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1D5-4DC7-BE5E-A0C566E9D6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429140208"/>
        <c:axId val="1167684384"/>
      </c:barChart>
      <c:catAx>
        <c:axId val="1429140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400" b="0" i="0" u="none" strike="noStrike" kern="1200" baseline="0">
                <a:solidFill>
                  <a:schemeClr val="dk1"/>
                </a:solidFill>
                <a:latin typeface="Aptos" panose="020B0004020202020204" pitchFamily="34" charset="0"/>
                <a:ea typeface="Microsoft JhengHei" panose="020B0604030504040204" pitchFamily="34" charset="-120"/>
                <a:cs typeface="Microsoft Sans Serif" panose="020B0604020202020204" pitchFamily="34" charset="0"/>
              </a:defRPr>
            </a:pPr>
            <a:endParaRPr lang="en-US"/>
          </a:p>
        </c:txPr>
        <c:crossAx val="1167684384"/>
        <c:crosses val="autoZero"/>
        <c:auto val="1"/>
        <c:lblAlgn val="ctr"/>
        <c:lblOffset val="100"/>
        <c:noMultiLvlLbl val="0"/>
      </c:catAx>
      <c:valAx>
        <c:axId val="1167684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800" b="0" i="0" u="none" strike="noStrike" kern="1200" baseline="0">
                <a:solidFill>
                  <a:schemeClr val="dk1"/>
                </a:solidFill>
                <a:latin typeface="Aptos" panose="020B0004020202020204" pitchFamily="34" charset="0"/>
                <a:ea typeface="Microsoft JhengHei" panose="020B0604030504040204" pitchFamily="34" charset="-120"/>
                <a:cs typeface="Microsoft Sans Serif" panose="020B0604020202020204" pitchFamily="34" charset="0"/>
              </a:defRPr>
            </a:pPr>
            <a:endParaRPr lang="en-US"/>
          </a:p>
        </c:txPr>
        <c:crossAx val="1429140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en-US" sz="1400" kern="1200">
          <a:solidFill>
            <a:schemeClr val="dk1"/>
          </a:solidFill>
          <a:latin typeface="Aptos" panose="020B0004020202020204" pitchFamily="34" charset="0"/>
          <a:ea typeface="Microsoft JhengHei" panose="020B0604030504040204" pitchFamily="34" charset="-120"/>
          <a:cs typeface="Microsoft Sans Serif" panose="020B0604020202020204" pitchFamily="34" charset="0"/>
        </a:defRPr>
      </a:pPr>
      <a:endParaRPr lang="el-GR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665589712155657"/>
          <c:y val="5.1257318435447015E-2"/>
          <c:w val="0.6744033279969891"/>
          <c:h val="0.8912982376751265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Σειρά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E21-40E2-97DB-04E2CB2852E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E21-40E2-97DB-04E2CB2852E4}"/>
              </c:ext>
            </c:extLst>
          </c:dPt>
          <c:dPt>
            <c:idx val="2"/>
            <c:invertIfNegative val="0"/>
            <c:bubble3D val="0"/>
            <c:spPr>
              <a:solidFill>
                <a:srgbClr val="FFCC6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E21-40E2-97DB-04E2CB2852E4}"/>
              </c:ext>
            </c:extLst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E21-40E2-97DB-04E2CB2852E4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E21-40E2-97DB-04E2CB2852E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Φύλλο1!$A$2:$A$6</c:f>
              <c:strCache>
                <c:ptCount val="5"/>
                <c:pt idx="0">
                  <c:v>Θα το επιχειρούσα, γνωρίζω την τεχνική</c:v>
                </c:pt>
                <c:pt idx="1">
                  <c:v>Ίσως ναι αν με καθοδηγούσε κάποιος τηλεφωνικά από το ΕΚΑΒ</c:v>
                </c:pt>
                <c:pt idx="2">
                  <c:v>Δεν θα αναλάμβανα τέτοια ευθύνη</c:v>
                </c:pt>
                <c:pt idx="3">
                  <c:v>Δεν ξέρω τι θα έκανα</c:v>
                </c:pt>
                <c:pt idx="4">
                  <c:v>ΔΑ</c:v>
                </c:pt>
              </c:strCache>
            </c:strRef>
          </c:cat>
          <c:val>
            <c:numRef>
              <c:f>Φύλλο1!$B$2:$B$6</c:f>
              <c:numCache>
                <c:formatCode>General</c:formatCode>
                <c:ptCount val="5"/>
                <c:pt idx="0">
                  <c:v>24.3</c:v>
                </c:pt>
                <c:pt idx="1">
                  <c:v>46</c:v>
                </c:pt>
                <c:pt idx="2">
                  <c:v>20.6</c:v>
                </c:pt>
                <c:pt idx="3">
                  <c:v>7.9</c:v>
                </c:pt>
                <c:pt idx="4">
                  <c:v>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E21-40E2-97DB-04E2CB2852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9"/>
        <c:axId val="1635625488"/>
        <c:axId val="1635629840"/>
      </c:barChart>
      <c:catAx>
        <c:axId val="163562548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ptos" panose="020B0004020202020204" pitchFamily="34" charset="0"/>
                <a:ea typeface="Microsoft JhengHei" panose="020B0604030504040204" pitchFamily="34" charset="-120"/>
                <a:cs typeface="+mn-cs"/>
              </a:defRPr>
            </a:pPr>
            <a:endParaRPr lang="en-US"/>
          </a:p>
        </c:txPr>
        <c:crossAx val="1635629840"/>
        <c:crosses val="autoZero"/>
        <c:auto val="1"/>
        <c:lblAlgn val="ctr"/>
        <c:lblOffset val="100"/>
        <c:noMultiLvlLbl val="0"/>
      </c:catAx>
      <c:valAx>
        <c:axId val="1635629840"/>
        <c:scaling>
          <c:orientation val="minMax"/>
          <c:max val="6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5625488"/>
        <c:crosses val="max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322638037007551"/>
          <c:y val="0.16648538862486317"/>
          <c:w val="0.52327588707572004"/>
          <c:h val="0.63485610147086446"/>
        </c:manualLayout>
      </c:layout>
      <c:doughnutChart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Στήλη1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3">
                  <a:lumMod val="75000"/>
                </a:schemeClr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1D5-4DC7-BE5E-A0C566E9D65A}"/>
              </c:ext>
            </c:extLst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1D5-4DC7-BE5E-A0C566E9D65A}"/>
              </c:ext>
            </c:extLst>
          </c:dPt>
          <c:dPt>
            <c:idx val="2"/>
            <c:bubble3D val="0"/>
            <c:spPr>
              <a:solidFill>
                <a:srgbClr val="00B0F0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1D5-4DC7-BE5E-A0C566E9D65A}"/>
              </c:ext>
            </c:extLst>
          </c:dPt>
          <c:dPt>
            <c:idx val="3"/>
            <c:bubble3D val="0"/>
            <c:spPr>
              <a:solidFill>
                <a:srgbClr val="D99694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1D5-4DC7-BE5E-A0C566E9D65A}"/>
              </c:ext>
            </c:extLst>
          </c:dPt>
          <c:dPt>
            <c:idx val="4"/>
            <c:bubble3D val="0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1D5-4DC7-BE5E-A0C566E9D65A}"/>
              </c:ext>
            </c:extLst>
          </c:dPt>
          <c:dPt>
            <c:idx val="5"/>
            <c:bubble3D val="0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1D5-4DC7-BE5E-A0C566E9D65A}"/>
              </c:ext>
            </c:extLst>
          </c:dPt>
          <c:dLbls>
            <c:dLbl>
              <c:idx val="0"/>
              <c:layout>
                <c:manualLayout>
                  <c:x val="0.12546662326235009"/>
                  <c:y val="0.16040965774327706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D5-4DC7-BE5E-A0C566E9D65A}"/>
                </c:ext>
              </c:extLst>
            </c:dLbl>
            <c:dLbl>
              <c:idx val="1"/>
              <c:layout>
                <c:manualLayout>
                  <c:x val="-0.15942142260870687"/>
                  <c:y val="6.967489805187530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D5-4DC7-BE5E-A0C566E9D65A}"/>
                </c:ext>
              </c:extLst>
            </c:dLbl>
            <c:dLbl>
              <c:idx val="2"/>
              <c:layout>
                <c:manualLayout>
                  <c:x val="-0.17996219312127532"/>
                  <c:y val="-3.4067302479113271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476199071104651"/>
                      <c:h val="0.1939952031542574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11D5-4DC7-BE5E-A0C566E9D65A}"/>
                </c:ext>
              </c:extLst>
            </c:dLbl>
            <c:dLbl>
              <c:idx val="3"/>
              <c:layout>
                <c:manualLayout>
                  <c:x val="-0.11256651657797789"/>
                  <c:y val="-0.12912027913755317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1D5-4DC7-BE5E-A0C566E9D65A}"/>
                </c:ext>
              </c:extLst>
            </c:dLbl>
            <c:dLbl>
              <c:idx val="5"/>
              <c:layout>
                <c:manualLayout>
                  <c:x val="5.4230807378326269E-3"/>
                  <c:y val="-0.16942386429641476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1D5-4DC7-BE5E-A0C566E9D65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400" b="0" i="0" u="none" strike="noStrike" kern="1200" baseline="0">
                    <a:solidFill>
                      <a:schemeClr val="dk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Microsoft Sans Serif" panose="020B0604020202020204" pitchFamily="34" charset="0"/>
                  </a:defRPr>
                </a:pPr>
                <a:endParaRPr lang="el-G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Φύλλο1!$A$2:$A$5</c:f>
              <c:strCache>
                <c:ptCount val="4"/>
                <c:pt idx="0">
                  <c:v>Ναι, ολοκλήρωσα τις εξετάσεις</c:v>
                </c:pt>
                <c:pt idx="1">
                  <c:v>Ναι, εν μέρει</c:v>
                </c:pt>
                <c:pt idx="2">
                  <c:v>Έχω προγραμματίσει να τις κάνω</c:v>
                </c:pt>
                <c:pt idx="3">
                  <c:v>Όχι</c:v>
                </c:pt>
              </c:strCache>
            </c:strRef>
          </c:cat>
          <c:val>
            <c:numRef>
              <c:f>Φύλλο1!$B$2:$B$5</c:f>
              <c:numCache>
                <c:formatCode>General</c:formatCode>
                <c:ptCount val="4"/>
                <c:pt idx="0">
                  <c:v>58</c:v>
                </c:pt>
                <c:pt idx="1">
                  <c:v>17.8</c:v>
                </c:pt>
                <c:pt idx="2">
                  <c:v>4.5</c:v>
                </c:pt>
                <c:pt idx="3">
                  <c:v>19.600000000000001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1D5-4DC7-BE5E-A0C566E9D6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en-US" sz="1400" kern="1200">
          <a:solidFill>
            <a:schemeClr val="dk1"/>
          </a:solidFill>
          <a:latin typeface="Aptos" panose="020B0004020202020204" pitchFamily="34" charset="0"/>
          <a:ea typeface="Microsoft JhengHei" panose="020B0604030504040204" pitchFamily="34" charset="-120"/>
          <a:cs typeface="Microsoft Sans Serif" panose="020B0604020202020204" pitchFamily="34" charset="0"/>
        </a:defRPr>
      </a:pPr>
      <a:endParaRPr lang="el-GR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759523229166654"/>
          <c:y val="5.7744229248081043E-2"/>
          <c:w val="0.6401388379813836"/>
          <c:h val="0.8942722800131860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Ναι, ολοκλήρωσα τις εξετάσεις</c:v>
                </c:pt>
              </c:strCache>
            </c:strRef>
          </c:tx>
          <c:spPr>
            <a:solidFill>
              <a:srgbClr val="1D9BA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Φύλλο1!$A$2:$A$20</c:f>
              <c:strCache>
                <c:ptCount val="19"/>
                <c:pt idx="0">
                  <c:v>ΦΥΛΟ</c:v>
                </c:pt>
                <c:pt idx="1">
                  <c:v>Άνδρας</c:v>
                </c:pt>
                <c:pt idx="2">
                  <c:v>Γυναίκα</c:v>
                </c:pt>
                <c:pt idx="3">
                  <c:v>ΗΛΙΚΙΑ</c:v>
                </c:pt>
                <c:pt idx="4">
                  <c:v>30-44 ετών</c:v>
                </c:pt>
                <c:pt idx="5">
                  <c:v>45-54 ετών</c:v>
                </c:pt>
                <c:pt idx="6">
                  <c:v>55-70 ετών</c:v>
                </c:pt>
                <c:pt idx="7">
                  <c:v>ΕΚΠΑΙΔΕΥΤΙΚΟ ΕΠΙΠΕΔΟ</c:v>
                </c:pt>
                <c:pt idx="8">
                  <c:v>Έως δευτεροβάθμια</c:v>
                </c:pt>
                <c:pt idx="9">
                  <c:v>ΑΕΙ / ΤΕΙ</c:v>
                </c:pt>
                <c:pt idx="10">
                  <c:v>ΜΕΤΑΠΤ / ΔΙΔΑΚΤ</c:v>
                </c:pt>
                <c:pt idx="11">
                  <c:v>ΠΕΡΙΟΧΗ</c:v>
                </c:pt>
                <c:pt idx="12">
                  <c:v>Αττική</c:v>
                </c:pt>
                <c:pt idx="13">
                  <c:v>Βόρεια Ελλάδα</c:v>
                </c:pt>
                <c:pt idx="14">
                  <c:v>Κεντρική Ελλάδα</c:v>
                </c:pt>
                <c:pt idx="15">
                  <c:v>Κρήτη και νησιά Αιγαίου</c:v>
                </c:pt>
                <c:pt idx="16">
                  <c:v>ΑΣΤΙΚΟΤΗΤΑ</c:v>
                </c:pt>
                <c:pt idx="17">
                  <c:v>Αστική περιοχή</c:v>
                </c:pt>
                <c:pt idx="18">
                  <c:v>Ημιαστική/ Αγροτική </c:v>
                </c:pt>
              </c:strCache>
            </c:strRef>
          </c:cat>
          <c:val>
            <c:numRef>
              <c:f>Φύλλο1!$B$2:$B$20</c:f>
              <c:numCache>
                <c:formatCode>General</c:formatCode>
                <c:ptCount val="19"/>
                <c:pt idx="1">
                  <c:v>56.5</c:v>
                </c:pt>
                <c:pt idx="2">
                  <c:v>59.2</c:v>
                </c:pt>
                <c:pt idx="4">
                  <c:v>53.8</c:v>
                </c:pt>
                <c:pt idx="5">
                  <c:v>58.8</c:v>
                </c:pt>
                <c:pt idx="6">
                  <c:v>60.8</c:v>
                </c:pt>
                <c:pt idx="8">
                  <c:v>51.1</c:v>
                </c:pt>
                <c:pt idx="9">
                  <c:v>63</c:v>
                </c:pt>
                <c:pt idx="10">
                  <c:v>65.2</c:v>
                </c:pt>
                <c:pt idx="12">
                  <c:v>60.3</c:v>
                </c:pt>
                <c:pt idx="13">
                  <c:v>58.7</c:v>
                </c:pt>
                <c:pt idx="14">
                  <c:v>58.9</c:v>
                </c:pt>
                <c:pt idx="15">
                  <c:v>41.9</c:v>
                </c:pt>
                <c:pt idx="17">
                  <c:v>59.9</c:v>
                </c:pt>
                <c:pt idx="18">
                  <c:v>50.4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47-43A2-AB07-F199586A2AAD}"/>
            </c:ext>
          </c:extLst>
        </c:ser>
        <c:ser>
          <c:idx val="1"/>
          <c:order val="1"/>
          <c:tx>
            <c:strRef>
              <c:f>Φύλλο1!$C$1</c:f>
              <c:strCache>
                <c:ptCount val="1"/>
                <c:pt idx="0">
                  <c:v>Ναι, εν μέρει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Φύλλο1!$A$2:$A$20</c:f>
              <c:strCache>
                <c:ptCount val="19"/>
                <c:pt idx="0">
                  <c:v>ΦΥΛΟ</c:v>
                </c:pt>
                <c:pt idx="1">
                  <c:v>Άνδρας</c:v>
                </c:pt>
                <c:pt idx="2">
                  <c:v>Γυναίκα</c:v>
                </c:pt>
                <c:pt idx="3">
                  <c:v>ΗΛΙΚΙΑ</c:v>
                </c:pt>
                <c:pt idx="4">
                  <c:v>30-44 ετών</c:v>
                </c:pt>
                <c:pt idx="5">
                  <c:v>45-54 ετών</c:v>
                </c:pt>
                <c:pt idx="6">
                  <c:v>55-70 ετών</c:v>
                </c:pt>
                <c:pt idx="7">
                  <c:v>ΕΚΠΑΙΔΕΥΤΙΚΟ ΕΠΙΠΕΔΟ</c:v>
                </c:pt>
                <c:pt idx="8">
                  <c:v>Έως δευτεροβάθμια</c:v>
                </c:pt>
                <c:pt idx="9">
                  <c:v>ΑΕΙ / ΤΕΙ</c:v>
                </c:pt>
                <c:pt idx="10">
                  <c:v>ΜΕΤΑΠΤ / ΔΙΔΑΚΤ</c:v>
                </c:pt>
                <c:pt idx="11">
                  <c:v>ΠΕΡΙΟΧΗ</c:v>
                </c:pt>
                <c:pt idx="12">
                  <c:v>Αττική</c:v>
                </c:pt>
                <c:pt idx="13">
                  <c:v>Βόρεια Ελλάδα</c:v>
                </c:pt>
                <c:pt idx="14">
                  <c:v>Κεντρική Ελλάδα</c:v>
                </c:pt>
                <c:pt idx="15">
                  <c:v>Κρήτη και νησιά Αιγαίου</c:v>
                </c:pt>
                <c:pt idx="16">
                  <c:v>ΑΣΤΙΚΟΤΗΤΑ</c:v>
                </c:pt>
                <c:pt idx="17">
                  <c:v>Αστική περιοχή</c:v>
                </c:pt>
                <c:pt idx="18">
                  <c:v>Ημιαστική/ Αγροτική </c:v>
                </c:pt>
              </c:strCache>
            </c:strRef>
          </c:cat>
          <c:val>
            <c:numRef>
              <c:f>Φύλλο1!$C$2:$C$20</c:f>
              <c:numCache>
                <c:formatCode>General</c:formatCode>
                <c:ptCount val="19"/>
                <c:pt idx="1">
                  <c:v>14.1</c:v>
                </c:pt>
                <c:pt idx="2">
                  <c:v>20.8</c:v>
                </c:pt>
                <c:pt idx="4">
                  <c:v>20.399999999999999</c:v>
                </c:pt>
                <c:pt idx="5">
                  <c:v>20.3</c:v>
                </c:pt>
                <c:pt idx="6">
                  <c:v>14.3</c:v>
                </c:pt>
                <c:pt idx="8">
                  <c:v>22</c:v>
                </c:pt>
                <c:pt idx="9">
                  <c:v>15.4</c:v>
                </c:pt>
                <c:pt idx="10">
                  <c:v>12.1</c:v>
                </c:pt>
                <c:pt idx="12">
                  <c:v>17.3</c:v>
                </c:pt>
                <c:pt idx="13">
                  <c:v>19.3</c:v>
                </c:pt>
                <c:pt idx="14">
                  <c:v>11.4</c:v>
                </c:pt>
                <c:pt idx="15">
                  <c:v>30.9</c:v>
                </c:pt>
                <c:pt idx="17">
                  <c:v>17</c:v>
                </c:pt>
                <c:pt idx="18">
                  <c:v>21.2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6F-4545-98BF-210A15DA498F}"/>
            </c:ext>
          </c:extLst>
        </c:ser>
        <c:ser>
          <c:idx val="2"/>
          <c:order val="2"/>
          <c:tx>
            <c:strRef>
              <c:f>Φύλλο1!$D$1</c:f>
              <c:strCache>
                <c:ptCount val="1"/>
                <c:pt idx="0">
                  <c:v>Σύνολο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Φύλλο1!$A$2:$A$20</c:f>
              <c:strCache>
                <c:ptCount val="19"/>
                <c:pt idx="0">
                  <c:v>ΦΥΛΟ</c:v>
                </c:pt>
                <c:pt idx="1">
                  <c:v>Άνδρας</c:v>
                </c:pt>
                <c:pt idx="2">
                  <c:v>Γυναίκα</c:v>
                </c:pt>
                <c:pt idx="3">
                  <c:v>ΗΛΙΚΙΑ</c:v>
                </c:pt>
                <c:pt idx="4">
                  <c:v>30-44 ετών</c:v>
                </c:pt>
                <c:pt idx="5">
                  <c:v>45-54 ετών</c:v>
                </c:pt>
                <c:pt idx="6">
                  <c:v>55-70 ετών</c:v>
                </c:pt>
                <c:pt idx="7">
                  <c:v>ΕΚΠΑΙΔΕΥΤΙΚΟ ΕΠΙΠΕΔΟ</c:v>
                </c:pt>
                <c:pt idx="8">
                  <c:v>Έως δευτεροβάθμια</c:v>
                </c:pt>
                <c:pt idx="9">
                  <c:v>ΑΕΙ / ΤΕΙ</c:v>
                </c:pt>
                <c:pt idx="10">
                  <c:v>ΜΕΤΑΠΤ / ΔΙΔΑΚΤ</c:v>
                </c:pt>
                <c:pt idx="11">
                  <c:v>ΠΕΡΙΟΧΗ</c:v>
                </c:pt>
                <c:pt idx="12">
                  <c:v>Αττική</c:v>
                </c:pt>
                <c:pt idx="13">
                  <c:v>Βόρεια Ελλάδα</c:v>
                </c:pt>
                <c:pt idx="14">
                  <c:v>Κεντρική Ελλάδα</c:v>
                </c:pt>
                <c:pt idx="15">
                  <c:v>Κρήτη και νησιά Αιγαίου</c:v>
                </c:pt>
                <c:pt idx="16">
                  <c:v>ΑΣΤΙΚΟΤΗΤΑ</c:v>
                </c:pt>
                <c:pt idx="17">
                  <c:v>Αστική περιοχή</c:v>
                </c:pt>
                <c:pt idx="18">
                  <c:v>Ημιαστική/ Αγροτική </c:v>
                </c:pt>
              </c:strCache>
            </c:strRef>
          </c:cat>
          <c:val>
            <c:numRef>
              <c:f>Φύλλο1!$D$2:$D$20</c:f>
              <c:numCache>
                <c:formatCode>General</c:formatCode>
                <c:ptCount val="19"/>
                <c:pt idx="1">
                  <c:v>70.599999999999994</c:v>
                </c:pt>
                <c:pt idx="2">
                  <c:v>80</c:v>
                </c:pt>
                <c:pt idx="4">
                  <c:v>74.199999999999989</c:v>
                </c:pt>
                <c:pt idx="5">
                  <c:v>79.099999999999994</c:v>
                </c:pt>
                <c:pt idx="6">
                  <c:v>75.099999999999994</c:v>
                </c:pt>
                <c:pt idx="8">
                  <c:v>73.099999999999994</c:v>
                </c:pt>
                <c:pt idx="9">
                  <c:v>78.400000000000006</c:v>
                </c:pt>
                <c:pt idx="10">
                  <c:v>77.3</c:v>
                </c:pt>
                <c:pt idx="12">
                  <c:v>77.599999999999994</c:v>
                </c:pt>
                <c:pt idx="13">
                  <c:v>78</c:v>
                </c:pt>
                <c:pt idx="14">
                  <c:v>70.3</c:v>
                </c:pt>
                <c:pt idx="15">
                  <c:v>72.8</c:v>
                </c:pt>
                <c:pt idx="17">
                  <c:v>76.900000000000006</c:v>
                </c:pt>
                <c:pt idx="18">
                  <c:v>71.599999999999994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6F-4545-98BF-210A15DA498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641940144"/>
        <c:axId val="1641934160"/>
      </c:barChart>
      <c:catAx>
        <c:axId val="164194014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/>
                </a:solidFill>
                <a:latin typeface="Aptos Display" panose="020B0004020202020204" pitchFamily="34" charset="0"/>
                <a:ea typeface="Microsoft JhengHei" panose="020B0604030504040204" pitchFamily="34" charset="-120"/>
                <a:cs typeface="+mn-cs"/>
              </a:defRPr>
            </a:pPr>
            <a:endParaRPr lang="en-US"/>
          </a:p>
        </c:txPr>
        <c:crossAx val="1641934160"/>
        <c:crosses val="autoZero"/>
        <c:auto val="0"/>
        <c:lblAlgn val="ctr"/>
        <c:lblOffset val="100"/>
        <c:noMultiLvlLbl val="0"/>
      </c:catAx>
      <c:valAx>
        <c:axId val="1641934160"/>
        <c:scaling>
          <c:orientation val="minMax"/>
          <c:max val="1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ptos" panose="020B0004020202020204" pitchFamily="34" charset="0"/>
                <a:ea typeface="Microsoft JhengHei" panose="020B0604030504040204" pitchFamily="34" charset="-120"/>
                <a:cs typeface="+mn-cs"/>
              </a:defRPr>
            </a:pPr>
            <a:endParaRPr lang="en-US"/>
          </a:p>
        </c:txPr>
        <c:crossAx val="1641940144"/>
        <c:crosses val="max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31699397282209812"/>
          <c:y val="9.3687711427247657E-3"/>
          <c:w val="0.57250696956349034"/>
          <c:h val="5.84466020108981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Aptos Display" panose="020B0004020202020204" pitchFamily="34" charset="0"/>
              <a:ea typeface="Microsoft JhengHei" panose="020B0604030504040204" pitchFamily="34" charset="-120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300">
          <a:solidFill>
            <a:schemeClr val="tx1"/>
          </a:solidFill>
          <a:latin typeface="Aptos" panose="020B0004020202020204" pitchFamily="34" charset="0"/>
          <a:ea typeface="Microsoft JhengHei" panose="020B0604030504040204" pitchFamily="34" charset="-120"/>
        </a:defRPr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155301348359982"/>
          <c:y val="4.7532964532442851E-2"/>
          <c:w val="0.67412550078727473"/>
          <c:h val="0.9136968347388921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συμφωνώ απόλυτα</c:v>
                </c:pt>
              </c:strCache>
            </c:strRef>
          </c:tx>
          <c:spPr>
            <a:solidFill>
              <a:srgbClr val="1D9BA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4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l-G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Φύλλο1!$A$2:$A$8</c:f>
              <c:strCache>
                <c:ptCount val="7"/>
                <c:pt idx="0">
                  <c:v>Στα σχολεία πρέπει να υπάρχει συστηματική εκπαίδευση για τους παράγοντες καρδιαγγειακού κινδύνου, τη διατροφή, την άσκηση και το κάπνισμα</c:v>
                </c:pt>
                <c:pt idx="1">
                  <c:v>Θα υποστήριζα την δημιουργία προγραμμάτων καρδιαγγειακής αποκατάστασης σε άτομα που έχουν καρδιολογικό πρόβλημα</c:v>
                </c:pt>
                <c:pt idx="2">
                  <c:v>Είναι αναγκαία η ευρύτερη εγκατάσταση απινιδωτών σε δημόσιους χώρους, αθλητικές εγκαταστάσεις, μέσα μεταφοράς και χώρους εργασίας</c:v>
                </c:pt>
                <c:pt idx="3">
                  <c:v>Η εκπαίδευση σε ΚΑΡΠΑ και χρήση απινιδωτή πρέπει να είναι υποχρεωτική στο σχολείο</c:v>
                </c:pt>
                <c:pt idx="4">
                  <c:v>Θα υποστήριζα την μείωση αλατιού και ζάχαρης στα τρόφιμα</c:v>
                </c:pt>
                <c:pt idx="5">
                  <c:v>Τα σχολικά κυλικεία θα πρέπει να διαθέτουν μόνο υγιεινά τρόφιμα. </c:v>
                </c:pt>
                <c:pt idx="6">
                  <c:v>Θα υποστήριζα την αυστηρότερη τήρηση της αντικαπνιστικής νομοθεσίας</c:v>
                </c:pt>
              </c:strCache>
            </c:strRef>
          </c:cat>
          <c:val>
            <c:numRef>
              <c:f>Φύλλο1!$B$2:$B$8</c:f>
              <c:numCache>
                <c:formatCode>General</c:formatCode>
                <c:ptCount val="7"/>
                <c:pt idx="0">
                  <c:v>77.599999999999994</c:v>
                </c:pt>
                <c:pt idx="1">
                  <c:v>74.7</c:v>
                </c:pt>
                <c:pt idx="2">
                  <c:v>75.599999999999994</c:v>
                </c:pt>
                <c:pt idx="3">
                  <c:v>71.599999999999994</c:v>
                </c:pt>
                <c:pt idx="4">
                  <c:v>64.8</c:v>
                </c:pt>
                <c:pt idx="5">
                  <c:v>69.7</c:v>
                </c:pt>
                <c:pt idx="6">
                  <c:v>59.6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56-419E-A8FF-CB18EC737A7E}"/>
            </c:ext>
          </c:extLst>
        </c:ser>
        <c:ser>
          <c:idx val="1"/>
          <c:order val="1"/>
          <c:tx>
            <c:strRef>
              <c:f>Φύλλο1!$C$1</c:f>
              <c:strCache>
                <c:ptCount val="1"/>
                <c:pt idx="0">
                  <c:v>μάλλον συμφωνώ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4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l-G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Φύλλο1!$A$2:$A$8</c:f>
              <c:strCache>
                <c:ptCount val="7"/>
                <c:pt idx="0">
                  <c:v>Στα σχολεία πρέπει να υπάρχει συστηματική εκπαίδευση για τους παράγοντες καρδιαγγειακού κινδύνου, τη διατροφή, την άσκηση και το κάπνισμα</c:v>
                </c:pt>
                <c:pt idx="1">
                  <c:v>Θα υποστήριζα την δημιουργία προγραμμάτων καρδιαγγειακής αποκατάστασης σε άτομα που έχουν καρδιολογικό πρόβλημα</c:v>
                </c:pt>
                <c:pt idx="2">
                  <c:v>Είναι αναγκαία η ευρύτερη εγκατάσταση απινιδωτών σε δημόσιους χώρους, αθλητικές εγκαταστάσεις, μέσα μεταφοράς και χώρους εργασίας</c:v>
                </c:pt>
                <c:pt idx="3">
                  <c:v>Η εκπαίδευση σε ΚΑΡΠΑ και χρήση απινιδωτή πρέπει να είναι υποχρεωτική στο σχολείο</c:v>
                </c:pt>
                <c:pt idx="4">
                  <c:v>Θα υποστήριζα την μείωση αλατιού και ζάχαρης στα τρόφιμα</c:v>
                </c:pt>
                <c:pt idx="5">
                  <c:v>Τα σχολικά κυλικεία θα πρέπει να διαθέτουν μόνο υγιεινά τρόφιμα. </c:v>
                </c:pt>
                <c:pt idx="6">
                  <c:v>Θα υποστήριζα την αυστηρότερη τήρηση της αντικαπνιστικής νομοθεσίας</c:v>
                </c:pt>
              </c:strCache>
            </c:strRef>
          </c:cat>
          <c:val>
            <c:numRef>
              <c:f>Φύλλο1!$C$2:$C$8</c:f>
              <c:numCache>
                <c:formatCode>General</c:formatCode>
                <c:ptCount val="7"/>
                <c:pt idx="0">
                  <c:v>18.8</c:v>
                </c:pt>
                <c:pt idx="1">
                  <c:v>20.399999999999999</c:v>
                </c:pt>
                <c:pt idx="2">
                  <c:v>18.5</c:v>
                </c:pt>
                <c:pt idx="3">
                  <c:v>21.4</c:v>
                </c:pt>
                <c:pt idx="4">
                  <c:v>26.1</c:v>
                </c:pt>
                <c:pt idx="5">
                  <c:v>20.5</c:v>
                </c:pt>
                <c:pt idx="6">
                  <c:v>23.8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56-419E-A8FF-CB18EC737A7E}"/>
            </c:ext>
          </c:extLst>
        </c:ser>
        <c:ser>
          <c:idx val="2"/>
          <c:order val="2"/>
          <c:tx>
            <c:strRef>
              <c:f>Φύλλο1!$D$1</c:f>
              <c:strCache>
                <c:ptCount val="1"/>
                <c:pt idx="0">
                  <c:v>μάλλον διαφωνώ &amp; διαφωνώ</c:v>
                </c:pt>
              </c:strCache>
            </c:strRef>
          </c:tx>
          <c:spPr>
            <a:solidFill>
              <a:srgbClr val="D3858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l-G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Φύλλο1!$A$2:$A$8</c:f>
              <c:strCache>
                <c:ptCount val="7"/>
                <c:pt idx="0">
                  <c:v>Στα σχολεία πρέπει να υπάρχει συστηματική εκπαίδευση για τους παράγοντες καρδιαγγειακού κινδύνου, τη διατροφή, την άσκηση και το κάπνισμα</c:v>
                </c:pt>
                <c:pt idx="1">
                  <c:v>Θα υποστήριζα την δημιουργία προγραμμάτων καρδιαγγειακής αποκατάστασης σε άτομα που έχουν καρδιολογικό πρόβλημα</c:v>
                </c:pt>
                <c:pt idx="2">
                  <c:v>Είναι αναγκαία η ευρύτερη εγκατάσταση απινιδωτών σε δημόσιους χώρους, αθλητικές εγκαταστάσεις, μέσα μεταφοράς και χώρους εργασίας</c:v>
                </c:pt>
                <c:pt idx="3">
                  <c:v>Η εκπαίδευση σε ΚΑΡΠΑ και χρήση απινιδωτή πρέπει να είναι υποχρεωτική στο σχολείο</c:v>
                </c:pt>
                <c:pt idx="4">
                  <c:v>Θα υποστήριζα την μείωση αλατιού και ζάχαρης στα τρόφιμα</c:v>
                </c:pt>
                <c:pt idx="5">
                  <c:v>Τα σχολικά κυλικεία θα πρέπει να διαθέτουν μόνο υγιεινά τρόφιμα. </c:v>
                </c:pt>
                <c:pt idx="6">
                  <c:v>Θα υποστήριζα την αυστηρότερη τήρηση της αντικαπνιστικής νομοθεσίας</c:v>
                </c:pt>
              </c:strCache>
            </c:strRef>
          </c:cat>
          <c:val>
            <c:numRef>
              <c:f>Φύλλο1!$D$2:$D$8</c:f>
              <c:numCache>
                <c:formatCode>General</c:formatCode>
                <c:ptCount val="7"/>
                <c:pt idx="0">
                  <c:v>2.7</c:v>
                </c:pt>
                <c:pt idx="1">
                  <c:v>3.3</c:v>
                </c:pt>
                <c:pt idx="2">
                  <c:v>3.8</c:v>
                </c:pt>
                <c:pt idx="3">
                  <c:v>5.3</c:v>
                </c:pt>
                <c:pt idx="4">
                  <c:v>7.6999999999999993</c:v>
                </c:pt>
                <c:pt idx="5">
                  <c:v>8.6</c:v>
                </c:pt>
                <c:pt idx="6">
                  <c:v>14.700000000000001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56-419E-A8FF-CB18EC737A7E}"/>
            </c:ext>
          </c:extLst>
        </c:ser>
        <c:ser>
          <c:idx val="3"/>
          <c:order val="3"/>
          <c:tx>
            <c:strRef>
              <c:f>Φύλλο1!$E$1</c:f>
              <c:strCache>
                <c:ptCount val="1"/>
                <c:pt idx="0">
                  <c:v>ΔΑ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Φύλλο1!$A$2:$A$8</c:f>
              <c:strCache>
                <c:ptCount val="7"/>
                <c:pt idx="0">
                  <c:v>Στα σχολεία πρέπει να υπάρχει συστηματική εκπαίδευση για τους παράγοντες καρδιαγγειακού κινδύνου, τη διατροφή, την άσκηση και το κάπνισμα</c:v>
                </c:pt>
                <c:pt idx="1">
                  <c:v>Θα υποστήριζα την δημιουργία προγραμμάτων καρδιαγγειακής αποκατάστασης σε άτομα που έχουν καρδιολογικό πρόβλημα</c:v>
                </c:pt>
                <c:pt idx="2">
                  <c:v>Είναι αναγκαία η ευρύτερη εγκατάσταση απινιδωτών σε δημόσιους χώρους, αθλητικές εγκαταστάσεις, μέσα μεταφοράς και χώρους εργασίας</c:v>
                </c:pt>
                <c:pt idx="3">
                  <c:v>Η εκπαίδευση σε ΚΑΡΠΑ και χρήση απινιδωτή πρέπει να είναι υποχρεωτική στο σχολείο</c:v>
                </c:pt>
                <c:pt idx="4">
                  <c:v>Θα υποστήριζα την μείωση αλατιού και ζάχαρης στα τρόφιμα</c:v>
                </c:pt>
                <c:pt idx="5">
                  <c:v>Τα σχολικά κυλικεία θα πρέπει να διαθέτουν μόνο υγιεινά τρόφιμα. </c:v>
                </c:pt>
                <c:pt idx="6">
                  <c:v>Θα υποστήριζα την αυστηρότερη τήρηση της αντικαπνιστικής νομοθεσίας</c:v>
                </c:pt>
              </c:strCache>
            </c:strRef>
          </c:cat>
          <c:val>
            <c:numRef>
              <c:f>Φύλλο1!$E$2:$E$8</c:f>
              <c:numCache>
                <c:formatCode>General</c:formatCode>
                <c:ptCount val="7"/>
                <c:pt idx="0">
                  <c:v>0.9</c:v>
                </c:pt>
                <c:pt idx="1">
                  <c:v>1.6</c:v>
                </c:pt>
                <c:pt idx="2">
                  <c:v>2</c:v>
                </c:pt>
                <c:pt idx="3">
                  <c:v>1.7</c:v>
                </c:pt>
                <c:pt idx="4">
                  <c:v>1.4</c:v>
                </c:pt>
                <c:pt idx="5">
                  <c:v>1.2</c:v>
                </c:pt>
                <c:pt idx="6">
                  <c:v>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92-45E2-BCD4-F0786F15265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-275221424"/>
        <c:axId val="-275230672"/>
      </c:barChart>
      <c:catAx>
        <c:axId val="-27522142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/>
                </a:solidFill>
                <a:latin typeface="Aptos Display" panose="020B0004020202020204" pitchFamily="34" charset="0"/>
                <a:ea typeface="Microsoft JhengHei" panose="020B0604030504040204" pitchFamily="34" charset="-120"/>
                <a:cs typeface="+mn-cs"/>
              </a:defRPr>
            </a:pPr>
            <a:endParaRPr lang="el-GR"/>
          </a:p>
        </c:txPr>
        <c:crossAx val="-275230672"/>
        <c:crosses val="autoZero"/>
        <c:auto val="0"/>
        <c:lblAlgn val="ctr"/>
        <c:lblOffset val="100"/>
        <c:noMultiLvlLbl val="0"/>
      </c:catAx>
      <c:valAx>
        <c:axId val="-275230672"/>
        <c:scaling>
          <c:orientation val="minMax"/>
          <c:max val="1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defRPr>
            </a:pPr>
            <a:endParaRPr lang="el-GR"/>
          </a:p>
        </c:txPr>
        <c:crossAx val="-275221424"/>
        <c:crosses val="max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874965145567801"/>
          <c:y val="1.78776502049637E-3"/>
          <c:w val="0.67473455881833089"/>
          <c:h val="4.70864075042072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Aptos" panose="020B0004020202020204" pitchFamily="34" charset="0"/>
              <a:ea typeface="Microsoft JhengHei" panose="020B0604030504040204" pitchFamily="34" charset="-120"/>
              <a:cs typeface="+mn-cs"/>
            </a:defRPr>
          </a:pPr>
          <a:endParaRPr lang="el-G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  <a:latin typeface="Microsoft JhengHei" panose="020B0604030504040204" pitchFamily="34" charset="-120"/>
          <a:ea typeface="Microsoft JhengHei" panose="020B0604030504040204" pitchFamily="34" charset="-120"/>
        </a:defRPr>
      </a:pPr>
      <a:endParaRPr lang="el-GR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491660406413307"/>
          <c:y val="3.0796328577625993E-2"/>
          <c:w val="0.67713455917285081"/>
          <c:h val="0.905337477416226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Σειρά 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A81-474D-BA5F-4F2DBE98D17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A81-474D-BA5F-4F2DBE98D17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A81-474D-BA5F-4F2DBE98D17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A81-474D-BA5F-4F2DBE98D173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AA81-474D-BA5F-4F2DBE98D173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AA81-474D-BA5F-4F2DBE98D173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AA81-474D-BA5F-4F2DBE98D173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AA81-474D-BA5F-4F2DBE98D173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AA81-474D-BA5F-4F2DBE98D173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2483-4A66-A51D-6B3F6C66134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Φύλλο1!$A$2:$A$11</c:f>
              <c:strCache>
                <c:ptCount val="10"/>
                <c:pt idx="0">
                  <c:v>Περισσότερες προληπτικές εξετάσεις /συνέχιση ΠΡΟΛΑΜΒΑΝΩ</c:v>
                </c:pt>
                <c:pt idx="1">
                  <c:v>Εκπαίδευση από το σχολείο </c:v>
                </c:pt>
                <c:pt idx="2">
                  <c:v>Περισσότεροι εξωτερικοί αυτόματοι απινιδωτές και εκπαίδευση ΚΑΡΠΑ </c:v>
                </c:pt>
                <c:pt idx="3">
                  <c:v>Καλύτερη πρόσβαση σε πρωτοβάθμια φροντίδα </c:v>
                </c:pt>
                <c:pt idx="4">
                  <c:v>Μέτρα για υγιεινότερα τρόφιμα </c:v>
                </c:pt>
                <c:pt idx="5">
                  <c:v>Προγράμματα αντιμετώπισης της παχυσαρκίας </c:v>
                </c:pt>
                <c:pt idx="6">
                  <c:v>Δημιουργία χώρων άθλησης και περπατήματος </c:v>
                </c:pt>
                <c:pt idx="7">
                  <c:v>Ισχυρότερες πολιτικές κατά του καπνίσματος </c:v>
                </c:pt>
                <c:pt idx="8">
                  <c:v>Εκστρατείες ενημέρωσης</c:v>
                </c:pt>
                <c:pt idx="9">
                  <c:v>Άλλο</c:v>
                </c:pt>
              </c:strCache>
            </c:strRef>
          </c:cat>
          <c:val>
            <c:numRef>
              <c:f>Φύλλο1!$B$2:$B$11</c:f>
              <c:numCache>
                <c:formatCode>General</c:formatCode>
                <c:ptCount val="10"/>
                <c:pt idx="0">
                  <c:v>58.4</c:v>
                </c:pt>
                <c:pt idx="1">
                  <c:v>51.7</c:v>
                </c:pt>
                <c:pt idx="2">
                  <c:v>42.5</c:v>
                </c:pt>
                <c:pt idx="3">
                  <c:v>25.1</c:v>
                </c:pt>
                <c:pt idx="4">
                  <c:v>24.2</c:v>
                </c:pt>
                <c:pt idx="5">
                  <c:v>21.4</c:v>
                </c:pt>
                <c:pt idx="6">
                  <c:v>15.6</c:v>
                </c:pt>
                <c:pt idx="7">
                  <c:v>15.4</c:v>
                </c:pt>
                <c:pt idx="8">
                  <c:v>11.2</c:v>
                </c:pt>
                <c:pt idx="9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AA81-474D-BA5F-4F2DBE98D1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9"/>
        <c:axId val="1499212432"/>
        <c:axId val="1499213520"/>
      </c:barChart>
      <c:catAx>
        <c:axId val="149921243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ptos" panose="020B0004020202020204" pitchFamily="34" charset="0"/>
                <a:ea typeface="Microsoft JhengHei" panose="020B0604030504040204" pitchFamily="34" charset="-120"/>
                <a:cs typeface="+mn-cs"/>
              </a:defRPr>
            </a:pPr>
            <a:endParaRPr lang="en-US"/>
          </a:p>
        </c:txPr>
        <c:crossAx val="1499213520"/>
        <c:crosses val="autoZero"/>
        <c:auto val="1"/>
        <c:lblAlgn val="ctr"/>
        <c:lblOffset val="100"/>
        <c:noMultiLvlLbl val="0"/>
      </c:catAx>
      <c:valAx>
        <c:axId val="14992135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9212432"/>
        <c:crosses val="max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491660406413307"/>
          <c:y val="3.0796328577625993E-2"/>
          <c:w val="0.67713455917285081"/>
          <c:h val="0.905337477416226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Σειρά 1</c:v>
                </c:pt>
              </c:strCache>
            </c:strRef>
          </c:tx>
          <c:spPr>
            <a:solidFill>
              <a:srgbClr val="62A39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62A39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A71-43C7-BEEE-26263D4B2469}"/>
              </c:ext>
            </c:extLst>
          </c:dPt>
          <c:dPt>
            <c:idx val="1"/>
            <c:invertIfNegative val="0"/>
            <c:bubble3D val="0"/>
            <c:spPr>
              <a:solidFill>
                <a:srgbClr val="62A39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A71-43C7-BEEE-26263D4B2469}"/>
              </c:ext>
            </c:extLst>
          </c:dPt>
          <c:dPt>
            <c:idx val="2"/>
            <c:invertIfNegative val="0"/>
            <c:bubble3D val="0"/>
            <c:spPr>
              <a:solidFill>
                <a:srgbClr val="62A39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A71-43C7-BEEE-26263D4B2469}"/>
              </c:ext>
            </c:extLst>
          </c:dPt>
          <c:dPt>
            <c:idx val="3"/>
            <c:invertIfNegative val="0"/>
            <c:bubble3D val="0"/>
            <c:spPr>
              <a:solidFill>
                <a:srgbClr val="62A39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A71-43C7-BEEE-26263D4B2469}"/>
              </c:ext>
            </c:extLst>
          </c:dPt>
          <c:dPt>
            <c:idx val="4"/>
            <c:invertIfNegative val="0"/>
            <c:bubble3D val="0"/>
            <c:spPr>
              <a:solidFill>
                <a:srgbClr val="62A39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A71-43C7-BEEE-26263D4B2469}"/>
              </c:ext>
            </c:extLst>
          </c:dPt>
          <c:dPt>
            <c:idx val="5"/>
            <c:invertIfNegative val="0"/>
            <c:bubble3D val="0"/>
            <c:spPr>
              <a:solidFill>
                <a:srgbClr val="62A39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2A71-43C7-BEEE-26263D4B2469}"/>
              </c:ext>
            </c:extLst>
          </c:dPt>
          <c:dPt>
            <c:idx val="6"/>
            <c:invertIfNegative val="0"/>
            <c:bubble3D val="0"/>
            <c:spPr>
              <a:solidFill>
                <a:srgbClr val="62A39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2A71-43C7-BEEE-26263D4B2469}"/>
              </c:ext>
            </c:extLst>
          </c:dPt>
          <c:dPt>
            <c:idx val="7"/>
            <c:invertIfNegative val="0"/>
            <c:bubble3D val="0"/>
            <c:spPr>
              <a:solidFill>
                <a:srgbClr val="62A39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2A71-43C7-BEEE-26263D4B2469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2A71-43C7-BEEE-26263D4B2469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C8C1-4714-862D-275154E49047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C8C1-4714-862D-275154E4904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Microsoft JhengHei" panose="020B0604030504040204" pitchFamily="34" charset="-120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Φύλλο1!$A$2:$A$12</c:f>
              <c:strCache>
                <c:ptCount val="11"/>
                <c:pt idx="0">
                  <c:v>Καρδιολόγο</c:v>
                </c:pt>
                <c:pt idx="1">
                  <c:v>Τον προσωπικό/οικογενειακό ιατρό σας</c:v>
                </c:pt>
                <c:pt idx="2">
                  <c:v>Την Ελληνική Καρδιολογική Εταιρεία και άλλους Επιστημονικούς φορείς</c:v>
                </c:pt>
                <c:pt idx="3">
                  <c:v>Άλλους επαγγελματίες υγείας</c:v>
                </c:pt>
                <c:pt idx="4">
                  <c:v>Διαδίκτυο/ιστοσελίδες</c:v>
                </c:pt>
                <c:pt idx="5">
                  <c:v>Φαρμακοποιό </c:v>
                </c:pt>
                <c:pt idx="6">
                  <c:v>Πολιτεία-Υπουργείο Υγείας</c:v>
                </c:pt>
                <c:pt idx="7">
                  <c:v>Τηλεόραση/Εφημερίδες</c:v>
                </c:pt>
                <c:pt idx="8">
                  <c:v>Μέσα κοινωνικής δικτύωσης</c:v>
                </c:pt>
                <c:pt idx="9">
                  <c:v>Τεχνητή Νοημοσύνη </c:v>
                </c:pt>
                <c:pt idx="10">
                  <c:v>ΔΑ</c:v>
                </c:pt>
              </c:strCache>
            </c:strRef>
          </c:cat>
          <c:val>
            <c:numRef>
              <c:f>Φύλλο1!$B$2:$B$12</c:f>
              <c:numCache>
                <c:formatCode>General</c:formatCode>
                <c:ptCount val="11"/>
                <c:pt idx="0">
                  <c:v>79.900000000000006</c:v>
                </c:pt>
                <c:pt idx="1">
                  <c:v>54.5</c:v>
                </c:pt>
                <c:pt idx="2">
                  <c:v>23.4</c:v>
                </c:pt>
                <c:pt idx="3">
                  <c:v>21.3</c:v>
                </c:pt>
                <c:pt idx="4">
                  <c:v>15.2</c:v>
                </c:pt>
                <c:pt idx="5">
                  <c:v>14</c:v>
                </c:pt>
                <c:pt idx="6">
                  <c:v>12.8</c:v>
                </c:pt>
                <c:pt idx="7">
                  <c:v>8.6</c:v>
                </c:pt>
                <c:pt idx="8">
                  <c:v>5.5</c:v>
                </c:pt>
                <c:pt idx="9">
                  <c:v>5.3</c:v>
                </c:pt>
                <c:pt idx="10">
                  <c:v>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2A71-43C7-BEEE-26263D4B2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9"/>
        <c:axId val="1499212432"/>
        <c:axId val="1499213520"/>
      </c:barChart>
      <c:catAx>
        <c:axId val="149921243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ptos" panose="020B0004020202020204" pitchFamily="34" charset="0"/>
                <a:ea typeface="Microsoft JhengHei" panose="020B0604030504040204" pitchFamily="34" charset="-120"/>
                <a:cs typeface="+mn-cs"/>
              </a:defRPr>
            </a:pPr>
            <a:endParaRPr lang="en-US"/>
          </a:p>
        </c:txPr>
        <c:crossAx val="1499213520"/>
        <c:crosses val="autoZero"/>
        <c:auto val="1"/>
        <c:lblAlgn val="ctr"/>
        <c:lblOffset val="100"/>
        <c:noMultiLvlLbl val="0"/>
      </c:catAx>
      <c:valAx>
        <c:axId val="14992135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9212432"/>
        <c:crosses val="max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0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F1BDC5-CE34-470B-A709-EB85F6FCF19B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A078EB-5106-4D05-B269-5AA184C31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738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3" name="2 - Θέση σημειώσεων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- Θέση αριθμού διαφάνειας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139086D-D716-4FB7-9472-F5A5D1AA2C70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1261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D30D9-AD56-CDBA-269E-8A29ED851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Θέση εικόνας διαφάνειας 1">
            <a:extLst>
              <a:ext uri="{FF2B5EF4-FFF2-40B4-BE49-F238E27FC236}">
                <a16:creationId xmlns:a16="http://schemas.microsoft.com/office/drawing/2014/main" id="{C41BBE55-93BC-2388-E167-66A7BCC664C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Θέση σημειώσεων 2">
            <a:extLst>
              <a:ext uri="{FF2B5EF4-FFF2-40B4-BE49-F238E27FC236}">
                <a16:creationId xmlns:a16="http://schemas.microsoft.com/office/drawing/2014/main" id="{2879317F-ABA8-824F-A396-EDB24CA137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59396" name="Θέση αριθμού διαφάνειας 3">
            <a:extLst>
              <a:ext uri="{FF2B5EF4-FFF2-40B4-BE49-F238E27FC236}">
                <a16:creationId xmlns:a16="http://schemas.microsoft.com/office/drawing/2014/main" id="{58904B40-49CB-C099-51CC-FA2BE0BD11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784809D-17FE-433A-BBBA-390A88416395}" type="slidenum">
              <a:rPr lang="el-GR" smtClean="0"/>
              <a:pPr>
                <a:defRPr/>
              </a:pPr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07067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3BB7B-AA55-E12C-0F8B-43323F65A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Θέση εικόνας διαφάνειας 1">
            <a:extLst>
              <a:ext uri="{FF2B5EF4-FFF2-40B4-BE49-F238E27FC236}">
                <a16:creationId xmlns:a16="http://schemas.microsoft.com/office/drawing/2014/main" id="{76E9BD0E-2F27-2E8E-6307-AE0E4B916F7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Θέση σημειώσεων 2">
            <a:extLst>
              <a:ext uri="{FF2B5EF4-FFF2-40B4-BE49-F238E27FC236}">
                <a16:creationId xmlns:a16="http://schemas.microsoft.com/office/drawing/2014/main" id="{C223C214-4114-EEF1-E1CA-722F55E08AF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59396" name="Θέση αριθμού διαφάνειας 3">
            <a:extLst>
              <a:ext uri="{FF2B5EF4-FFF2-40B4-BE49-F238E27FC236}">
                <a16:creationId xmlns:a16="http://schemas.microsoft.com/office/drawing/2014/main" id="{2F44A8EE-5AE1-4E79-A239-56F5FBBC71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784809D-17FE-433A-BBBA-390A88416395}" type="slidenum">
              <a:rPr lang="el-GR" smtClean="0"/>
              <a:pPr>
                <a:defRPr/>
              </a:pPr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27559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41748-1E4B-DB30-1E52-91C730BB0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Θέση εικόνας διαφάνειας 1">
            <a:extLst>
              <a:ext uri="{FF2B5EF4-FFF2-40B4-BE49-F238E27FC236}">
                <a16:creationId xmlns:a16="http://schemas.microsoft.com/office/drawing/2014/main" id="{F7522005-8507-DCC8-A269-BA505879C65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Θέση σημειώσεων 2">
            <a:extLst>
              <a:ext uri="{FF2B5EF4-FFF2-40B4-BE49-F238E27FC236}">
                <a16:creationId xmlns:a16="http://schemas.microsoft.com/office/drawing/2014/main" id="{3C08EEE1-661F-A5D8-DD93-5DB8D1C0955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59396" name="Θέση αριθμού διαφάνειας 3">
            <a:extLst>
              <a:ext uri="{FF2B5EF4-FFF2-40B4-BE49-F238E27FC236}">
                <a16:creationId xmlns:a16="http://schemas.microsoft.com/office/drawing/2014/main" id="{F90454D1-640D-3339-1225-DFAE6EC17B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784809D-17FE-433A-BBBA-390A88416395}" type="slidenum">
              <a:rPr lang="el-GR" smtClean="0"/>
              <a:pPr>
                <a:defRPr/>
              </a:pPr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57461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967AD-B56D-F94E-B0B9-CCFC2560B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Θέση εικόνας διαφάνειας 1">
            <a:extLst>
              <a:ext uri="{FF2B5EF4-FFF2-40B4-BE49-F238E27FC236}">
                <a16:creationId xmlns:a16="http://schemas.microsoft.com/office/drawing/2014/main" id="{F533E432-39C6-842E-1980-9400AD09A8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Θέση σημειώσεων 2">
            <a:extLst>
              <a:ext uri="{FF2B5EF4-FFF2-40B4-BE49-F238E27FC236}">
                <a16:creationId xmlns:a16="http://schemas.microsoft.com/office/drawing/2014/main" id="{2F42E5FD-1240-7531-B122-075FFA91FAE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59396" name="Θέση αριθμού διαφάνειας 3">
            <a:extLst>
              <a:ext uri="{FF2B5EF4-FFF2-40B4-BE49-F238E27FC236}">
                <a16:creationId xmlns:a16="http://schemas.microsoft.com/office/drawing/2014/main" id="{0712F997-AA3F-4347-7257-654832263D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784809D-17FE-433A-BBBA-390A88416395}" type="slidenum">
              <a:rPr lang="el-GR" smtClean="0"/>
              <a:pPr>
                <a:defRPr/>
              </a:pPr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533980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4390A-2EA8-4BAB-2C28-38F60654B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Θέση εικόνας διαφάνειας 1">
            <a:extLst>
              <a:ext uri="{FF2B5EF4-FFF2-40B4-BE49-F238E27FC236}">
                <a16:creationId xmlns:a16="http://schemas.microsoft.com/office/drawing/2014/main" id="{9601CAB2-2242-A1E6-2BC8-D18BB12E21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Θέση σημειώσεων 2">
            <a:extLst>
              <a:ext uri="{FF2B5EF4-FFF2-40B4-BE49-F238E27FC236}">
                <a16:creationId xmlns:a16="http://schemas.microsoft.com/office/drawing/2014/main" id="{E8EA2B55-2534-C351-B004-8D6EABB295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59396" name="Θέση αριθμού διαφάνειας 3">
            <a:extLst>
              <a:ext uri="{FF2B5EF4-FFF2-40B4-BE49-F238E27FC236}">
                <a16:creationId xmlns:a16="http://schemas.microsoft.com/office/drawing/2014/main" id="{D5355CB1-E4C6-47CA-F29C-902D2FAADF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784809D-17FE-433A-BBBA-390A88416395}" type="slidenum">
              <a:rPr lang="el-GR" smtClean="0"/>
              <a:pPr>
                <a:defRPr/>
              </a:pPr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448163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59B20-80BD-5DEC-3374-33752481D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Θέση εικόνας διαφάνειας 1">
            <a:extLst>
              <a:ext uri="{FF2B5EF4-FFF2-40B4-BE49-F238E27FC236}">
                <a16:creationId xmlns:a16="http://schemas.microsoft.com/office/drawing/2014/main" id="{A1E29062-157E-C05F-B7EA-0553721BABE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Θέση σημειώσεων 2">
            <a:extLst>
              <a:ext uri="{FF2B5EF4-FFF2-40B4-BE49-F238E27FC236}">
                <a16:creationId xmlns:a16="http://schemas.microsoft.com/office/drawing/2014/main" id="{4CDCE912-12DA-C443-1D8B-91D04DAD161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59396" name="Θέση αριθμού διαφάνειας 3">
            <a:extLst>
              <a:ext uri="{FF2B5EF4-FFF2-40B4-BE49-F238E27FC236}">
                <a16:creationId xmlns:a16="http://schemas.microsoft.com/office/drawing/2014/main" id="{8FB7C0CB-975C-06A6-6ACC-5C76EFD52A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784809D-17FE-433A-BBBA-390A88416395}" type="slidenum">
              <a:rPr lang="el-GR" smtClean="0"/>
              <a:pPr>
                <a:defRPr/>
              </a:pPr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409963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3AB174-85BB-CCD2-15DB-DE538BB62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Θέση εικόνας διαφάνειας 1">
            <a:extLst>
              <a:ext uri="{FF2B5EF4-FFF2-40B4-BE49-F238E27FC236}">
                <a16:creationId xmlns:a16="http://schemas.microsoft.com/office/drawing/2014/main" id="{5CE18797-01E1-4A05-D8F9-46EBE9A92A6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80899" name="Θέση σημειώσεων 2">
            <a:extLst>
              <a:ext uri="{FF2B5EF4-FFF2-40B4-BE49-F238E27FC236}">
                <a16:creationId xmlns:a16="http://schemas.microsoft.com/office/drawing/2014/main" id="{F6832B9D-CE74-C829-34F7-A159F9612D8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59396" name="Θέση αριθμού διαφάνειας 3">
            <a:extLst>
              <a:ext uri="{FF2B5EF4-FFF2-40B4-BE49-F238E27FC236}">
                <a16:creationId xmlns:a16="http://schemas.microsoft.com/office/drawing/2014/main" id="{6FB59CFA-D75E-AEAA-5330-D2F3D39FD2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84809D-17FE-433A-BBBA-390A8841639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67291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1EC67-D716-724D-6A04-335764BA8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Θέση εικόνας διαφάνειας 1">
            <a:extLst>
              <a:ext uri="{FF2B5EF4-FFF2-40B4-BE49-F238E27FC236}">
                <a16:creationId xmlns:a16="http://schemas.microsoft.com/office/drawing/2014/main" id="{22EDA6C9-B731-2680-F04F-B0525ACC63E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Θέση σημειώσεων 2">
            <a:extLst>
              <a:ext uri="{FF2B5EF4-FFF2-40B4-BE49-F238E27FC236}">
                <a16:creationId xmlns:a16="http://schemas.microsoft.com/office/drawing/2014/main" id="{6B98EDFD-C0A0-7569-1224-13599AF9F5E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59396" name="Θέση αριθμού διαφάνειας 3">
            <a:extLst>
              <a:ext uri="{FF2B5EF4-FFF2-40B4-BE49-F238E27FC236}">
                <a16:creationId xmlns:a16="http://schemas.microsoft.com/office/drawing/2014/main" id="{21FC8E13-303E-DB16-E902-8E990207F8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784809D-17FE-433A-BBBA-390A88416395}" type="slidenum">
              <a:rPr lang="el-GR" smtClean="0"/>
              <a:pPr>
                <a:defRPr/>
              </a:pPr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720642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D918A-FEAD-915D-F417-433DE6CAD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Θέση εικόνας διαφάνειας 1">
            <a:extLst>
              <a:ext uri="{FF2B5EF4-FFF2-40B4-BE49-F238E27FC236}">
                <a16:creationId xmlns:a16="http://schemas.microsoft.com/office/drawing/2014/main" id="{57B50037-BEA0-5434-FBAB-40ACC8530C2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Θέση σημειώσεων 2">
            <a:extLst>
              <a:ext uri="{FF2B5EF4-FFF2-40B4-BE49-F238E27FC236}">
                <a16:creationId xmlns:a16="http://schemas.microsoft.com/office/drawing/2014/main" id="{42779F7A-CF5E-7208-BC3B-B156450C715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59396" name="Θέση αριθμού διαφάνειας 3">
            <a:extLst>
              <a:ext uri="{FF2B5EF4-FFF2-40B4-BE49-F238E27FC236}">
                <a16:creationId xmlns:a16="http://schemas.microsoft.com/office/drawing/2014/main" id="{5F1B4AF2-AB24-4500-1896-1F3C9DBE9D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784809D-17FE-433A-BBBA-390A88416395}" type="slidenum">
              <a:rPr lang="el-GR" smtClean="0"/>
              <a:pPr>
                <a:defRPr/>
              </a:pPr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916833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7072F-D07D-ECE6-078E-F147149CC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Θέση εικόνας διαφάνειας 1">
            <a:extLst>
              <a:ext uri="{FF2B5EF4-FFF2-40B4-BE49-F238E27FC236}">
                <a16:creationId xmlns:a16="http://schemas.microsoft.com/office/drawing/2014/main" id="{FC25C279-7E26-9F8E-8A1E-B1199311668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Θέση σημειώσεων 2">
            <a:extLst>
              <a:ext uri="{FF2B5EF4-FFF2-40B4-BE49-F238E27FC236}">
                <a16:creationId xmlns:a16="http://schemas.microsoft.com/office/drawing/2014/main" id="{0EFA919D-EAB5-440F-614F-B057C1F573A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59396" name="Θέση αριθμού διαφάνειας 3">
            <a:extLst>
              <a:ext uri="{FF2B5EF4-FFF2-40B4-BE49-F238E27FC236}">
                <a16:creationId xmlns:a16="http://schemas.microsoft.com/office/drawing/2014/main" id="{E34504AB-96B1-6927-3C0C-0E59023162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784809D-17FE-433A-BBBA-390A88416395}" type="slidenum">
              <a:rPr lang="el-GR" smtClean="0"/>
              <a:pPr>
                <a:defRPr/>
              </a:pPr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2911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B8A96-4FE4-5DAC-4E69-FEA1C9D21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Θέση εικόνας διαφάνειας 1">
            <a:extLst>
              <a:ext uri="{FF2B5EF4-FFF2-40B4-BE49-F238E27FC236}">
                <a16:creationId xmlns:a16="http://schemas.microsoft.com/office/drawing/2014/main" id="{482B381F-CB9B-0566-1C7A-4BC2011C283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Θέση σημειώσεων 2">
            <a:extLst>
              <a:ext uri="{FF2B5EF4-FFF2-40B4-BE49-F238E27FC236}">
                <a16:creationId xmlns:a16="http://schemas.microsoft.com/office/drawing/2014/main" id="{6EB594AB-35A4-4706-2F0F-77BFD98B24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59396" name="Θέση αριθμού διαφάνειας 3">
            <a:extLst>
              <a:ext uri="{FF2B5EF4-FFF2-40B4-BE49-F238E27FC236}">
                <a16:creationId xmlns:a16="http://schemas.microsoft.com/office/drawing/2014/main" id="{84BBBC6C-22CD-D97C-D740-F243144B89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784809D-17FE-433A-BBBA-390A88416395}" type="slidenum">
              <a:rPr lang="el-GR" smtClean="0"/>
              <a:pPr>
                <a:defRPr/>
              </a:pPr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35643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DD7A5-9745-091A-F1C3-9E917A3D4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Θέση εικόνας διαφάνειας 1">
            <a:extLst>
              <a:ext uri="{FF2B5EF4-FFF2-40B4-BE49-F238E27FC236}">
                <a16:creationId xmlns:a16="http://schemas.microsoft.com/office/drawing/2014/main" id="{F2AA06EA-2FFF-AB28-64E3-C3B4BF52D39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Θέση σημειώσεων 2">
            <a:extLst>
              <a:ext uri="{FF2B5EF4-FFF2-40B4-BE49-F238E27FC236}">
                <a16:creationId xmlns:a16="http://schemas.microsoft.com/office/drawing/2014/main" id="{54B7892F-8DBC-2995-8124-28687061055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59396" name="Θέση αριθμού διαφάνειας 3">
            <a:extLst>
              <a:ext uri="{FF2B5EF4-FFF2-40B4-BE49-F238E27FC236}">
                <a16:creationId xmlns:a16="http://schemas.microsoft.com/office/drawing/2014/main" id="{61825A12-F011-D241-70EA-DC3A8A4950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784809D-17FE-433A-BBBA-390A88416395}" type="slidenum">
              <a:rPr lang="el-GR" smtClean="0"/>
              <a:pPr>
                <a:defRPr/>
              </a:pPr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479464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1931D-C201-F76B-D996-FE9F72311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Θέση εικόνας διαφάνειας 1">
            <a:extLst>
              <a:ext uri="{FF2B5EF4-FFF2-40B4-BE49-F238E27FC236}">
                <a16:creationId xmlns:a16="http://schemas.microsoft.com/office/drawing/2014/main" id="{93EC681E-9349-2952-C1B5-4BDA93BE921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80899" name="Θέση σημειώσεων 2">
            <a:extLst>
              <a:ext uri="{FF2B5EF4-FFF2-40B4-BE49-F238E27FC236}">
                <a16:creationId xmlns:a16="http://schemas.microsoft.com/office/drawing/2014/main" id="{62B63EAE-06D5-BA93-6D7C-58EEAD1F3B5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59396" name="Θέση αριθμού διαφάνειας 3">
            <a:extLst>
              <a:ext uri="{FF2B5EF4-FFF2-40B4-BE49-F238E27FC236}">
                <a16:creationId xmlns:a16="http://schemas.microsoft.com/office/drawing/2014/main" id="{ECEB4F38-0787-F00F-6243-6E135408C1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84809D-17FE-433A-BBBA-390A8841639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32353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6C5E8-8753-662D-EB49-631D33FD9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Θέση εικόνας διαφάνειας 1">
            <a:extLst>
              <a:ext uri="{FF2B5EF4-FFF2-40B4-BE49-F238E27FC236}">
                <a16:creationId xmlns:a16="http://schemas.microsoft.com/office/drawing/2014/main" id="{98C74222-33EC-B098-6C49-B3CED8433D7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Θέση σημειώσεων 2">
            <a:extLst>
              <a:ext uri="{FF2B5EF4-FFF2-40B4-BE49-F238E27FC236}">
                <a16:creationId xmlns:a16="http://schemas.microsoft.com/office/drawing/2014/main" id="{07E4E6FB-E005-5514-8E11-43B8C54E5D3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59396" name="Θέση αριθμού διαφάνειας 3">
            <a:extLst>
              <a:ext uri="{FF2B5EF4-FFF2-40B4-BE49-F238E27FC236}">
                <a16:creationId xmlns:a16="http://schemas.microsoft.com/office/drawing/2014/main" id="{3E746D46-FD1D-9CBA-832C-4B645576F8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784809D-17FE-433A-BBBA-390A88416395}" type="slidenum">
              <a:rPr lang="el-GR" smtClean="0"/>
              <a:pPr>
                <a:defRPr/>
              </a:pPr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418447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C9BE3-789A-FC3F-062A-9736AB115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Θέση εικόνας διαφάνειας 1">
            <a:extLst>
              <a:ext uri="{FF2B5EF4-FFF2-40B4-BE49-F238E27FC236}">
                <a16:creationId xmlns:a16="http://schemas.microsoft.com/office/drawing/2014/main" id="{ABE9E676-3932-1153-1DCD-C2CD2E3D551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Θέση σημειώσεων 2">
            <a:extLst>
              <a:ext uri="{FF2B5EF4-FFF2-40B4-BE49-F238E27FC236}">
                <a16:creationId xmlns:a16="http://schemas.microsoft.com/office/drawing/2014/main" id="{68456D7C-36A3-BCF8-3A5F-CD29DBDF9CA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59396" name="Θέση αριθμού διαφάνειας 3">
            <a:extLst>
              <a:ext uri="{FF2B5EF4-FFF2-40B4-BE49-F238E27FC236}">
                <a16:creationId xmlns:a16="http://schemas.microsoft.com/office/drawing/2014/main" id="{F4A80980-55E6-B872-EDCB-DD016E1AE0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784809D-17FE-433A-BBBA-390A88416395}" type="slidenum">
              <a:rPr lang="el-GR" smtClean="0"/>
              <a:pPr>
                <a:defRPr/>
              </a:pPr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6079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471F87D-DD4B-4947-8B18-BFBB25079949}" type="datetime1">
              <a:rPr lang="en-US"/>
              <a:pPr lvl="0"/>
              <a:t>9/30/2026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403465F-C9C7-400B-B510-BB7D6F58476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3166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/>
          <p:nvPr/>
        </p:nvSpPr>
        <p:spPr>
          <a:xfrm>
            <a:off x="0" y="0"/>
            <a:ext cx="12191996" cy="938887"/>
          </a:xfrm>
          <a:prstGeom prst="rect">
            <a:avLst/>
          </a:prstGeom>
          <a:solidFill>
            <a:srgbClr val="5C9E99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D9D9D9"/>
              </a:solidFill>
              <a:uFillTx/>
              <a:latin typeface="Calibri"/>
            </a:endParaRPr>
          </a:p>
        </p:txBody>
      </p:sp>
      <p:sp>
        <p:nvSpPr>
          <p:cNvPr id="3" name="Oval 11"/>
          <p:cNvSpPr/>
          <p:nvPr/>
        </p:nvSpPr>
        <p:spPr>
          <a:xfrm>
            <a:off x="11591638" y="277090"/>
            <a:ext cx="365760" cy="36576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4F81BD"/>
          </a:solidFill>
          <a:ln w="12701" cap="flat">
            <a:solidFill>
              <a:srgbClr val="385D8A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68D92E4-9E1D-439B-B79E-80221FA86B74}" type="datetime1">
              <a:rPr lang="en-US"/>
              <a:pPr lvl="0"/>
              <a:t>9/30/2026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>
          <a:xfrm>
            <a:off x="11353803" y="55412"/>
            <a:ext cx="822036" cy="807570"/>
          </a:xfrm>
          <a:solidFill>
            <a:srgbClr val="5C9E99"/>
          </a:solidFill>
        </p:spPr>
        <p:txBody>
          <a:bodyPr anchorCtr="1"/>
          <a:lstStyle>
            <a:lvl1pPr algn="ctr">
              <a:defRPr>
                <a:solidFill>
                  <a:srgbClr val="DCE6F2"/>
                </a:solidFill>
              </a:defRPr>
            </a:lvl1pPr>
          </a:lstStyle>
          <a:p>
            <a:pPr lvl="0"/>
            <a:fld id="{97F379A7-4B06-4CEE-B878-55A74E401D92}" type="slidenum">
              <a:t>‹#›</a:t>
            </a:fld>
            <a:endParaRPr lang="en-US" dirty="0"/>
          </a:p>
        </p:txBody>
      </p:sp>
      <p:pic>
        <p:nvPicPr>
          <p:cNvPr id="8" name="Picture 2" descr="C:\Users\s.tsiliyanni\Documents\MARC\COMPANY PROFILE\LOGO MARC\MARCr-01-01 MIKRO RED - ΠΟΛΥ ΜΙΚΡΟ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877071" y="6397471"/>
            <a:ext cx="1142771" cy="3239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Title 1"/>
          <p:cNvSpPr txBox="1">
            <a:spLocks noGrp="1"/>
          </p:cNvSpPr>
          <p:nvPr>
            <p:ph type="title"/>
          </p:nvPr>
        </p:nvSpPr>
        <p:spPr>
          <a:xfrm>
            <a:off x="838203" y="55412"/>
            <a:ext cx="10515600" cy="807570"/>
          </a:xfrm>
        </p:spPr>
        <p:txBody>
          <a:bodyPr anchorCtr="1"/>
          <a:lstStyle>
            <a:lvl1pPr algn="ctr">
              <a:defRPr sz="1400">
                <a:solidFill>
                  <a:schemeClr val="bg1"/>
                </a:solidFill>
                <a:latin typeface="Aptos" panose="020B0004020202020204" pitchFamily="34" charset="0"/>
                <a:cs typeface="Microsoft Sans Serif" pitchFamily="34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1" name="Picture 10" descr="Ελληνική Καρδιολογική Εταιρεία">
            <a:extLst>
              <a:ext uri="{FF2B5EF4-FFF2-40B4-BE49-F238E27FC236}">
                <a16:creationId xmlns:a16="http://schemas.microsoft.com/office/drawing/2014/main" id="{6D74A70D-375B-30F6-DF1D-023DFB930A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r="76762"/>
          <a:stretch>
            <a:fillRect/>
          </a:stretch>
        </p:blipFill>
        <p:spPr>
          <a:xfrm>
            <a:off x="172158" y="6013908"/>
            <a:ext cx="789376" cy="75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54693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/>
          <p:nvPr/>
        </p:nvSpPr>
        <p:spPr>
          <a:xfrm>
            <a:off x="0" y="5919112"/>
            <a:ext cx="12191996" cy="938887"/>
          </a:xfrm>
          <a:prstGeom prst="rect">
            <a:avLst/>
          </a:prstGeom>
          <a:solidFill>
            <a:srgbClr val="5C9E99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D9D9D9"/>
              </a:solidFill>
              <a:uFillTx/>
              <a:latin typeface="Calibri"/>
            </a:endParaRPr>
          </a:p>
        </p:txBody>
      </p:sp>
      <p:sp>
        <p:nvSpPr>
          <p:cNvPr id="3" name="Oval 8"/>
          <p:cNvSpPr/>
          <p:nvPr/>
        </p:nvSpPr>
        <p:spPr>
          <a:xfrm>
            <a:off x="11590020" y="6224073"/>
            <a:ext cx="365760" cy="36576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4F81BD"/>
          </a:solidFill>
          <a:ln w="12701" cap="flat">
            <a:solidFill>
              <a:srgbClr val="385D8A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841500F-7648-432D-8EEA-02660CEC5BD6}" type="datetime1">
              <a:rPr lang="en-US"/>
              <a:pPr lvl="0"/>
              <a:t>9/30/2026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>
          <a:xfrm>
            <a:off x="11353803" y="5992849"/>
            <a:ext cx="838203" cy="804672"/>
          </a:xfrm>
          <a:solidFill>
            <a:srgbClr val="5C9E99"/>
          </a:solidFill>
        </p:spPr>
        <p:txBody>
          <a:bodyPr anchorCtr="1"/>
          <a:lstStyle>
            <a:lvl1pPr algn="ctr">
              <a:defRPr>
                <a:solidFill>
                  <a:srgbClr val="DCE6F2"/>
                </a:solidFill>
              </a:defRPr>
            </a:lvl1pPr>
          </a:lstStyle>
          <a:p>
            <a:pPr lvl="0"/>
            <a:fld id="{D5357070-F991-420D-B243-E72C7D82A731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32694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/>
          <p:nvPr/>
        </p:nvSpPr>
        <p:spPr>
          <a:xfrm>
            <a:off x="0" y="0"/>
            <a:ext cx="12191996" cy="938887"/>
          </a:xfrm>
          <a:prstGeom prst="rect">
            <a:avLst/>
          </a:prstGeom>
          <a:solidFill>
            <a:srgbClr val="5C9E99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D9D9D9"/>
              </a:solidFill>
              <a:uFillTx/>
              <a:latin typeface="Calibri"/>
            </a:endParaRPr>
          </a:p>
        </p:txBody>
      </p:sp>
      <p:sp>
        <p:nvSpPr>
          <p:cNvPr id="3" name="Oval 10"/>
          <p:cNvSpPr/>
          <p:nvPr/>
        </p:nvSpPr>
        <p:spPr>
          <a:xfrm>
            <a:off x="11591638" y="277090"/>
            <a:ext cx="365760" cy="36576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4F81BD"/>
          </a:solidFill>
          <a:ln w="12701" cap="flat">
            <a:solidFill>
              <a:srgbClr val="385D8A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838203" y="78802"/>
            <a:ext cx="10515600" cy="804672"/>
          </a:xfrm>
        </p:spPr>
        <p:txBody>
          <a:bodyPr anchorCtr="1"/>
          <a:lstStyle>
            <a:lvl1pPr algn="ctr">
              <a:defRPr sz="1400">
                <a:solidFill>
                  <a:schemeClr val="bg1"/>
                </a:solidFill>
                <a:latin typeface="Aptos" panose="020B0004020202020204" pitchFamily="34" charset="0"/>
                <a:cs typeface="Microsoft Sans Serif" pitchFamily="34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3"/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43ADC07-5DB2-4907-AFC9-8003D7511547}" type="datetime1">
              <a:rPr lang="en-US"/>
              <a:pPr lvl="0"/>
              <a:t>9/30/2026</a:t>
            </a:fld>
            <a:endParaRPr lang="en-US"/>
          </a:p>
        </p:txBody>
      </p:sp>
      <p:sp>
        <p:nvSpPr>
          <p:cNvPr id="8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6"/>
          <p:cNvSpPr txBox="1">
            <a:spLocks noGrp="1"/>
          </p:cNvSpPr>
          <p:nvPr>
            <p:ph type="sldNum" sz="quarter" idx="8"/>
          </p:nvPr>
        </p:nvSpPr>
        <p:spPr>
          <a:xfrm>
            <a:off x="11353803" y="69567"/>
            <a:ext cx="838203" cy="804672"/>
          </a:xfrm>
          <a:solidFill>
            <a:srgbClr val="5C9E99"/>
          </a:solidFill>
        </p:spPr>
        <p:txBody>
          <a:bodyPr anchorCtr="1"/>
          <a:lstStyle>
            <a:lvl1pPr algn="ctr">
              <a:defRPr>
                <a:solidFill>
                  <a:srgbClr val="F2F2F2"/>
                </a:solidFill>
              </a:defRPr>
            </a:lvl1pPr>
          </a:lstStyle>
          <a:p>
            <a:pPr lvl="0"/>
            <a:fld id="{D2BE896B-A06F-4102-95B0-915006DDAB1A}" type="slidenum">
              <a:t>‹#›</a:t>
            </a:fld>
            <a:endParaRPr lang="en-US" dirty="0"/>
          </a:p>
        </p:txBody>
      </p:sp>
      <p:pic>
        <p:nvPicPr>
          <p:cNvPr id="10" name="Picture 2" descr="C:\Users\s.tsiliyanni\Documents\MARC\COMPANY PROFILE\LOGO MARC\MARCr-01-01 MIKRO RED - ΠΟΛΥ ΜΙΚΡΟ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877071" y="6397471"/>
            <a:ext cx="1142771" cy="323999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224869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/>
          <p:nvPr/>
        </p:nvSpPr>
        <p:spPr>
          <a:xfrm>
            <a:off x="0" y="0"/>
            <a:ext cx="12191996" cy="938887"/>
          </a:xfrm>
          <a:prstGeom prst="rect">
            <a:avLst/>
          </a:prstGeom>
          <a:solidFill>
            <a:srgbClr val="5C9E99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D9D9D9"/>
              </a:solidFill>
              <a:uFillTx/>
              <a:latin typeface="Calibri"/>
            </a:endParaRPr>
          </a:p>
        </p:txBody>
      </p:sp>
      <p:sp>
        <p:nvSpPr>
          <p:cNvPr id="3" name="Oval 12"/>
          <p:cNvSpPr/>
          <p:nvPr/>
        </p:nvSpPr>
        <p:spPr>
          <a:xfrm>
            <a:off x="11591638" y="277090"/>
            <a:ext cx="365760" cy="36576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4F81BD"/>
          </a:solidFill>
          <a:ln w="12701" cap="flat">
            <a:solidFill>
              <a:srgbClr val="385D8A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4" name="Text Placeholder 2"/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3"/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4"/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5"/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246289F-89CE-4338-BD45-D369BC6FDF94}" type="datetime1">
              <a:rPr lang="en-US"/>
              <a:pPr lvl="0"/>
              <a:t>9/30/2026</a:t>
            </a:fld>
            <a:endParaRPr lang="en-US"/>
          </a:p>
        </p:txBody>
      </p:sp>
      <p:sp>
        <p:nvSpPr>
          <p:cNvPr id="9" name="Footer Placeholder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10" name="Title 1"/>
          <p:cNvSpPr txBox="1">
            <a:spLocks noGrp="1"/>
          </p:cNvSpPr>
          <p:nvPr>
            <p:ph type="title"/>
          </p:nvPr>
        </p:nvSpPr>
        <p:spPr>
          <a:xfrm>
            <a:off x="839784" y="69567"/>
            <a:ext cx="10515600" cy="804672"/>
          </a:xfrm>
        </p:spPr>
        <p:txBody>
          <a:bodyPr anchorCtr="1"/>
          <a:lstStyle>
            <a:lvl1pPr algn="ctr">
              <a:defRPr sz="1400">
                <a:solidFill>
                  <a:schemeClr val="bg1"/>
                </a:solidFill>
                <a:latin typeface="Aptos" panose="020B0004020202020204" pitchFamily="34" charset="0"/>
                <a:cs typeface="Microsoft Sans Serif" pitchFamily="34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1" name="Slide Number Placeholder 8"/>
          <p:cNvSpPr txBox="1">
            <a:spLocks noGrp="1"/>
          </p:cNvSpPr>
          <p:nvPr>
            <p:ph type="sldNum" sz="quarter" idx="8"/>
          </p:nvPr>
        </p:nvSpPr>
        <p:spPr>
          <a:xfrm>
            <a:off x="11352211" y="69567"/>
            <a:ext cx="839784" cy="823142"/>
          </a:xfrm>
          <a:solidFill>
            <a:srgbClr val="5C9E99"/>
          </a:solidFill>
        </p:spPr>
        <p:txBody>
          <a:bodyPr anchorCtr="1"/>
          <a:lstStyle>
            <a:lvl1pPr algn="ctr">
              <a:defRPr>
                <a:solidFill>
                  <a:srgbClr val="F2F2F2"/>
                </a:solidFill>
              </a:defRPr>
            </a:lvl1pPr>
          </a:lstStyle>
          <a:p>
            <a:pPr lvl="0"/>
            <a:fld id="{183A780E-7178-4848-B406-F4CDC06546BF}" type="slidenum">
              <a:t>‹#›</a:t>
            </a:fld>
            <a:endParaRPr lang="en-US" dirty="0"/>
          </a:p>
        </p:txBody>
      </p:sp>
      <p:pic>
        <p:nvPicPr>
          <p:cNvPr id="12" name="Picture 2" descr="C:\Users\s.tsiliyanni\Documents\MARC\COMPANY PROFILE\LOGO MARC\MARCr-01-01 MIKRO RED - ΠΟΛΥ ΜΙΚΡΟ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877071" y="6397471"/>
            <a:ext cx="1142771" cy="323999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60591913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7D19CBE-88C4-4741-B6FC-CFE1EF458355}" type="datetime1">
              <a:rPr lang="en-US"/>
              <a:pPr lvl="0"/>
              <a:t>9/30/2026</a:t>
            </a:fld>
            <a:endParaRPr lang="en-US"/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2B0133A-BAD8-4777-88C5-EA8731D3EB7C}" type="slidenum">
              <a:t>‹#›</a:t>
            </a:fld>
            <a:endParaRPr lang="en-US"/>
          </a:p>
        </p:txBody>
      </p:sp>
      <p:pic>
        <p:nvPicPr>
          <p:cNvPr id="7" name="Picture 2" descr="C:\Users\s.tsiliyanni\Documents\MARC\COMPANY PROFILE\LOGO MARC\MARCr-01-01 MIKRO RED - ΠΟΛΥ ΜΙΚΡΟ.png">
            <a:extLst>
              <a:ext uri="{FF2B5EF4-FFF2-40B4-BE49-F238E27FC236}">
                <a16:creationId xmlns:a16="http://schemas.microsoft.com/office/drawing/2014/main" id="{C0589EB4-C67B-8209-C5AE-D45DA9ED9B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0877071" y="6397471"/>
            <a:ext cx="1142771" cy="32399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8" descr="Ελληνική Καρδιολογική Εταιρεία">
            <a:extLst>
              <a:ext uri="{FF2B5EF4-FFF2-40B4-BE49-F238E27FC236}">
                <a16:creationId xmlns:a16="http://schemas.microsoft.com/office/drawing/2014/main" id="{732A71C4-6FDE-1B7F-5AED-A489153A2DE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r="76762"/>
          <a:stretch>
            <a:fillRect/>
          </a:stretch>
        </p:blipFill>
        <p:spPr>
          <a:xfrm>
            <a:off x="172158" y="6013908"/>
            <a:ext cx="789376" cy="75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659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6769664-6D8A-4BF6-94E8-A437277AE796}" type="datetime1">
              <a:rPr lang="en-US"/>
              <a:pPr lvl="0"/>
              <a:t>9/30/2026</a:t>
            </a:fld>
            <a:endParaRPr lang="en-US"/>
          </a:p>
        </p:txBody>
      </p:sp>
      <p:sp>
        <p:nvSpPr>
          <p:cNvPr id="3" name="Footer Placeholder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022BE14-9CF6-4458-BEE3-9ECE132A634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302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80CE341-A203-412A-A672-092D3055DA2A}" type="datetime1">
              <a:rPr lang="en-US"/>
              <a:pPr lvl="0"/>
              <a:t>9/30/2026</a:t>
            </a:fld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3BEF9B9-5277-4A94-819E-F5D58CD2566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69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850F2D4-A3C4-4A89-B6FB-89BE102CA280}" type="datetime1">
              <a:rPr lang="en-US"/>
              <a:pPr lvl="0"/>
              <a:t>9/30/2026</a:t>
            </a:fld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EB8D390-C06D-4896-A446-886847A4086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346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FD91992-8286-4204-B0A6-A28376B75F3C}" type="datetime1">
              <a:rPr lang="en-US"/>
              <a:pPr lvl="0"/>
              <a:t>9/30/2026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86496CE-3A2C-4CA2-887D-576094AFBC3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379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E2C8302-1B7A-491F-8ABD-0C786547A217}" type="datetime1">
              <a:rPr lang="en-US"/>
              <a:pPr lvl="0"/>
              <a:t>9/30/2026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611B5E0-6F12-4A0D-A3B9-B57499E3DC2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602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F475DD92-B6FC-4B4B-B495-F224EF892C90}" type="datetime1">
              <a:rPr lang="en-US"/>
              <a:pPr lvl="0"/>
              <a:t>9/30/2026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3B7DB0A5-16BD-4741-8112-9A199A88D05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339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Aptos" panose="020B0004020202020204" pitchFamily="34" charset="0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Aptos" panose="020B0004020202020204" pitchFamily="34" charset="0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Aptos" panose="020B0004020202020204" pitchFamily="34" charset="0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Aptos" panose="020B0004020202020204" pitchFamily="34" charset="0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Aptos" panose="020B0004020202020204" pitchFamily="34" charset="0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Aptos" panose="020B00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33E43-67B5-86BA-3585-93B9A3FF2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36272-33A3-5626-3617-DB055A13F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1040" y="1193800"/>
            <a:ext cx="10607040" cy="3176277"/>
          </a:xfrm>
          <a:solidFill>
            <a:srgbClr val="5C9E99">
              <a:alpha val="5882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l-G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Microsoft JhengHei" panose="020B0604030504040204" pitchFamily="34" charset="-120"/>
              </a:rPr>
              <a:t>Η γνώση των πολιτών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Microsoft JhengHei" panose="020B0604030504040204" pitchFamily="34" charset="-120"/>
              </a:rPr>
              <a:t> </a:t>
            </a:r>
            <a:r>
              <a:rPr lang="el-G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Microsoft JhengHei" panose="020B0604030504040204" pitchFamily="34" charset="-120"/>
              </a:rPr>
              <a:t>για τα</a:t>
            </a:r>
            <a:br>
              <a:rPr lang="el-G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Microsoft JhengHei" panose="020B0604030504040204" pitchFamily="34" charset="-120"/>
              </a:rPr>
            </a:br>
            <a:r>
              <a:rPr lang="el-G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Microsoft JhengHei" panose="020B0604030504040204" pitchFamily="34" charset="-120"/>
              </a:rPr>
              <a:t>καρδιαγγειακά  νοσήματα</a:t>
            </a:r>
            <a:br>
              <a:rPr lang="el-G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Microsoft JhengHei" panose="020B0604030504040204" pitchFamily="34" charset="-120"/>
              </a:rPr>
            </a:br>
            <a:br>
              <a:rPr lang="el-G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Microsoft JhengHei" panose="020B0604030504040204" pitchFamily="34" charset="-120"/>
              </a:rPr>
            </a:br>
            <a:r>
              <a:rPr lang="el-G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Microsoft JhengHei" panose="020B0604030504040204" pitchFamily="34" charset="-120"/>
              </a:rPr>
              <a:t>ΕΡΕΥΝΑ ΚΟΙΝΗΣ ΓΝΩΜΗΣ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6270F8-35A2-86E9-B5CA-3D6F03F12B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1040" y="4507784"/>
            <a:ext cx="10607040" cy="378513"/>
          </a:xfrm>
          <a:solidFill>
            <a:srgbClr val="C86664">
              <a:alpha val="59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Microsoft JhengHei" panose="020B0604030504040204" pitchFamily="34" charset="-120"/>
              </a:rPr>
              <a:t>Κωνσταντίνος </a:t>
            </a:r>
            <a:r>
              <a:rPr lang="el-GR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Microsoft JhengHei" panose="020B0604030504040204" pitchFamily="34" charset="-120"/>
              </a:rPr>
              <a:t>Τούτουζας</a:t>
            </a:r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Microsoft JhengHei" panose="020B0604030504040204" pitchFamily="34" charset="-120"/>
              </a:rPr>
              <a:t>, Πρόεδρος ΕΚΕ, Καθηγητής Καρδιολογίας ΕΚΠΑ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4" name="AutoShape 2" descr="Περιοχές">
            <a:extLst>
              <a:ext uri="{FF2B5EF4-FFF2-40B4-BE49-F238E27FC236}">
                <a16:creationId xmlns:a16="http://schemas.microsoft.com/office/drawing/2014/main" id="{5F7100DB-8B4B-CA00-F8B3-A29436236D9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 descr="Ελληνική Καρδιολογική Εταιρεία">
            <a:extLst>
              <a:ext uri="{FF2B5EF4-FFF2-40B4-BE49-F238E27FC236}">
                <a16:creationId xmlns:a16="http://schemas.microsoft.com/office/drawing/2014/main" id="{9040C67F-5B51-CBAE-1139-92CD3115FF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75" y="5743809"/>
            <a:ext cx="4076700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247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- Θέση αριθμού διαφάνειας"/>
          <p:cNvSpPr txBox="1"/>
          <p:nvPr/>
        </p:nvSpPr>
        <p:spPr>
          <a:xfrm>
            <a:off x="11353803" y="55412"/>
            <a:ext cx="822036" cy="807570"/>
          </a:xfrm>
          <a:prstGeom prst="rect">
            <a:avLst/>
          </a:prstGeom>
          <a:solidFill>
            <a:srgbClr val="5C9E99"/>
          </a:solidFill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cap="none" spc="0" baseline="0">
                <a:solidFill>
                  <a:srgbClr val="DCE6F2"/>
                </a:solidFill>
                <a:uFillTx/>
                <a:latin typeface="Calibri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676C8C-8A53-411C-B374-DF7FC38B3C6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DCE6F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l-GR" sz="1200" b="0" i="0" u="none" strike="noStrike" kern="1200" cap="none" spc="0" normalizeH="0" baseline="0" noProof="0" dirty="0">
              <a:ln>
                <a:noFill/>
              </a:ln>
              <a:solidFill>
                <a:srgbClr val="DCE6F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l-GR" sz="2800" dirty="0">
                <a:ea typeface="Microsoft JhengHei" pitchFamily="34"/>
              </a:rPr>
              <a:t>ΤΑΥΤΟΤΗΤΑ ΤΗΣ ΕΡΕΥΝΑΣ</a:t>
            </a:r>
            <a:endParaRPr lang="en-US" sz="2800" dirty="0">
              <a:ea typeface="Microsoft JhengHei" pitchFamily="34"/>
            </a:endParaRPr>
          </a:p>
        </p:txBody>
      </p:sp>
      <p:sp>
        <p:nvSpPr>
          <p:cNvPr id="4" name="TextBox 2"/>
          <p:cNvSpPr txBox="1"/>
          <p:nvPr/>
        </p:nvSpPr>
        <p:spPr>
          <a:xfrm>
            <a:off x="2495553" y="1844673"/>
            <a:ext cx="4608511" cy="36988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37346" y="1239641"/>
            <a:ext cx="8964818" cy="384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l-G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Microsoft JhengHei" pitchFamily="34"/>
                <a:cs typeface="Microsoft Sans Serif" pitchFamily="34"/>
              </a:rPr>
              <a:t>Η έρευνα πραγματοποιήθηκε από την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Microsoft JhengHei" pitchFamily="34"/>
                <a:cs typeface="Microsoft Sans Serif" pitchFamily="34"/>
              </a:rPr>
              <a:t>MARC</a:t>
            </a:r>
            <a:r>
              <a:rPr kumimoji="0" lang="el-G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Microsoft JhengHei" pitchFamily="34"/>
                <a:cs typeface="Microsoft Sans Serif" pitchFamily="34"/>
              </a:rPr>
              <a:t> A.E.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Microsoft JhengHei" pitchFamily="34"/>
                <a:cs typeface="Microsoft Sans Serif" pitchFamily="34"/>
              </a:rPr>
              <a:t> -</a:t>
            </a:r>
            <a:r>
              <a:rPr kumimoji="0" lang="el-G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Microsoft JhengHei" pitchFamily="34"/>
                <a:cs typeface="Microsoft Sans Serif" pitchFamily="34"/>
              </a:rPr>
              <a:t>- Αριθμός Μητρώου Ε.Σ.Ρ.: 1 (ένα).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0B0004020202020204" pitchFamily="34" charset="0"/>
              <a:ea typeface="Microsoft JhengHei" pitchFamily="34"/>
              <a:cs typeface="Microsoft Sans Serif" pitchFamily="34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92B74E5-76E5-4559-BCC5-7ADEB302E2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3535662"/>
              </p:ext>
            </p:extLst>
          </p:nvPr>
        </p:nvGraphicFramePr>
        <p:xfrm>
          <a:off x="1124670" y="1668856"/>
          <a:ext cx="10081121" cy="4879321"/>
        </p:xfrm>
        <a:graphic>
          <a:graphicData uri="http://schemas.openxmlformats.org/drawingml/2006/table">
            <a:tbl>
              <a:tblPr/>
              <a:tblGrid>
                <a:gridCol w="2692829">
                  <a:extLst>
                    <a:ext uri="{9D8B030D-6E8A-4147-A177-3AD203B41FA5}">
                      <a16:colId xmlns:a16="http://schemas.microsoft.com/office/drawing/2014/main" val="3630281328"/>
                    </a:ext>
                  </a:extLst>
                </a:gridCol>
                <a:gridCol w="7388292">
                  <a:extLst>
                    <a:ext uri="{9D8B030D-6E8A-4147-A177-3AD203B41FA5}">
                      <a16:colId xmlns:a16="http://schemas.microsoft.com/office/drawing/2014/main" val="2795996467"/>
                    </a:ext>
                  </a:extLst>
                </a:gridCol>
              </a:tblGrid>
              <a:tr h="439487">
                <a:tc>
                  <a:txBody>
                    <a:bodyPr/>
                    <a:lstStyle/>
                    <a:p>
                      <a:pPr algn="l" rtl="0" fontAlgn="ctr"/>
                      <a:r>
                        <a:rPr lang="el-GR" sz="14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ΕΝΤΟΛΕΑΣ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l-GR" sz="14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Ελληνική Καρδιολογική Εταιρεία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7858089"/>
                  </a:ext>
                </a:extLst>
              </a:tr>
              <a:tr h="439487">
                <a:tc>
                  <a:txBody>
                    <a:bodyPr/>
                    <a:lstStyle/>
                    <a:p>
                      <a:pPr algn="l" rtl="0" fontAlgn="ctr"/>
                      <a:r>
                        <a:rPr lang="el-GR" sz="14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ΕΞΕΤΑΖΟΜΕΝΟΣ ΠΛΗΘΥΣΜΟΣ 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l-GR" sz="14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Άνδρες και γυναίκες</a:t>
                      </a:r>
                      <a:r>
                        <a:rPr lang="en-US" sz="14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, </a:t>
                      </a:r>
                      <a:r>
                        <a:rPr lang="el-GR" sz="14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18</a:t>
                      </a:r>
                      <a:r>
                        <a:rPr lang="en-US" sz="14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 </a:t>
                      </a:r>
                      <a:r>
                        <a:rPr lang="el-GR" sz="14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ετών και άνω. 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7072023"/>
                  </a:ext>
                </a:extLst>
              </a:tr>
              <a:tr h="439487">
                <a:tc>
                  <a:txBody>
                    <a:bodyPr/>
                    <a:lstStyle/>
                    <a:p>
                      <a:pPr algn="l" rtl="0" fontAlgn="ctr"/>
                      <a:r>
                        <a:rPr lang="el-GR" sz="14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ΜΕΓΕΘΟΣ ΔΕΙΓΜΑΤΟΣ 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l-GR" sz="1400" b="0" i="0" u="none" strike="noStrike" kern="1200" cap="none" spc="0" baseline="0" dirty="0">
                          <a:solidFill>
                            <a:schemeClr val="tx1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1.211</a:t>
                      </a:r>
                      <a:r>
                        <a:rPr lang="en-US" sz="1400" b="0" i="0" u="none" strike="noStrike" kern="1200" cap="none" spc="0" baseline="0" dirty="0">
                          <a:solidFill>
                            <a:schemeClr val="tx1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 </a:t>
                      </a:r>
                      <a:r>
                        <a:rPr lang="el-GR" sz="1400" b="0" i="0" u="none" strike="noStrike" kern="1200" cap="none" spc="0" baseline="0" dirty="0">
                          <a:solidFill>
                            <a:schemeClr val="tx1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άτομα αντιπροσωπευτικής επιλογής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0058648"/>
                  </a:ext>
                </a:extLst>
              </a:tr>
              <a:tr h="439487">
                <a:tc>
                  <a:txBody>
                    <a:bodyPr/>
                    <a:lstStyle/>
                    <a:p>
                      <a:pPr algn="l" rtl="0" fontAlgn="ctr"/>
                      <a:r>
                        <a:rPr lang="el-GR" sz="1400" b="0" i="0" u="none" strike="noStrike" kern="1200" cap="none" spc="0" baseline="0" dirty="0">
                          <a:solidFill>
                            <a:schemeClr val="tx1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ΧΡΟΝΙΚΟ ΔΙΑΣΤΗΜΑ 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l-GR" sz="1400" b="0" i="0" u="none" strike="noStrike" kern="1200" cap="none" spc="0" baseline="0" dirty="0">
                          <a:solidFill>
                            <a:schemeClr val="tx1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4-18 Σεπτεμβρίου 2026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252266"/>
                  </a:ext>
                </a:extLst>
              </a:tr>
              <a:tr h="439487">
                <a:tc>
                  <a:txBody>
                    <a:bodyPr/>
                    <a:lstStyle/>
                    <a:p>
                      <a:pPr algn="l" rtl="0" fontAlgn="ctr"/>
                      <a:r>
                        <a:rPr lang="el-GR" sz="14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ΠΕΡΙΟΧΗ ΔΙΕΞΑΓΩΓΗΣ 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l-GR" sz="14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Πανελλαδική κάλυψη 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1198676"/>
                  </a:ext>
                </a:extLst>
              </a:tr>
              <a:tr h="454475">
                <a:tc>
                  <a:txBody>
                    <a:bodyPr/>
                    <a:lstStyle/>
                    <a:p>
                      <a:pPr algn="l" rtl="0" fontAlgn="ctr"/>
                      <a:r>
                        <a:rPr lang="el-GR" sz="14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ΜΕΘΟΔΟΣ ΔΕΙΓΜΑΤΟΛΗΨΙΑΣ 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l-GR" sz="1400" b="0" i="0" u="none" strike="noStrike" kern="1200" cap="none" spc="0" baseline="0" dirty="0" err="1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Πολυσταδιακή</a:t>
                      </a:r>
                      <a:r>
                        <a:rPr lang="el-GR" sz="14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 τυχαία δειγματοληψία με χρήση </a:t>
                      </a:r>
                      <a:r>
                        <a:rPr lang="el-GR" sz="1400" b="0" i="0" u="none" strike="noStrike" kern="1200" cap="none" spc="0" baseline="0" dirty="0" err="1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quota</a:t>
                      </a:r>
                      <a:r>
                        <a:rPr lang="el-GR" sz="14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 βάσει φύλου, ηλικίας και</a:t>
                      </a:r>
                      <a:r>
                        <a:rPr lang="en-US" sz="14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 </a:t>
                      </a:r>
                      <a:r>
                        <a:rPr lang="el-GR" sz="14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γεωγραφικής κατανομής.</a:t>
                      </a:r>
                      <a:endParaRPr lang="en-US" sz="1400" b="0" i="0" u="none" strike="noStrike" kern="1200" cap="none" spc="0" baseline="0" dirty="0">
                        <a:solidFill>
                          <a:srgbClr val="000000"/>
                        </a:solidFill>
                        <a:uFillTx/>
                        <a:latin typeface="Aptos" panose="020B0004020202020204" pitchFamily="34" charset="0"/>
                        <a:ea typeface="Microsoft JhengHei" pitchFamily="34"/>
                        <a:cs typeface="Microsoft Sans Serif" pitchFamily="34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0034331"/>
                  </a:ext>
                </a:extLst>
              </a:tr>
              <a:tr h="454475">
                <a:tc>
                  <a:txBody>
                    <a:bodyPr/>
                    <a:lstStyle/>
                    <a:p>
                      <a:pPr algn="l" rtl="0" fontAlgn="ctr"/>
                      <a:r>
                        <a:rPr lang="el-GR" sz="14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ΜΕΘΟΔΟΣ ΣΥΛΛΟΓΗΣ ΣΤΟΙΧΕΙΩΝ 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l-GR" sz="14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anose="020B0604030504040204" pitchFamily="34" charset="-120"/>
                          <a:cs typeface="Microsoft Sans Serif" pitchFamily="34"/>
                        </a:rPr>
                        <a:t>Τηλεφωνικές συνεντεύξεις βάσει ηλεκτρονικού ερωτηματολογίου και </a:t>
                      </a:r>
                      <a:r>
                        <a:rPr lang="el-GR" sz="1400" b="0" i="0" u="none" strike="noStrike" kern="1200" cap="none" spc="0" baseline="0" dirty="0" err="1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anose="020B0604030504040204" pitchFamily="34" charset="-120"/>
                          <a:cs typeface="Microsoft Sans Serif" pitchFamily="34"/>
                        </a:rPr>
                        <a:t>αυτοσυμπληρούμενα</a:t>
                      </a:r>
                      <a:r>
                        <a:rPr lang="el-GR" sz="14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anose="020B0604030504040204" pitchFamily="34" charset="-120"/>
                          <a:cs typeface="Microsoft Sans Serif" pitchFamily="34"/>
                        </a:rPr>
                        <a:t> ερωτηματολόγια </a:t>
                      </a:r>
                      <a:r>
                        <a:rPr lang="en-US" sz="14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anose="020B0604030504040204" pitchFamily="34" charset="-120"/>
                          <a:cs typeface="Microsoft Sans Serif" pitchFamily="34"/>
                        </a:rPr>
                        <a:t>online </a:t>
                      </a:r>
                      <a:r>
                        <a:rPr lang="el-GR" sz="14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anose="020B0604030504040204" pitchFamily="34" charset="-120"/>
                          <a:cs typeface="Microsoft Sans Serif" pitchFamily="34"/>
                        </a:rPr>
                        <a:t>(CATI &amp; </a:t>
                      </a:r>
                      <a:r>
                        <a:rPr lang="en-US" sz="14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anose="020B0604030504040204" pitchFamily="34" charset="-120"/>
                          <a:cs typeface="Microsoft Sans Serif" pitchFamily="34"/>
                        </a:rPr>
                        <a:t>CAWI)</a:t>
                      </a:r>
                      <a:r>
                        <a:rPr lang="el-GR" sz="14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anose="020B0604030504040204" pitchFamily="34" charset="-120"/>
                          <a:cs typeface="Microsoft Sans Serif" pitchFamily="34"/>
                        </a:rPr>
                        <a:t>.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0445419"/>
                  </a:ext>
                </a:extLst>
              </a:tr>
              <a:tr h="439487">
                <a:tc>
                  <a:txBody>
                    <a:bodyPr/>
                    <a:lstStyle/>
                    <a:p>
                      <a:pPr algn="l" rtl="0" fontAlgn="ctr"/>
                      <a:r>
                        <a:rPr lang="el-GR" sz="1400" b="0" i="0" u="none" strike="noStrike" kern="1200" cap="none" spc="0" baseline="0" dirty="0">
                          <a:solidFill>
                            <a:schemeClr val="tx1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ΜΕΓΙΣΤΟ ΣΤΑΤΙΣΤΙΚΟ ΣΦΑΛΜΑ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0" i="0" u="sng" strike="noStrike" kern="1200" cap="none" spc="0" baseline="0" dirty="0">
                          <a:solidFill>
                            <a:schemeClr val="tx1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+</a:t>
                      </a:r>
                      <a:r>
                        <a:rPr lang="en-US" sz="1400" b="0" i="0" u="none" strike="noStrike" kern="1200" cap="none" spc="0" baseline="0" dirty="0">
                          <a:solidFill>
                            <a:schemeClr val="tx1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2.8</a:t>
                      </a:r>
                      <a:r>
                        <a:rPr lang="el-GR" sz="1400" b="0" i="0" u="none" strike="noStrike" kern="1200" cap="none" spc="0" baseline="0" dirty="0">
                          <a:solidFill>
                            <a:schemeClr val="tx1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3308230"/>
                  </a:ext>
                </a:extLst>
              </a:tr>
              <a:tr h="439487">
                <a:tc>
                  <a:txBody>
                    <a:bodyPr/>
                    <a:lstStyle/>
                    <a:p>
                      <a:pPr algn="l" rtl="0" fontAlgn="ctr"/>
                      <a:r>
                        <a:rPr lang="el-GR" sz="14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ΣΤΑΘΜΙΣΕΙΣ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l-GR" sz="14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Με βάση το φύλο</a:t>
                      </a:r>
                      <a:r>
                        <a:rPr lang="en-US" sz="14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 &amp;</a:t>
                      </a:r>
                      <a:r>
                        <a:rPr lang="el-GR" sz="14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 την ηλικία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22479"/>
                  </a:ext>
                </a:extLst>
              </a:tr>
              <a:tr h="439487">
                <a:tc>
                  <a:txBody>
                    <a:bodyPr/>
                    <a:lstStyle/>
                    <a:p>
                      <a:pPr algn="l" rtl="0" fontAlgn="ctr"/>
                      <a:r>
                        <a:rPr lang="el-GR" sz="14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ΕΛΕΓΧΟΙ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l-GR" sz="14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Έλεγχος πληρότητας</a:t>
                      </a:r>
                      <a:r>
                        <a:rPr lang="en-US" sz="14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 &amp; </a:t>
                      </a:r>
                      <a:r>
                        <a:rPr lang="el-GR" sz="14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λογικής συνέπειας στο 100%, έλεγχος με συνακρόαση σε ποσοστό 20% των τηλεφωνικών συνεντεύξεων.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6757982"/>
                  </a:ext>
                </a:extLst>
              </a:tr>
              <a:tr h="454475">
                <a:tc>
                  <a:txBody>
                    <a:bodyPr/>
                    <a:lstStyle/>
                    <a:p>
                      <a:pPr algn="l" rtl="0" fontAlgn="ctr"/>
                      <a:r>
                        <a:rPr lang="el-GR" sz="14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Η </a:t>
                      </a:r>
                      <a:r>
                        <a:rPr lang="en-US" sz="14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MARC A.E. 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l-GR" sz="1400" b="0" i="0" u="none" strike="noStrike" kern="1200" cap="none" spc="0" baseline="0" dirty="0">
                          <a:solidFill>
                            <a:srgbClr val="000000"/>
                          </a:solidFill>
                          <a:uFillTx/>
                          <a:latin typeface="Aptos" panose="020B0004020202020204" pitchFamily="34" charset="0"/>
                          <a:ea typeface="Microsoft JhengHei" pitchFamily="34"/>
                          <a:cs typeface="Microsoft Sans Serif" pitchFamily="34"/>
                        </a:rPr>
                        <a:t>Είναι μέλος του ΣΕΔΕΑ, της ESOMAR και τηρεί τον κανονισμό του Π.Ε.Σ.Σ. και τους διεθνείς κώδικες δεοντολογίας για την διεξαγωγή και δημοσιοποίηση ερευνών κοινής γνώμης.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32803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6872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A270F-BAA0-4492-25C8-C5AAAF6BD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- Θέση αριθμού διαφάνειας">
            <a:extLst>
              <a:ext uri="{FF2B5EF4-FFF2-40B4-BE49-F238E27FC236}">
                <a16:creationId xmlns:a16="http://schemas.microsoft.com/office/drawing/2014/main" id="{49E1FF47-C0E0-4A7B-F9A2-7FAFADB27AB7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algn="ctr">
              <a:defRPr/>
            </a:pPr>
            <a:fld id="{20F338DA-BC85-4453-8B11-3974063323BF}" type="slidenum">
              <a:rPr lang="el-GR" altLang="en-US"/>
              <a:pPr algn="ctr">
                <a:defRPr/>
              </a:pPr>
              <a:t>3</a:t>
            </a:fld>
            <a:endParaRPr lang="el-GR" altLang="en-US" dirty="0"/>
          </a:p>
        </p:txBody>
      </p:sp>
      <p:sp>
        <p:nvSpPr>
          <p:cNvPr id="4120" name="Rectangle 8">
            <a:extLst>
              <a:ext uri="{FF2B5EF4-FFF2-40B4-BE49-F238E27FC236}">
                <a16:creationId xmlns:a16="http://schemas.microsoft.com/office/drawing/2014/main" id="{160076C7-3F30-6DE3-6AB1-EFC12126E5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0074" y="55412"/>
            <a:ext cx="10967085" cy="807570"/>
          </a:xfrm>
          <a:noFill/>
        </p:spPr>
        <p:txBody>
          <a:bodyPr>
            <a:noAutofit/>
          </a:bodyPr>
          <a:lstStyle/>
          <a:p>
            <a:r>
              <a:rPr lang="el-GR" sz="1800" i="1" dirty="0">
                <a:ea typeface="Microsoft JhengHei" panose="020B0604030504040204" pitchFamily="34" charset="-120"/>
                <a:cs typeface="Microsoft Sans Serif" pitchFamily="34" charset="0"/>
              </a:rPr>
              <a:t>ΕΡ: Ποια θεωρείτε ότι είναι η σημαντικότερη αιτία θανάτου στην Ελλάδα;</a:t>
            </a:r>
            <a:endParaRPr lang="el-GR" sz="1800" b="1" i="1" dirty="0">
              <a:ea typeface="Microsoft JhengHei" panose="020B0604030504040204" pitchFamily="34" charset="-120"/>
              <a:cs typeface="Microsoft Sans Serif" pitchFamily="34" charset="0"/>
            </a:endParaRPr>
          </a:p>
        </p:txBody>
      </p:sp>
      <p:graphicFrame>
        <p:nvGraphicFramePr>
          <p:cNvPr id="6" name="Γράφημα 5">
            <a:extLst>
              <a:ext uri="{FF2B5EF4-FFF2-40B4-BE49-F238E27FC236}">
                <a16:creationId xmlns:a16="http://schemas.microsoft.com/office/drawing/2014/main" id="{A29009CA-A4FA-516A-8D3F-F4B0444893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2543755"/>
              </p:ext>
            </p:extLst>
          </p:nvPr>
        </p:nvGraphicFramePr>
        <p:xfrm>
          <a:off x="1256044" y="1225900"/>
          <a:ext cx="9636369" cy="52954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9180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0074" y="55412"/>
            <a:ext cx="10967085" cy="807570"/>
          </a:xfrm>
        </p:spPr>
        <p:txBody>
          <a:bodyPr>
            <a:noAutofit/>
          </a:bodyPr>
          <a:lstStyle/>
          <a:p>
            <a:r>
              <a:rPr lang="el-GR" sz="1800" i="1" dirty="0">
                <a:ea typeface="Microsoft JhengHei" panose="020B0604030504040204" pitchFamily="34" charset="-120"/>
                <a:cs typeface="Microsoft Sans Serif" pitchFamily="34" charset="0"/>
              </a:rPr>
              <a:t>Ποια είναι η σημαντικότερη αιτία θανάτου στην Ελλάδα;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>
          <a:xfrm>
            <a:off x="838200" y="1300000"/>
            <a:ext cx="10515600" cy="4900000"/>
          </a:xfrm>
        </p:spPr>
        <p:txBody>
          <a:bodyPr>
            <a:normAutofit/>
          </a:bodyPr>
          <a:lstStyle/>
          <a:p>
            <a:pPr>
              <a:spcBef>
                <a:spcPts val="1400"/>
              </a:spcBef>
            </a:pP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Μόνο το 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25,1%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 απαντά «καρδιαγγειακά νοσήματα».</a:t>
            </a:r>
          </a:p>
          <a:p>
            <a:pPr>
              <a:spcBef>
                <a:spcPts val="1400"/>
              </a:spcBef>
            </a:pP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Περισσότεροι λένε καρκίνο (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39,5%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) και τροχαία (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29,8%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).</a:t>
            </a:r>
          </a:p>
          <a:p>
            <a:pPr>
              <a:spcBef>
                <a:spcPts val="1400"/>
              </a:spcBef>
            </a:pP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Κατά τα επίσημα στοιχεία, τα καρδιαγγειακά είναι η πρώτη αιτία θανάτου στη χώρα, άρα αυτό είναι ίσως το πιο ισχυρό εύρημα της έρευνας.</a:t>
            </a:r>
          </a:p>
          <a:p>
            <a:pPr>
              <a:spcBef>
                <a:spcPts val="1400"/>
              </a:spcBef>
            </a:pP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Στους 18–34 το ποσοστό πέφτει στο 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14,4%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.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algn="ctr"/>
            <a:fld id="{20F338DA-BC85-4453-8B11-3974063323BF}" type="slidenum">
              <a:rPr lang="el-GR"/>
              <a:t>4</a:t>
            </a:fld>
            <a:endParaRPr lang="el-G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17D7A-4C3E-4A89-6628-351CF8C56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- Θέση αριθμού διαφάνειας">
            <a:extLst>
              <a:ext uri="{FF2B5EF4-FFF2-40B4-BE49-F238E27FC236}">
                <a16:creationId xmlns:a16="http://schemas.microsoft.com/office/drawing/2014/main" id="{0DDA8A76-9BDF-2ABE-F426-EC7A345A1563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algn="ctr">
              <a:defRPr/>
            </a:pPr>
            <a:fld id="{20F338DA-BC85-4453-8B11-3974063323BF}" type="slidenum">
              <a:rPr lang="el-GR" altLang="en-US"/>
              <a:pPr algn="ctr">
                <a:defRPr/>
              </a:pPr>
              <a:t>5</a:t>
            </a:fld>
            <a:endParaRPr lang="el-GR" altLang="en-US" dirty="0"/>
          </a:p>
        </p:txBody>
      </p:sp>
      <p:sp>
        <p:nvSpPr>
          <p:cNvPr id="4120" name="Rectangle 8">
            <a:extLst>
              <a:ext uri="{FF2B5EF4-FFF2-40B4-BE49-F238E27FC236}">
                <a16:creationId xmlns:a16="http://schemas.microsoft.com/office/drawing/2014/main" id="{09307D2C-1AD0-B114-7334-63E02E76A5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43280" y="55412"/>
            <a:ext cx="10723880" cy="807570"/>
          </a:xfrm>
          <a:noFill/>
        </p:spPr>
        <p:txBody>
          <a:bodyPr>
            <a:noAutofit/>
          </a:bodyPr>
          <a:lstStyle/>
          <a:p>
            <a:br>
              <a:rPr lang="el-GR" sz="1800" i="1" dirty="0">
                <a:ea typeface="Microsoft JhengHei" panose="020B0604030504040204" pitchFamily="34" charset="-120"/>
                <a:cs typeface="Microsoft Sans Serif" pitchFamily="34" charset="0"/>
              </a:rPr>
            </a:br>
            <a:r>
              <a:rPr lang="el-GR" sz="1800" i="1" dirty="0">
                <a:ea typeface="Microsoft JhengHei" panose="020B0604030504040204" pitchFamily="34" charset="-120"/>
                <a:cs typeface="Microsoft Sans Serif" pitchFamily="34" charset="0"/>
              </a:rPr>
              <a:t>ΕΡ: Εξ όσων γνωρίζετε, τα καρδιαγγειακά νοσήματα αφορούν περισσότερο τους άνδρες, τις γυναίκες </a:t>
            </a:r>
            <a:r>
              <a:rPr lang="en-US" sz="1800" i="1" dirty="0">
                <a:ea typeface="Microsoft JhengHei" panose="020B0604030504040204" pitchFamily="34" charset="-120"/>
                <a:cs typeface="Microsoft Sans Serif" pitchFamily="34" charset="0"/>
              </a:rPr>
              <a:t> </a:t>
            </a:r>
            <a:r>
              <a:rPr lang="el-GR" sz="1800" i="1" dirty="0">
                <a:ea typeface="Microsoft JhengHei" panose="020B0604030504040204" pitchFamily="34" charset="-120"/>
                <a:cs typeface="Microsoft Sans Serif" pitchFamily="34" charset="0"/>
              </a:rPr>
              <a:t>ή και τα δύο φύλα εξίσου;</a:t>
            </a:r>
          </a:p>
        </p:txBody>
      </p:sp>
      <p:graphicFrame>
        <p:nvGraphicFramePr>
          <p:cNvPr id="9" name="Γράφημα 8">
            <a:extLst>
              <a:ext uri="{FF2B5EF4-FFF2-40B4-BE49-F238E27FC236}">
                <a16:creationId xmlns:a16="http://schemas.microsoft.com/office/drawing/2014/main" id="{6B841339-3BC2-8B8B-BA27-27E4F2B031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3369077"/>
              </p:ext>
            </p:extLst>
          </p:nvPr>
        </p:nvGraphicFramePr>
        <p:xfrm>
          <a:off x="5395965" y="947362"/>
          <a:ext cx="6699487" cy="5774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Γράφημα 5">
            <a:extLst>
              <a:ext uri="{FF2B5EF4-FFF2-40B4-BE49-F238E27FC236}">
                <a16:creationId xmlns:a16="http://schemas.microsoft.com/office/drawing/2014/main" id="{65EF1458-8D9F-6A1B-D332-7D74113241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1454442"/>
              </p:ext>
            </p:extLst>
          </p:nvPr>
        </p:nvGraphicFramePr>
        <p:xfrm>
          <a:off x="0" y="1477107"/>
          <a:ext cx="6205220" cy="5114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06206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0074" y="55412"/>
            <a:ext cx="10967085" cy="807570"/>
          </a:xfrm>
        </p:spPr>
        <p:txBody>
          <a:bodyPr>
            <a:noAutofit/>
          </a:bodyPr>
          <a:lstStyle/>
          <a:p>
            <a:r>
              <a:rPr lang="el-GR" sz="1800" i="1" dirty="0">
                <a:ea typeface="Microsoft JhengHei" panose="020B0604030504040204" pitchFamily="34" charset="-120"/>
                <a:cs typeface="Microsoft Sans Serif" pitchFamily="34" charset="0"/>
              </a:rPr>
              <a:t>Αφορούν τα καρδιαγγειακά περισσότερο τους άνδρες ή τις γυναίκες;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>
          <a:xfrm>
            <a:off x="838200" y="1300000"/>
            <a:ext cx="10515600" cy="4900000"/>
          </a:xfrm>
        </p:spPr>
        <p:txBody>
          <a:bodyPr>
            <a:normAutofit/>
          </a:bodyPr>
          <a:lstStyle/>
          <a:p>
            <a:pPr>
              <a:spcBef>
                <a:spcPts val="1400"/>
              </a:spcBef>
            </a:pP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Το 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50,7%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 απαντά «τους άνδρες», το 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43,6%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 «και τα δύο φύλα εξίσου» και μόλις το 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3,2%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 «τις γυναίκες».</a:t>
            </a:r>
          </a:p>
          <a:p>
            <a:pPr>
              <a:spcBef>
                <a:spcPts val="1400"/>
              </a:spcBef>
            </a:pP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Ανάμεσα στους ίδιους τους άνδρες το «αφορά κυρίως τους άνδρες» ανεβαίνει στο 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57,5%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, και στους 65+ στο 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63,6%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.</a:t>
            </a:r>
          </a:p>
          <a:p>
            <a:pPr>
              <a:spcBef>
                <a:spcPts val="1400"/>
              </a:spcBef>
            </a:pPr>
            <a:endParaRPr lang="el-GR" sz="2200" dirty="0">
              <a:ea typeface="Microsoft JhengHei" panose="020B0604030504040204" pitchFamily="34" charset="-120"/>
              <a:cs typeface="Microsoft Sans Serif" pitchFamily="34" charset="0"/>
            </a:endParaRPr>
          </a:p>
          <a:p>
            <a:pPr>
              <a:spcBef>
                <a:spcPts val="1400"/>
              </a:spcBef>
            </a:pPr>
            <a:r>
              <a:rPr lang="el-GR" sz="2200" b="1" dirty="0">
                <a:solidFill>
                  <a:srgbClr val="C00000"/>
                </a:solidFill>
                <a:ea typeface="Microsoft JhengHei" panose="020B0604030504040204" pitchFamily="34" charset="-120"/>
                <a:cs typeface="Microsoft Sans Serif" pitchFamily="34" charset="0"/>
              </a:rPr>
              <a:t>Ο κίνδυνος για τις γυναίκες μάλλον υποτιμάται.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algn="ctr"/>
            <a:fld id="{20F338DA-BC85-4453-8B11-3974063323BF}" type="slidenum">
              <a:rPr lang="el-GR"/>
              <a:t>6</a:t>
            </a:fld>
            <a:endParaRPr lang="el-G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65F54-61C5-67C5-9B3D-E164E3C5C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- Θέση αριθμού διαφάνειας">
            <a:extLst>
              <a:ext uri="{FF2B5EF4-FFF2-40B4-BE49-F238E27FC236}">
                <a16:creationId xmlns:a16="http://schemas.microsoft.com/office/drawing/2014/main" id="{1A0D7D0B-79F3-D706-CC53-AC119A107C99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algn="ctr">
              <a:defRPr/>
            </a:pPr>
            <a:fld id="{20F338DA-BC85-4453-8B11-3974063323BF}" type="slidenum">
              <a:rPr lang="el-GR" altLang="en-US"/>
              <a:pPr algn="ctr">
                <a:defRPr/>
              </a:pPr>
              <a:t>7</a:t>
            </a:fld>
            <a:endParaRPr lang="el-GR" altLang="en-US" dirty="0"/>
          </a:p>
        </p:txBody>
      </p:sp>
      <p:sp>
        <p:nvSpPr>
          <p:cNvPr id="4120" name="Rectangle 8">
            <a:extLst>
              <a:ext uri="{FF2B5EF4-FFF2-40B4-BE49-F238E27FC236}">
                <a16:creationId xmlns:a16="http://schemas.microsoft.com/office/drawing/2014/main" id="{2848749F-8FAE-66AC-FC02-7639C3A993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0074" y="55412"/>
            <a:ext cx="10967085" cy="807570"/>
          </a:xfrm>
          <a:noFill/>
        </p:spPr>
        <p:txBody>
          <a:bodyPr>
            <a:noAutofit/>
          </a:bodyPr>
          <a:lstStyle/>
          <a:p>
            <a:r>
              <a:rPr lang="el-GR" sz="1800" i="1" dirty="0">
                <a:ea typeface="Microsoft JhengHei" panose="020B0604030504040204" pitchFamily="34" charset="-120"/>
                <a:cs typeface="Microsoft Sans Serif" pitchFamily="34" charset="0"/>
              </a:rPr>
              <a:t>ΕΡ: Ποιοι από αυτούς τους  παράγοντες αυξάνουν περισσότερο τον κίνδυνο καρδιαγγειακής νόσου;</a:t>
            </a:r>
            <a:endParaRPr lang="el-GR" sz="1800" b="1" i="1" dirty="0">
              <a:ea typeface="Microsoft JhengHei" panose="020B0604030504040204" pitchFamily="34" charset="-120"/>
              <a:cs typeface="Microsoft Sans Serif" pitchFamily="34" charset="0"/>
            </a:endParaRPr>
          </a:p>
        </p:txBody>
      </p:sp>
      <p:graphicFrame>
        <p:nvGraphicFramePr>
          <p:cNvPr id="6" name="Γράφημα 5">
            <a:extLst>
              <a:ext uri="{FF2B5EF4-FFF2-40B4-BE49-F238E27FC236}">
                <a16:creationId xmlns:a16="http://schemas.microsoft.com/office/drawing/2014/main" id="{8422D17B-E0BF-1817-06F9-56D7A67285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5053521"/>
              </p:ext>
            </p:extLst>
          </p:nvPr>
        </p:nvGraphicFramePr>
        <p:xfrm>
          <a:off x="178565" y="963860"/>
          <a:ext cx="11388594" cy="5693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92176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0074" y="55412"/>
            <a:ext cx="10967085" cy="807570"/>
          </a:xfrm>
        </p:spPr>
        <p:txBody>
          <a:bodyPr>
            <a:noAutofit/>
          </a:bodyPr>
          <a:lstStyle/>
          <a:p>
            <a:r>
              <a:rPr lang="el-GR" sz="1800" i="1" dirty="0">
                <a:ea typeface="Microsoft JhengHei" panose="020B0604030504040204" pitchFamily="34" charset="-120"/>
                <a:cs typeface="Microsoft Sans Serif" pitchFamily="34" charset="0"/>
              </a:rPr>
              <a:t>Ποιοι παράγοντες αυξάνουν περισσότερο τον κίνδυνο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>
          <a:xfrm>
            <a:off x="838200" y="1300000"/>
            <a:ext cx="10515600" cy="4900000"/>
          </a:xfrm>
        </p:spPr>
        <p:txBody>
          <a:bodyPr>
            <a:normAutofit/>
          </a:bodyPr>
          <a:lstStyle/>
          <a:p>
            <a:pPr>
              <a:spcBef>
                <a:spcPts val="1400"/>
              </a:spcBef>
            </a:pP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Πρώτα έρχονται το κάπνισμα (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64,3%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) και η παχυσαρκία (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61%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).</a:t>
            </a:r>
          </a:p>
          <a:p>
            <a:pPr>
              <a:spcBef>
                <a:spcPts val="1400"/>
              </a:spcBef>
            </a:pPr>
            <a:r>
              <a:rPr lang="el-GR" sz="2200" b="1" dirty="0">
                <a:solidFill>
                  <a:srgbClr val="C00000"/>
                </a:solidFill>
                <a:ea typeface="Microsoft JhengHei" panose="020B0604030504040204" pitchFamily="34" charset="-120"/>
                <a:cs typeface="Microsoft Sans Serif" pitchFamily="34" charset="0"/>
              </a:rPr>
              <a:t>Το άγχος (45,3%) κατατάσσεται πάνω από την LDL χοληστερόλη (40%). Ο διαβήτης σαφώς και υποτιμάται (26,3%).</a:t>
            </a:r>
          </a:p>
          <a:p>
            <a:pPr>
              <a:spcBef>
                <a:spcPts val="1400"/>
              </a:spcBef>
            </a:pP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Η χρόνια νεφρική νόσος είναι σχεδόν άγνωστη ως παράγοντας κινδύνου (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7,6%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).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algn="ctr"/>
            <a:fld id="{20F338DA-BC85-4453-8B11-3974063323BF}" type="slidenum">
              <a:rPr lang="el-GR"/>
              <a:t>8</a:t>
            </a:fld>
            <a:endParaRPr lang="el-G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6EC1D-350E-C1B5-49AF-97D2298E2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- Θέση αριθμού διαφάνειας">
            <a:extLst>
              <a:ext uri="{FF2B5EF4-FFF2-40B4-BE49-F238E27FC236}">
                <a16:creationId xmlns:a16="http://schemas.microsoft.com/office/drawing/2014/main" id="{79C2FBD2-92A0-53AF-20B7-EE11ACFDB1F7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algn="ctr">
              <a:defRPr/>
            </a:pPr>
            <a:fld id="{20F338DA-BC85-4453-8B11-3974063323BF}" type="slidenum">
              <a:rPr lang="el-GR" altLang="en-US"/>
              <a:pPr algn="ctr">
                <a:defRPr/>
              </a:pPr>
              <a:t>9</a:t>
            </a:fld>
            <a:endParaRPr lang="el-GR" altLang="en-US" dirty="0"/>
          </a:p>
        </p:txBody>
      </p:sp>
      <p:sp>
        <p:nvSpPr>
          <p:cNvPr id="4120" name="Rectangle 8">
            <a:extLst>
              <a:ext uri="{FF2B5EF4-FFF2-40B4-BE49-F238E27FC236}">
                <a16:creationId xmlns:a16="http://schemas.microsoft.com/office/drawing/2014/main" id="{5C9A95CE-3618-DDA2-A9EF-87120DADD0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0074" y="55412"/>
            <a:ext cx="10967085" cy="807570"/>
          </a:xfrm>
          <a:noFill/>
        </p:spPr>
        <p:txBody>
          <a:bodyPr>
            <a:noAutofit/>
          </a:bodyPr>
          <a:lstStyle/>
          <a:p>
            <a:r>
              <a:rPr lang="el-GR" sz="1800" i="1" dirty="0">
                <a:ea typeface="Microsoft JhengHei" panose="020B0604030504040204" pitchFamily="34" charset="-120"/>
                <a:cs typeface="Microsoft Sans Serif" pitchFamily="34" charset="0"/>
              </a:rPr>
              <a:t>ΕΡ: Ποια από τα παρακάτω θεωρείτε ότι μπορεί να αποτελούν συμπτώματα εμφράγματος;</a:t>
            </a:r>
            <a:endParaRPr lang="el-GR" sz="1800" b="1" i="1" dirty="0">
              <a:ea typeface="Microsoft JhengHei" panose="020B0604030504040204" pitchFamily="34" charset="-120"/>
              <a:cs typeface="Microsoft Sans Serif" pitchFamily="34" charset="0"/>
            </a:endParaRPr>
          </a:p>
        </p:txBody>
      </p:sp>
      <p:graphicFrame>
        <p:nvGraphicFramePr>
          <p:cNvPr id="6" name="Γράφημα 5">
            <a:extLst>
              <a:ext uri="{FF2B5EF4-FFF2-40B4-BE49-F238E27FC236}">
                <a16:creationId xmlns:a16="http://schemas.microsoft.com/office/drawing/2014/main" id="{50C795EF-027C-99C3-29A6-939206AE4E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7779509"/>
              </p:ext>
            </p:extLst>
          </p:nvPr>
        </p:nvGraphicFramePr>
        <p:xfrm>
          <a:off x="754762" y="1109255"/>
          <a:ext cx="10682475" cy="5693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36009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0074" y="55412"/>
            <a:ext cx="10967085" cy="807570"/>
          </a:xfrm>
        </p:spPr>
        <p:txBody>
          <a:bodyPr>
            <a:noAutofit/>
          </a:bodyPr>
          <a:lstStyle/>
          <a:p>
            <a:r>
              <a:rPr lang="el-GR" sz="1800" i="1" dirty="0">
                <a:ea typeface="Microsoft JhengHei" panose="020B0604030504040204" pitchFamily="34" charset="-120"/>
                <a:cs typeface="Microsoft Sans Serif" pitchFamily="34" charset="0"/>
              </a:rPr>
              <a:t>Ποια είναι τα συμπτώματα εμφράγματος;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>
          <a:xfrm>
            <a:off x="838200" y="1300000"/>
            <a:ext cx="10515600" cy="4900000"/>
          </a:xfrm>
        </p:spPr>
        <p:txBody>
          <a:bodyPr>
            <a:normAutofit/>
          </a:bodyPr>
          <a:lstStyle/>
          <a:p>
            <a:pPr>
              <a:spcBef>
                <a:spcPts val="1400"/>
              </a:spcBef>
            </a:pP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Τον πόνο ή το σφίξιμο στο στήθος τον αναγνωρίζει το 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81%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.</a:t>
            </a:r>
          </a:p>
          <a:p>
            <a:pPr>
              <a:spcBef>
                <a:spcPts val="1400"/>
              </a:spcBef>
            </a:pP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Τον πόνο που απλώνεται στο χέρι, τον ώμο ή τη γνάθο το 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68,5%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.</a:t>
            </a:r>
          </a:p>
          <a:p>
            <a:pPr>
              <a:spcBef>
                <a:spcPts val="1400"/>
              </a:spcBef>
            </a:pPr>
            <a:r>
              <a:rPr lang="el-GR" sz="2200" b="1" dirty="0">
                <a:solidFill>
                  <a:srgbClr val="C00000"/>
                </a:solidFill>
                <a:ea typeface="Microsoft JhengHei" panose="020B0604030504040204" pitchFamily="34" charset="-120"/>
                <a:cs typeface="Microsoft Sans Serif" pitchFamily="34" charset="0"/>
              </a:rPr>
              <a:t>Τα λιγότερο τυπικά συμπτώματα αναγνωρίζονται πολύ λιγότερο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: δύσπνοια 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54,5%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, κρύος ιδρώτας 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45,5%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, ξαφνική αδυναμία 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35,9%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, ναυτία 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35,7%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.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algn="ctr"/>
            <a:fld id="{20F338DA-BC85-4453-8B11-3974063323BF}" type="slidenum">
              <a:rPr lang="el-GR"/>
              <a:t>10</a:t>
            </a:fld>
            <a:endParaRPr lang="el-G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F38C5-AAA4-4FA7-5EF6-E3341103A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Γράφημα 5">
            <a:extLst>
              <a:ext uri="{FF2B5EF4-FFF2-40B4-BE49-F238E27FC236}">
                <a16:creationId xmlns:a16="http://schemas.microsoft.com/office/drawing/2014/main" id="{E8CB7A35-4E63-5A42-38BA-24B1CE6B77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7736604"/>
              </p:ext>
            </p:extLst>
          </p:nvPr>
        </p:nvGraphicFramePr>
        <p:xfrm>
          <a:off x="0" y="1180020"/>
          <a:ext cx="5781736" cy="5305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3 - Θέση αριθμού διαφάνειας">
            <a:extLst>
              <a:ext uri="{FF2B5EF4-FFF2-40B4-BE49-F238E27FC236}">
                <a16:creationId xmlns:a16="http://schemas.microsoft.com/office/drawing/2014/main" id="{8F1AA048-1A50-FD42-A687-EAF137534A34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algn="ctr">
              <a:defRPr/>
            </a:pPr>
            <a:fld id="{20F338DA-BC85-4453-8B11-3974063323BF}" type="slidenum">
              <a:rPr lang="el-GR" altLang="en-US"/>
              <a:pPr algn="ctr">
                <a:defRPr/>
              </a:pPr>
              <a:t>11</a:t>
            </a:fld>
            <a:endParaRPr lang="el-GR" altLang="en-US" dirty="0"/>
          </a:p>
        </p:txBody>
      </p:sp>
      <p:sp>
        <p:nvSpPr>
          <p:cNvPr id="4120" name="Rectangle 8">
            <a:extLst>
              <a:ext uri="{FF2B5EF4-FFF2-40B4-BE49-F238E27FC236}">
                <a16:creationId xmlns:a16="http://schemas.microsoft.com/office/drawing/2014/main" id="{3070FAB1-CCF6-BAA5-4930-9237682513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43280" y="55412"/>
            <a:ext cx="10723880" cy="807570"/>
          </a:xfrm>
          <a:noFill/>
        </p:spPr>
        <p:txBody>
          <a:bodyPr>
            <a:normAutofit/>
          </a:bodyPr>
          <a:lstStyle/>
          <a:p>
            <a:br>
              <a:rPr lang="el-GR" sz="1000" i="1" dirty="0">
                <a:ea typeface="Microsoft JhengHei" panose="020B0604030504040204" pitchFamily="34" charset="-120"/>
                <a:cs typeface="Microsoft Sans Serif" pitchFamily="34" charset="0"/>
              </a:rPr>
            </a:br>
            <a:r>
              <a:rPr lang="el-GR" sz="1700" i="1" dirty="0">
                <a:ea typeface="Microsoft JhengHei" panose="020B0604030504040204" pitchFamily="34" charset="-120"/>
                <a:cs typeface="Microsoft Sans Serif" pitchFamily="34" charset="0"/>
              </a:rPr>
              <a:t>ΕΡ: Πόσο σίγουρος/η αισθάνεστε ότι θα μπορούσατε να αναγνωρίσετε ένα πιθανό έμφραγμα ή εγκεφαλικό επεισόδιο;</a:t>
            </a:r>
          </a:p>
        </p:txBody>
      </p:sp>
      <p:graphicFrame>
        <p:nvGraphicFramePr>
          <p:cNvPr id="9" name="Γράφημα 8">
            <a:extLst>
              <a:ext uri="{FF2B5EF4-FFF2-40B4-BE49-F238E27FC236}">
                <a16:creationId xmlns:a16="http://schemas.microsoft.com/office/drawing/2014/main" id="{44124BC4-AB99-89E3-8C88-F0E78E238E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426586"/>
              </p:ext>
            </p:extLst>
          </p:nvPr>
        </p:nvGraphicFramePr>
        <p:xfrm>
          <a:off x="5395965" y="947362"/>
          <a:ext cx="6699487" cy="5774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Right Brace 10">
            <a:extLst>
              <a:ext uri="{FF2B5EF4-FFF2-40B4-BE49-F238E27FC236}">
                <a16:creationId xmlns:a16="http://schemas.microsoft.com/office/drawing/2014/main" id="{1B9934D1-D96C-2957-C83F-A9434747307A}"/>
              </a:ext>
            </a:extLst>
          </p:cNvPr>
          <p:cNvSpPr/>
          <p:nvPr/>
        </p:nvSpPr>
        <p:spPr>
          <a:xfrm>
            <a:off x="3017520" y="4226560"/>
            <a:ext cx="314960" cy="731520"/>
          </a:xfrm>
          <a:prstGeom prst="rightBrace">
            <a:avLst/>
          </a:prstGeom>
          <a:ln>
            <a:solidFill>
              <a:srgbClr val="D38583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947C70-7CA9-62F6-9FA7-701D7041C323}"/>
              </a:ext>
            </a:extLst>
          </p:cNvPr>
          <p:cNvSpPr txBox="1"/>
          <p:nvPr/>
        </p:nvSpPr>
        <p:spPr>
          <a:xfrm>
            <a:off x="3403600" y="4450080"/>
            <a:ext cx="772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latin typeface="Aptos" panose="020B0004020202020204" pitchFamily="34" charset="0"/>
              </a:rPr>
              <a:t>16.8</a:t>
            </a:r>
            <a:endParaRPr lang="en-US" sz="1400" dirty="0">
              <a:latin typeface="Aptos" panose="020B0004020202020204" pitchFamily="34" charset="0"/>
            </a:endParaRPr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8EE8133D-916E-33E4-3D27-B7EBECA376EF}"/>
              </a:ext>
            </a:extLst>
          </p:cNvPr>
          <p:cNvSpPr/>
          <p:nvPr/>
        </p:nvSpPr>
        <p:spPr>
          <a:xfrm>
            <a:off x="4246880" y="1773650"/>
            <a:ext cx="314960" cy="731520"/>
          </a:xfrm>
          <a:prstGeom prst="rightBrac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FB95C9-C6B8-F7A2-53BF-9220CC9E2634}"/>
              </a:ext>
            </a:extLst>
          </p:cNvPr>
          <p:cNvSpPr txBox="1"/>
          <p:nvPr/>
        </p:nvSpPr>
        <p:spPr>
          <a:xfrm>
            <a:off x="4632960" y="1997170"/>
            <a:ext cx="772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latin typeface="Aptos" panose="020B0004020202020204" pitchFamily="34" charset="0"/>
              </a:rPr>
              <a:t>38.8</a:t>
            </a:r>
            <a:endParaRPr lang="en-US" sz="14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8158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0074" y="55412"/>
            <a:ext cx="10967085" cy="807570"/>
          </a:xfrm>
        </p:spPr>
        <p:txBody>
          <a:bodyPr>
            <a:noAutofit/>
          </a:bodyPr>
          <a:lstStyle/>
          <a:p>
            <a:r>
              <a:rPr lang="el-GR" sz="1800" i="1" dirty="0">
                <a:ea typeface="Microsoft JhengHei" panose="020B0604030504040204" pitchFamily="34" charset="-120"/>
                <a:cs typeface="Microsoft Sans Serif" pitchFamily="34" charset="0"/>
              </a:rPr>
              <a:t>Πόσο σίγουροι είσαστε ότι θα αναγνωρίζατε έμφραγμα ή εγκεφαλικό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>
          <a:xfrm>
            <a:off x="838200" y="1300000"/>
            <a:ext cx="10515600" cy="4900000"/>
          </a:xfrm>
        </p:spPr>
        <p:txBody>
          <a:bodyPr>
            <a:normAutofit/>
          </a:bodyPr>
          <a:lstStyle/>
          <a:p>
            <a:pPr>
              <a:spcBef>
                <a:spcPts val="1400"/>
              </a:spcBef>
            </a:pPr>
            <a:r>
              <a:rPr lang="el-GR" sz="2200" b="1" dirty="0">
                <a:ea typeface="Microsoft JhengHei" panose="020B0604030504040204" pitchFamily="34" charset="-120"/>
                <a:cs typeface="Microsoft Sans Serif" pitchFamily="34" charset="0"/>
              </a:rPr>
              <a:t>Μόνο το 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38,8%</a:t>
            </a:r>
            <a:r>
              <a:rPr lang="el-GR" sz="2200" b="1" dirty="0">
                <a:ea typeface="Microsoft JhengHei" panose="020B0604030504040204" pitchFamily="34" charset="-120"/>
                <a:cs typeface="Microsoft Sans Serif" pitchFamily="34" charset="0"/>
              </a:rPr>
              <a:t> νιώθει σίγουρο.</a:t>
            </a:r>
          </a:p>
          <a:p>
            <a:pPr>
              <a:spcBef>
                <a:spcPts val="1400"/>
              </a:spcBef>
            </a:pPr>
            <a:r>
              <a:rPr lang="el-GR" sz="2200" dirty="0">
                <a:solidFill>
                  <a:srgbClr val="C00000"/>
                </a:solidFill>
                <a:ea typeface="Microsoft JhengHei" panose="020B0604030504040204" pitchFamily="34" charset="-120"/>
                <a:cs typeface="Microsoft Sans Serif" pitchFamily="34" charset="0"/>
              </a:rPr>
              <a:t>Το </a:t>
            </a:r>
            <a:r>
              <a:rPr lang="el-GR" sz="2200" b="1" dirty="0">
                <a:solidFill>
                  <a:srgbClr val="C00000"/>
                </a:solidFill>
                <a:ea typeface="Microsoft JhengHei" panose="020B0604030504040204" pitchFamily="34" charset="-120"/>
                <a:cs typeface="Microsoft Sans Serif" pitchFamily="34" charset="0"/>
              </a:rPr>
              <a:t>43,1%</a:t>
            </a:r>
            <a:r>
              <a:rPr lang="el-GR" sz="2200" dirty="0">
                <a:solidFill>
                  <a:srgbClr val="C00000"/>
                </a:solidFill>
                <a:ea typeface="Microsoft JhengHei" panose="020B0604030504040204" pitchFamily="34" charset="-120"/>
                <a:cs typeface="Microsoft Sans Serif" pitchFamily="34" charset="0"/>
              </a:rPr>
              <a:t> απαντά «ίσως να μπορέσω».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algn="ctr"/>
            <a:fld id="{20F338DA-BC85-4453-8B11-3974063323BF}" type="slidenum">
              <a:rPr lang="el-GR"/>
              <a:t>12</a:t>
            </a:fld>
            <a:endParaRPr lang="el-G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3A378-3601-FF95-D8BB-2BF77EED0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Γράφημα 5">
            <a:extLst>
              <a:ext uri="{FF2B5EF4-FFF2-40B4-BE49-F238E27FC236}">
                <a16:creationId xmlns:a16="http://schemas.microsoft.com/office/drawing/2014/main" id="{3526EC55-77A1-841F-F08A-E793E9E0DD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8602835"/>
              </p:ext>
            </p:extLst>
          </p:nvPr>
        </p:nvGraphicFramePr>
        <p:xfrm>
          <a:off x="0" y="1180020"/>
          <a:ext cx="5781736" cy="5305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3 - Θέση αριθμού διαφάνειας">
            <a:extLst>
              <a:ext uri="{FF2B5EF4-FFF2-40B4-BE49-F238E27FC236}">
                <a16:creationId xmlns:a16="http://schemas.microsoft.com/office/drawing/2014/main" id="{DDA4196A-FEE8-296D-C29F-A6EF5E0D86ED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algn="ctr">
              <a:defRPr/>
            </a:pPr>
            <a:fld id="{20F338DA-BC85-4453-8B11-3974063323BF}" type="slidenum">
              <a:rPr lang="el-GR" altLang="en-US"/>
              <a:pPr algn="ctr">
                <a:defRPr/>
              </a:pPr>
              <a:t>13</a:t>
            </a:fld>
            <a:endParaRPr lang="el-GR" altLang="en-US" dirty="0"/>
          </a:p>
        </p:txBody>
      </p:sp>
      <p:sp>
        <p:nvSpPr>
          <p:cNvPr id="4120" name="Rectangle 8">
            <a:extLst>
              <a:ext uri="{FF2B5EF4-FFF2-40B4-BE49-F238E27FC236}">
                <a16:creationId xmlns:a16="http://schemas.microsoft.com/office/drawing/2014/main" id="{2C2FEA62-FAD1-3364-4D4A-AB0B2ED9BB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43280" y="55412"/>
            <a:ext cx="10723880" cy="807570"/>
          </a:xfrm>
          <a:noFill/>
        </p:spPr>
        <p:txBody>
          <a:bodyPr>
            <a:normAutofit/>
          </a:bodyPr>
          <a:lstStyle/>
          <a:p>
            <a:br>
              <a:rPr lang="el-GR" sz="1000" i="1" dirty="0">
                <a:ea typeface="Microsoft JhengHei" panose="020B0604030504040204" pitchFamily="34" charset="-120"/>
                <a:cs typeface="Microsoft Sans Serif" pitchFamily="34" charset="0"/>
              </a:rPr>
            </a:br>
            <a:r>
              <a:rPr lang="el-GR" sz="1700" i="1" dirty="0">
                <a:ea typeface="Microsoft JhengHei" panose="020B0604030504040204" pitchFamily="34" charset="-120"/>
                <a:cs typeface="Microsoft Sans Serif" pitchFamily="34" charset="0"/>
              </a:rPr>
              <a:t>ΕΡ: Γενικά, πόσο πιθανό θεωρείτε να εμφανίσετε εσείς προσωπικά καρδιαγγειακό πρόβλημα τα επόμενα 10 χρόνια;</a:t>
            </a:r>
          </a:p>
        </p:txBody>
      </p:sp>
      <p:graphicFrame>
        <p:nvGraphicFramePr>
          <p:cNvPr id="9" name="Γράφημα 8">
            <a:extLst>
              <a:ext uri="{FF2B5EF4-FFF2-40B4-BE49-F238E27FC236}">
                <a16:creationId xmlns:a16="http://schemas.microsoft.com/office/drawing/2014/main" id="{CDBF61CD-3075-E3A2-B7EF-D2B8489E10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4854164"/>
              </p:ext>
            </p:extLst>
          </p:nvPr>
        </p:nvGraphicFramePr>
        <p:xfrm>
          <a:off x="5593583" y="1027604"/>
          <a:ext cx="6511917" cy="5774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Right Brace 10">
            <a:extLst>
              <a:ext uri="{FF2B5EF4-FFF2-40B4-BE49-F238E27FC236}">
                <a16:creationId xmlns:a16="http://schemas.microsoft.com/office/drawing/2014/main" id="{B1F145BD-6F3B-3EEC-87E5-EB2BBA8FA529}"/>
              </a:ext>
            </a:extLst>
          </p:cNvPr>
          <p:cNvSpPr/>
          <p:nvPr/>
        </p:nvSpPr>
        <p:spPr>
          <a:xfrm>
            <a:off x="3663183" y="3775488"/>
            <a:ext cx="314960" cy="731520"/>
          </a:xfrm>
          <a:prstGeom prst="rightBrace">
            <a:avLst/>
          </a:prstGeom>
          <a:ln>
            <a:solidFill>
              <a:srgbClr val="D38583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D35DCA0-0144-EAA8-9301-B0EBF8B8FE34}"/>
              </a:ext>
            </a:extLst>
          </p:cNvPr>
          <p:cNvSpPr txBox="1"/>
          <p:nvPr/>
        </p:nvSpPr>
        <p:spPr>
          <a:xfrm>
            <a:off x="4049263" y="3999008"/>
            <a:ext cx="772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ptos" panose="020B0004020202020204" pitchFamily="34" charset="0"/>
              </a:rPr>
              <a:t>22.5</a:t>
            </a:r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C9E2AF80-CF87-9ED3-319B-5E50EBC7EB23}"/>
              </a:ext>
            </a:extLst>
          </p:cNvPr>
          <p:cNvSpPr/>
          <p:nvPr/>
        </p:nvSpPr>
        <p:spPr>
          <a:xfrm>
            <a:off x="4435343" y="1796947"/>
            <a:ext cx="314960" cy="731520"/>
          </a:xfrm>
          <a:prstGeom prst="rightBrac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26F7E9-A3A8-934F-AE45-27614F3417A8}"/>
              </a:ext>
            </a:extLst>
          </p:cNvPr>
          <p:cNvSpPr txBox="1"/>
          <p:nvPr/>
        </p:nvSpPr>
        <p:spPr>
          <a:xfrm>
            <a:off x="4821423" y="2020467"/>
            <a:ext cx="772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ptos" panose="020B0004020202020204" pitchFamily="34" charset="0"/>
              </a:rPr>
              <a:t>29.9</a:t>
            </a:r>
          </a:p>
        </p:txBody>
      </p:sp>
    </p:spTree>
    <p:extLst>
      <p:ext uri="{BB962C8B-B14F-4D97-AF65-F5344CB8AC3E}">
        <p14:creationId xmlns:p14="http://schemas.microsoft.com/office/powerpoint/2010/main" val="2397626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0074" y="55412"/>
            <a:ext cx="10967085" cy="807570"/>
          </a:xfrm>
        </p:spPr>
        <p:txBody>
          <a:bodyPr>
            <a:noAutofit/>
          </a:bodyPr>
          <a:lstStyle/>
          <a:p>
            <a:r>
              <a:rPr lang="el-GR" sz="1800" i="1" dirty="0">
                <a:ea typeface="Microsoft JhengHei" panose="020B0604030504040204" pitchFamily="34" charset="-120"/>
                <a:cs typeface="Microsoft Sans Serif" pitchFamily="34" charset="0"/>
              </a:rPr>
              <a:t>Προσωπικός κίνδυνος την επόμενη δεκαετία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>
          <a:xfrm>
            <a:off x="838200" y="1300000"/>
            <a:ext cx="10515600" cy="4900000"/>
          </a:xfrm>
        </p:spPr>
        <p:txBody>
          <a:bodyPr>
            <a:normAutofit/>
          </a:bodyPr>
          <a:lstStyle/>
          <a:p>
            <a:pPr>
              <a:spcBef>
                <a:spcPts val="1400"/>
              </a:spcBef>
            </a:pP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Το 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29,9%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 θεωρεί ελάχιστα ή καθόλου πιθανό να εμφανίσει καρδιαγγειακό πρόβλημα και το 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11,9%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 δεν γνωρίζει.</a:t>
            </a:r>
          </a:p>
          <a:p>
            <a:pPr>
              <a:spcBef>
                <a:spcPts val="1400"/>
              </a:spcBef>
            </a:pPr>
            <a:r>
              <a:rPr lang="el-GR" sz="2200" b="1" dirty="0">
                <a:solidFill>
                  <a:srgbClr val="C00000"/>
                </a:solidFill>
                <a:ea typeface="Microsoft JhengHei" panose="020B0604030504040204" pitchFamily="34" charset="-120"/>
                <a:cs typeface="Microsoft Sans Serif" pitchFamily="34" charset="0"/>
              </a:rPr>
              <a:t>Μόλις το 22,5% το θεωρεί πολύ ή εξαιρετικά πιθανό.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algn="ctr"/>
            <a:fld id="{20F338DA-BC85-4453-8B11-3974063323BF}" type="slidenum">
              <a:rPr lang="el-GR"/>
              <a:t>14</a:t>
            </a:fld>
            <a:endParaRPr lang="el-G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0E8FD-1EC9-63AF-7BB6-9CEB0B375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- Θέση αριθμού διαφάνειας">
            <a:extLst>
              <a:ext uri="{FF2B5EF4-FFF2-40B4-BE49-F238E27FC236}">
                <a16:creationId xmlns:a16="http://schemas.microsoft.com/office/drawing/2014/main" id="{D807C397-741B-9DEA-6211-051EE4BF4FD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F338DA-BC85-4453-8B11-3974063323BF}" type="slidenum">
              <a:rPr kumimoji="0" lang="el-G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DCE6F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l-GR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DCE6F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20" name="Rectangle 8">
            <a:extLst>
              <a:ext uri="{FF2B5EF4-FFF2-40B4-BE49-F238E27FC236}">
                <a16:creationId xmlns:a16="http://schemas.microsoft.com/office/drawing/2014/main" id="{2F1B6D1A-3A7C-3F43-DDE3-F3B30D87D5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wrap="square" lIns="91440" tIns="45720" rIns="91440" bIns="45720" rtlCol="0" anchor="ctr" anchorCtr="1" compatLnSpc="1">
            <a:normAutofit/>
          </a:bodyPr>
          <a:lstStyle/>
          <a:p>
            <a:r>
              <a:rPr lang="el-GR" sz="1800" i="1" dirty="0">
                <a:latin typeface="Aptos" panose="020B0004020202020204" pitchFamily="34" charset="0"/>
                <a:ea typeface="Microsoft JhengHei" panose="020B0604030504040204" pitchFamily="34" charset="-120"/>
                <a:cs typeface="Microsoft Sans Serif" pitchFamily="34" charset="0"/>
              </a:rPr>
              <a:t>ΕΡ: </a:t>
            </a:r>
            <a:r>
              <a:rPr lang="el-GR" sz="1800" i="1" dirty="0">
                <a:ea typeface="Microsoft JhengHei" panose="020B0604030504040204" pitchFamily="34" charset="-120"/>
                <a:cs typeface="Microsoft Sans Serif" pitchFamily="34" charset="0"/>
              </a:rPr>
              <a:t>Γνωρίζετε περίπου ποια είναι συνήθως:</a:t>
            </a:r>
            <a:endParaRPr lang="el-GR" sz="1800" i="1" dirty="0">
              <a:latin typeface="Aptos" panose="020B0004020202020204" pitchFamily="34" charset="0"/>
              <a:ea typeface="Microsoft JhengHei" panose="020B0604030504040204" pitchFamily="34" charset="-120"/>
              <a:cs typeface="Microsoft Sans Serif" pitchFamily="34" charset="0"/>
            </a:endParaRPr>
          </a:p>
        </p:txBody>
      </p:sp>
      <p:graphicFrame>
        <p:nvGraphicFramePr>
          <p:cNvPr id="2" name="Γράφημα 8">
            <a:extLst>
              <a:ext uri="{FF2B5EF4-FFF2-40B4-BE49-F238E27FC236}">
                <a16:creationId xmlns:a16="http://schemas.microsoft.com/office/drawing/2014/main" id="{6790C873-1031-0227-2F5B-A3BA091000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75075107"/>
              </p:ext>
            </p:extLst>
          </p:nvPr>
        </p:nvGraphicFramePr>
        <p:xfrm>
          <a:off x="177202" y="1002085"/>
          <a:ext cx="11486019" cy="5855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214896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0074" y="55412"/>
            <a:ext cx="10967085" cy="807570"/>
          </a:xfrm>
        </p:spPr>
        <p:txBody>
          <a:bodyPr>
            <a:noAutofit/>
          </a:bodyPr>
          <a:lstStyle/>
          <a:p>
            <a:r>
              <a:rPr lang="el-GR" sz="1800" i="1" dirty="0">
                <a:ea typeface="Microsoft JhengHei" panose="020B0604030504040204" pitchFamily="34" charset="-120"/>
                <a:cs typeface="Microsoft Sans Serif" pitchFamily="34" charset="0"/>
              </a:rPr>
              <a:t>Γνωρίζετε τις δικές σας τιμές;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>
          <a:xfrm>
            <a:off x="838200" y="1300000"/>
            <a:ext cx="10515600" cy="4900000"/>
          </a:xfrm>
        </p:spPr>
        <p:txBody>
          <a:bodyPr>
            <a:normAutofit/>
          </a:bodyPr>
          <a:lstStyle/>
          <a:p>
            <a:pPr>
              <a:spcBef>
                <a:spcPts val="1400"/>
              </a:spcBef>
            </a:pP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Με σιγουριά γνωρίζουν την αρτηριακή τους πίεση το 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59,8%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, τη χοληστερόλη το 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54,4%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, το σάκχαρο το 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53,9%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 και τον δείκτη μάζας σώματος μόλις το 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39,4%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.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algn="ctr"/>
            <a:fld id="{20F338DA-BC85-4453-8B11-3974063323BF}" type="slidenum">
              <a:rPr lang="el-GR"/>
              <a:t>16</a:t>
            </a:fld>
            <a:endParaRPr lang="el-G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3E4A6-2315-7AC9-DF3F-C52C62377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Γράφημα 5">
            <a:extLst>
              <a:ext uri="{FF2B5EF4-FFF2-40B4-BE49-F238E27FC236}">
                <a16:creationId xmlns:a16="http://schemas.microsoft.com/office/drawing/2014/main" id="{BFFE4B89-1E3B-058F-15B8-104BEFBEB8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3528316"/>
              </p:ext>
            </p:extLst>
          </p:nvPr>
        </p:nvGraphicFramePr>
        <p:xfrm>
          <a:off x="0" y="1180020"/>
          <a:ext cx="5781736" cy="5305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3 - Θέση αριθμού διαφάνειας">
            <a:extLst>
              <a:ext uri="{FF2B5EF4-FFF2-40B4-BE49-F238E27FC236}">
                <a16:creationId xmlns:a16="http://schemas.microsoft.com/office/drawing/2014/main" id="{BA7D729A-33E7-C704-5380-4170E60298EE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algn="ctr">
              <a:defRPr/>
            </a:pPr>
            <a:fld id="{20F338DA-BC85-4453-8B11-3974063323BF}" type="slidenum">
              <a:rPr lang="el-GR" altLang="en-US"/>
              <a:pPr algn="ctr">
                <a:defRPr/>
              </a:pPr>
              <a:t>17</a:t>
            </a:fld>
            <a:endParaRPr lang="el-GR" altLang="en-US" dirty="0"/>
          </a:p>
        </p:txBody>
      </p:sp>
      <p:sp>
        <p:nvSpPr>
          <p:cNvPr id="4120" name="Rectangle 8">
            <a:extLst>
              <a:ext uri="{FF2B5EF4-FFF2-40B4-BE49-F238E27FC236}">
                <a16:creationId xmlns:a16="http://schemas.microsoft.com/office/drawing/2014/main" id="{9E0CD629-7F9E-AE43-B080-4B6ECB1042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43280" y="55412"/>
            <a:ext cx="10723880" cy="807570"/>
          </a:xfrm>
          <a:noFill/>
        </p:spPr>
        <p:txBody>
          <a:bodyPr>
            <a:normAutofit/>
          </a:bodyPr>
          <a:lstStyle/>
          <a:p>
            <a:br>
              <a:rPr lang="el-GR" sz="1000" i="1" dirty="0">
                <a:ea typeface="Microsoft JhengHei" panose="020B0604030504040204" pitchFamily="34" charset="-120"/>
                <a:cs typeface="Microsoft Sans Serif" pitchFamily="34" charset="0"/>
              </a:rPr>
            </a:br>
            <a:r>
              <a:rPr lang="el-GR" sz="1700" i="1" dirty="0">
                <a:ea typeface="Microsoft JhengHei" panose="020B0604030504040204" pitchFamily="34" charset="-120"/>
                <a:cs typeface="Microsoft Sans Serif" pitchFamily="34" charset="0"/>
              </a:rPr>
              <a:t>ΕΡ: Κατά τους τελευταίους 12 μήνες, έχετε συζητήσει με γιατρό τον προσωπικό σας καρδιαγγειακό κίνδυνο;</a:t>
            </a:r>
          </a:p>
        </p:txBody>
      </p:sp>
      <p:graphicFrame>
        <p:nvGraphicFramePr>
          <p:cNvPr id="9" name="Γράφημα 8">
            <a:extLst>
              <a:ext uri="{FF2B5EF4-FFF2-40B4-BE49-F238E27FC236}">
                <a16:creationId xmlns:a16="http://schemas.microsoft.com/office/drawing/2014/main" id="{F1756244-1FEA-3844-9412-F51BB96A1B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8872770"/>
              </p:ext>
            </p:extLst>
          </p:nvPr>
        </p:nvGraphicFramePr>
        <p:xfrm>
          <a:off x="5395965" y="947362"/>
          <a:ext cx="6699487" cy="5774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681039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0074" y="55412"/>
            <a:ext cx="10967085" cy="807570"/>
          </a:xfrm>
        </p:spPr>
        <p:txBody>
          <a:bodyPr>
            <a:noAutofit/>
          </a:bodyPr>
          <a:lstStyle/>
          <a:p>
            <a:r>
              <a:rPr lang="el-GR" sz="1800" i="1" dirty="0">
                <a:ea typeface="Microsoft JhengHei" panose="020B0604030504040204" pitchFamily="34" charset="-120"/>
                <a:cs typeface="Microsoft Sans Serif" pitchFamily="34" charset="0"/>
              </a:rPr>
              <a:t>Συζητήσατε με γιατρό τον προσωπικό σας καρδιαγγειακό κίνδυνο τους τελευταίους 12 μήνες;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>
          <a:xfrm>
            <a:off x="838200" y="1300000"/>
            <a:ext cx="10515600" cy="4900000"/>
          </a:xfrm>
        </p:spPr>
        <p:txBody>
          <a:bodyPr>
            <a:normAutofit/>
          </a:bodyPr>
          <a:lstStyle/>
          <a:p>
            <a:pPr>
              <a:spcBef>
                <a:spcPts val="1400"/>
              </a:spcBef>
            </a:pP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Αναλυτικά το συζήτησε μόνο το 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34,5%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 και επιγραμματικά το 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20,2%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.</a:t>
            </a:r>
          </a:p>
          <a:p>
            <a:pPr>
              <a:spcBef>
                <a:spcPts val="1400"/>
              </a:spcBef>
            </a:pPr>
            <a:r>
              <a:rPr lang="el-GR" sz="2200" b="1" dirty="0">
                <a:ea typeface="Microsoft JhengHei" panose="020B0604030504040204" pitchFamily="34" charset="-120"/>
                <a:cs typeface="Microsoft Sans Serif" pitchFamily="34" charset="0"/>
              </a:rPr>
              <a:t>Το 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39,9%</a:t>
            </a:r>
            <a:r>
              <a:rPr lang="el-GR" sz="2200" b="1" dirty="0">
                <a:ea typeface="Microsoft JhengHei" panose="020B0604030504040204" pitchFamily="34" charset="-120"/>
                <a:cs typeface="Microsoft Sans Serif" pitchFamily="34" charset="0"/>
              </a:rPr>
              <a:t> δεν το συζήτησε καθόλου, παρότι σχεδόν 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8 στους 10</a:t>
            </a:r>
            <a:r>
              <a:rPr lang="el-GR" sz="2200" b="1" dirty="0">
                <a:ea typeface="Microsoft JhengHei" panose="020B0604030504040204" pitchFamily="34" charset="-120"/>
                <a:cs typeface="Microsoft Sans Serif" pitchFamily="34" charset="0"/>
              </a:rPr>
              <a:t> έκαναν προληπτικό έλεγχο μέσα στον χρόνο.</a:t>
            </a:r>
          </a:p>
          <a:p>
            <a:pPr>
              <a:spcBef>
                <a:spcPts val="1400"/>
              </a:spcBef>
            </a:pPr>
            <a:r>
              <a:rPr lang="el-GR" sz="2200" b="1" dirty="0">
                <a:solidFill>
                  <a:srgbClr val="C00000"/>
                </a:solidFill>
                <a:ea typeface="Microsoft JhengHei" panose="020B0604030504040204" pitchFamily="34" charset="-120"/>
                <a:cs typeface="Microsoft Sans Serif" pitchFamily="34" charset="0"/>
              </a:rPr>
              <a:t>Οι εξετάσεις γίνονται, αλλά η συζήτηση για τον καρδιαγγειακό κίνδυνο συχνά όχι.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algn="ctr"/>
            <a:fld id="{20F338DA-BC85-4453-8B11-3974063323BF}" type="slidenum">
              <a:rPr lang="el-GR"/>
              <a:t>18</a:t>
            </a:fld>
            <a:endParaRPr lang="el-G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9F76B-EE4D-BB2F-BB03-123B85A42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Γράφημα 5">
            <a:extLst>
              <a:ext uri="{FF2B5EF4-FFF2-40B4-BE49-F238E27FC236}">
                <a16:creationId xmlns:a16="http://schemas.microsoft.com/office/drawing/2014/main" id="{CCA5FB1D-FC65-31E1-DE9D-259B58F203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8520926"/>
              </p:ext>
            </p:extLst>
          </p:nvPr>
        </p:nvGraphicFramePr>
        <p:xfrm>
          <a:off x="1643993" y="1350841"/>
          <a:ext cx="8263681" cy="4919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3 - Θέση αριθμού διαφάνειας">
            <a:extLst>
              <a:ext uri="{FF2B5EF4-FFF2-40B4-BE49-F238E27FC236}">
                <a16:creationId xmlns:a16="http://schemas.microsoft.com/office/drawing/2014/main" id="{48EC6315-7FA0-11F0-8684-3C10FDD15F39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algn="ctr">
              <a:defRPr/>
            </a:pPr>
            <a:fld id="{20F338DA-BC85-4453-8B11-3974063323BF}" type="slidenum">
              <a:rPr lang="el-GR" altLang="en-US"/>
              <a:pPr algn="ctr">
                <a:defRPr/>
              </a:pPr>
              <a:t>19</a:t>
            </a:fld>
            <a:endParaRPr lang="el-GR" altLang="en-US" dirty="0"/>
          </a:p>
        </p:txBody>
      </p:sp>
      <p:sp>
        <p:nvSpPr>
          <p:cNvPr id="4120" name="Rectangle 8">
            <a:extLst>
              <a:ext uri="{FF2B5EF4-FFF2-40B4-BE49-F238E27FC236}">
                <a16:creationId xmlns:a16="http://schemas.microsoft.com/office/drawing/2014/main" id="{8036D7D6-249A-5CFF-F0E2-08B2DA3836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43280" y="55412"/>
            <a:ext cx="10723880" cy="807570"/>
          </a:xfrm>
          <a:noFill/>
        </p:spPr>
        <p:txBody>
          <a:bodyPr>
            <a:normAutofit/>
          </a:bodyPr>
          <a:lstStyle/>
          <a:p>
            <a:br>
              <a:rPr lang="el-GR" sz="1000" i="1" dirty="0">
                <a:ea typeface="Microsoft JhengHei" panose="020B0604030504040204" pitchFamily="34" charset="-120"/>
                <a:cs typeface="Microsoft Sans Serif" pitchFamily="34" charset="0"/>
              </a:rPr>
            </a:br>
            <a:r>
              <a:rPr lang="el-GR" sz="1700" i="1" dirty="0">
                <a:ea typeface="Microsoft JhengHei" panose="020B0604030504040204" pitchFamily="34" charset="-120"/>
                <a:cs typeface="Microsoft Sans Serif" pitchFamily="34" charset="0"/>
              </a:rPr>
              <a:t>ΕΡ: Ποια είναι η σχέση σας με το κάπνισμα/ </a:t>
            </a:r>
            <a:r>
              <a:rPr lang="el-GR" sz="1700" i="1" dirty="0" err="1">
                <a:ea typeface="Microsoft JhengHei" panose="020B0604030504040204" pitchFamily="34" charset="-120"/>
                <a:cs typeface="Microsoft Sans Serif" pitchFamily="34" charset="0"/>
              </a:rPr>
              <a:t>άτμισμα</a:t>
            </a:r>
            <a:r>
              <a:rPr lang="el-GR" sz="1700" i="1" dirty="0">
                <a:ea typeface="Microsoft JhengHei" panose="020B0604030504040204" pitchFamily="34" charset="-120"/>
                <a:cs typeface="Microsoft Sans Serif" pitchFamily="34" charset="0"/>
              </a:rPr>
              <a:t> αυτή την περίοδο; </a:t>
            </a:r>
          </a:p>
        </p:txBody>
      </p:sp>
    </p:spTree>
    <p:extLst>
      <p:ext uri="{BB962C8B-B14F-4D97-AF65-F5344CB8AC3E}">
        <p14:creationId xmlns:p14="http://schemas.microsoft.com/office/powerpoint/2010/main" val="34094948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0074" y="55412"/>
            <a:ext cx="10967085" cy="807570"/>
          </a:xfrm>
        </p:spPr>
        <p:txBody>
          <a:bodyPr>
            <a:noAutofit/>
          </a:bodyPr>
          <a:lstStyle/>
          <a:p>
            <a:r>
              <a:rPr lang="el-GR" sz="1800" i="1" dirty="0">
                <a:ea typeface="Microsoft JhengHei" panose="020B0604030504040204" pitchFamily="34" charset="-120"/>
                <a:cs typeface="Microsoft Sans Serif" pitchFamily="34" charset="0"/>
              </a:rPr>
              <a:t>Κάπνισμα/άτμισμα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>
          <a:xfrm>
            <a:off x="838200" y="1300000"/>
            <a:ext cx="10515600" cy="4900000"/>
          </a:xfrm>
        </p:spPr>
        <p:txBody>
          <a:bodyPr>
            <a:normAutofit/>
          </a:bodyPr>
          <a:lstStyle/>
          <a:p>
            <a:pPr>
              <a:spcBef>
                <a:spcPts val="1400"/>
              </a:spcBef>
            </a:pPr>
            <a:r>
              <a:rPr lang="el-GR" sz="2200" b="1" dirty="0">
                <a:solidFill>
                  <a:srgbClr val="C00000"/>
                </a:solidFill>
                <a:ea typeface="Microsoft JhengHei" panose="020B0604030504040204" pitchFamily="34" charset="-120"/>
                <a:cs typeface="Microsoft Sans Serif" pitchFamily="34" charset="0"/>
              </a:rPr>
              <a:t>Το 42% </a:t>
            </a:r>
            <a:r>
              <a:rPr lang="el-GR" sz="2200" b="1" u="sng" dirty="0">
                <a:solidFill>
                  <a:srgbClr val="C00000"/>
                </a:solidFill>
                <a:ea typeface="Microsoft JhengHei" panose="020B0604030504040204" pitchFamily="34" charset="-120"/>
                <a:cs typeface="Microsoft Sans Serif" pitchFamily="34" charset="0"/>
              </a:rPr>
              <a:t>ΑΚΟΜΑ</a:t>
            </a:r>
            <a:r>
              <a:rPr lang="el-GR" sz="2200" b="1" dirty="0">
                <a:solidFill>
                  <a:srgbClr val="C00000"/>
                </a:solidFill>
                <a:ea typeface="Microsoft JhengHei" panose="020B0604030504040204" pitchFamily="34" charset="-120"/>
                <a:cs typeface="Microsoft Sans Serif" pitchFamily="34" charset="0"/>
              </a:rPr>
              <a:t> καπνίζει ή ατμίζει</a:t>
            </a:r>
            <a:r>
              <a:rPr lang="el-GR" sz="2200" b="1" dirty="0">
                <a:ea typeface="Microsoft JhengHei" panose="020B0604030504040204" pitchFamily="34" charset="-120"/>
                <a:cs typeface="Microsoft Sans Serif" pitchFamily="34" charset="0"/>
              </a:rPr>
              <a:t>: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 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29,4%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 καθημερινά και 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12,6%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 περιστασιακά.</a:t>
            </a:r>
          </a:p>
          <a:p>
            <a:pPr>
              <a:spcBef>
                <a:spcPts val="1400"/>
              </a:spcBef>
            </a:pP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Ταυτόχρονα, το 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87,5%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 συνδέει το κάπνισμα με την καρδιαγγειακή νόσο.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algn="ctr"/>
            <a:fld id="{20F338DA-BC85-4453-8B11-3974063323BF}" type="slidenum">
              <a:rPr lang="el-GR"/>
              <a:t>20</a:t>
            </a:fld>
            <a:endParaRPr lang="el-G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6AE97-A8F6-6ED3-9997-B01CA12BB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Γράφημα 5">
            <a:extLst>
              <a:ext uri="{FF2B5EF4-FFF2-40B4-BE49-F238E27FC236}">
                <a16:creationId xmlns:a16="http://schemas.microsoft.com/office/drawing/2014/main" id="{5CA381B5-DCFA-4712-938E-632AB2EA21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9710738"/>
              </p:ext>
            </p:extLst>
          </p:nvPr>
        </p:nvGraphicFramePr>
        <p:xfrm>
          <a:off x="1592329" y="1385778"/>
          <a:ext cx="8656320" cy="5114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3 - Θέση αριθμού διαφάνειας">
            <a:extLst>
              <a:ext uri="{FF2B5EF4-FFF2-40B4-BE49-F238E27FC236}">
                <a16:creationId xmlns:a16="http://schemas.microsoft.com/office/drawing/2014/main" id="{893C8ED6-9DBC-9CD5-0673-A55D0C242ED7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algn="ctr">
              <a:defRPr/>
            </a:pPr>
            <a:fld id="{20F338DA-BC85-4453-8B11-3974063323BF}" type="slidenum">
              <a:rPr lang="el-GR" altLang="en-US"/>
              <a:pPr algn="ctr">
                <a:defRPr/>
              </a:pPr>
              <a:t>21</a:t>
            </a:fld>
            <a:endParaRPr lang="el-GR" altLang="en-US" dirty="0"/>
          </a:p>
        </p:txBody>
      </p:sp>
      <p:sp>
        <p:nvSpPr>
          <p:cNvPr id="4120" name="Rectangle 8">
            <a:extLst>
              <a:ext uri="{FF2B5EF4-FFF2-40B4-BE49-F238E27FC236}">
                <a16:creationId xmlns:a16="http://schemas.microsoft.com/office/drawing/2014/main" id="{3AE128B1-B291-211A-FD0A-BD0E990BEE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43280" y="55412"/>
            <a:ext cx="10723880" cy="807570"/>
          </a:xfrm>
          <a:noFill/>
        </p:spPr>
        <p:txBody>
          <a:bodyPr>
            <a:normAutofit/>
          </a:bodyPr>
          <a:lstStyle/>
          <a:p>
            <a:br>
              <a:rPr lang="el-GR" sz="1000" i="1" dirty="0">
                <a:ea typeface="Microsoft JhengHei" panose="020B0604030504040204" pitchFamily="34" charset="-120"/>
                <a:cs typeface="Microsoft Sans Serif" pitchFamily="34" charset="0"/>
              </a:rPr>
            </a:br>
            <a:r>
              <a:rPr lang="el-GR" sz="1700" i="1" dirty="0">
                <a:ea typeface="Microsoft JhengHei" panose="020B0604030504040204" pitchFamily="34" charset="-120"/>
                <a:cs typeface="Microsoft Sans Serif" pitchFamily="34" charset="0"/>
              </a:rPr>
              <a:t>ΕΡ: Ποιον αριθμό θα καλούσατε σε περιστατικό αιφνίδιου  καρδιακού επεισοδίου;</a:t>
            </a:r>
          </a:p>
        </p:txBody>
      </p:sp>
    </p:spTree>
    <p:extLst>
      <p:ext uri="{BB962C8B-B14F-4D97-AF65-F5344CB8AC3E}">
        <p14:creationId xmlns:p14="http://schemas.microsoft.com/office/powerpoint/2010/main" val="21663248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0074" y="55412"/>
            <a:ext cx="10967085" cy="807570"/>
          </a:xfrm>
        </p:spPr>
        <p:txBody>
          <a:bodyPr>
            <a:noAutofit/>
          </a:bodyPr>
          <a:lstStyle/>
          <a:p>
            <a:r>
              <a:rPr lang="el-GR" sz="1800" i="1" dirty="0">
                <a:ea typeface="Microsoft JhengHei" panose="020B0604030504040204" pitchFamily="34" charset="-120"/>
                <a:cs typeface="Microsoft Sans Serif" pitchFamily="34" charset="0"/>
              </a:rPr>
              <a:t>Ποιον αριθμό θα καλούσατε σε αιφνίδιο καρδιακό επεισόδιο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>
          <a:xfrm>
            <a:off x="838200" y="1300000"/>
            <a:ext cx="10515600" cy="4900000"/>
          </a:xfrm>
        </p:spPr>
        <p:txBody>
          <a:bodyPr>
            <a:normAutofit/>
          </a:bodyPr>
          <a:lstStyle/>
          <a:p>
            <a:pPr>
              <a:spcBef>
                <a:spcPts val="1400"/>
              </a:spcBef>
            </a:pP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Μόνο το 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59,3%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 απαντά 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166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.</a:t>
            </a:r>
          </a:p>
          <a:p>
            <a:pPr>
              <a:spcBef>
                <a:spcPts val="1400"/>
              </a:spcBef>
            </a:pPr>
            <a:r>
              <a:rPr lang="el-GR" sz="2200" b="1" dirty="0">
                <a:solidFill>
                  <a:srgbClr val="FF0000"/>
                </a:solidFill>
                <a:ea typeface="Microsoft JhengHei" panose="020B0604030504040204" pitchFamily="34" charset="-120"/>
                <a:cs typeface="Microsoft Sans Serif" pitchFamily="34" charset="0"/>
              </a:rPr>
              <a:t>Το 29,1% είτε δεν θυμάται είτε θα έψαχνε τον αριθμό εκείνη τη στιγμή, και μόλις το 4,4% αναφέρει το 112.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algn="ctr"/>
            <a:fld id="{20F338DA-BC85-4453-8B11-3974063323BF}" type="slidenum">
              <a:rPr lang="el-GR"/>
              <a:t>22</a:t>
            </a:fld>
            <a:endParaRPr lang="el-G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51209-4C11-9D92-D91B-E333BF95C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Γράφημα 5">
            <a:extLst>
              <a:ext uri="{FF2B5EF4-FFF2-40B4-BE49-F238E27FC236}">
                <a16:creationId xmlns:a16="http://schemas.microsoft.com/office/drawing/2014/main" id="{9CA74788-3503-1EEA-55E2-55435746EA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84854017"/>
              </p:ext>
            </p:extLst>
          </p:nvPr>
        </p:nvGraphicFramePr>
        <p:xfrm>
          <a:off x="2461274" y="1169860"/>
          <a:ext cx="7269452" cy="5305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3 - Θέση αριθμού διαφάνειας">
            <a:extLst>
              <a:ext uri="{FF2B5EF4-FFF2-40B4-BE49-F238E27FC236}">
                <a16:creationId xmlns:a16="http://schemas.microsoft.com/office/drawing/2014/main" id="{DEF086DB-F493-B060-3FD8-35CAAB764589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algn="ctr">
              <a:defRPr/>
            </a:pPr>
            <a:fld id="{20F338DA-BC85-4453-8B11-3974063323BF}" type="slidenum">
              <a:rPr lang="el-GR" altLang="en-US"/>
              <a:pPr algn="ctr">
                <a:defRPr/>
              </a:pPr>
              <a:t>23</a:t>
            </a:fld>
            <a:endParaRPr lang="el-GR" altLang="en-US" dirty="0"/>
          </a:p>
        </p:txBody>
      </p:sp>
      <p:sp>
        <p:nvSpPr>
          <p:cNvPr id="4120" name="Rectangle 8">
            <a:extLst>
              <a:ext uri="{FF2B5EF4-FFF2-40B4-BE49-F238E27FC236}">
                <a16:creationId xmlns:a16="http://schemas.microsoft.com/office/drawing/2014/main" id="{339EF9FD-589A-C4A0-50A7-974D73A983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4000" y="55412"/>
            <a:ext cx="11521440" cy="807570"/>
          </a:xfrm>
          <a:noFill/>
        </p:spPr>
        <p:txBody>
          <a:bodyPr>
            <a:normAutofit/>
          </a:bodyPr>
          <a:lstStyle/>
          <a:p>
            <a:br>
              <a:rPr lang="el-GR" sz="1000" i="1" dirty="0">
                <a:ea typeface="Microsoft JhengHei" panose="020B0604030504040204" pitchFamily="34" charset="-120"/>
                <a:cs typeface="Microsoft Sans Serif" pitchFamily="34" charset="0"/>
              </a:rPr>
            </a:br>
            <a:r>
              <a:rPr lang="el-GR" sz="1700" i="1" dirty="0">
                <a:ea typeface="Microsoft JhengHei" panose="020B0604030504040204" pitchFamily="34" charset="-120"/>
                <a:cs typeface="Microsoft Sans Serif" pitchFamily="34" charset="0"/>
              </a:rPr>
              <a:t>ΕΡ: Εάν ένας άγνωστος κατέρρεε μπροστά σας, δεν ανταποκρινόταν και δεν ανέπνεε φυσιολογικά, </a:t>
            </a:r>
            <a:br>
              <a:rPr lang="en-US" sz="1700" i="1" dirty="0">
                <a:ea typeface="Microsoft JhengHei" panose="020B0604030504040204" pitchFamily="34" charset="-120"/>
                <a:cs typeface="Microsoft Sans Serif" pitchFamily="34" charset="0"/>
              </a:rPr>
            </a:br>
            <a:r>
              <a:rPr lang="el-GR" sz="1700" i="1" dirty="0">
                <a:ea typeface="Microsoft JhengHei" panose="020B0604030504040204" pitchFamily="34" charset="-120"/>
                <a:cs typeface="Microsoft Sans Serif" pitchFamily="34" charset="0"/>
              </a:rPr>
              <a:t>πόσο πιθανό είναι να επιχειρούσατε ΚΑΡΠΑ; </a:t>
            </a:r>
          </a:p>
        </p:txBody>
      </p:sp>
    </p:spTree>
    <p:extLst>
      <p:ext uri="{BB962C8B-B14F-4D97-AF65-F5344CB8AC3E}">
        <p14:creationId xmlns:p14="http://schemas.microsoft.com/office/powerpoint/2010/main" val="5360128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0074" y="55412"/>
            <a:ext cx="10967085" cy="807570"/>
          </a:xfrm>
        </p:spPr>
        <p:txBody>
          <a:bodyPr>
            <a:noAutofit/>
          </a:bodyPr>
          <a:lstStyle/>
          <a:p>
            <a:r>
              <a:rPr lang="el-GR" sz="1800" i="1" dirty="0">
                <a:ea typeface="Microsoft JhengHei" panose="020B0604030504040204" pitchFamily="34" charset="-120"/>
                <a:cs typeface="Microsoft Sans Serif" pitchFamily="34" charset="0"/>
              </a:rPr>
              <a:t>Θα κάνατε ΚΑΡΠΑ σε άγνωστο που κατέρρευσε;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>
          <a:xfrm>
            <a:off x="838200" y="1300000"/>
            <a:ext cx="10515600" cy="4900000"/>
          </a:xfrm>
        </p:spPr>
        <p:txBody>
          <a:bodyPr>
            <a:normAutofit/>
          </a:bodyPr>
          <a:lstStyle/>
          <a:p>
            <a:pPr>
              <a:spcBef>
                <a:spcPts val="1400"/>
              </a:spcBef>
            </a:pP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Μόνο το 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24,3%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 θα επιχειρούσε ΚΑΡΠΑ επειδή γνωρίζει την τεχνική.</a:t>
            </a:r>
          </a:p>
          <a:p>
            <a:pPr>
              <a:spcBef>
                <a:spcPts val="1400"/>
              </a:spcBef>
            </a:pPr>
            <a:r>
              <a:rPr lang="el-GR" sz="2200" b="1" dirty="0">
                <a:solidFill>
                  <a:srgbClr val="C00000"/>
                </a:solidFill>
                <a:ea typeface="Microsoft JhengHei" panose="020B0604030504040204" pitchFamily="34" charset="-120"/>
                <a:cs typeface="Microsoft Sans Serif" pitchFamily="34" charset="0"/>
              </a:rPr>
              <a:t>Το 46% θα το έκανε με τηλεφωνική καθοδήγηση από το ΕΚΑΒ και το 20,6% δεν θα αναλάμβανε την ευθύνη.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algn="ctr"/>
            <a:fld id="{20F338DA-BC85-4453-8B11-3974063323BF}" type="slidenum">
              <a:rPr lang="el-GR"/>
              <a:t>24</a:t>
            </a:fld>
            <a:endParaRPr lang="el-G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9341C-2321-CB6E-278B-AEE3681DC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Γράφημα 5">
            <a:extLst>
              <a:ext uri="{FF2B5EF4-FFF2-40B4-BE49-F238E27FC236}">
                <a16:creationId xmlns:a16="http://schemas.microsoft.com/office/drawing/2014/main" id="{DD38769C-D3A4-0221-755E-9EADAA8D8C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2541284"/>
              </p:ext>
            </p:extLst>
          </p:nvPr>
        </p:nvGraphicFramePr>
        <p:xfrm>
          <a:off x="0" y="1477107"/>
          <a:ext cx="6205220" cy="5114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3 - Θέση αριθμού διαφάνειας">
            <a:extLst>
              <a:ext uri="{FF2B5EF4-FFF2-40B4-BE49-F238E27FC236}">
                <a16:creationId xmlns:a16="http://schemas.microsoft.com/office/drawing/2014/main" id="{616B43CE-B970-6482-794A-41EE5C0C0FEF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algn="ctr">
              <a:defRPr/>
            </a:pPr>
            <a:fld id="{20F338DA-BC85-4453-8B11-3974063323BF}" type="slidenum">
              <a:rPr lang="el-GR" altLang="en-US"/>
              <a:pPr algn="ctr">
                <a:defRPr/>
              </a:pPr>
              <a:t>25</a:t>
            </a:fld>
            <a:endParaRPr lang="el-GR" altLang="en-US" dirty="0"/>
          </a:p>
        </p:txBody>
      </p:sp>
      <p:sp>
        <p:nvSpPr>
          <p:cNvPr id="4120" name="Rectangle 8">
            <a:extLst>
              <a:ext uri="{FF2B5EF4-FFF2-40B4-BE49-F238E27FC236}">
                <a16:creationId xmlns:a16="http://schemas.microsoft.com/office/drawing/2014/main" id="{9B11B56D-514B-D649-133C-BDF5CAD8B7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1" y="55412"/>
            <a:ext cx="12175839" cy="807570"/>
          </a:xfrm>
          <a:noFill/>
        </p:spPr>
        <p:txBody>
          <a:bodyPr>
            <a:normAutofit fontScale="90000"/>
          </a:bodyPr>
          <a:lstStyle/>
          <a:p>
            <a:br>
              <a:rPr lang="el-GR" sz="1000" i="1" dirty="0">
                <a:ea typeface="Microsoft JhengHei" panose="020B0604030504040204" pitchFamily="34" charset="-120"/>
                <a:cs typeface="Microsoft Sans Serif" pitchFamily="34" charset="0"/>
              </a:rPr>
            </a:br>
            <a:r>
              <a:rPr lang="el-GR" sz="2000" i="1" dirty="0">
                <a:ea typeface="Microsoft JhengHei" panose="020B0604030504040204" pitchFamily="34" charset="-120"/>
                <a:cs typeface="Microsoft Sans Serif" pitchFamily="34" charset="0"/>
              </a:rPr>
              <a:t>ΕΡ: Αξιοποιήσατε το παραπεμπτικό/την πρόσκληση;</a:t>
            </a:r>
            <a:br>
              <a:rPr lang="el-GR" sz="2000" i="1" dirty="0">
                <a:ea typeface="Microsoft JhengHei" panose="020B0604030504040204" pitchFamily="34" charset="-120"/>
                <a:cs typeface="Microsoft Sans Serif" pitchFamily="34" charset="0"/>
              </a:rPr>
            </a:br>
            <a:r>
              <a:rPr lang="el-GR" sz="2000" b="1" i="1" dirty="0">
                <a:ea typeface="Microsoft JhengHei" panose="020B0604030504040204" pitchFamily="34" charset="-120"/>
                <a:cs typeface="Microsoft Sans Serif" pitchFamily="34" charset="0"/>
              </a:rPr>
              <a:t>Βάση: Έλαβαν SMS, ειδοποίηση ή παραπεμπτικό στο πλαίσιο του «ΠΡΟΛΑΜΒΑΝΩ» για τα καρδιαγγειακά νοσήματα</a:t>
            </a:r>
            <a:endParaRPr lang="el-GR" sz="2000" i="1" dirty="0">
              <a:ea typeface="Microsoft JhengHei" panose="020B0604030504040204" pitchFamily="34" charset="-120"/>
              <a:cs typeface="Microsoft Sans Serif" pitchFamily="34" charset="0"/>
            </a:endParaRPr>
          </a:p>
        </p:txBody>
      </p:sp>
      <p:graphicFrame>
        <p:nvGraphicFramePr>
          <p:cNvPr id="7" name="Γράφημα 8">
            <a:extLst>
              <a:ext uri="{FF2B5EF4-FFF2-40B4-BE49-F238E27FC236}">
                <a16:creationId xmlns:a16="http://schemas.microsoft.com/office/drawing/2014/main" id="{E7892C58-FA1F-6A41-A9E3-31683FFAE8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0787761"/>
              </p:ext>
            </p:extLst>
          </p:nvPr>
        </p:nvGraphicFramePr>
        <p:xfrm>
          <a:off x="5395965" y="988002"/>
          <a:ext cx="6699487" cy="5615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706600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0074" y="55412"/>
            <a:ext cx="10967085" cy="807570"/>
          </a:xfrm>
        </p:spPr>
        <p:txBody>
          <a:bodyPr>
            <a:noAutofit/>
          </a:bodyPr>
          <a:lstStyle/>
          <a:p>
            <a:r>
              <a:rPr lang="el-GR" sz="1800" i="1" dirty="0">
                <a:ea typeface="Microsoft JhengHei" panose="020B0604030504040204" pitchFamily="34" charset="-120"/>
                <a:cs typeface="Microsoft Sans Serif" pitchFamily="34" charset="0"/>
              </a:rPr>
              <a:t>Πόσοι αξιοποίησαν το «ΠΡΟΛΑΜΒΑΝΩ»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>
          <a:xfrm>
            <a:off x="838200" y="1300000"/>
            <a:ext cx="10515600" cy="4900000"/>
          </a:xfrm>
        </p:spPr>
        <p:txBody>
          <a:bodyPr>
            <a:normAutofit/>
          </a:bodyPr>
          <a:lstStyle/>
          <a:p>
            <a:pPr>
              <a:spcBef>
                <a:spcPts val="1400"/>
              </a:spcBef>
            </a:pP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Από όσους έλαβαν πρόσκληση, το 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58%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 ολοκλήρωσε τις εξετάσεις, το 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17,8%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 τις έκανε εν μέρει και το 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19,6%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 δεν τις έκανε.</a:t>
            </a:r>
          </a:p>
          <a:p>
            <a:pPr>
              <a:spcBef>
                <a:spcPts val="1400"/>
              </a:spcBef>
            </a:pPr>
            <a:r>
              <a:rPr lang="el-GR" sz="2200" b="1" dirty="0">
                <a:ea typeface="Microsoft JhengHei" panose="020B0604030504040204" pitchFamily="34" charset="-120"/>
                <a:cs typeface="Microsoft Sans Serif" pitchFamily="34" charset="0"/>
              </a:rPr>
              <a:t>Αποδεικνύεται και από την παρούσα έρευνα ότι το ΠΡΟΛΑΜΒΑΝΩ που αφορούσε τα καρδιαγγειακά αποδείχτηκε το πιο επιτυχημένο πρόγραμμα που έγινε και είχε τη μεγαλύτερη συμμετοχή των πολιτών. </a:t>
            </a:r>
          </a:p>
          <a:p>
            <a:pPr>
              <a:spcBef>
                <a:spcPts val="1400"/>
              </a:spcBef>
            </a:pPr>
            <a:r>
              <a:rPr lang="el-GR" sz="2200" b="1" dirty="0">
                <a:solidFill>
                  <a:srgbClr val="C00000"/>
                </a:solidFill>
                <a:ea typeface="Microsoft JhengHei" panose="020B0604030504040204" pitchFamily="34" charset="-120"/>
                <a:cs typeface="Microsoft Sans Serif" pitchFamily="34" charset="0"/>
              </a:rPr>
              <a:t>Σημαντική η συμβολή της Ελληνικής Καρδιολογικής Εταιρείας!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algn="ctr"/>
            <a:fld id="{20F338DA-BC85-4453-8B11-3974063323BF}" type="slidenum">
              <a:rPr lang="el-GR"/>
              <a:t>26</a:t>
            </a:fld>
            <a:endParaRPr lang="el-G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04ECD-2753-82A7-792E-F42492C9A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- Θέση αριθμού διαφάνειας">
            <a:extLst>
              <a:ext uri="{FF2B5EF4-FFF2-40B4-BE49-F238E27FC236}">
                <a16:creationId xmlns:a16="http://schemas.microsoft.com/office/drawing/2014/main" id="{2BF9A79A-99AA-E297-C440-364CCD4F7D22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F338DA-BC85-4453-8B11-3974063323BF}" type="slidenum">
              <a:rPr kumimoji="0" lang="el-G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DCE6F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l-GR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DCE6F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20" name="Rectangle 8">
            <a:extLst>
              <a:ext uri="{FF2B5EF4-FFF2-40B4-BE49-F238E27FC236}">
                <a16:creationId xmlns:a16="http://schemas.microsoft.com/office/drawing/2014/main" id="{2C78CC54-D768-8FA5-35D8-272AAE5C6C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wrap="square" lIns="91440" tIns="45720" rIns="91440" bIns="45720" rtlCol="0" anchor="ctr" anchorCtr="1" compatLnSpc="1">
            <a:normAutofit/>
          </a:bodyPr>
          <a:lstStyle/>
          <a:p>
            <a:br>
              <a:rPr lang="el-GR" sz="1200" dirty="0">
                <a:latin typeface="Aptos" panose="020B0004020202020204" pitchFamily="34" charset="0"/>
                <a:ea typeface="Microsoft JhengHei" panose="020B0604030504040204" pitchFamily="34" charset="-120"/>
                <a:cs typeface="Microsoft Sans Serif" pitchFamily="34" charset="0"/>
              </a:rPr>
            </a:br>
            <a:r>
              <a:rPr lang="el-GR" sz="1800" i="1" dirty="0">
                <a:latin typeface="Aptos" panose="020B0004020202020204" pitchFamily="34" charset="0"/>
                <a:ea typeface="Microsoft JhengHei" panose="020B0604030504040204" pitchFamily="34" charset="-120"/>
                <a:cs typeface="Microsoft Sans Serif" pitchFamily="34" charset="0"/>
              </a:rPr>
              <a:t>ΕΡ: </a:t>
            </a:r>
            <a:r>
              <a:rPr lang="el-GR" sz="1800" i="1" dirty="0">
                <a:ea typeface="Microsoft JhengHei" panose="020B0604030504040204" pitchFamily="34" charset="-120"/>
                <a:cs typeface="Microsoft Sans Serif" pitchFamily="34" charset="0"/>
              </a:rPr>
              <a:t>Συμφωνείτε ή διαφωνείτε με τις παρακάτω προτάσεις:</a:t>
            </a:r>
            <a:endParaRPr lang="el-GR" sz="1800" i="1" dirty="0">
              <a:latin typeface="Aptos" panose="020B0004020202020204" pitchFamily="34" charset="0"/>
              <a:ea typeface="Microsoft JhengHei" panose="020B0604030504040204" pitchFamily="34" charset="-120"/>
              <a:cs typeface="Microsoft Sans Serif" pitchFamily="34" charset="0"/>
            </a:endParaRPr>
          </a:p>
        </p:txBody>
      </p:sp>
      <p:graphicFrame>
        <p:nvGraphicFramePr>
          <p:cNvPr id="2" name="Γράφημα 8">
            <a:extLst>
              <a:ext uri="{FF2B5EF4-FFF2-40B4-BE49-F238E27FC236}">
                <a16:creationId xmlns:a16="http://schemas.microsoft.com/office/drawing/2014/main" id="{91AE6BD5-EE44-E0DD-DC00-6F3608FB18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3125671"/>
              </p:ext>
            </p:extLst>
          </p:nvPr>
        </p:nvGraphicFramePr>
        <p:xfrm>
          <a:off x="177202" y="1002085"/>
          <a:ext cx="11892878" cy="5855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067291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0074" y="55412"/>
            <a:ext cx="10967085" cy="807570"/>
          </a:xfrm>
        </p:spPr>
        <p:txBody>
          <a:bodyPr>
            <a:noAutofit/>
          </a:bodyPr>
          <a:lstStyle/>
          <a:p>
            <a:r>
              <a:rPr lang="el-GR" sz="1800" i="1" dirty="0">
                <a:ea typeface="Microsoft JhengHei" panose="020B0604030504040204" pitchFamily="34" charset="-120"/>
                <a:cs typeface="Microsoft Sans Serif" pitchFamily="34" charset="0"/>
              </a:rPr>
              <a:t>Στάση απέναντι σε μέτρα πολιτικής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>
          <a:xfrm>
            <a:off x="838200" y="1300000"/>
            <a:ext cx="10515600" cy="4900000"/>
          </a:xfrm>
        </p:spPr>
        <p:txBody>
          <a:bodyPr>
            <a:normAutofit/>
          </a:bodyPr>
          <a:lstStyle/>
          <a:p>
            <a:pPr>
              <a:spcBef>
                <a:spcPts val="1400"/>
              </a:spcBef>
            </a:pP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Υπάρχει σχεδόν καθολική συναίνεση: </a:t>
            </a:r>
            <a:r>
              <a:rPr lang="el-GR" sz="2200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96,4%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 υπέρ της εκπαίδευσης για τους παράγοντες κινδύνου στα σχολεία, </a:t>
            </a:r>
            <a:r>
              <a:rPr lang="el-GR" sz="2200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94,1%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 υπέρ περισσότερων απινιδωτών σε δημόσιους χώρους και </a:t>
            </a:r>
            <a:r>
              <a:rPr lang="el-GR" sz="2200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93%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 υπέρ της υποχρεωτικής εκπαίδευσης σε ΚΑΡΠΑ στο σχολείο.</a:t>
            </a:r>
          </a:p>
          <a:p>
            <a:pPr>
              <a:spcBef>
                <a:spcPts val="1400"/>
              </a:spcBef>
            </a:pPr>
            <a:r>
              <a:rPr lang="el-GR" sz="2200" b="1" dirty="0">
                <a:solidFill>
                  <a:srgbClr val="C00000"/>
                </a:solidFill>
                <a:ea typeface="Microsoft JhengHei" panose="020B0604030504040204" pitchFamily="34" charset="-120"/>
                <a:cs typeface="Microsoft Sans Serif" pitchFamily="34" charset="0"/>
              </a:rPr>
              <a:t>Οι πολίτες θέλουν πρόσθετα μέτρα πολιτικής με έμφαση στην πρώιμη ενημέρωση από το σχολείο!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algn="ctr"/>
            <a:fld id="{20F338DA-BC85-4453-8B11-3974063323BF}" type="slidenum">
              <a:rPr lang="el-GR"/>
              <a:t>28</a:t>
            </a:fld>
            <a:endParaRPr lang="el-GR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A7CD85-CE79-D090-9B5D-99DB1550C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- Θέση αριθμού διαφάνειας">
            <a:extLst>
              <a:ext uri="{FF2B5EF4-FFF2-40B4-BE49-F238E27FC236}">
                <a16:creationId xmlns:a16="http://schemas.microsoft.com/office/drawing/2014/main" id="{71A67E4A-7E05-2319-DFBE-C9F9787DE365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algn="ctr">
              <a:defRPr/>
            </a:pPr>
            <a:fld id="{20F338DA-BC85-4453-8B11-3974063323BF}" type="slidenum">
              <a:rPr lang="el-GR" altLang="en-US"/>
              <a:pPr algn="ctr">
                <a:defRPr/>
              </a:pPr>
              <a:t>29</a:t>
            </a:fld>
            <a:endParaRPr lang="el-GR" altLang="en-US" dirty="0"/>
          </a:p>
        </p:txBody>
      </p:sp>
      <p:sp>
        <p:nvSpPr>
          <p:cNvPr id="4120" name="Rectangle 8">
            <a:extLst>
              <a:ext uri="{FF2B5EF4-FFF2-40B4-BE49-F238E27FC236}">
                <a16:creationId xmlns:a16="http://schemas.microsoft.com/office/drawing/2014/main" id="{3CD0945B-8BA1-5D6C-9A20-CF77C16A73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0074" y="55412"/>
            <a:ext cx="10967085" cy="807570"/>
          </a:xfrm>
          <a:noFill/>
        </p:spPr>
        <p:txBody>
          <a:bodyPr>
            <a:noAutofit/>
          </a:bodyPr>
          <a:lstStyle/>
          <a:p>
            <a:br>
              <a:rPr lang="el-GR" sz="900" i="1" dirty="0">
                <a:ea typeface="Microsoft JhengHei" panose="020B0604030504040204" pitchFamily="34" charset="-120"/>
                <a:cs typeface="Microsoft Sans Serif" pitchFamily="34" charset="0"/>
              </a:rPr>
            </a:br>
            <a:r>
              <a:rPr lang="el-GR" sz="1800" i="1" dirty="0">
                <a:ea typeface="Microsoft JhengHei" panose="020B0604030504040204" pitchFamily="34" charset="-120"/>
                <a:cs typeface="Microsoft Sans Serif" pitchFamily="34" charset="0"/>
              </a:rPr>
              <a:t>ΕΡ: Ποια από τα παρακάτω θεωρείτε ότι πρέπει να αποτελούν προτεραιότητα της Πολιτείας </a:t>
            </a:r>
            <a:br>
              <a:rPr lang="el-GR" sz="1800" i="1" dirty="0">
                <a:ea typeface="Microsoft JhengHei" panose="020B0604030504040204" pitchFamily="34" charset="-120"/>
                <a:cs typeface="Microsoft Sans Serif" pitchFamily="34" charset="0"/>
              </a:rPr>
            </a:br>
            <a:r>
              <a:rPr lang="el-GR" sz="1800" i="1" dirty="0">
                <a:ea typeface="Microsoft JhengHei" panose="020B0604030504040204" pitchFamily="34" charset="-120"/>
                <a:cs typeface="Microsoft Sans Serif" pitchFamily="34" charset="0"/>
              </a:rPr>
              <a:t>για τη μείωση των καρδιαγγειακών νοσημάτων; ΕΠΙΛΕΞΤΕ ΕΩΣ 3.</a:t>
            </a:r>
            <a:endParaRPr lang="el-GR" sz="1800" b="1" i="1" dirty="0">
              <a:ea typeface="Microsoft JhengHei" panose="020B0604030504040204" pitchFamily="34" charset="-120"/>
              <a:cs typeface="Microsoft Sans Serif" pitchFamily="34" charset="0"/>
            </a:endParaRPr>
          </a:p>
        </p:txBody>
      </p:sp>
      <p:graphicFrame>
        <p:nvGraphicFramePr>
          <p:cNvPr id="6" name="Γράφημα 5">
            <a:extLst>
              <a:ext uri="{FF2B5EF4-FFF2-40B4-BE49-F238E27FC236}">
                <a16:creationId xmlns:a16="http://schemas.microsoft.com/office/drawing/2014/main" id="{FF71F002-C4E1-A880-3789-8BBB5178A3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81204720"/>
              </p:ext>
            </p:extLst>
          </p:nvPr>
        </p:nvGraphicFramePr>
        <p:xfrm>
          <a:off x="754762" y="1109255"/>
          <a:ext cx="10682475" cy="5693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382285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0074" y="55412"/>
            <a:ext cx="10967085" cy="807570"/>
          </a:xfrm>
        </p:spPr>
        <p:txBody>
          <a:bodyPr>
            <a:noAutofit/>
          </a:bodyPr>
          <a:lstStyle/>
          <a:p>
            <a:r>
              <a:rPr lang="el-GR" sz="1800" i="1" dirty="0">
                <a:ea typeface="Microsoft JhengHei" panose="020B0604030504040204" pitchFamily="34" charset="-120"/>
                <a:cs typeface="Microsoft Sans Serif" pitchFamily="34" charset="0"/>
              </a:rPr>
              <a:t>Τι πρέπει να αποτελεί προτεραιότητα της Πολιτείας;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>
          <a:xfrm>
            <a:off x="838200" y="1300000"/>
            <a:ext cx="10515600" cy="4900000"/>
          </a:xfrm>
        </p:spPr>
        <p:txBody>
          <a:bodyPr>
            <a:normAutofit/>
          </a:bodyPr>
          <a:lstStyle/>
          <a:p>
            <a:pPr>
              <a:spcBef>
                <a:spcPts val="1400"/>
              </a:spcBef>
            </a:pPr>
            <a:r>
              <a:rPr lang="el-GR" sz="2200" b="1" dirty="0">
                <a:solidFill>
                  <a:srgbClr val="C00000"/>
                </a:solidFill>
                <a:ea typeface="Microsoft JhengHei" panose="020B0604030504040204" pitchFamily="34" charset="-120"/>
                <a:cs typeface="Microsoft Sans Serif" pitchFamily="34" charset="0"/>
              </a:rPr>
              <a:t>Οι πολίτες ζητούν περισσότερες προληπτικές εξετάσεις και συνέχιση του «ΠΡΟΛΑΜΒΑΝΩ» (58,4%), εκπαίδευση από το σχολείο (51,7%) και περισσότερους απινιδωτές μαζί με εκπαίδευση σε ΚΑΡΠΑ (42,5%).</a:t>
            </a:r>
          </a:p>
          <a:p>
            <a:pPr>
              <a:spcBef>
                <a:spcPts val="1400"/>
              </a:spcBef>
            </a:pP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Πολύ πιο χαμηλά βρίσκονται η πρόσβαση στην πρωτοβάθμια φροντίδα (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25,1%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), τα υγιεινότερα τρόφιμα (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24,2%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) και οι εκστρατείες ενημέρωσης (</a:t>
            </a:r>
            <a:r>
              <a:rPr lang="el-GR" sz="2200" b="1" dirty="0">
                <a:solidFill>
                  <a:srgbClr val="2F6F6A"/>
                </a:solidFill>
                <a:ea typeface="Microsoft JhengHei" panose="020B0604030504040204" pitchFamily="34" charset="-120"/>
                <a:cs typeface="Microsoft Sans Serif" pitchFamily="34" charset="0"/>
              </a:rPr>
              <a:t>11,2%</a:t>
            </a:r>
            <a:r>
              <a:rPr lang="el-GR" sz="2200" dirty="0">
                <a:ea typeface="Microsoft JhengHei" panose="020B0604030504040204" pitchFamily="34" charset="-120"/>
                <a:cs typeface="Microsoft Sans Serif" pitchFamily="34" charset="0"/>
              </a:rPr>
              <a:t>).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algn="ctr"/>
            <a:fld id="{20F338DA-BC85-4453-8B11-3974063323BF}" type="slidenum">
              <a:rPr lang="el-GR"/>
              <a:t>30</a:t>
            </a:fld>
            <a:endParaRPr lang="el-GR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CD0A4-0B01-6BEE-C7BF-93184A3C8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- Θέση αριθμού διαφάνειας">
            <a:extLst>
              <a:ext uri="{FF2B5EF4-FFF2-40B4-BE49-F238E27FC236}">
                <a16:creationId xmlns:a16="http://schemas.microsoft.com/office/drawing/2014/main" id="{EC9AB1A0-84F0-931C-D4FB-6E5768192EF6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algn="ctr">
              <a:defRPr/>
            </a:pPr>
            <a:fld id="{20F338DA-BC85-4453-8B11-3974063323BF}" type="slidenum">
              <a:rPr lang="el-GR" altLang="en-US"/>
              <a:pPr algn="ctr">
                <a:defRPr/>
              </a:pPr>
              <a:t>31</a:t>
            </a:fld>
            <a:endParaRPr lang="el-GR" altLang="en-US" dirty="0"/>
          </a:p>
        </p:txBody>
      </p:sp>
      <p:sp>
        <p:nvSpPr>
          <p:cNvPr id="4120" name="Rectangle 8">
            <a:extLst>
              <a:ext uri="{FF2B5EF4-FFF2-40B4-BE49-F238E27FC236}">
                <a16:creationId xmlns:a16="http://schemas.microsoft.com/office/drawing/2014/main" id="{43B3AC63-3E39-0BCC-419B-654007AC96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43280" y="55412"/>
            <a:ext cx="10723880" cy="807570"/>
          </a:xfrm>
          <a:noFill/>
        </p:spPr>
        <p:txBody>
          <a:bodyPr>
            <a:normAutofit/>
          </a:bodyPr>
          <a:lstStyle/>
          <a:p>
            <a:br>
              <a:rPr lang="el-GR" sz="1000" i="1" dirty="0">
                <a:ea typeface="Microsoft JhengHei" panose="020B0604030504040204" pitchFamily="34" charset="-120"/>
                <a:cs typeface="Microsoft Sans Serif" pitchFamily="34" charset="0"/>
              </a:rPr>
            </a:br>
            <a:r>
              <a:rPr lang="el-GR" sz="1700" i="1" dirty="0">
                <a:ea typeface="Microsoft JhengHei" panose="020B0604030504040204" pitchFamily="34" charset="-120"/>
                <a:cs typeface="Microsoft Sans Serif" pitchFamily="34" charset="0"/>
              </a:rPr>
              <a:t>ΕΡ: Ποιες πηγές ενημέρωσης για την καρδιαγγειακή σας υγεία εμπιστεύεστε περισσότερο;  </a:t>
            </a:r>
            <a:br>
              <a:rPr lang="el-GR" sz="1700" i="1" dirty="0">
                <a:ea typeface="Microsoft JhengHei" panose="020B0604030504040204" pitchFamily="34" charset="-120"/>
                <a:cs typeface="Microsoft Sans Serif" pitchFamily="34" charset="0"/>
              </a:rPr>
            </a:br>
            <a:r>
              <a:rPr lang="el-GR" sz="1700" i="1" dirty="0">
                <a:ea typeface="Microsoft JhengHei" panose="020B0604030504040204" pitchFamily="34" charset="-120"/>
                <a:cs typeface="Microsoft Sans Serif" pitchFamily="34" charset="0"/>
              </a:rPr>
              <a:t>(πολλαπλή έως 5 απαντήσεις)</a:t>
            </a:r>
          </a:p>
        </p:txBody>
      </p:sp>
      <p:graphicFrame>
        <p:nvGraphicFramePr>
          <p:cNvPr id="4" name="Γράφημα 5">
            <a:extLst>
              <a:ext uri="{FF2B5EF4-FFF2-40B4-BE49-F238E27FC236}">
                <a16:creationId xmlns:a16="http://schemas.microsoft.com/office/drawing/2014/main" id="{BBB56671-DECD-E3E2-0860-C5DC1255843F}"/>
              </a:ext>
            </a:extLst>
          </p:cNvPr>
          <p:cNvGraphicFramePr/>
          <p:nvPr/>
        </p:nvGraphicFramePr>
        <p:xfrm>
          <a:off x="754762" y="1109255"/>
          <a:ext cx="10682475" cy="5693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408489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>
            <a:extLst>
              <a:ext uri="{FF2B5EF4-FFF2-40B4-BE49-F238E27FC236}">
                <a16:creationId xmlns:a16="http://schemas.microsoft.com/office/drawing/2014/main" id="{19151B17-930F-A56E-CF53-11A6147D0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3" y="1386673"/>
            <a:ext cx="10515600" cy="4421274"/>
          </a:xfrm>
        </p:spPr>
        <p:txBody>
          <a:bodyPr>
            <a:normAutofit/>
          </a:bodyPr>
          <a:lstStyle/>
          <a:p>
            <a:r>
              <a:rPr lang="el-GR" sz="2200" dirty="0"/>
              <a:t>Οι πολίτες  εμπιστεύονται ως  πηγές ενημέρωσης για την καρδιαγγειακή τους υγεία τον Καρδιολόγο σε ποσοστό 79,9% και την Ελληνική Καρδιολογική εταιρεία σε ποσοστό  23,4%!</a:t>
            </a:r>
          </a:p>
          <a:p>
            <a:endParaRPr lang="el-GR" sz="2200" u="sng" dirty="0"/>
          </a:p>
          <a:p>
            <a:r>
              <a:rPr lang="el-GR" sz="2200" b="1" dirty="0">
                <a:solidFill>
                  <a:srgbClr val="C00000"/>
                </a:solidFill>
              </a:rPr>
              <a:t>Σημαντικό εύρημα και θετικό, αν αναλογιστεί κανείς την επιρροή που έχουν τα </a:t>
            </a:r>
            <a:r>
              <a:rPr lang="en-US" sz="2200" b="1" dirty="0">
                <a:solidFill>
                  <a:srgbClr val="C00000"/>
                </a:solidFill>
              </a:rPr>
              <a:t>social media </a:t>
            </a:r>
            <a:r>
              <a:rPr lang="el-GR" sz="2200" b="1" dirty="0">
                <a:solidFill>
                  <a:srgbClr val="C00000"/>
                </a:solidFill>
              </a:rPr>
              <a:t>και η τεχνητή νοημοσύνη!</a:t>
            </a:r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52D21BAF-2465-2C21-E500-691C81F36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z="17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Microsoft JhengHei" panose="020B0604030504040204" pitchFamily="34" charset="-120"/>
                <a:cs typeface="Microsoft Sans Serif" pitchFamily="34" charset="0"/>
              </a:rPr>
              <a:t>: Ποιες πηγές ενημέρωσης για την καρδιαγγειακή σας υγεία εμπιστεύεστε περισσότερο;  </a:t>
            </a:r>
            <a:br>
              <a:rPr kumimoji="0" lang="el-GR" sz="17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Microsoft JhengHei" panose="020B0604030504040204" pitchFamily="34" charset="-120"/>
                <a:cs typeface="Microsoft Sans Serif" pitchFamily="34" charset="0"/>
              </a:rPr>
            </a:br>
            <a:r>
              <a:rPr kumimoji="0" lang="el-GR" sz="17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Microsoft JhengHei" panose="020B0604030504040204" pitchFamily="34" charset="-120"/>
                <a:cs typeface="Microsoft Sans Serif" pitchFamily="34" charset="0"/>
              </a:rPr>
              <a:t>(πολλαπλή έως 5 απαντήσεις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942453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>
            <a:extLst>
              <a:ext uri="{FF2B5EF4-FFF2-40B4-BE49-F238E27FC236}">
                <a16:creationId xmlns:a16="http://schemas.microsoft.com/office/drawing/2014/main" id="{680A086F-196E-86CF-2480-6260DB6AA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666" y="1151467"/>
            <a:ext cx="11904133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200" b="1" dirty="0"/>
              <a:t>Το μεγαλύτερο πρόβλημα δεν είναι η έλλειψη γενικής γνώσης. </a:t>
            </a:r>
          </a:p>
          <a:p>
            <a:pPr marL="0" indent="0">
              <a:buNone/>
            </a:pPr>
            <a:r>
              <a:rPr lang="el-GR" sz="2200" b="1" dirty="0"/>
              <a:t>Είναι η απόσταση ανάμεσα στο «ξέρω» και στο «κάνω»!</a:t>
            </a:r>
          </a:p>
          <a:p>
            <a:pPr marL="0" indent="0">
              <a:buNone/>
            </a:pPr>
            <a:endParaRPr lang="el-GR" sz="2200" b="1" dirty="0"/>
          </a:p>
          <a:p>
            <a:r>
              <a:rPr lang="el-GR" sz="2200" b="1" u="sng" dirty="0">
                <a:solidFill>
                  <a:srgbClr val="FF0000"/>
                </a:solidFill>
              </a:rPr>
              <a:t>Υποτιμούμε</a:t>
            </a:r>
            <a:r>
              <a:rPr lang="el-GR" sz="2200" b="1" dirty="0"/>
              <a:t> τον προσωπικό μας κίνδυνο</a:t>
            </a:r>
          </a:p>
          <a:p>
            <a:r>
              <a:rPr lang="el-GR" sz="2200" b="1" u="sng" dirty="0">
                <a:solidFill>
                  <a:srgbClr val="FF0000"/>
                </a:solidFill>
              </a:rPr>
              <a:t>Γνωρίζουμε</a:t>
            </a:r>
            <a:r>
              <a:rPr lang="el-GR" sz="2200" b="1" dirty="0"/>
              <a:t> μερικώς τις δικές μας τιμές</a:t>
            </a:r>
          </a:p>
          <a:p>
            <a:r>
              <a:rPr lang="el-GR" sz="2200" b="1" u="sng" dirty="0">
                <a:solidFill>
                  <a:srgbClr val="FF0000"/>
                </a:solidFill>
              </a:rPr>
              <a:t>Καπνίζουμε</a:t>
            </a:r>
            <a:r>
              <a:rPr lang="el-GR" sz="2200" b="1" dirty="0"/>
              <a:t> σε υψηλά ποσοστά</a:t>
            </a:r>
          </a:p>
          <a:p>
            <a:r>
              <a:rPr lang="el-GR" sz="2200" b="1" u="sng" dirty="0">
                <a:solidFill>
                  <a:srgbClr val="FF0000"/>
                </a:solidFill>
              </a:rPr>
              <a:t>Δεν είμαστε έτοιμοι </a:t>
            </a:r>
            <a:r>
              <a:rPr lang="el-GR" sz="2200" b="1" dirty="0"/>
              <a:t>να δράσουμε σε επείγον περιστατικό. </a:t>
            </a:r>
            <a:endParaRPr lang="el-GR" sz="2200" dirty="0"/>
          </a:p>
          <a:p>
            <a:pPr marL="0" indent="0">
              <a:buNone/>
            </a:pPr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4A8384B6-2E18-4FD0-869A-935F6CEFA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/>
              <a:t>ΣΥΜΠΕΡΑΣΜΑΤΑ</a:t>
            </a:r>
          </a:p>
        </p:txBody>
      </p:sp>
    </p:spTree>
    <p:extLst>
      <p:ext uri="{BB962C8B-B14F-4D97-AF65-F5344CB8AC3E}">
        <p14:creationId xmlns:p14="http://schemas.microsoft.com/office/powerpoint/2010/main" val="15499570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>
            <a:extLst>
              <a:ext uri="{FF2B5EF4-FFF2-40B4-BE49-F238E27FC236}">
                <a16:creationId xmlns:a16="http://schemas.microsoft.com/office/drawing/2014/main" id="{043C3BE8-8072-4A27-2010-7093F586E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33" y="1270000"/>
            <a:ext cx="10701870" cy="4351867"/>
          </a:xfrm>
        </p:spPr>
        <p:txBody>
          <a:bodyPr/>
          <a:lstStyle/>
          <a:p>
            <a:pPr marL="0" indent="0">
              <a:buNone/>
            </a:pPr>
            <a:endParaRPr lang="el-GR" sz="2200" b="1" dirty="0"/>
          </a:p>
          <a:p>
            <a:pPr marL="0" indent="0">
              <a:buNone/>
            </a:pPr>
            <a:r>
              <a:rPr lang="el-GR" sz="2200" b="1" dirty="0"/>
              <a:t>Οι πολίτες δηλώνουν πρόθυμοι να εκπαιδευτούν στην ΚΑΡΠΑ και στηρίζουν ξεκάθαρα την πρόληψη και την εκπαίδευση, ιδιαίτερα στα σχολεία. </a:t>
            </a:r>
          </a:p>
          <a:p>
            <a:pPr marL="0" indent="0">
              <a:buNone/>
            </a:pPr>
            <a:endParaRPr lang="el-GR" sz="2200" b="1" dirty="0"/>
          </a:p>
          <a:p>
            <a:pPr marL="0" indent="0">
              <a:buNone/>
            </a:pPr>
            <a:r>
              <a:rPr lang="el-GR" sz="2200" b="1" dirty="0"/>
              <a:t>Δείχνει να επιζητούν πρωτοβουλίες από την Πολιτεία καθώς και πιο συγκεκριμένες και τολμηρές πολιτικές για την πρόληψη υγείας ευρύτερα.</a:t>
            </a:r>
            <a:endParaRPr lang="el-GR" sz="2200" dirty="0"/>
          </a:p>
          <a:p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C93E0AF8-B01B-D2AB-ADA2-71BE8BE7C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/>
              <a:t>ΣΥΜΠΕΡΑΣΜΑΤΑ</a:t>
            </a:r>
          </a:p>
        </p:txBody>
      </p:sp>
    </p:spTree>
    <p:extLst>
      <p:ext uri="{BB962C8B-B14F-4D97-AF65-F5344CB8AC3E}">
        <p14:creationId xmlns:p14="http://schemas.microsoft.com/office/powerpoint/2010/main" val="16509289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>
            <a:extLst>
              <a:ext uri="{FF2B5EF4-FFF2-40B4-BE49-F238E27FC236}">
                <a16:creationId xmlns:a16="http://schemas.microsoft.com/office/drawing/2014/main" id="{85E2D01F-4C1C-4717-68BF-37C4E5235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200" b="1" dirty="0"/>
              <a:t>Η πρόληψη των καρδιαγγειακών νοσημάτων απαιτεί:</a:t>
            </a:r>
          </a:p>
          <a:p>
            <a:pPr marL="0" indent="0">
              <a:buNone/>
            </a:pPr>
            <a:endParaRPr lang="el-GR" sz="2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l-GR" sz="2200" b="1" dirty="0">
                <a:solidFill>
                  <a:srgbClr val="FF0000"/>
                </a:solidFill>
              </a:rPr>
              <a:t>Συνεχή εγρήγορση και μέτρα πολιτικής από Πολιτεία και αρμόδιους φορείς</a:t>
            </a:r>
          </a:p>
          <a:p>
            <a:pPr marL="0" indent="0">
              <a:buNone/>
            </a:pPr>
            <a:r>
              <a:rPr lang="el-GR" sz="2200" b="1" dirty="0">
                <a:solidFill>
                  <a:srgbClr val="FF0000"/>
                </a:solidFill>
              </a:rPr>
              <a:t>Προσωπική συμμετοχή του κάθε πολίτη</a:t>
            </a:r>
          </a:p>
          <a:p>
            <a:pPr marL="0" indent="0">
              <a:buNone/>
            </a:pPr>
            <a:r>
              <a:rPr lang="el-GR" sz="2200" b="1" dirty="0">
                <a:solidFill>
                  <a:srgbClr val="FF0000"/>
                </a:solidFill>
              </a:rPr>
              <a:t>Αξιόπιστη ιατρική ενημέρωση </a:t>
            </a:r>
          </a:p>
          <a:p>
            <a:pPr marL="0" indent="0">
              <a:buNone/>
            </a:pPr>
            <a:r>
              <a:rPr lang="el-GR" sz="2200" b="1" dirty="0">
                <a:solidFill>
                  <a:srgbClr val="FF0000"/>
                </a:solidFill>
              </a:rPr>
              <a:t>Οργανωμένες παρεμβάσεις μέσα στην κοινωνία από Πολιτεία-Επιστημονικές Εταιρείες</a:t>
            </a:r>
          </a:p>
          <a:p>
            <a:pPr marL="0" indent="0">
              <a:buNone/>
            </a:pPr>
            <a:endParaRPr lang="el-GR" sz="2200" b="1" dirty="0"/>
          </a:p>
          <a:p>
            <a:pPr marL="0" indent="0">
              <a:buNone/>
            </a:pPr>
            <a:r>
              <a:rPr lang="el-GR" sz="2200" b="1" dirty="0"/>
              <a:t>που θα ξεκινούν από μικρή ηλικία και θα επεκτείνονται </a:t>
            </a:r>
            <a:r>
              <a:rPr lang="el-GR" sz="2200" b="1"/>
              <a:t>με συνολική </a:t>
            </a:r>
            <a:r>
              <a:rPr lang="el-GR" sz="2200" b="1" dirty="0"/>
              <a:t>εκπαίδευση του γενικού πληθυσμού.</a:t>
            </a:r>
          </a:p>
          <a:p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F7BFAE0B-479E-129F-6E62-BC92363CB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b="1" dirty="0"/>
              <a:t>ΤΟ ΜΗΝΥΜΑ ΤΗΣ ΕΚΕ</a:t>
            </a:r>
          </a:p>
        </p:txBody>
      </p:sp>
    </p:spTree>
    <p:extLst>
      <p:ext uri="{BB962C8B-B14F-4D97-AF65-F5344CB8AC3E}">
        <p14:creationId xmlns:p14="http://schemas.microsoft.com/office/powerpoint/2010/main" val="21160464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>
            <a:extLst>
              <a:ext uri="{FF2B5EF4-FFF2-40B4-BE49-F238E27FC236}">
                <a16:creationId xmlns:a16="http://schemas.microsoft.com/office/drawing/2014/main" id="{56B34DAE-C60D-99A8-5E6A-1ED823682A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l-GR" sz="2400" b="1" dirty="0"/>
              <a:t>Η ΕΚΕ ως επιστημονική εταιρεία με πολύπλευρο επιστημονικό και κοινωνικό έργο θα παρουσιάσει το επόμενο διάστημα και θα προτείνει στην Πολιτεία ένα </a:t>
            </a:r>
            <a:r>
              <a:rPr lang="el-GR" sz="2400" b="1" dirty="0" err="1"/>
              <a:t>μεσο</a:t>
            </a:r>
            <a:r>
              <a:rPr lang="el-GR" sz="2400" b="1" dirty="0"/>
              <a:t>-μακροπρόθεσμο</a:t>
            </a:r>
          </a:p>
          <a:p>
            <a:pPr marL="0" indent="0" algn="ctr">
              <a:buNone/>
            </a:pPr>
            <a:endParaRPr lang="el-GR" b="1" dirty="0"/>
          </a:p>
          <a:p>
            <a:pPr marL="0" indent="0" algn="ctr">
              <a:buNone/>
            </a:pPr>
            <a:r>
              <a:rPr lang="el-GR" sz="3600" b="1" dirty="0">
                <a:solidFill>
                  <a:srgbClr val="0070C0"/>
                </a:solidFill>
              </a:rPr>
              <a:t>Εθνικό Σχέδιο </a:t>
            </a:r>
          </a:p>
          <a:p>
            <a:pPr marL="0" indent="0" algn="ctr">
              <a:buNone/>
            </a:pPr>
            <a:r>
              <a:rPr lang="el-GR" sz="3600" b="1" dirty="0">
                <a:solidFill>
                  <a:srgbClr val="0070C0"/>
                </a:solidFill>
              </a:rPr>
              <a:t>Πρόληψης &amp; Αντιμετώπισης Καρδιαγγειακών Νόσων </a:t>
            </a:r>
          </a:p>
          <a:p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FD26BF54-EFA1-9D6F-1224-4CCA464CC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b="1" dirty="0"/>
              <a:t>ΤΟ ΜΗΝΥΜΑ ΤΗΣ ΕΚΕ</a:t>
            </a:r>
          </a:p>
        </p:txBody>
      </p:sp>
    </p:spTree>
    <p:extLst>
      <p:ext uri="{BB962C8B-B14F-4D97-AF65-F5344CB8AC3E}">
        <p14:creationId xmlns:p14="http://schemas.microsoft.com/office/powerpoint/2010/main" val="36320734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>
            <a:extLst>
              <a:ext uri="{FF2B5EF4-FFF2-40B4-BE49-F238E27FC236}">
                <a16:creationId xmlns:a16="http://schemas.microsoft.com/office/drawing/2014/main" id="{881BA34F-D6D3-2910-C539-952BE2BF37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l-GR" sz="2400" b="1" dirty="0">
                <a:solidFill>
                  <a:srgbClr val="0070C0"/>
                </a:solidFill>
              </a:rPr>
              <a:t>Η Ελληνική Καρδιολογική Εταιρεία δεσμεύεται να θέσει την επιστημονική της γνώση, το δίκτυο των χιλιάδων μελών της και την εμπιστοσύνη που της δείχνουν οι πολίτες στην υπηρεσία αυτού του στόχου. </a:t>
            </a:r>
          </a:p>
          <a:p>
            <a:pPr marL="0" indent="0" algn="ctr">
              <a:buNone/>
            </a:pPr>
            <a:endParaRPr lang="el-GR" sz="2400" b="1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el-GR" sz="2400" b="1" dirty="0">
                <a:solidFill>
                  <a:srgbClr val="0070C0"/>
                </a:solidFill>
              </a:rPr>
              <a:t>Καλούμε την Πολιτεία, τους συλλόγους ασθενών και όλους τους αρμόδιους φορείς σε κοινή δράση.</a:t>
            </a:r>
          </a:p>
          <a:p>
            <a:endParaRPr lang="el-GR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1B39DCCE-A60D-A355-E2F4-CC7EFF2DA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b="1" dirty="0"/>
              <a:t>ΔΕΣΜΕΥΟΜΑΣΤΕ</a:t>
            </a:r>
          </a:p>
        </p:txBody>
      </p:sp>
    </p:spTree>
    <p:extLst>
      <p:ext uri="{BB962C8B-B14F-4D97-AF65-F5344CB8AC3E}">
        <p14:creationId xmlns:p14="http://schemas.microsoft.com/office/powerpoint/2010/main" val="163621150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8021</TotalTime>
  <Words>1501</Words>
  <Application>Microsoft Office PowerPoint</Application>
  <PresentationFormat>Ευρεία οθόνη</PresentationFormat>
  <Paragraphs>175</Paragraphs>
  <Slides>37</Slides>
  <Notes>16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37</vt:i4>
      </vt:variant>
    </vt:vector>
  </HeadingPairs>
  <TitlesOfParts>
    <vt:vector size="42" baseType="lpstr">
      <vt:lpstr>Microsoft JhengHei</vt:lpstr>
      <vt:lpstr>Aptos</vt:lpstr>
      <vt:lpstr>Arial</vt:lpstr>
      <vt:lpstr>Calibri</vt:lpstr>
      <vt:lpstr>1_Office Theme</vt:lpstr>
      <vt:lpstr>Η γνώση των πολιτών για τα καρδιαγγειακά  νοσήματα  ΕΡΕΥΝΑ ΚΟΙΝΗΣ ΓΝΩΜΗΣ</vt:lpstr>
      <vt:lpstr>ΤΑΥΤΟΤΗΤΑ ΤΗΣ ΕΡΕΥΝΑΣ</vt:lpstr>
      <vt:lpstr>ΕΡ: Ποια θεωρείτε ότι είναι η σημαντικότερη αιτία θανάτου στην Ελλάδα;</vt:lpstr>
      <vt:lpstr>Ποια είναι η σημαντικότερη αιτία θανάτου στην Ελλάδα;</vt:lpstr>
      <vt:lpstr> ΕΡ: Εξ όσων γνωρίζετε, τα καρδιαγγειακά νοσήματα αφορούν περισσότερο τους άνδρες, τις γυναίκες  ή και τα δύο φύλα εξίσου;</vt:lpstr>
      <vt:lpstr>Αφορούν τα καρδιαγγειακά περισσότερο τους άνδρες ή τις γυναίκες;</vt:lpstr>
      <vt:lpstr>ΕΡ: Ποιοι από αυτούς τους  παράγοντες αυξάνουν περισσότερο τον κίνδυνο καρδιαγγειακής νόσου;</vt:lpstr>
      <vt:lpstr>Ποιοι παράγοντες αυξάνουν περισσότερο τον κίνδυνο</vt:lpstr>
      <vt:lpstr>ΕΡ: Ποια από τα παρακάτω θεωρείτε ότι μπορεί να αποτελούν συμπτώματα εμφράγματος;</vt:lpstr>
      <vt:lpstr>Ποια είναι τα συμπτώματα εμφράγματος;</vt:lpstr>
      <vt:lpstr> ΕΡ: Πόσο σίγουρος/η αισθάνεστε ότι θα μπορούσατε να αναγνωρίσετε ένα πιθανό έμφραγμα ή εγκεφαλικό επεισόδιο;</vt:lpstr>
      <vt:lpstr>Πόσο σίγουροι είσαστε ότι θα αναγνωρίζατε έμφραγμα ή εγκεφαλικό</vt:lpstr>
      <vt:lpstr> ΕΡ: Γενικά, πόσο πιθανό θεωρείτε να εμφανίσετε εσείς προσωπικά καρδιαγγειακό πρόβλημα τα επόμενα 10 χρόνια;</vt:lpstr>
      <vt:lpstr>Προσωπικός κίνδυνος την επόμενη δεκαετία</vt:lpstr>
      <vt:lpstr>ΕΡ: Γνωρίζετε περίπου ποια είναι συνήθως:</vt:lpstr>
      <vt:lpstr>Γνωρίζετε τις δικές σας τιμές;</vt:lpstr>
      <vt:lpstr> ΕΡ: Κατά τους τελευταίους 12 μήνες, έχετε συζητήσει με γιατρό τον προσωπικό σας καρδιαγγειακό κίνδυνο;</vt:lpstr>
      <vt:lpstr>Συζητήσατε με γιατρό τον προσωπικό σας καρδιαγγειακό κίνδυνο τους τελευταίους 12 μήνες;</vt:lpstr>
      <vt:lpstr> ΕΡ: Ποια είναι η σχέση σας με το κάπνισμα/ άτμισμα αυτή την περίοδο; </vt:lpstr>
      <vt:lpstr>Κάπνισμα/άτμισμα</vt:lpstr>
      <vt:lpstr> ΕΡ: Ποιον αριθμό θα καλούσατε σε περιστατικό αιφνίδιου  καρδιακού επεισοδίου;</vt:lpstr>
      <vt:lpstr>Ποιον αριθμό θα καλούσατε σε αιφνίδιο καρδιακό επεισόδιο</vt:lpstr>
      <vt:lpstr> ΕΡ: Εάν ένας άγνωστος κατέρρεε μπροστά σας, δεν ανταποκρινόταν και δεν ανέπνεε φυσιολογικά,  πόσο πιθανό είναι να επιχειρούσατε ΚΑΡΠΑ; </vt:lpstr>
      <vt:lpstr>Θα κάνατε ΚΑΡΠΑ σε άγνωστο που κατέρρευσε;</vt:lpstr>
      <vt:lpstr> ΕΡ: Αξιοποιήσατε το παραπεμπτικό/την πρόσκληση; Βάση: Έλαβαν SMS, ειδοποίηση ή παραπεμπτικό στο πλαίσιο του «ΠΡΟΛΑΜΒΑΝΩ» για τα καρδιαγγειακά νοσήματα</vt:lpstr>
      <vt:lpstr>Πόσοι αξιοποίησαν το «ΠΡΟΛΑΜΒΑΝΩ»</vt:lpstr>
      <vt:lpstr> ΕΡ: Συμφωνείτε ή διαφωνείτε με τις παρακάτω προτάσεις:</vt:lpstr>
      <vt:lpstr>Στάση απέναντι σε μέτρα πολιτικής</vt:lpstr>
      <vt:lpstr> ΕΡ: Ποια από τα παρακάτω θεωρείτε ότι πρέπει να αποτελούν προτεραιότητα της Πολιτείας  για τη μείωση των καρδιαγγειακών νοσημάτων; ΕΠΙΛΕΞΤΕ ΕΩΣ 3.</vt:lpstr>
      <vt:lpstr>Τι πρέπει να αποτελεί προτεραιότητα της Πολιτείας;</vt:lpstr>
      <vt:lpstr> ΕΡ: Ποιες πηγές ενημέρωσης για την καρδιαγγειακή σας υγεία εμπιστεύεστε περισσότερο;   (πολλαπλή έως 5 απαντήσεις)</vt:lpstr>
      <vt:lpstr>: Ποιες πηγές ενημέρωσης για την καρδιαγγειακή σας υγεία εμπιστεύεστε περισσότερο;   (πολλαπλή έως 5 απαντήσεις</vt:lpstr>
      <vt:lpstr>ΣΥΜΠΕΡΑΣΜΑΤΑ</vt:lpstr>
      <vt:lpstr>ΣΥΜΠΕΡΑΣΜΑΤΑ</vt:lpstr>
      <vt:lpstr>ΤΟ ΜΗΝΥΜΑ ΤΗΣ ΕΚΕ</vt:lpstr>
      <vt:lpstr>ΤΟ ΜΗΝΥΜΑ ΤΗΣ ΕΚΕ</vt:lpstr>
      <vt:lpstr>ΔΕΣΜΕΥΟΜΑΣΤΕ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itsupport@marc.gr</dc:creator>
  <cp:lastModifiedBy>Dimitris DK. Karagiorgos</cp:lastModifiedBy>
  <cp:revision>186</cp:revision>
  <dcterms:created xsi:type="dcterms:W3CDTF">2026-01-18T09:51:31Z</dcterms:created>
  <dcterms:modified xsi:type="dcterms:W3CDTF">2026-09-30T14:21:08Z</dcterms:modified>
</cp:coreProperties>
</file>