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9"/>
  </p:notesMasterIdLst>
  <p:handoutMasterIdLst>
    <p:handoutMasterId r:id="rId30"/>
  </p:handoutMasterIdLst>
  <p:sldIdLst>
    <p:sldId id="256" r:id="rId2"/>
    <p:sldId id="458" r:id="rId3"/>
    <p:sldId id="465" r:id="rId4"/>
    <p:sldId id="466" r:id="rId5"/>
    <p:sldId id="426" r:id="rId6"/>
    <p:sldId id="443" r:id="rId7"/>
    <p:sldId id="463" r:id="rId8"/>
    <p:sldId id="427" r:id="rId9"/>
    <p:sldId id="444" r:id="rId10"/>
    <p:sldId id="459" r:id="rId11"/>
    <p:sldId id="429" r:id="rId12"/>
    <p:sldId id="448" r:id="rId13"/>
    <p:sldId id="461" r:id="rId14"/>
    <p:sldId id="430" r:id="rId15"/>
    <p:sldId id="449" r:id="rId16"/>
    <p:sldId id="431" r:id="rId17"/>
    <p:sldId id="450" r:id="rId18"/>
    <p:sldId id="433" r:id="rId19"/>
    <p:sldId id="452" r:id="rId20"/>
    <p:sldId id="434" r:id="rId21"/>
    <p:sldId id="453" r:id="rId22"/>
    <p:sldId id="462" r:id="rId23"/>
    <p:sldId id="467" r:id="rId24"/>
    <p:sldId id="436" r:id="rId25"/>
    <p:sldId id="454" r:id="rId26"/>
    <p:sldId id="455" r:id="rId27"/>
    <p:sldId id="438" r:id="rId28"/>
  </p:sldIdLst>
  <p:sldSz cx="9144000" cy="6858000" type="screen4x3"/>
  <p:notesSz cx="6858000" cy="96377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B64AAC"/>
    <a:srgbClr val="0000FF"/>
    <a:srgbClr val="0033CC"/>
    <a:srgbClr val="000099"/>
    <a:srgbClr val="FF9999"/>
    <a:srgbClr val="FF9900"/>
    <a:srgbClr val="C5D3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56" autoAdjust="0"/>
    <p:restoredTop sz="94549" autoAdjust="0"/>
  </p:normalViewPr>
  <p:slideViewPr>
    <p:cSldViewPr>
      <p:cViewPr>
        <p:scale>
          <a:sx n="100" d="100"/>
          <a:sy n="100" d="100"/>
        </p:scale>
        <p:origin x="-966" y="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4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9.xml"/><Relationship Id="rId3" Type="http://schemas.openxmlformats.org/officeDocument/2006/relationships/slide" Target="slides/slide7.xml"/><Relationship Id="rId7" Type="http://schemas.openxmlformats.org/officeDocument/2006/relationships/slide" Target="slides/slide17.xml"/><Relationship Id="rId2" Type="http://schemas.openxmlformats.org/officeDocument/2006/relationships/slide" Target="slides/slide6.xml"/><Relationship Id="rId1" Type="http://schemas.openxmlformats.org/officeDocument/2006/relationships/slide" Target="slides/slide1.xml"/><Relationship Id="rId6" Type="http://schemas.openxmlformats.org/officeDocument/2006/relationships/slide" Target="slides/slide15.xml"/><Relationship Id="rId5" Type="http://schemas.openxmlformats.org/officeDocument/2006/relationships/slide" Target="slides/slide10.xml"/><Relationship Id="rId10" Type="http://schemas.openxmlformats.org/officeDocument/2006/relationships/slide" Target="slides/slide22.xml"/><Relationship Id="rId4" Type="http://schemas.openxmlformats.org/officeDocument/2006/relationships/slide" Target="slides/slide9.xml"/><Relationship Id="rId9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830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830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5113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830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155113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FA94FFE-C55B-4DD8-B80D-9D93297EEF5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BCBC5AF-E1CE-4F00-89F6-CB2C2328B76D}" type="datetimeFigureOut">
              <a:rPr lang="el-GR"/>
              <a:pPr>
                <a:defRPr/>
              </a:pPr>
              <a:t>23/11/2016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019175" y="722313"/>
            <a:ext cx="4819650" cy="3614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578350"/>
            <a:ext cx="5486400" cy="4337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153525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153525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4D38949-37C9-4484-B46F-430F7A87B98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D6013C-E2BB-4D17-9597-4F2C8BE01118}" type="slidenum">
              <a:rPr lang="el-GR" smtClean="0"/>
              <a:pPr>
                <a:defRPr/>
              </a:pPr>
              <a:t>5</a:t>
            </a:fld>
            <a:endParaRPr lang="el-GR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5EC2DB6-06A9-4D83-9291-5C23861B4011}" type="slidenum">
              <a:rPr lang="el-GR" smtClean="0"/>
              <a:pPr>
                <a:defRPr/>
              </a:pPr>
              <a:t>8</a:t>
            </a:fld>
            <a:endParaRPr lang="el-GR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0422359-2FB6-43C4-AE1E-E7C19D5597DE}" type="slidenum">
              <a:rPr lang="el-GR" smtClean="0"/>
              <a:pPr>
                <a:defRPr/>
              </a:pPr>
              <a:t>14</a:t>
            </a:fld>
            <a:endParaRPr lang="el-GR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A0D5507-B048-40AA-AD7C-BBA7830CB76C}" type="slidenum">
              <a:rPr lang="el-GR" smtClean="0"/>
              <a:pPr>
                <a:defRPr/>
              </a:pPr>
              <a:t>16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7CB1EB1-0C26-419F-9D3D-C6FA6C36A7BA}" type="slidenum">
              <a:rPr lang="el-GR" smtClean="0"/>
              <a:pPr>
                <a:defRPr/>
              </a:pPr>
              <a:t>18</a:t>
            </a:fld>
            <a:endParaRPr lang="el-GR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B4C9D1-B4AB-4891-B38E-5C609A442852}" type="slidenum">
              <a:rPr lang="el-GR" smtClean="0"/>
              <a:pPr>
                <a:defRPr/>
              </a:pPr>
              <a:t>20</a:t>
            </a:fld>
            <a:endParaRPr lang="el-GR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D70605D-AC5A-4151-B52E-80A40C485586}" type="slidenum">
              <a:rPr lang="el-GR" smtClean="0"/>
              <a:pPr>
                <a:defRPr/>
              </a:pPr>
              <a:t>24</a:t>
            </a:fld>
            <a:endParaRPr lang="el-GR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79413" y="1676400"/>
            <a:ext cx="8388350" cy="4421188"/>
            <a:chOff x="238" y="1056"/>
            <a:chExt cx="5285" cy="2785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38" y="1056"/>
              <a:ext cx="5285" cy="1393"/>
              <a:chOff x="238" y="1056"/>
              <a:chExt cx="5285" cy="1393"/>
            </a:xfrm>
          </p:grpSpPr>
          <p:sp>
            <p:nvSpPr>
              <p:cNvPr id="14" name="Rectangle 4"/>
              <p:cNvSpPr>
                <a:spLocks noChangeArrowheads="1"/>
              </p:cNvSpPr>
              <p:nvPr/>
            </p:nvSpPr>
            <p:spPr bwMode="auto">
              <a:xfrm>
                <a:off x="243" y="1057"/>
                <a:ext cx="5272" cy="1391"/>
              </a:xfrm>
              <a:prstGeom prst="rect">
                <a:avLst/>
              </a:prstGeom>
              <a:solidFill>
                <a:srgbClr val="EAEAEA">
                  <a:alpha val="50195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5" name="Freeform 5"/>
              <p:cNvSpPr>
                <a:spLocks/>
              </p:cNvSpPr>
              <p:nvPr/>
            </p:nvSpPr>
            <p:spPr bwMode="auto">
              <a:xfrm>
                <a:off x="238" y="1056"/>
                <a:ext cx="5273" cy="1393"/>
              </a:xfrm>
              <a:custGeom>
                <a:avLst/>
                <a:gdLst>
                  <a:gd name="T0" fmla="*/ 5272 w 5273"/>
                  <a:gd name="T1" fmla="*/ 0 h 1393"/>
                  <a:gd name="T2" fmla="*/ 0 w 5273"/>
                  <a:gd name="T3" fmla="*/ 0 h 1393"/>
                  <a:gd name="T4" fmla="*/ 0 w 5273"/>
                  <a:gd name="T5" fmla="*/ 1392 h 139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0" y="0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6" name="Freeform 6"/>
              <p:cNvSpPr>
                <a:spLocks/>
              </p:cNvSpPr>
              <p:nvPr/>
            </p:nvSpPr>
            <p:spPr bwMode="auto">
              <a:xfrm>
                <a:off x="250" y="1056"/>
                <a:ext cx="5273" cy="1393"/>
              </a:xfrm>
              <a:custGeom>
                <a:avLst/>
                <a:gdLst>
                  <a:gd name="T0" fmla="*/ 5272 w 5273"/>
                  <a:gd name="T1" fmla="*/ 0 h 1393"/>
                  <a:gd name="T2" fmla="*/ 5272 w 5273"/>
                  <a:gd name="T3" fmla="*/ 1392 h 1393"/>
                  <a:gd name="T4" fmla="*/ 0 w 5273"/>
                  <a:gd name="T5" fmla="*/ 1392 h 139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5272" y="1392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</p:grpSp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240" y="3744"/>
              <a:ext cx="5281" cy="97"/>
              <a:chOff x="240" y="3744"/>
              <a:chExt cx="5281" cy="97"/>
            </a:xfrm>
          </p:grpSpPr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240" y="3744"/>
                <a:ext cx="5280" cy="96"/>
              </a:xfrm>
              <a:prstGeom prst="rect">
                <a:avLst/>
              </a:prstGeom>
              <a:solidFill>
                <a:srgbClr val="EAEAEA">
                  <a:alpha val="50195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>
                  <a:gd name="T0" fmla="*/ 5280 w 5281"/>
                  <a:gd name="T1" fmla="*/ 0 h 97"/>
                  <a:gd name="T2" fmla="*/ 0 w 5281"/>
                  <a:gd name="T3" fmla="*/ 0 h 97"/>
                  <a:gd name="T4" fmla="*/ 0 w 5281"/>
                  <a:gd name="T5" fmla="*/ 96 h 9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0" y="0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>
                  <a:gd name="T0" fmla="*/ 5280 w 5281"/>
                  <a:gd name="T1" fmla="*/ 0 h 97"/>
                  <a:gd name="T2" fmla="*/ 5280 w 5281"/>
                  <a:gd name="T3" fmla="*/ 96 h 97"/>
                  <a:gd name="T4" fmla="*/ 0 w 5281"/>
                  <a:gd name="T5" fmla="*/ 96 h 9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5280" y="96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338" y="1200"/>
              <a:ext cx="97" cy="1104"/>
              <a:chOff x="338" y="1200"/>
              <a:chExt cx="97" cy="1104"/>
            </a:xfrm>
          </p:grpSpPr>
          <p:sp useBgFill="1">
            <p:nvSpPr>
              <p:cNvPr id="8" name="Rectangle 12"/>
              <p:cNvSpPr>
                <a:spLocks noChangeArrowheads="1"/>
              </p:cNvSpPr>
              <p:nvPr/>
            </p:nvSpPr>
            <p:spPr bwMode="auto">
              <a:xfrm>
                <a:off x="338" y="1201"/>
                <a:ext cx="96" cy="1103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9" name="Freeform 13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>
                  <a:gd name="T0" fmla="*/ 0 w 97"/>
                  <a:gd name="T1" fmla="*/ 1103 h 1104"/>
                  <a:gd name="T2" fmla="*/ 96 w 97"/>
                  <a:gd name="T3" fmla="*/ 1103 h 1104"/>
                  <a:gd name="T4" fmla="*/ 96 w 97"/>
                  <a:gd name="T5" fmla="*/ 0 h 110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96" y="1103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0" name="Freeform 14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>
                  <a:gd name="T0" fmla="*/ 0 w 97"/>
                  <a:gd name="T1" fmla="*/ 1103 h 1104"/>
                  <a:gd name="T2" fmla="*/ 0 w 97"/>
                  <a:gd name="T3" fmla="*/ 0 h 1104"/>
                  <a:gd name="T4" fmla="*/ 96 w 97"/>
                  <a:gd name="T5" fmla="*/ 0 h 110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</p:grpSp>
      </p:grpSp>
      <p:sp>
        <p:nvSpPr>
          <p:cNvPr id="50191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836613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</a:t>
            </a:r>
          </a:p>
        </p:txBody>
      </p:sp>
      <p:sp>
        <p:nvSpPr>
          <p:cNvPr id="50192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l-GR"/>
              <a:t>Kάντε κλικ για να επεξεργαστείτε τον υπότιτλο του υποδείγματος </a:t>
            </a:r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381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B50EB-B89A-429B-9390-1C054928392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851D8-5BB6-4EB2-ABB1-7AEC7B17C9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67500" y="342900"/>
            <a:ext cx="1943100" cy="55245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838200" y="342900"/>
            <a:ext cx="5676900" cy="55245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30B71-5007-4087-ABA2-241ECE830A9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342900"/>
            <a:ext cx="7772400" cy="11049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838200" y="1752600"/>
            <a:ext cx="7772400" cy="4114800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D2C9A-ED54-4574-95C2-F11F2419942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342900"/>
            <a:ext cx="7772400" cy="11049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838200" y="17526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B3830-C6FD-4074-8DDE-1DC14577B49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Τίτλος και Γράφημ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342900"/>
            <a:ext cx="7772400" cy="11049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γραφήματος"/>
          <p:cNvSpPr>
            <a:spLocks noGrp="1"/>
          </p:cNvSpPr>
          <p:nvPr>
            <p:ph type="chart" idx="1"/>
          </p:nvPr>
        </p:nvSpPr>
        <p:spPr>
          <a:xfrm>
            <a:off x="838200" y="1752600"/>
            <a:ext cx="7772400" cy="4114800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E7587-836C-4C53-99E0-3A19BEFE1E8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4CE8C-F990-4B8A-AE0E-5B905446DC7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DBC52-6B1D-4A07-B70F-66F899411D7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1B5CF-F06E-4824-90AF-A23BD0634E4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283FD-179B-4298-93EB-2333700FF1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2991C-089D-4494-81AA-8DC5F400F83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41C37-231B-4457-BCF6-66784155BF9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AFFD5-D03E-4A59-8E93-C65EF2EAC1F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1C413-667D-4F53-9429-D03F964F144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381000" y="304800"/>
            <a:ext cx="8383588" cy="6022975"/>
            <a:chOff x="240" y="192"/>
            <a:chExt cx="5281" cy="3794"/>
          </a:xfrm>
        </p:grpSpPr>
        <p:grpSp>
          <p:nvGrpSpPr>
            <p:cNvPr id="27656" name="Group 3"/>
            <p:cNvGrpSpPr>
              <a:grpSpLocks/>
            </p:cNvGrpSpPr>
            <p:nvPr/>
          </p:nvGrpSpPr>
          <p:grpSpPr bwMode="auto">
            <a:xfrm>
              <a:off x="240" y="1008"/>
              <a:ext cx="5281" cy="2978"/>
              <a:chOff x="240" y="1008"/>
              <a:chExt cx="5281" cy="2978"/>
            </a:xfrm>
          </p:grpSpPr>
          <p:sp>
            <p:nvSpPr>
              <p:cNvPr id="1041" name="Rectangle 4"/>
              <p:cNvSpPr>
                <a:spLocks noChangeArrowheads="1"/>
              </p:cNvSpPr>
              <p:nvPr/>
            </p:nvSpPr>
            <p:spPr bwMode="auto">
              <a:xfrm>
                <a:off x="245" y="1010"/>
                <a:ext cx="5269" cy="2976"/>
              </a:xfrm>
              <a:prstGeom prst="rect">
                <a:avLst/>
              </a:prstGeom>
              <a:solidFill>
                <a:srgbClr val="EAEAEA">
                  <a:alpha val="50195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042" name="Freeform 5"/>
              <p:cNvSpPr>
                <a:spLocks/>
              </p:cNvSpPr>
              <p:nvPr/>
            </p:nvSpPr>
            <p:spPr bwMode="auto">
              <a:xfrm>
                <a:off x="240" y="1008"/>
                <a:ext cx="5269" cy="2977"/>
              </a:xfrm>
              <a:custGeom>
                <a:avLst/>
                <a:gdLst>
                  <a:gd name="T0" fmla="*/ 5268 w 5269"/>
                  <a:gd name="T1" fmla="*/ 0 h 2977"/>
                  <a:gd name="T2" fmla="*/ 0 w 5269"/>
                  <a:gd name="T3" fmla="*/ 0 h 2977"/>
                  <a:gd name="T4" fmla="*/ 0 w 5269"/>
                  <a:gd name="T5" fmla="*/ 2976 h 297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69" h="2977">
                    <a:moveTo>
                      <a:pt x="5268" y="0"/>
                    </a:moveTo>
                    <a:lnTo>
                      <a:pt x="0" y="0"/>
                    </a:lnTo>
                    <a:lnTo>
                      <a:pt x="0" y="297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043" name="Freeform 6"/>
              <p:cNvSpPr>
                <a:spLocks/>
              </p:cNvSpPr>
              <p:nvPr/>
            </p:nvSpPr>
            <p:spPr bwMode="auto">
              <a:xfrm>
                <a:off x="252" y="1008"/>
                <a:ext cx="5269" cy="2977"/>
              </a:xfrm>
              <a:custGeom>
                <a:avLst/>
                <a:gdLst>
                  <a:gd name="T0" fmla="*/ 5268 w 5269"/>
                  <a:gd name="T1" fmla="*/ 0 h 2977"/>
                  <a:gd name="T2" fmla="*/ 5268 w 5269"/>
                  <a:gd name="T3" fmla="*/ 2976 h 2977"/>
                  <a:gd name="T4" fmla="*/ 0 w 5269"/>
                  <a:gd name="T5" fmla="*/ 2976 h 297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269" h="2977">
                    <a:moveTo>
                      <a:pt x="5268" y="0"/>
                    </a:moveTo>
                    <a:lnTo>
                      <a:pt x="5268" y="2976"/>
                    </a:lnTo>
                    <a:lnTo>
                      <a:pt x="0" y="297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</p:grpSp>
        <p:grpSp>
          <p:nvGrpSpPr>
            <p:cNvPr id="27657" name="Group 7"/>
            <p:cNvGrpSpPr>
              <a:grpSpLocks/>
            </p:cNvGrpSpPr>
            <p:nvPr/>
          </p:nvGrpSpPr>
          <p:grpSpPr bwMode="auto">
            <a:xfrm>
              <a:off x="336" y="1103"/>
              <a:ext cx="97" cy="2785"/>
              <a:chOff x="336" y="1103"/>
              <a:chExt cx="97" cy="2785"/>
            </a:xfrm>
          </p:grpSpPr>
          <p:sp useBgFill="1">
            <p:nvSpPr>
              <p:cNvPr id="1038" name="Rectangle 8"/>
              <p:cNvSpPr>
                <a:spLocks noChangeArrowheads="1"/>
              </p:cNvSpPr>
              <p:nvPr/>
            </p:nvSpPr>
            <p:spPr bwMode="auto">
              <a:xfrm>
                <a:off x="336" y="1104"/>
                <a:ext cx="96" cy="2784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039" name="Freeform 9"/>
              <p:cNvSpPr>
                <a:spLocks/>
              </p:cNvSpPr>
              <p:nvPr/>
            </p:nvSpPr>
            <p:spPr bwMode="auto">
              <a:xfrm>
                <a:off x="336" y="1103"/>
                <a:ext cx="97" cy="2785"/>
              </a:xfrm>
              <a:custGeom>
                <a:avLst/>
                <a:gdLst>
                  <a:gd name="T0" fmla="*/ 0 w 97"/>
                  <a:gd name="T1" fmla="*/ 2784 h 2785"/>
                  <a:gd name="T2" fmla="*/ 96 w 97"/>
                  <a:gd name="T3" fmla="*/ 2784 h 2785"/>
                  <a:gd name="T4" fmla="*/ 96 w 97"/>
                  <a:gd name="T5" fmla="*/ 0 h 27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7" h="2785">
                    <a:moveTo>
                      <a:pt x="0" y="2784"/>
                    </a:moveTo>
                    <a:lnTo>
                      <a:pt x="96" y="2784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040" name="Freeform 10"/>
              <p:cNvSpPr>
                <a:spLocks/>
              </p:cNvSpPr>
              <p:nvPr/>
            </p:nvSpPr>
            <p:spPr bwMode="auto">
              <a:xfrm>
                <a:off x="336" y="1103"/>
                <a:ext cx="97" cy="2785"/>
              </a:xfrm>
              <a:custGeom>
                <a:avLst/>
                <a:gdLst>
                  <a:gd name="T0" fmla="*/ 0 w 97"/>
                  <a:gd name="T1" fmla="*/ 2784 h 2785"/>
                  <a:gd name="T2" fmla="*/ 0 w 97"/>
                  <a:gd name="T3" fmla="*/ 0 h 2785"/>
                  <a:gd name="T4" fmla="*/ 96 w 97"/>
                  <a:gd name="T5" fmla="*/ 0 h 27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7" h="2785">
                    <a:moveTo>
                      <a:pt x="0" y="2784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</p:grpSp>
        <p:grpSp>
          <p:nvGrpSpPr>
            <p:cNvPr id="27658" name="Group 11"/>
            <p:cNvGrpSpPr>
              <a:grpSpLocks/>
            </p:cNvGrpSpPr>
            <p:nvPr/>
          </p:nvGrpSpPr>
          <p:grpSpPr bwMode="auto">
            <a:xfrm>
              <a:off x="240" y="192"/>
              <a:ext cx="193" cy="721"/>
              <a:chOff x="240" y="192"/>
              <a:chExt cx="193" cy="721"/>
            </a:xfrm>
          </p:grpSpPr>
          <p:sp>
            <p:nvSpPr>
              <p:cNvPr id="1035" name="Rectangle 12"/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192" cy="720"/>
              </a:xfrm>
              <a:prstGeom prst="rect">
                <a:avLst/>
              </a:prstGeom>
              <a:solidFill>
                <a:srgbClr val="EAEAEA">
                  <a:alpha val="50195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036" name="Freeform 13"/>
              <p:cNvSpPr>
                <a:spLocks/>
              </p:cNvSpPr>
              <p:nvPr/>
            </p:nvSpPr>
            <p:spPr bwMode="auto">
              <a:xfrm>
                <a:off x="240" y="192"/>
                <a:ext cx="193" cy="721"/>
              </a:xfrm>
              <a:custGeom>
                <a:avLst/>
                <a:gdLst>
                  <a:gd name="T0" fmla="*/ 192 w 193"/>
                  <a:gd name="T1" fmla="*/ 0 h 721"/>
                  <a:gd name="T2" fmla="*/ 0 w 193"/>
                  <a:gd name="T3" fmla="*/ 0 h 721"/>
                  <a:gd name="T4" fmla="*/ 0 w 193"/>
                  <a:gd name="T5" fmla="*/ 720 h 7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3" h="721">
                    <a:moveTo>
                      <a:pt x="192" y="0"/>
                    </a:moveTo>
                    <a:lnTo>
                      <a:pt x="0" y="0"/>
                    </a:lnTo>
                    <a:lnTo>
                      <a:pt x="0" y="72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  <p:sp>
            <p:nvSpPr>
              <p:cNvPr id="1037" name="Freeform 14"/>
              <p:cNvSpPr>
                <a:spLocks/>
              </p:cNvSpPr>
              <p:nvPr/>
            </p:nvSpPr>
            <p:spPr bwMode="auto">
              <a:xfrm>
                <a:off x="240" y="192"/>
                <a:ext cx="193" cy="721"/>
              </a:xfrm>
              <a:custGeom>
                <a:avLst/>
                <a:gdLst>
                  <a:gd name="T0" fmla="*/ 192 w 193"/>
                  <a:gd name="T1" fmla="*/ 0 h 721"/>
                  <a:gd name="T2" fmla="*/ 192 w 193"/>
                  <a:gd name="T3" fmla="*/ 720 h 721"/>
                  <a:gd name="T4" fmla="*/ 0 w 193"/>
                  <a:gd name="T5" fmla="*/ 720 h 7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3" h="721">
                    <a:moveTo>
                      <a:pt x="192" y="0"/>
                    </a:moveTo>
                    <a:lnTo>
                      <a:pt x="192" y="720"/>
                    </a:lnTo>
                    <a:lnTo>
                      <a:pt x="0" y="72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Arial" charset="0"/>
                </a:endParaRPr>
              </a:p>
            </p:txBody>
          </p:sp>
        </p:grpSp>
      </p:grpSp>
      <p:sp>
        <p:nvSpPr>
          <p:cNvPr id="2765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2765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4916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917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30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917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30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2D76F099-F9FC-4675-8843-507BA9A497E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17" r:id="rId1"/>
    <p:sldLayoutId id="2147488816" r:id="rId2"/>
    <p:sldLayoutId id="2147488815" r:id="rId3"/>
    <p:sldLayoutId id="2147488814" r:id="rId4"/>
    <p:sldLayoutId id="2147488813" r:id="rId5"/>
    <p:sldLayoutId id="2147488812" r:id="rId6"/>
    <p:sldLayoutId id="2147488811" r:id="rId7"/>
    <p:sldLayoutId id="2147488810" r:id="rId8"/>
    <p:sldLayoutId id="2147488809" r:id="rId9"/>
    <p:sldLayoutId id="2147488808" r:id="rId10"/>
    <p:sldLayoutId id="2147488807" r:id="rId11"/>
    <p:sldLayoutId id="2147488806" r:id="rId12"/>
    <p:sldLayoutId id="2147488805" r:id="rId13"/>
    <p:sldLayoutId id="214748880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1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1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1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1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2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73238"/>
            <a:ext cx="9144000" cy="514350"/>
          </a:xfrm>
        </p:spPr>
        <p:txBody>
          <a:bodyPr/>
          <a:lstStyle/>
          <a:p>
            <a:pPr algn="ctr"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E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ΡΕΥΝΑ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Y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ΠΗΡΕΣΙΩΝ ΥΓΕΙΑΣ </a:t>
            </a:r>
            <a:r>
              <a:rPr lang="el-G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endParaRPr lang="el-GR" sz="2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30738" y="49530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endParaRPr lang="el-GR" sz="1800" b="1" i="1" dirty="0"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0" y="90488"/>
            <a:ext cx="4540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l-GR" altLang="el-GR" sz="1200"/>
              <a:t>       </a:t>
            </a:r>
            <a:endParaRPr lang="el-GR" altLang="el-GR"/>
          </a:p>
        </p:txBody>
      </p:sp>
      <p:sp>
        <p:nvSpPr>
          <p:cNvPr id="7" name="6 - Ορθογώνιο"/>
          <p:cNvSpPr/>
          <p:nvPr/>
        </p:nvSpPr>
        <p:spPr>
          <a:xfrm>
            <a:off x="2286000" y="5589588"/>
            <a:ext cx="4572000" cy="8001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cs typeface="Arial" charset="0"/>
              </a:rPr>
              <a:t>alco</a:t>
            </a:r>
            <a:endParaRPr lang="en-US" sz="28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  <a:cs typeface="Arial" charset="0"/>
            </a:endParaRPr>
          </a:p>
          <a:p>
            <a:pPr algn="ctr">
              <a:defRPr/>
            </a:pPr>
            <a:r>
              <a:rPr lang="en-US" sz="18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Arial" charset="0"/>
              </a:rPr>
              <a:t>THE PULSE OF SOCIETY</a:t>
            </a:r>
            <a:endParaRPr lang="el-GR" sz="1800" b="1" i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Arial" charset="0"/>
            </a:endParaRPr>
          </a:p>
        </p:txBody>
      </p:sp>
      <p:pic>
        <p:nvPicPr>
          <p:cNvPr id="29702" name="Picture 8" descr="cropped-enieopp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350043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2" descr="01140827A"/>
          <p:cNvPicPr>
            <a:picLocks noChangeAspect="1" noChangeArrowheads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690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ΒΑΘΜΟΣ ΙΚΑΝΟΠΟΙΗΣΗΣ ΑΠΟ ΣΥΜΒΕΒΛΗΜΕΝΟΥΣ ΙΑΤΡΟΥΣ ΕΟΠΥΥ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ΕΙΔΟΣ ΑΣΦΑΛΕΙΑΣ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ph type="chart" idx="4294967295"/>
          </p:nvPr>
        </p:nvGraphicFramePr>
        <p:xfrm>
          <a:off x="428625" y="1500188"/>
          <a:ext cx="8229600" cy="4678362"/>
        </p:xfrm>
        <a:graphic>
          <a:graphicData uri="http://schemas.openxmlformats.org/presentationml/2006/ole">
            <p:oleObj spid="_x0000_s6146" name="Γράφημα" r:id="rId4" imgW="8229687" imgH="4533804" progId="MSGraph.Chart.8">
              <p:embed followColorScheme="full"/>
            </p:oleObj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0" y="6334125"/>
            <a:ext cx="9144000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 Πόσο ικανοποιημένοι </a:t>
            </a:r>
            <a:r>
              <a:rPr lang="en-US" sz="1400" b="1" dirty="0">
                <a:cs typeface="Arial" charset="0"/>
              </a:rPr>
              <a:t> </a:t>
            </a:r>
            <a:r>
              <a:rPr lang="el-GR" sz="1400" b="1" dirty="0">
                <a:cs typeface="Arial" charset="0"/>
              </a:rPr>
              <a:t>είστε  από την ποιότητα των παροχών υγείας </a:t>
            </a:r>
          </a:p>
          <a:p>
            <a:pPr algn="ctr">
              <a:defRPr/>
            </a:pPr>
            <a:r>
              <a:rPr lang="el-GR" sz="1400" b="1" dirty="0">
                <a:cs typeface="Arial" charset="0"/>
              </a:rPr>
              <a:t>από τους συμβεβλημένους ιδιώτες γιατρούς του ΕΟΠΥΥ;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4000" cy="10556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ΣΗΜΕΙΑ ΕΠΙΣΚΕΨΗΣ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endParaRPr lang="el-GR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graphicFrame>
        <p:nvGraphicFramePr>
          <p:cNvPr id="10242" name="Object 41"/>
          <p:cNvGraphicFramePr>
            <a:graphicFrameLocks noChangeAspect="1"/>
          </p:cNvGraphicFramePr>
          <p:nvPr/>
        </p:nvGraphicFramePr>
        <p:xfrm>
          <a:off x="250825" y="1341438"/>
          <a:ext cx="8299450" cy="5157787"/>
        </p:xfrm>
        <a:graphic>
          <a:graphicData uri="http://schemas.openxmlformats.org/presentationml/2006/ole">
            <p:oleObj spid="_x0000_s10242" name="Γράφημα" r:id="rId3" imgW="8229552" imgH="5105240" progId="MSGraph.Chart.8">
              <p:embed followColorScheme="full"/>
            </p:oleObj>
          </a:graphicData>
        </a:graphic>
      </p:graphicFrame>
      <p:sp>
        <p:nvSpPr>
          <p:cNvPr id="10244" name="3 - TextBox"/>
          <p:cNvSpPr txBox="1">
            <a:spLocks noChangeArrowheads="1"/>
          </p:cNvSpPr>
          <p:nvPr/>
        </p:nvSpPr>
        <p:spPr bwMode="auto">
          <a:xfrm>
            <a:off x="0" y="6334125"/>
            <a:ext cx="9144000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l-GR" altLang="el-GR" sz="1400" b="1" dirty="0"/>
              <a:t>Για τα ζητήματα της υγείας σας, </a:t>
            </a:r>
            <a:r>
              <a:rPr lang="el-GR" altLang="el-GR" sz="1400" dirty="0"/>
              <a:t>ε</a:t>
            </a:r>
            <a:r>
              <a:rPr lang="el-GR" altLang="el-GR" sz="1400" b="1" dirty="0"/>
              <a:t>πισκέπτεστε μέσω της ασφάλειας σας, δομές του ΠΕΔΥ (πρώην ΙΚΑ), συμβεβλημένο ιδιώτη ιατρό, ή  τα εξωτερικά ιατρεία δημόσιου νοσοκομείου;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9144000" cy="110490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ΣΗΜΕΙΑ ΕΠΙΣΚΕΨΗΣ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ΦΥΛΟ-ΗΛΙΚΙΑ-ΠΕΡΙΟΧΗ</a:t>
            </a:r>
            <a:endParaRPr lang="el-GR" sz="2400" b="1" dirty="0" smtClean="0">
              <a:solidFill>
                <a:srgbClr val="0066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sp>
        <p:nvSpPr>
          <p:cNvPr id="11268" name="Text Box 68"/>
          <p:cNvSpPr txBox="1">
            <a:spLocks noChangeArrowheads="1"/>
          </p:cNvSpPr>
          <p:nvPr/>
        </p:nvSpPr>
        <p:spPr bwMode="auto">
          <a:xfrm>
            <a:off x="2798763" y="4929188"/>
            <a:ext cx="287337" cy="28892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600"/>
              <a:t>  </a:t>
            </a:r>
          </a:p>
        </p:txBody>
      </p:sp>
      <p:graphicFrame>
        <p:nvGraphicFramePr>
          <p:cNvPr id="11266" name="Object 3"/>
          <p:cNvGraphicFramePr>
            <a:graphicFrameLocks noChangeAspect="1"/>
          </p:cNvGraphicFramePr>
          <p:nvPr/>
        </p:nvGraphicFramePr>
        <p:xfrm>
          <a:off x="361950" y="1714500"/>
          <a:ext cx="8410575" cy="4448175"/>
        </p:xfrm>
        <a:graphic>
          <a:graphicData uri="http://schemas.openxmlformats.org/presentationml/2006/ole">
            <p:oleObj spid="_x0000_s11266" name="Γράφημα" r:id="rId4" imgW="8086641" imgH="4276724" progId="MSGraph.Chart.8">
              <p:embed followColorScheme="full"/>
            </p:oleObj>
          </a:graphicData>
        </a:graphic>
      </p:graphicFrame>
      <p:sp>
        <p:nvSpPr>
          <p:cNvPr id="6" name="3 - TextBox"/>
          <p:cNvSpPr txBox="1">
            <a:spLocks noChangeArrowheads="1"/>
          </p:cNvSpPr>
          <p:nvPr/>
        </p:nvSpPr>
        <p:spPr bwMode="auto">
          <a:xfrm>
            <a:off x="0" y="6334125"/>
            <a:ext cx="9144000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l-GR" altLang="el-GR" sz="1400" b="1" dirty="0"/>
              <a:t>Για τα ζητήματα της υγείας σας, </a:t>
            </a:r>
            <a:r>
              <a:rPr lang="el-GR" altLang="el-GR" sz="1400" dirty="0"/>
              <a:t>ε</a:t>
            </a:r>
            <a:r>
              <a:rPr lang="el-GR" altLang="el-GR" sz="1400" b="1" dirty="0"/>
              <a:t>πισκέπτεστε μέσω της ασφάλειας σας, δομές του ΠΕΔΥ (πρώην ΙΚΑ), συμβεβλημένο ιδιώτη ιατρό, ή  τα εξωτερικά ιατρεία δημόσιου νοσοκομείου;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9144000" cy="110490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ΣΗΜΕΙΑ ΕΠΙΣΚΕΨΗΣ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ΕΙΔΟΣ ΑΣΦΑΛΕΙΑΣ</a:t>
            </a:r>
            <a:endParaRPr lang="el-GR" sz="2400" b="1" dirty="0" smtClean="0">
              <a:solidFill>
                <a:srgbClr val="0066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sp>
        <p:nvSpPr>
          <p:cNvPr id="12292" name="Text Box 68"/>
          <p:cNvSpPr txBox="1">
            <a:spLocks noChangeArrowheads="1"/>
          </p:cNvSpPr>
          <p:nvPr/>
        </p:nvSpPr>
        <p:spPr bwMode="auto">
          <a:xfrm>
            <a:off x="2798763" y="4929188"/>
            <a:ext cx="287337" cy="28892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altLang="el-GR" sz="1600"/>
              <a:t>  </a:t>
            </a:r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361950" y="1714500"/>
          <a:ext cx="8410575" cy="4448175"/>
        </p:xfrm>
        <a:graphic>
          <a:graphicData uri="http://schemas.openxmlformats.org/presentationml/2006/ole">
            <p:oleObj spid="_x0000_s12290" name="Γράφημα" r:id="rId4" imgW="8086641" imgH="4276724" progId="MSGraph.Chart.8">
              <p:embed followColorScheme="full"/>
            </p:oleObj>
          </a:graphicData>
        </a:graphic>
      </p:graphicFrame>
      <p:sp>
        <p:nvSpPr>
          <p:cNvPr id="6" name="3 - TextBox"/>
          <p:cNvSpPr txBox="1">
            <a:spLocks noChangeArrowheads="1"/>
          </p:cNvSpPr>
          <p:nvPr/>
        </p:nvSpPr>
        <p:spPr bwMode="auto">
          <a:xfrm>
            <a:off x="0" y="6334125"/>
            <a:ext cx="9144000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l-GR" altLang="el-GR" sz="1400" b="1" dirty="0"/>
              <a:t>Για τα ζητήματα της υγείας σας, </a:t>
            </a:r>
            <a:r>
              <a:rPr lang="el-GR" altLang="el-GR" sz="1400" dirty="0"/>
              <a:t>ε</a:t>
            </a:r>
            <a:r>
              <a:rPr lang="el-GR" altLang="el-GR" sz="1400" b="1" dirty="0"/>
              <a:t>πισκέπτεστε μέσω της ασφάλειας σας, δομές του ΠΕΔΥ (πρώην ΙΚΑ), συμβεβλημένο ιδιώτη ιατρό, ή  τα εξωτερικά ιατρεία δημόσιου νοσοκομείου;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0490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ΓΝΩΣΗ ΓΙΑ ΤΟΝ ΤΡΟΠΟ ΛΕΙΤΟΥΡΓΙΑΣ</a:t>
            </a:r>
            <a:b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ΠΛΑΦΟΝ  ΣΤΟΥΣ ΣΥΜΒΕΒΛΗΜΕΝΟΥΣ ΙΑΤΡΟΥΣ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679450" y="1839913"/>
          <a:ext cx="8135938" cy="4303712"/>
        </p:xfrm>
        <a:graphic>
          <a:graphicData uri="http://schemas.openxmlformats.org/presentationml/2006/ole">
            <p:oleObj spid="_x0000_s13314" name="Chart" r:id="rId4" imgW="7772408" imgH="4114867" progId="MSGraph.Chart.8">
              <p:embed followColorScheme="full"/>
            </p:oleObj>
          </a:graphicData>
        </a:graphic>
      </p:graphicFrame>
      <p:sp>
        <p:nvSpPr>
          <p:cNvPr id="4" name="3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Γνωρίζετε ότι οι συμβεβλημένοι ιδιώτες γιατροί του ΕΟΠΥΥ μπορούν να δουν έως 200 άτομα το μήνα;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2" descr="01140827A"/>
          <p:cNvPicPr>
            <a:picLocks noChangeAspect="1" noChangeArrowheads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690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ΓΝΩΣΗ ΓΙΑ ΤΟΝ ΤΡΟΠΟ ΛΕΙΤΟΥΡΓΙΑΣ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ΠΛΑΦΟΝ  ΣΤΟΥΣ ΣΥΜΒΕΒΛΗΜΕΝΟΥΣ ΙΑΤΡΟΥΣ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endParaRPr lang="el-GR" sz="4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>
            <p:ph type="chart" idx="4294967295"/>
          </p:nvPr>
        </p:nvGraphicFramePr>
        <p:xfrm>
          <a:off x="395288" y="1700213"/>
          <a:ext cx="8229600" cy="4678362"/>
        </p:xfrm>
        <a:graphic>
          <a:graphicData uri="http://schemas.openxmlformats.org/presentationml/2006/ole">
            <p:oleObj spid="_x0000_s14338" name="Γράφημα" r:id="rId4" imgW="8229600" imgH="4533938" progId="MSGraph.Chart.8">
              <p:embed followColorScheme="full"/>
            </p:oleObj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Γνωρίζετε ότι οι συμβεβλημένοι ιδιώτες γιατροί του ΕΟΠΥΥ μπορούν να δουν έως 200 άτομα το μήνα;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0490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ΓΝΩΣΗ ΓΙΑ ΤΟΝ ΤΡΟΠΟ ΛΕΙΤΟΥΡΓΙΑΣ</a:t>
            </a:r>
            <a:b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ΚΛΕΙΣΙΜΟ ΡΑΝΤΕΒΟΥ ΣΤΟΥΣ ΣΥΜΒΕΒΛΗΜΕΝΟΥΣ ΙΑΤΡΟΥΣ </a:t>
            </a: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  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</a:p>
        </p:txBody>
      </p:sp>
      <p:graphicFrame>
        <p:nvGraphicFramePr>
          <p:cNvPr id="15362" name="Object 3"/>
          <p:cNvGraphicFramePr>
            <a:graphicFrameLocks noChangeAspect="1"/>
          </p:cNvGraphicFramePr>
          <p:nvPr/>
        </p:nvGraphicFramePr>
        <p:xfrm>
          <a:off x="679450" y="1839913"/>
          <a:ext cx="8135938" cy="4303712"/>
        </p:xfrm>
        <a:graphic>
          <a:graphicData uri="http://schemas.openxmlformats.org/presentationml/2006/ole">
            <p:oleObj spid="_x0000_s15362" name="Chart" r:id="rId4" imgW="7772408" imgH="4114867" progId="MSGraph.Chart.8">
              <p:embed followColorScheme="full"/>
            </p:oleObj>
          </a:graphicData>
        </a:graphic>
      </p:graphicFrame>
      <p:sp>
        <p:nvSpPr>
          <p:cNvPr id="4" name="3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/>
              <a:t>Γνωρίζετε ότι για να τους επισκεφτείτε πρέπει να κλείσετε ραντεβού;</a:t>
            </a:r>
            <a:endParaRPr lang="el-GR" sz="14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2" descr="01140827A"/>
          <p:cNvPicPr>
            <a:picLocks noChangeAspect="1" noChangeArrowheads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690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ΓΝΩΣΗ ΓΙΑ ΤΟΝ ΤΡΟΠΟ ΛΕΙΤΟΥΡΓΙΑΣ</a:t>
            </a:r>
            <a:b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ΚΛΕΙΣΙΜΟ ΡΑΝΤΕΒΟΥ ΣΤΟΥΣ ΣΥΜΒΕΒΛΗΜΕΝΟΥΣ ΙΑΤΡΟΥΣ </a:t>
            </a:r>
            <a:br>
              <a:rPr lang="el-G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endParaRPr lang="el-GR" sz="4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>
            <p:ph type="chart" idx="4294967295"/>
          </p:nvPr>
        </p:nvGraphicFramePr>
        <p:xfrm>
          <a:off x="395288" y="1700213"/>
          <a:ext cx="8229600" cy="4678362"/>
        </p:xfrm>
        <a:graphic>
          <a:graphicData uri="http://schemas.openxmlformats.org/presentationml/2006/ole">
            <p:oleObj spid="_x0000_s16386" name="Γράφημα" r:id="rId4" imgW="8229600" imgH="4533938" progId="MSGraph.Chart.8">
              <p:embed followColorScheme="full"/>
            </p:oleObj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/>
              <a:t>Γνωρίζετε ότι για να τους επισκεφτείτε πρέπει να κλείσετε ραντεβού;</a:t>
            </a:r>
            <a:endParaRPr lang="el-GR" sz="14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0490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ΓΝΩΣΗ ΓΙΑ ΤΟΝ ΤΡΟΠΟ ΛΕΙΤΟΥΡΓΙΑΣ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ΣΥΜΜΕΤΟΧΗ ΣΕ ΚΟΣΤΟΣ ΙΑΤΡΙΚΩΝ ΠΡΑΞΕΩΝ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endParaRPr lang="el-GR" sz="4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graphicFrame>
        <p:nvGraphicFramePr>
          <p:cNvPr id="17410" name="Object 3"/>
          <p:cNvGraphicFramePr>
            <a:graphicFrameLocks noChangeAspect="1"/>
          </p:cNvGraphicFramePr>
          <p:nvPr/>
        </p:nvGraphicFramePr>
        <p:xfrm>
          <a:off x="642938" y="1643063"/>
          <a:ext cx="8135937" cy="4303712"/>
        </p:xfrm>
        <a:graphic>
          <a:graphicData uri="http://schemas.openxmlformats.org/presentationml/2006/ole">
            <p:oleObj spid="_x0000_s17410" name="Chart" r:id="rId4" imgW="7772408" imgH="4114867" progId="MSGraph.Chart.8">
              <p:embed followColorScheme="full"/>
            </p:oleObj>
          </a:graphicData>
        </a:graphic>
      </p:graphicFrame>
      <p:sp>
        <p:nvSpPr>
          <p:cNvPr id="4" name="3 - TextBox"/>
          <p:cNvSpPr txBox="1"/>
          <p:nvPr/>
        </p:nvSpPr>
        <p:spPr>
          <a:xfrm>
            <a:off x="0" y="6334125"/>
            <a:ext cx="9144000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Γνωρίζετε πως όταν πάτε σε συμβεβλημένο ιδιώτη ιατρό και γίνουν κάποιες ιατρικές πράξεις </a:t>
            </a:r>
          </a:p>
          <a:p>
            <a:pPr algn="ctr">
              <a:defRPr/>
            </a:pPr>
            <a:r>
              <a:rPr lang="el-GR" sz="1400" b="1" dirty="0">
                <a:cs typeface="Arial" charset="0"/>
              </a:rPr>
              <a:t>(π.χ υπέρηχος σε καρδιολόγους), πρέπει να πληρώσετε νόμιμη συμμετοχή όπως ορίζει ο ΕΟΠΥΥ;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2" descr="01140827A"/>
          <p:cNvPicPr>
            <a:picLocks noChangeAspect="1" noChangeArrowheads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690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ΓΝΩΣΗ ΓΙΑ ΤΟ ΤΡΟΠΟ ΛΕΙΤΟΥΡΓΙΑΣ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ΣΥΜΜΕΤΟΧΗ ΣΕ ΚΟΣΤΟΣ ΙΑΤΡΙΚΩΝ ΠΡΑΞΕΩΝ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endParaRPr lang="el-GR" sz="4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graphicFrame>
        <p:nvGraphicFramePr>
          <p:cNvPr id="18434" name="Object 4"/>
          <p:cNvGraphicFramePr>
            <a:graphicFrameLocks noChangeAspect="1"/>
          </p:cNvGraphicFramePr>
          <p:nvPr>
            <p:ph type="chart" idx="4294967295"/>
          </p:nvPr>
        </p:nvGraphicFramePr>
        <p:xfrm>
          <a:off x="395288" y="1700213"/>
          <a:ext cx="8229600" cy="4678362"/>
        </p:xfrm>
        <a:graphic>
          <a:graphicData uri="http://schemas.openxmlformats.org/presentationml/2006/ole">
            <p:oleObj spid="_x0000_s18434" name="Γράφημα" r:id="rId4" imgW="8229600" imgH="4533938" progId="MSGraph.Chart.8">
              <p:embed followColorScheme="full"/>
            </p:oleObj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0" y="6334125"/>
            <a:ext cx="9144000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Γνωρίζετε πως όταν πάτε σε συμβεβλημένο ιδιώτη ιατρό και γίνουν κάποιες ιατρικές πράξεις </a:t>
            </a:r>
          </a:p>
          <a:p>
            <a:pPr algn="ctr">
              <a:defRPr/>
            </a:pPr>
            <a:r>
              <a:rPr lang="el-GR" sz="1400" b="1" dirty="0">
                <a:cs typeface="Arial" charset="0"/>
              </a:rPr>
              <a:t>(π.χ υπέρηχος σε καρδιολόγους), πρέπει να πληρώσετε νόμιμη συμμετοχή όπως ορίζει ο ΕΟΠΥΥ;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25"/>
            <a:ext cx="91440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ΕΙΣΑΓΩΓΗ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5"/>
            <a:ext cx="9144000" cy="110490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 ΕΠΑΡΚΕΙΑ  ΚΑΛΥΨΗΣ 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ΑΠΟ ΣΥΜΒΕΒΛΗΜΕΝΟΥΣ ΓΙΑΤΡΟΥΣ 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</a:p>
        </p:txBody>
      </p:sp>
      <p:graphicFrame>
        <p:nvGraphicFramePr>
          <p:cNvPr id="19458" name="Object 3"/>
          <p:cNvGraphicFramePr>
            <a:graphicFrameLocks noChangeAspect="1"/>
          </p:cNvGraphicFramePr>
          <p:nvPr/>
        </p:nvGraphicFramePr>
        <p:xfrm>
          <a:off x="642938" y="1643063"/>
          <a:ext cx="8135937" cy="4303712"/>
        </p:xfrm>
        <a:graphic>
          <a:graphicData uri="http://schemas.openxmlformats.org/presentationml/2006/ole">
            <p:oleObj spid="_x0000_s19458" name="Γράφημα" r:id="rId4" imgW="7772408" imgH="4114867" progId="MSGraph.Chart.8">
              <p:embed followColorScheme="full"/>
            </p:oleObj>
          </a:graphicData>
        </a:graphic>
      </p:graphicFrame>
      <p:sp>
        <p:nvSpPr>
          <p:cNvPr id="4" name="3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Η κάλυψη της περιοχής σας από συμβεβλημένους ιδιώτες γιατρούς είναι επαρκής</a:t>
            </a:r>
            <a:r>
              <a:rPr lang="en-US" sz="1400" b="1" dirty="0">
                <a:cs typeface="Arial" charset="0"/>
              </a:rPr>
              <a:t>;</a:t>
            </a:r>
            <a:endParaRPr lang="el-GR" sz="14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2" descr="01140827A"/>
          <p:cNvPicPr>
            <a:picLocks noChangeAspect="1" noChangeArrowheads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690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ΕΠΑΡΚΕΙΑ ΚΑΛΥΨΗΣ ΑΠΟ ΣΥΜΒ.ΓΙΑΤΡΟΥΣ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ΦΥΛΟ-ΗΛΙΚΙΑ-ΠΕΡΙΟΧΗ</a:t>
            </a:r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>
            <p:ph type="chart" idx="4294967295"/>
          </p:nvPr>
        </p:nvGraphicFramePr>
        <p:xfrm>
          <a:off x="395288" y="1700213"/>
          <a:ext cx="8229600" cy="4678362"/>
        </p:xfrm>
        <a:graphic>
          <a:graphicData uri="http://schemas.openxmlformats.org/presentationml/2006/ole">
            <p:oleObj spid="_x0000_s20482" name="Γράφημα" r:id="rId4" imgW="8229600" imgH="4533938" progId="MSGraph.Chart.8">
              <p:embed followColorScheme="full"/>
            </p:oleObj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Η κάλυψη της περιοχής σας από συμβεβλημένους ιδιώτες γιατρούς είναι επαρκής</a:t>
            </a:r>
            <a:r>
              <a:rPr lang="en-US" sz="1400" b="1" dirty="0">
                <a:cs typeface="Arial" charset="0"/>
              </a:rPr>
              <a:t>;</a:t>
            </a:r>
            <a:endParaRPr lang="el-GR" sz="14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2" descr="01140827A"/>
          <p:cNvPicPr>
            <a:picLocks noChangeAspect="1" noChangeArrowheads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690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ΕΠΑΡΚΕΙΑ ΚΑΛΥΨΗΣ ΑΠΟ ΣΥΜΒ.ΓΙΑΤΡΟΥΣ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ΕΙΔΟΣ ΑΣΦΑΛΕΙΑΣ</a:t>
            </a:r>
          </a:p>
        </p:txBody>
      </p:sp>
      <p:graphicFrame>
        <p:nvGraphicFramePr>
          <p:cNvPr id="21506" name="Object 4"/>
          <p:cNvGraphicFramePr>
            <a:graphicFrameLocks noChangeAspect="1"/>
          </p:cNvGraphicFramePr>
          <p:nvPr>
            <p:ph type="chart" idx="4294967295"/>
          </p:nvPr>
        </p:nvGraphicFramePr>
        <p:xfrm>
          <a:off x="395288" y="1700213"/>
          <a:ext cx="8229600" cy="4678362"/>
        </p:xfrm>
        <a:graphic>
          <a:graphicData uri="http://schemas.openxmlformats.org/presentationml/2006/ole">
            <p:oleObj spid="_x0000_s21506" name="Γράφημα" r:id="rId4" imgW="8229687" imgH="4533804" progId="MSGraph.Chart.8">
              <p:embed followColorScheme="full"/>
            </p:oleObj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Η κάλυψη της περιοχής σας από συμβεβλημένους ιδιώτες γιατρούς είναι επαρκής</a:t>
            </a:r>
            <a:r>
              <a:rPr lang="en-US" sz="1400" b="1" dirty="0">
                <a:cs typeface="Arial" charset="0"/>
              </a:rPr>
              <a:t>;</a:t>
            </a:r>
            <a:endParaRPr lang="el-GR" sz="14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357188"/>
            <a:ext cx="9144000" cy="936625"/>
          </a:xfrm>
        </p:spPr>
        <p:txBody>
          <a:bodyPr/>
          <a:lstStyle/>
          <a:p>
            <a:pPr algn="ctr"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ΑΠΑΙΤΟΥΜΕΝΟΣ  ΧΡΟΝΟΣ  ΓΙΑ  ΡΑΝΤΕΒΟΥ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(BA</a:t>
            </a: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ΣΗ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:O</a:t>
            </a: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ΣΟΙ ΓΝΩΡΙΖΟΥΝ Ν.Ο.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C=  776)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endParaRPr lang="el-GR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0" y="6572250"/>
            <a:ext cx="9144000" cy="2857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l-GR" altLang="el-GR" sz="1400" b="1" dirty="0"/>
              <a:t>Σε πόσο διάστημα βρίσκετε διαθέσιμο ραντεβού σε συμβεβλημένο ιδιώτη γιατρό του ΕΟΠΥΥ</a:t>
            </a:r>
            <a:r>
              <a:rPr lang="en-US" altLang="el-GR" sz="1400" b="1" dirty="0"/>
              <a:t>;</a:t>
            </a:r>
            <a:endParaRPr lang="el-GR" altLang="en-US" sz="1400" b="1" dirty="0"/>
          </a:p>
        </p:txBody>
      </p:sp>
      <p:graphicFrame>
        <p:nvGraphicFramePr>
          <p:cNvPr id="22530" name="Object 41"/>
          <p:cNvGraphicFramePr>
            <a:graphicFrameLocks noChangeAspect="1"/>
          </p:cNvGraphicFramePr>
          <p:nvPr/>
        </p:nvGraphicFramePr>
        <p:xfrm>
          <a:off x="423863" y="1341438"/>
          <a:ext cx="8256587" cy="5116512"/>
        </p:xfrm>
        <a:graphic>
          <a:graphicData uri="http://schemas.openxmlformats.org/presentationml/2006/ole">
            <p:oleObj spid="_x0000_s22530" name="Γράφημα" r:id="rId3" imgW="8229687" imgH="5105524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1440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l-G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ΒΑΘΜΟΣ ΙΚΑΝΟΠΟΙΗΣΗΣ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ΑΠ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O </a:t>
            </a: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ΕΡΓΑΣΤΗΡΙΑΚΕΣ ΥΠΗΡΕΣΙΕΣ ΣΥΜΒΕΒΛΗΜΕΝΩΝ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(ΚΛΙΜΑΚΑ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5 </a:t>
            </a: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ΣΗΜΕΙΩΝ ΜΕ ΜΕΓΙΣΤΟ ΤΟ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5</a:t>
            </a: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– ΜΕΣΟΙ ΟΡΟΙ)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endParaRPr lang="el-GR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graphicFrame>
        <p:nvGraphicFramePr>
          <p:cNvPr id="23554" name="Object 3"/>
          <p:cNvGraphicFramePr>
            <a:graphicFrameLocks noChangeAspect="1"/>
          </p:cNvGraphicFramePr>
          <p:nvPr/>
        </p:nvGraphicFramePr>
        <p:xfrm>
          <a:off x="466725" y="1409700"/>
          <a:ext cx="8172450" cy="4610100"/>
        </p:xfrm>
        <a:graphic>
          <a:graphicData uri="http://schemas.openxmlformats.org/presentationml/2006/ole">
            <p:oleObj spid="_x0000_s23554" name="Γράφημα" r:id="rId4" imgW="8429743" imgH="4753056" progId="MSGraph.Chart.8">
              <p:embed followColorScheme="full"/>
            </p:oleObj>
          </a:graphicData>
        </a:graphic>
      </p:graphicFrame>
      <p:sp>
        <p:nvSpPr>
          <p:cNvPr id="23556" name="3 - TextBox"/>
          <p:cNvSpPr txBox="1">
            <a:spLocks noChangeArrowheads="1"/>
          </p:cNvSpPr>
          <p:nvPr/>
        </p:nvSpPr>
        <p:spPr bwMode="auto">
          <a:xfrm>
            <a:off x="0" y="6211888"/>
            <a:ext cx="9144000" cy="6461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l-GR" altLang="el-GR" sz="1200" b="1" dirty="0"/>
              <a:t>Πόσο  ικανοποιημένοι  είστε  από την παροχή διαγνωστικών υπηρεσιών από τα  συμβεβλημένα εργαστήρια </a:t>
            </a:r>
          </a:p>
          <a:p>
            <a:pPr algn="ctr">
              <a:defRPr/>
            </a:pPr>
            <a:r>
              <a:rPr lang="el-GR" altLang="el-GR" sz="1200" b="1" dirty="0"/>
              <a:t>σε κάθε ένα από τους παράγοντες που θα σας αναφέρω; </a:t>
            </a:r>
          </a:p>
          <a:p>
            <a:pPr algn="ctr">
              <a:defRPr/>
            </a:pPr>
            <a:r>
              <a:rPr lang="el-GR" altLang="el-GR" sz="1200" b="1" dirty="0"/>
              <a:t>Παρακαλώ χρησιμοποιείστε ένα βαθμό από το 1 έως το 5 όπου 1 σημαίνει καθόλου ικανοποιημένοι  και 5 απολύτως ικανοποιημένοι</a:t>
            </a:r>
            <a:r>
              <a:rPr lang="en-US" altLang="el-GR" sz="1200" b="1" dirty="0"/>
              <a:t>.</a:t>
            </a:r>
            <a:r>
              <a:rPr lang="el-GR" altLang="el-GR" sz="12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4000" cy="10556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ΒΑΘΜΟΣ ΙΚΑΝΟΠΟΙΗΣΗΣ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ΑΠ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O</a:t>
            </a: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ΕΡΓΑΣΤΗΡΙΑΚΕΣ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ΥΠΗΡΕΣΙΕΣ ΣΥΜΒΕΒΛΗΜΕΝΩΝ 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(ΚΛΙΜΑΚΑ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5</a:t>
            </a: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ΣΗΜΕΙΩΝ ΜΕ ΜΕΓΙΣΤΟ ΤΟ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5</a:t>
            </a: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– ΜΕΣΟΙ ΟΡΟΙ)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endParaRPr lang="el-GR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graphicFrame>
        <p:nvGraphicFramePr>
          <p:cNvPr id="24578" name="Object 41"/>
          <p:cNvGraphicFramePr>
            <a:graphicFrameLocks noChangeAspect="1"/>
          </p:cNvGraphicFramePr>
          <p:nvPr/>
        </p:nvGraphicFramePr>
        <p:xfrm>
          <a:off x="539750" y="1484313"/>
          <a:ext cx="8256588" cy="5043487"/>
        </p:xfrm>
        <a:graphic>
          <a:graphicData uri="http://schemas.openxmlformats.org/presentationml/2006/ole">
            <p:oleObj spid="_x0000_s24578" name="Γράφημα" r:id="rId3" imgW="8229687" imgH="5105524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4000" cy="10556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ΒΑΘΜΟΣ ΙΚΑΝΟΠΟΙΗΣΗΣ</a:t>
            </a:r>
            <a:b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ΑΠ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O</a:t>
            </a: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ΕΡΓΑΣΤΗΡΙΑΚΕΣ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ΥΠΗΡΕΣΙΕΣ ΣΥΜΒΕΒΛΗΜΕΝΩΝ 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/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(ΚΛΙΜΑΚΑ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5</a:t>
            </a: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ΣΗΜΕΙΩΝ ΜΕ ΜΕΓΙΣΤΟ ΤΟ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5</a:t>
            </a: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– ΜΕΣΟΙ ΟΡΟΙ)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endParaRPr lang="el-GR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graphicFrame>
        <p:nvGraphicFramePr>
          <p:cNvPr id="25602" name="Object 41"/>
          <p:cNvGraphicFramePr>
            <a:graphicFrameLocks noChangeAspect="1"/>
          </p:cNvGraphicFramePr>
          <p:nvPr/>
        </p:nvGraphicFramePr>
        <p:xfrm>
          <a:off x="468313" y="1341438"/>
          <a:ext cx="8256587" cy="5043487"/>
        </p:xfrm>
        <a:graphic>
          <a:graphicData uri="http://schemas.openxmlformats.org/presentationml/2006/ole">
            <p:oleObj spid="_x0000_s25602" name="Γράφημα" r:id="rId3" imgW="8229687" imgH="5105524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0556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ΠΡΟΤΑΣΕΙΣ ΒΕΛΤΙΩΣΗΣ ΤΟΥ ΕΟΠΥΥ 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endParaRPr lang="el-GR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0" y="6334125"/>
            <a:ext cx="9144000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 Τι θα θέλατε να βελτιωθεί  στο υπάρχον σύστημα  του ΕΟΠΥΥ με τους συμβεβλημένους ιδιώτες γιατρούς  </a:t>
            </a:r>
          </a:p>
          <a:p>
            <a:pPr algn="ctr">
              <a:defRPr/>
            </a:pPr>
            <a:r>
              <a:rPr lang="el-GR" sz="1400" b="1" dirty="0">
                <a:cs typeface="Arial" charset="0"/>
              </a:rPr>
              <a:t>για να είστε περισσότερο ικανοποιημένοι</a:t>
            </a:r>
            <a:r>
              <a:rPr lang="en-US" sz="1400" b="1" dirty="0">
                <a:cs typeface="Arial" charset="0"/>
              </a:rPr>
              <a:t>;</a:t>
            </a:r>
            <a:endParaRPr lang="el-GR" sz="1400" b="1" dirty="0">
              <a:cs typeface="Arial" charset="0"/>
            </a:endParaRPr>
          </a:p>
        </p:txBody>
      </p:sp>
      <p:graphicFrame>
        <p:nvGraphicFramePr>
          <p:cNvPr id="26626" name="Object 41"/>
          <p:cNvGraphicFramePr>
            <a:graphicFrameLocks noChangeAspect="1"/>
          </p:cNvGraphicFramePr>
          <p:nvPr/>
        </p:nvGraphicFramePr>
        <p:xfrm>
          <a:off x="428625" y="1357313"/>
          <a:ext cx="8256588" cy="5040312"/>
        </p:xfrm>
        <a:graphic>
          <a:graphicData uri="http://schemas.openxmlformats.org/presentationml/2006/ole">
            <p:oleObj spid="_x0000_s26626" name="Γράφημα" r:id="rId3" imgW="8229552" imgH="5105240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Η ΤΑΥΤΟΤΗΤΑ ΤΗΣ ΕΡΕΥΝΑΣ</a:t>
            </a:r>
          </a:p>
        </p:txBody>
      </p:sp>
      <p:graphicFrame>
        <p:nvGraphicFramePr>
          <p:cNvPr id="7" name="Group 45"/>
          <p:cNvGraphicFramePr>
            <a:graphicFrameLocks/>
          </p:cNvGraphicFramePr>
          <p:nvPr/>
        </p:nvGraphicFramePr>
        <p:xfrm>
          <a:off x="357188" y="1538288"/>
          <a:ext cx="8496300" cy="4160688"/>
        </p:xfrm>
        <a:graphic>
          <a:graphicData uri="http://schemas.openxmlformats.org/drawingml/2006/table">
            <a:tbl>
              <a:tblPr/>
              <a:tblGrid>
                <a:gridCol w="2663825"/>
                <a:gridCol w="5832475"/>
              </a:tblGrid>
              <a:tr h="66692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ΕΤΑΙΡΕΙΑ: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alco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ΑΡ.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l-G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ΜΗΤΡΩΟΥ Ε.Σ.Ρ. 12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ΕΝΤΟΛΕΑΣ: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ΕΝ.Ι. – Ε.Ο.Π.Υ.Υ.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75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ΤΥΠΟΣ: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ΠΟΣΟΤΙΚΗ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ΛΕΦΩΝΙΚΕΣ  ΣΥΝΕΝΤΕΥΞΕΙΣ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ΣΤΑ ΣΠΙΤΙΑ ΤΩΝ ΕΡΩΤΩΜΕΝΩΝ) 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27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ΔΕΙΓΜΑ: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1000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ΑΤΟΜΑ ΑΝΔΡΕΣ ΚΑΙ  ΓΥΝΑΙΚΕΣ  ΗΛΙΚΙΑΣ  25 ΕΤΩΝ ΚΑΙ ΑΝΩ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ΣΕ ΟΛΗ ΤΗΝ ΕΛΛΑΔΑ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ΔΕΙΓΜΑΤΟΛΗΨΙΑ: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ΣΤΡΩΜΑΤΟΠΟΙΗΜΕΝΗ, ΤΥΧΑΙΑ </a:t>
                      </a:r>
                      <a:endParaRPr kumimoji="0" lang="el-G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ΧΡΟΝΟΣ: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– </a:t>
                      </a: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 ΝΟΕΜΒΡΙΟΥ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2016 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1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Η ΕΡΕΥΝΑ ΠΡΑΓΜΑΤΟΠΟΙΗΘΗΚΕ ΜΕ ΒΑΣΗ ΤΟΥΣ ΚΩΔΙΚΕΣ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ΔΕΟΝΤΟΛΟΓΙΑΣ ΤΗΣ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ESOMAR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ΚΑΙ ΕΠΑΓΓΕΛΜΑΤΙΚΗΣ ΠΡΑΚΤΙΚΗΣ ΤΟΥ ΣΕΔΕΑ</a:t>
                      </a:r>
                    </a:p>
                  </a:txBody>
                  <a:tcPr marT="45712" marB="45712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25"/>
            <a:ext cx="91440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ΚΥΡΙΑ ΕΥΡΗΜΑΤΑ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0490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ΒΑΘΜΟΣ ΙΚΑΝΟΠΟΙΗΣΗΣ ΑΠΟ ΠΕΔΥ  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285750" y="1500188"/>
          <a:ext cx="8556625" cy="4205287"/>
        </p:xfrm>
        <a:graphic>
          <a:graphicData uri="http://schemas.openxmlformats.org/presentationml/2006/ole">
            <p:oleObj spid="_x0000_s1026" name="Γράφημα" r:id="rId4" imgW="7772400" imgH="4114884" progId="MSGraph.Chart.8">
              <p:embed followColorScheme="full"/>
            </p:oleObj>
          </a:graphicData>
        </a:graphic>
      </p:graphicFrame>
      <p:sp>
        <p:nvSpPr>
          <p:cNvPr id="4" name="3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 Πόσο ικανοποιημένοι </a:t>
            </a:r>
            <a:r>
              <a:rPr lang="en-US" sz="1400" b="1" dirty="0">
                <a:cs typeface="Arial" charset="0"/>
              </a:rPr>
              <a:t> </a:t>
            </a:r>
            <a:r>
              <a:rPr lang="el-GR" sz="1400" b="1" dirty="0">
                <a:cs typeface="Arial" charset="0"/>
              </a:rPr>
              <a:t>είστε  από την ποιότητα των παροχών  υγείας στις δομές του ΠΕΔΥ (πρώην ΙΚΑ);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01140827A"/>
          <p:cNvPicPr>
            <a:picLocks noChangeAspect="1" noChangeArrowheads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690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ΒΑΘΜΟΣ ΙΚΑΝΟΠΟΙΗΣΗΣ ΑΠΟ ΠΕΔΥ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ΦΥΛΟ-ΗΛΙΚΙΑ-ΠΕΡΙΟΧΗ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type="chart" idx="4294967295"/>
          </p:nvPr>
        </p:nvGraphicFramePr>
        <p:xfrm>
          <a:off x="428625" y="1571625"/>
          <a:ext cx="8358188" cy="4678363"/>
        </p:xfrm>
        <a:graphic>
          <a:graphicData uri="http://schemas.openxmlformats.org/presentationml/2006/ole">
            <p:oleObj spid="_x0000_s2050" name="Γράφημα" r:id="rId4" imgW="8229600" imgH="4533938" progId="MSGraph.Chart.8">
              <p:embed followColorScheme="full"/>
            </p:oleObj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 Πόσο ικανοποιημένοι </a:t>
            </a:r>
            <a:r>
              <a:rPr lang="en-US" sz="1400" b="1" dirty="0">
                <a:cs typeface="Arial" charset="0"/>
              </a:rPr>
              <a:t> </a:t>
            </a:r>
            <a:r>
              <a:rPr lang="el-GR" sz="1400" b="1" dirty="0">
                <a:cs typeface="Arial" charset="0"/>
              </a:rPr>
              <a:t>είστε  από την ποιότητα των παροχών  υγείας στις δομές του ΠΕΔΥ (πρώην ΙΚΑ);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 descr="01140827A"/>
          <p:cNvPicPr>
            <a:picLocks noChangeAspect="1" noChangeArrowheads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690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ΒΑΘΜΟΣ ΙΚΑΝΟΠΟΙΗΣΗΣ ΑΠΟ ΠΕΔΥ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ΕΙΔΟΣ ΑΣΦΑΛΕΙΑΣ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ph type="chart" idx="4294967295"/>
          </p:nvPr>
        </p:nvGraphicFramePr>
        <p:xfrm>
          <a:off x="395288" y="1700213"/>
          <a:ext cx="8229600" cy="4678362"/>
        </p:xfrm>
        <a:graphic>
          <a:graphicData uri="http://schemas.openxmlformats.org/presentationml/2006/ole">
            <p:oleObj spid="_x0000_s3074" name="Γράφημα" r:id="rId4" imgW="8229687" imgH="4533804" progId="MSGraph.Chart.8">
              <p:embed followColorScheme="full"/>
            </p:oleObj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 Πόσο ικανοποιημένοι </a:t>
            </a:r>
            <a:r>
              <a:rPr lang="en-US" sz="1400" b="1" dirty="0">
                <a:cs typeface="Arial" charset="0"/>
              </a:rPr>
              <a:t> </a:t>
            </a:r>
            <a:r>
              <a:rPr lang="el-GR" sz="1400" b="1" dirty="0">
                <a:cs typeface="Arial" charset="0"/>
              </a:rPr>
              <a:t>είστε  από την ποιότητα των παροχών  υγείας στις δομές του ΠΕΔΥ (πρώην ΙΚΑ);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0490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ΒΑΘΜΟΣ ΙΚΑΝΟΠΟΙΗΣΗΣ ΑΠΟ ΣΥΜΒΕΒΛΗΜΕΝΟΥΣ ΙΑΤΡΟΥΣ ΕΟΠΥΥ   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285750" y="1500188"/>
          <a:ext cx="8556625" cy="4205287"/>
        </p:xfrm>
        <a:graphic>
          <a:graphicData uri="http://schemas.openxmlformats.org/presentationml/2006/ole">
            <p:oleObj spid="_x0000_s4098" name="Γράφημα" r:id="rId4" imgW="7772400" imgH="4114884" progId="MSGraph.Chart.8">
              <p:embed followColorScheme="full"/>
            </p:oleObj>
          </a:graphicData>
        </a:graphic>
      </p:graphicFrame>
      <p:sp>
        <p:nvSpPr>
          <p:cNvPr id="4" name="3 - TextBox"/>
          <p:cNvSpPr txBox="1"/>
          <p:nvPr/>
        </p:nvSpPr>
        <p:spPr>
          <a:xfrm>
            <a:off x="0" y="6334125"/>
            <a:ext cx="9144000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 Πόσο ικανοποιημένοι </a:t>
            </a:r>
            <a:r>
              <a:rPr lang="en-US" sz="1400" b="1" dirty="0">
                <a:cs typeface="Arial" charset="0"/>
              </a:rPr>
              <a:t> </a:t>
            </a:r>
            <a:r>
              <a:rPr lang="el-GR" sz="1400" b="1" dirty="0">
                <a:cs typeface="Arial" charset="0"/>
              </a:rPr>
              <a:t>είστε  από την ποιότητα των παροχών υγείας </a:t>
            </a:r>
          </a:p>
          <a:p>
            <a:pPr algn="ctr">
              <a:defRPr/>
            </a:pPr>
            <a:r>
              <a:rPr lang="el-GR" sz="1400" b="1" dirty="0">
                <a:cs typeface="Arial" charset="0"/>
              </a:rPr>
              <a:t>από τους συμβεβλημένους ιδιώτες γιατρούς του ΕΟΠΥΥ;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01140827A"/>
          <p:cNvPicPr>
            <a:picLocks noChangeAspect="1" noChangeArrowheads="1"/>
          </p:cNvPicPr>
          <p:nvPr/>
        </p:nvPicPr>
        <p:blipFill>
          <a:blip r:embed="rId3">
            <a:lum bright="48000"/>
          </a:blip>
          <a:srcRect/>
          <a:stretch>
            <a:fillRect/>
          </a:stretch>
        </p:blipFill>
        <p:spPr bwMode="auto">
          <a:xfrm>
            <a:off x="0" y="0"/>
            <a:ext cx="6908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ΒΑΘΜΟΣ ΙΚΑΝΟΠΟΙΗΣΗΣ ΑΠΟ ΣΥΜΒΕΒΛΗΜΕΝΟΥΣ ΙΑΤΡΟΥΣ ΕΟΠΥΥ </a:t>
            </a:r>
            <a:br>
              <a:rPr lang="el-GR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</a:br>
            <a:r>
              <a:rPr lang="el-G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ΦΥΛΟ-ΗΛΙΚΙΑ-ΠΕΡΙΟΧΗ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ph type="chart" idx="4294967295"/>
          </p:nvPr>
        </p:nvGraphicFramePr>
        <p:xfrm>
          <a:off x="357188" y="1428750"/>
          <a:ext cx="8358187" cy="4678363"/>
        </p:xfrm>
        <a:graphic>
          <a:graphicData uri="http://schemas.openxmlformats.org/presentationml/2006/ole">
            <p:oleObj spid="_x0000_s5122" name="Γράφημα" r:id="rId4" imgW="8229600" imgH="4533938" progId="MSGraph.Chart.8">
              <p:embed followColorScheme="full"/>
            </p:oleObj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0" y="6334125"/>
            <a:ext cx="9144000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l-GR" sz="1400" b="1" dirty="0">
                <a:cs typeface="Arial" charset="0"/>
              </a:rPr>
              <a:t> Πόσο ικανοποιημένοι </a:t>
            </a:r>
            <a:r>
              <a:rPr lang="en-US" sz="1400" b="1" dirty="0">
                <a:cs typeface="Arial" charset="0"/>
              </a:rPr>
              <a:t> </a:t>
            </a:r>
            <a:r>
              <a:rPr lang="el-GR" sz="1400" b="1" dirty="0">
                <a:cs typeface="Arial" charset="0"/>
              </a:rPr>
              <a:t>είστε  από την ποιότητα των παροχών υγείας </a:t>
            </a:r>
          </a:p>
          <a:p>
            <a:pPr algn="ctr">
              <a:defRPr/>
            </a:pPr>
            <a:r>
              <a:rPr lang="el-GR" sz="1400" b="1" dirty="0">
                <a:cs typeface="Arial" charset="0"/>
              </a:rPr>
              <a:t>από τους συμβεβλημένους ιδιώτες γιατρούς του ΕΟΠΥΥ;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Επαγγελματική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6600FF"/>
      </a:accent1>
      <a:accent2>
        <a:srgbClr val="CC00FF"/>
      </a:accent2>
      <a:accent3>
        <a:srgbClr val="FFFFFF"/>
      </a:accent3>
      <a:accent4>
        <a:srgbClr val="000000"/>
      </a:accent4>
      <a:accent5>
        <a:srgbClr val="B8AAFF"/>
      </a:accent5>
      <a:accent6>
        <a:srgbClr val="B900E7"/>
      </a:accent6>
      <a:hlink>
        <a:srgbClr val="00CC99"/>
      </a:hlink>
      <a:folHlink>
        <a:srgbClr val="0099CC"/>
      </a:folHlink>
    </a:clrScheme>
    <a:fontScheme name="Επαγγελματική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Επαγγελματική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Επαγγελματική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Επαγγελματική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FF"/>
    </a:dk2>
    <a:lt2>
      <a:srgbClr val="B2B2B2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FF99CC"/>
    </a:hlink>
    <a:folHlink>
      <a:srgbClr val="CBCB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Office\Πρότυπα\Σχέδια παρουσιάσεων\Επαγγελματική.pot</Template>
  <TotalTime>7331</TotalTime>
  <Words>534</Words>
  <Application>Microsoft Office PowerPoint</Application>
  <PresentationFormat>Προβολή στην οθόνη (4:3)</PresentationFormat>
  <Paragraphs>86</Paragraphs>
  <Slides>27</Slides>
  <Notes>9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3</vt:i4>
      </vt:variant>
      <vt:variant>
        <vt:lpstr>Τίτλοι διαφανειών</vt:lpstr>
      </vt:variant>
      <vt:variant>
        <vt:i4>27</vt:i4>
      </vt:variant>
    </vt:vector>
  </HeadingPairs>
  <TitlesOfParts>
    <vt:vector size="31" baseType="lpstr">
      <vt:lpstr>Επαγγελματική</vt:lpstr>
      <vt:lpstr>Γράφημα</vt:lpstr>
      <vt:lpstr>Γράφημα του Microsoft Graph</vt:lpstr>
      <vt:lpstr>Chart</vt:lpstr>
      <vt:lpstr>   EΡΕΥΝΑ YΠΗΡΕΣΙΩΝ ΥΓΕΙΑΣ   </vt:lpstr>
      <vt:lpstr>ΕΙΣΑΓΩΓΗ</vt:lpstr>
      <vt:lpstr>Η ΤΑΥΤΟΤΗΤΑ ΤΗΣ ΕΡΕΥΝΑΣ</vt:lpstr>
      <vt:lpstr>ΚΥΡΙΑ ΕΥΡΗΜΑΤΑ</vt:lpstr>
      <vt:lpstr>   ΒΑΘΜΟΣ ΙΚΑΝΟΠΟΙΗΣΗΣ ΑΠΟ ΠΕΔΥ      </vt:lpstr>
      <vt:lpstr>ΒΑΘΜΟΣ ΙΚΑΝΟΠΟΙΗΣΗΣ ΑΠΟ ΠΕΔΥ ΦΥΛΟ-ΗΛΙΚΙΑ-ΠΕΡΙΟΧΗ</vt:lpstr>
      <vt:lpstr>ΒΑΘΜΟΣ ΙΚΑΝΟΠΟΙΗΣΗΣ ΑΠΟ ΠΕΔΥ ΕΙΔΟΣ ΑΣΦΑΛΕΙΑΣ</vt:lpstr>
      <vt:lpstr>   ΒΑΘΜΟΣ ΙΚΑΝΟΠΟΙΗΣΗΣ ΑΠΟ ΣΥΜΒΕΒΛΗΜΕΝΟΥΣ ΙΑΤΡΟΥΣ ΕΟΠΥΥ       </vt:lpstr>
      <vt:lpstr>ΒΑΘΜΟΣ ΙΚΑΝΟΠΟΙΗΣΗΣ ΑΠΟ ΣΥΜΒΕΒΛΗΜΕΝΟΥΣ ΙΑΤΡΟΥΣ ΕΟΠΥΥ  ΦΥΛΟ-ΗΛΙΚΙΑ-ΠΕΡΙΟΧΗ</vt:lpstr>
      <vt:lpstr>ΒΑΘΜΟΣ ΙΚΑΝΟΠΟΙΗΣΗΣ ΑΠΟ ΣΥΜΒΕΒΛΗΜΕΝΟΥΣ ΙΑΤΡΟΥΣ ΕΟΠΥΥ  ΕΙΔΟΣ ΑΣΦΑΛΕΙΑΣ</vt:lpstr>
      <vt:lpstr>ΣΗΜΕΙΑ ΕΠΙΣΚΕΨΗΣ  </vt:lpstr>
      <vt:lpstr>ΣΗΜΕΙΑ ΕΠΙΣΚΕΨΗΣ ΦΥΛΟ-ΗΛΙΚΙΑ-ΠΕΡΙΟΧΗ</vt:lpstr>
      <vt:lpstr>ΣΗΜΕΙΑ ΕΠΙΣΚΕΨΗΣ ΕΙΔΟΣ ΑΣΦΑΛΕΙΑΣ</vt:lpstr>
      <vt:lpstr>     ΓΝΩΣΗ ΓΙΑ ΤΟΝ ΤΡΟΠΟ ΛΕΙΤΟΥΡΓΙΑΣ ΠΛΑΦΟΝ  ΣΤΟΥΣ ΣΥΜΒΕΒΛΗΜΕΝΟΥΣ ΙΑΤΡΟΥΣ   </vt:lpstr>
      <vt:lpstr>  ΓΝΩΣΗ ΓΙΑ ΤΟΝ ΤΡΟΠΟ ΛΕΙΤΟΥΡΓΙΑΣ ΠΛΑΦΟΝ  ΣΤΟΥΣ ΣΥΜΒΕΒΛΗΜΕΝΟΥΣ ΙΑΤΡΟΥΣ  </vt:lpstr>
      <vt:lpstr>       ΓΝΩΣΗ ΓΙΑ ΤΟΝ ΤΡΟΠΟ ΛΕΙΤΟΥΡΓΙΑΣ ΚΛΕΙΣΙΜΟ ΡΑΝΤΕΒΟΥ ΣΤΟΥΣ ΣΥΜΒΕΒΛΗΜΕΝΟΥΣ ΙΑΤΡΟΥΣ         </vt:lpstr>
      <vt:lpstr>   ΓΝΩΣΗ ΓΙΑ ΤΟΝ ΤΡΟΠΟ ΛΕΙΤΟΥΡΓΙΑΣ ΚΛΕΙΣΙΜΟ ΡΑΝΤΕΒΟΥ ΣΤΟΥΣ ΣΥΜΒΕΒΛΗΜΕΝΟΥΣ ΙΑΤΡΟΥΣ     </vt:lpstr>
      <vt:lpstr>     ΓΝΩΣΗ ΓΙΑ ΤΟΝ ΤΡΟΠΟ ΛΕΙΤΟΥΡΓΙΑΣ ΣΥΜΜΕΤΟΧΗ ΣΕ ΚΟΣΤΟΣ ΙΑΤΡΙΚΩΝ ΠΡΑΞΕΩΝ </vt:lpstr>
      <vt:lpstr>  ΓΝΩΣΗ ΓΙΑ ΤΟ ΤΡΟΠΟ ΛΕΙΤΟΥΡΓΙΑΣ ΣΥΜΜΕΤΟΧΗ ΣΕ ΚΟΣΤΟΣ ΙΑΤΡΙΚΩΝ ΠΡΑΞΕΩΝ     </vt:lpstr>
      <vt:lpstr>    ΕΠΑΡΚΕΙΑ  ΚΑΛΥΨΗΣ   ΑΠΟ ΣΥΜΒΕΒΛΗΜΕΝΟΥΣ ΓΙΑΤΡΟΥΣ     </vt:lpstr>
      <vt:lpstr>ΕΠΑΡΚΕΙΑ ΚΑΛΥΨΗΣ ΑΠΟ ΣΥΜΒ.ΓΙΑΤΡΟΥΣ ΦΥΛΟ-ΗΛΙΚΙΑ-ΠΕΡΙΟΧΗ</vt:lpstr>
      <vt:lpstr>ΕΠΑΡΚΕΙΑ ΚΑΛΥΨΗΣ ΑΠΟ ΣΥΜΒ.ΓΙΑΤΡΟΥΣ ΕΙΔΟΣ ΑΣΦΑΛΕΙΑΣ</vt:lpstr>
      <vt:lpstr>ΑΠΑΙΤΟΥΜΕΝΟΣ  ΧΡΟΝΟΣ  ΓΙΑ  ΡΑΝΤΕΒΟΥ (BAΣΗ:OΣΟΙ ΓΝΩΡΙΖΟΥΝ Ν.Ο.C=  776) </vt:lpstr>
      <vt:lpstr>  ΒΑΘΜΟΣ ΙΚΑΝΟΠΟΙΗΣΗΣ  ΑΠO ΕΡΓΑΣΤΗΡΙΑΚΕΣ ΥΠΗΡΕΣΙΕΣ ΣΥΜΒΕΒΛΗΜΕΝΩΝ (ΚΛΙΜΑΚΑ  5 ΣΗΜΕΙΩΝ ΜΕ ΜΕΓΙΣΤΟ ΤΟ 5 – ΜΕΣΟΙ ΟΡΟΙ) </vt:lpstr>
      <vt:lpstr>ΒΑΘΜΟΣ ΙΚΑΝΟΠΟΙΗΣΗΣ  ΑΠO ΕΡΓΑΣΤΗΡΙΑΚΕΣ ΥΠΗΡΕΣΙΕΣ ΣΥΜΒΕΒΛΗΜΕΝΩΝ  (ΚΛΙΜΑΚΑ 5 ΣΗΜΕΙΩΝ ΜΕ ΜΕΓΙΣΤΟ ΤΟ 5 – ΜΕΣΟΙ ΟΡΟΙ) </vt:lpstr>
      <vt:lpstr>ΒΑΘΜΟΣ ΙΚΑΝΟΠΟΙΗΣΗΣ  ΑΠO ΕΡΓΑΣΤΗΡΙΑΚΕΣ ΥΠΗΡΕΣΙΕΣ ΣΥΜΒΕΒΛΗΜΕΝΩΝ  (ΚΛΙΜΑΚΑ 5 ΣΗΜΕΙΩΝ ΜΕ ΜΕΓΙΣΤΟ ΤΟ 5 – ΜΕΣΟΙ ΟΡΟΙ) </vt:lpstr>
      <vt:lpstr>ΠΡΟΤΑΣΕΙΣ ΒΕΛΤΙΩΣΗΣ ΤΟΥ ΕΟΠΥΥ    </vt:lpstr>
    </vt:vector>
  </TitlesOfParts>
  <Company>Dot &amp; Dash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ALKO</dc:title>
  <dc:creator>Dot &amp; Dash</dc:creator>
  <cp:lastModifiedBy>ευαγγελος γκανας</cp:lastModifiedBy>
  <cp:revision>702</cp:revision>
  <cp:lastPrinted>2001-02-09T11:40:37Z</cp:lastPrinted>
  <dcterms:created xsi:type="dcterms:W3CDTF">2000-04-16T20:24:27Z</dcterms:created>
  <dcterms:modified xsi:type="dcterms:W3CDTF">2016-11-23T13:29:27Z</dcterms:modified>
</cp:coreProperties>
</file>