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drawings/drawing2.xml" ContentType="application/vnd.openxmlformats-officedocument.drawingml.chartshapes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drawings/drawing3.xml" ContentType="application/vnd.openxmlformats-officedocument.drawingml.chartshapes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sldIdLst>
    <p:sldId id="367" r:id="rId2"/>
    <p:sldId id="257" r:id="rId3"/>
    <p:sldId id="322" r:id="rId4"/>
    <p:sldId id="405" r:id="rId5"/>
    <p:sldId id="384" r:id="rId6"/>
    <p:sldId id="406" r:id="rId7"/>
    <p:sldId id="356" r:id="rId8"/>
    <p:sldId id="395" r:id="rId9"/>
    <p:sldId id="410" r:id="rId10"/>
    <p:sldId id="386" r:id="rId11"/>
    <p:sldId id="357" r:id="rId12"/>
    <p:sldId id="397" r:id="rId13"/>
    <p:sldId id="370" r:id="rId14"/>
    <p:sldId id="398" r:id="rId15"/>
    <p:sldId id="371" r:id="rId16"/>
    <p:sldId id="399" r:id="rId17"/>
    <p:sldId id="378" r:id="rId18"/>
    <p:sldId id="391" r:id="rId19"/>
    <p:sldId id="408" r:id="rId20"/>
    <p:sldId id="402" r:id="rId21"/>
    <p:sldId id="403" r:id="rId22"/>
    <p:sldId id="275" r:id="rId23"/>
    <p:sldId id="409" r:id="rId24"/>
    <p:sldId id="276" r:id="rId25"/>
    <p:sldId id="309" r:id="rId26"/>
    <p:sldId id="407" r:id="rId27"/>
    <p:sldId id="279" r:id="rId28"/>
  </p:sldIdLst>
  <p:sldSz cx="9144000" cy="6858000" type="screen4x3"/>
  <p:notesSz cx="6888163" cy="10020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1" initials="1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  <a:srgbClr val="FF37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Φωτεινό στυλ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40" autoAdjust="0"/>
    <p:restoredTop sz="94235" autoAdjust="0"/>
  </p:normalViewPr>
  <p:slideViewPr>
    <p:cSldViewPr>
      <p:cViewPr>
        <p:scale>
          <a:sx n="109" d="100"/>
          <a:sy n="109" d="100"/>
        </p:scale>
        <p:origin x="-9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oulmour\Desktop\&#921;&#931;&#920;%202017\&#951;&#955;&#953;&#954;&#943;&#945;.xlsx" TargetMode="Externa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C:\Users\Poulmour\Desktop\&#921;&#931;&#920;%202017\&#951;&#955;&#953;&#954;&#943;&#945;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oulmour\Desktop\&#921;&#931;&#920;%202017\&#951;&#955;&#953;&#954;&#943;&#945;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oulmour\Desktop\&#921;&#931;&#920;%202017\&#951;&#955;&#953;&#954;&#943;&#945;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oulmour\Desktop\&#921;&#931;&#920;%202017\&#951;&#955;&#953;&#954;&#943;&#945;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oulmour\Desktop\&#921;&#931;&#920;%202017\&#951;&#955;&#953;&#954;&#943;&#945;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oulmour\Desktop\&#921;&#931;&#920;%202017\&#951;&#955;&#953;&#954;&#943;&#945;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oulmour\Desktop\&#921;&#931;&#920;%202017\&#951;&#955;&#953;&#954;&#943;&#945;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oulmour\Desktop\&#921;&#931;&#920;%202017\&#951;&#955;&#953;&#954;&#943;&#945;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oulmour\Desktop\&#921;&#931;&#920;%202017\&#951;&#955;&#953;&#954;&#943;&#945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oulmour\Desktop\&#921;&#931;&#920;%202017\&#951;&#955;&#953;&#954;&#943;&#945;.xlsx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oulmour\Desktop\&#922;&#917;&#928;&#922;&#913;%202017\&#916;&#953;&#945;&#947;&#961;&#940;&#956;&#956;&#945;&#964;&#945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oulmour\Desktop\&#921;&#931;&#920;%202017\&#951;&#955;&#953;&#954;&#943;&#945;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oulmour\Desktop\&#921;&#931;&#920;%202017\&#951;&#955;&#953;&#954;&#943;&#945;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oulmour\Desktop\&#921;&#931;&#920;%202017\&#951;&#955;&#953;&#954;&#943;&#945;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oulmour\Desktop\&#921;&#931;&#920;%202017\&#951;&#955;&#953;&#954;&#943;&#945;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oulmour\Desktop\&#921;&#931;&#920;%202017\&#951;&#955;&#953;&#954;&#943;&#945;.xlsx" TargetMode="Externa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Poulmour\Desktop\&#921;&#931;&#920;%202017\&#951;&#955;&#953;&#954;&#943;&#945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title>
      <c:tx>
        <c:rich>
          <a:bodyPr/>
          <a:lstStyle/>
          <a:p>
            <a:pPr>
              <a:defRPr/>
            </a:pPr>
            <a:r>
              <a:rPr lang="el-GR" baseline="0" dirty="0" smtClean="0"/>
              <a:t>Ικανοποίηση από τις προσφερόμενες Υπηρεσίες Υγείας</a:t>
            </a:r>
            <a:endParaRPr lang="en-US" dirty="0"/>
          </a:p>
        </c:rich>
      </c:tx>
      <c:layout/>
      <c:overlay val="0"/>
    </c:title>
    <c:autoTitleDeleted val="0"/>
    <c:view3D>
      <c:rotX val="50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rgbClr val="FFC000"/>
              </a:solidFill>
              <a:ln>
                <a:solidFill>
                  <a:schemeClr val="tx1"/>
                </a:solidFill>
              </a:ln>
            </c:spPr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  <a:ln>
                <a:solidFill>
                  <a:schemeClr val="tx1"/>
                </a:solidFill>
              </a:ln>
            </c:spPr>
          </c:dPt>
          <c:dPt>
            <c:idx val="2"/>
            <c:bubble3D val="0"/>
            <c:spPr>
              <a:solidFill>
                <a:srgbClr val="FF3737"/>
              </a:solidFill>
              <a:ln>
                <a:solidFill>
                  <a:schemeClr val="tx1"/>
                </a:solidFill>
              </a:ln>
            </c:spPr>
          </c:dPt>
          <c:cat>
            <c:strRef>
              <c:f>Sheet1!$A$2:$A$4</c:f>
              <c:strCache>
                <c:ptCount val="3"/>
                <c:pt idx="0">
                  <c:v>Ικανοποιημένος/η</c:v>
                </c:pt>
                <c:pt idx="1">
                  <c:v>Ούτε ικανοποιημένος, ούτε δυσαρεστημένος (αυθ.)</c:v>
                </c:pt>
                <c:pt idx="2">
                  <c:v>Δυσαρεστημένος/η</c:v>
                </c:pt>
              </c:strCache>
            </c:strRef>
          </c:cat>
          <c:val>
            <c:numRef>
              <c:f>Sheet1!$B$2:$B$4</c:f>
              <c:numCache>
                <c:formatCode>0.0%</c:formatCode>
                <c:ptCount val="3"/>
                <c:pt idx="0">
                  <c:v>0.13800000000000001</c:v>
                </c:pt>
                <c:pt idx="1">
                  <c:v>0.12200000000000009</c:v>
                </c:pt>
                <c:pt idx="2">
                  <c:v>0.7400000000000011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</c:plotArea>
    <c:legend>
      <c:legendPos val="r"/>
      <c:layout>
        <c:manualLayout>
          <c:xMode val="edge"/>
          <c:yMode val="edge"/>
          <c:x val="0.61071577446399539"/>
          <c:y val="0.1176919884718693"/>
          <c:w val="0.33098032725473253"/>
          <c:h val="0.83913184482769887"/>
        </c:manualLayout>
      </c:layout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el-GR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2150286769709342E-2"/>
          <c:y val="3.177820941090332E-2"/>
          <c:w val="0.76744070185671232"/>
          <c:h val="0.88469547806731963"/>
        </c:manualLayout>
      </c:layout>
      <c:lineChart>
        <c:grouping val="standard"/>
        <c:varyColors val="0"/>
        <c:ser>
          <c:idx val="0"/>
          <c:order val="0"/>
          <c:tx>
            <c:strRef>
              <c:f>'Σύγκριση κόστους'!$A$2</c:f>
              <c:strCache>
                <c:ptCount val="1"/>
                <c:pt idx="0">
                  <c:v>… έχει αυξηθεί</c:v>
                </c:pt>
              </c:strCache>
            </c:strRef>
          </c:tx>
          <c:spPr>
            <a:ln w="57150"/>
          </c:spPr>
          <c:marker>
            <c:spPr>
              <a:ln w="57150"/>
            </c:spPr>
          </c:marker>
          <c:dLbls>
            <c:dLbl>
              <c:idx val="0"/>
              <c:layout>
                <c:manualLayout>
                  <c:x val="-2.7777777777777853E-2"/>
                  <c:y val="-5.6120653217889761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48,3</a:t>
                    </a:r>
                    <a:r>
                      <a:rPr lang="el-GR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6296296296296372E-3"/>
                  <c:y val="-3.3672391930733854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40,8</a:t>
                    </a:r>
                    <a:r>
                      <a:rPr lang="el-GR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36,4</a:t>
                    </a:r>
                    <a:r>
                      <a:rPr lang="el-GR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'Σύγκριση κόστους'!$B$1:$D$1</c:f>
              <c:strCache>
                <c:ptCount val="3"/>
                <c:pt idx="0">
                  <c:v>Ιούνιος 2015</c:v>
                </c:pt>
                <c:pt idx="1">
                  <c:v>Ιούνιος 2016</c:v>
                </c:pt>
                <c:pt idx="2">
                  <c:v>Μάιος 2017</c:v>
                </c:pt>
              </c:strCache>
            </c:strRef>
          </c:cat>
          <c:val>
            <c:numRef>
              <c:f>'Σύγκριση κόστους'!$B$2:$D$2</c:f>
              <c:numCache>
                <c:formatCode>General</c:formatCode>
                <c:ptCount val="3"/>
                <c:pt idx="0">
                  <c:v>48.3</c:v>
                </c:pt>
                <c:pt idx="1">
                  <c:v>40.800000000000004</c:v>
                </c:pt>
                <c:pt idx="2">
                  <c:v>36.4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'Σύγκριση κόστους'!$A$3</c:f>
              <c:strCache>
                <c:ptCount val="1"/>
                <c:pt idx="0">
                  <c:v>… έχει μείνει ίδιο</c:v>
                </c:pt>
              </c:strCache>
            </c:strRef>
          </c:tx>
          <c:spPr>
            <a:ln w="57150"/>
          </c:spPr>
          <c:marker>
            <c:spPr>
              <a:ln w="57150"/>
            </c:spPr>
          </c:marker>
          <c:dLbls>
            <c:dLbl>
              <c:idx val="0"/>
              <c:layout>
                <c:manualLayout>
                  <c:x val="-2.6234567901234605E-2"/>
                  <c:y val="-4.2090489913417461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24,3</a:t>
                    </a:r>
                    <a:r>
                      <a:rPr lang="el-GR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0061728395061731E-2"/>
                  <c:y val="-3.9284457252522831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27,8</a:t>
                    </a:r>
                    <a:r>
                      <a:rPr lang="el-GR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28,9</a:t>
                    </a:r>
                    <a:r>
                      <a:rPr lang="el-GR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'Σύγκριση κόστους'!$B$1:$D$1</c:f>
              <c:strCache>
                <c:ptCount val="3"/>
                <c:pt idx="0">
                  <c:v>Ιούνιος 2015</c:v>
                </c:pt>
                <c:pt idx="1">
                  <c:v>Ιούνιος 2016</c:v>
                </c:pt>
                <c:pt idx="2">
                  <c:v>Μάιος 2017</c:v>
                </c:pt>
              </c:strCache>
            </c:strRef>
          </c:cat>
          <c:val>
            <c:numRef>
              <c:f>'Σύγκριση κόστους'!$B$3:$D$3</c:f>
              <c:numCache>
                <c:formatCode>General</c:formatCode>
                <c:ptCount val="3"/>
                <c:pt idx="0">
                  <c:v>24.3</c:v>
                </c:pt>
                <c:pt idx="1">
                  <c:v>27.8</c:v>
                </c:pt>
                <c:pt idx="2">
                  <c:v>28.9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'Σύγκριση κόστους'!$A$4</c:f>
              <c:strCache>
                <c:ptCount val="1"/>
                <c:pt idx="0">
                  <c:v>… έχει ελαττωθεί</c:v>
                </c:pt>
              </c:strCache>
            </c:strRef>
          </c:tx>
          <c:spPr>
            <a:ln w="57150"/>
          </c:spPr>
          <c:marker>
            <c:spPr>
              <a:ln w="57150"/>
            </c:spPr>
          </c:marker>
          <c:dLbls>
            <c:dLbl>
              <c:idx val="0"/>
              <c:layout>
                <c:manualLayout>
                  <c:x val="0"/>
                  <c:y val="5.8926685878784316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16,3</a:t>
                    </a:r>
                    <a:r>
                      <a:rPr lang="el-GR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5432098765432126E-3"/>
                  <c:y val="2.8060326608944881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18,4</a:t>
                    </a:r>
                    <a:r>
                      <a:rPr lang="el-GR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4.6296296296296372E-3"/>
                  <c:y val="5.6120653217889761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25,8</a:t>
                    </a:r>
                    <a:r>
                      <a:rPr lang="el-GR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'Σύγκριση κόστους'!$B$1:$D$1</c:f>
              <c:strCache>
                <c:ptCount val="3"/>
                <c:pt idx="0">
                  <c:v>Ιούνιος 2015</c:v>
                </c:pt>
                <c:pt idx="1">
                  <c:v>Ιούνιος 2016</c:v>
                </c:pt>
                <c:pt idx="2">
                  <c:v>Μάιος 2017</c:v>
                </c:pt>
              </c:strCache>
            </c:strRef>
          </c:cat>
          <c:val>
            <c:numRef>
              <c:f>'Σύγκριση κόστους'!$B$4:$D$4</c:f>
              <c:numCache>
                <c:formatCode>General</c:formatCode>
                <c:ptCount val="3"/>
                <c:pt idx="0">
                  <c:v>16.3</c:v>
                </c:pt>
                <c:pt idx="1">
                  <c:v>18.399999999999999</c:v>
                </c:pt>
                <c:pt idx="2">
                  <c:v>25.8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6174720"/>
        <c:axId val="146176256"/>
      </c:lineChart>
      <c:catAx>
        <c:axId val="14617472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l-GR"/>
          </a:p>
        </c:txPr>
        <c:crossAx val="146176256"/>
        <c:crosses val="autoZero"/>
        <c:auto val="1"/>
        <c:lblAlgn val="ctr"/>
        <c:lblOffset val="100"/>
        <c:noMultiLvlLbl val="0"/>
      </c:catAx>
      <c:valAx>
        <c:axId val="14617625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l-GR"/>
          </a:p>
        </c:txPr>
        <c:crossAx val="14617472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2422061825605164"/>
          <c:y val="0.29505411334560261"/>
          <c:w val="0.16034728297851658"/>
          <c:h val="0.1573488338282929"/>
        </c:manualLayout>
      </c:layout>
      <c:overlay val="0"/>
      <c:txPr>
        <a:bodyPr/>
        <a:lstStyle/>
        <a:p>
          <a:pPr>
            <a:defRPr sz="1050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9962237419164806E-2"/>
          <c:y val="0.18614597063797203"/>
          <c:w val="0.83658306392798965"/>
          <c:h val="0.81385402936202822"/>
        </c:manualLayout>
      </c:layout>
      <c:pie3DChart>
        <c:varyColors val="1"/>
        <c:ser>
          <c:idx val="0"/>
          <c:order val="0"/>
          <c:dPt>
            <c:idx val="0"/>
            <c:bubble3D val="0"/>
            <c:explosion val="42"/>
          </c:dPt>
          <c:dLbls>
            <c:txPr>
              <a:bodyPr/>
              <a:lstStyle/>
              <a:p>
                <a:pPr>
                  <a:defRPr sz="1600" b="1"/>
                </a:pPr>
                <a:endParaRPr lang="el-GR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'Χρήση ΕΟΠΠΥ'!$A$1:$A$2</c:f>
              <c:strCache>
                <c:ptCount val="2"/>
                <c:pt idx="0">
                  <c:v>Ναι</c:v>
                </c:pt>
                <c:pt idx="1">
                  <c:v>Όχι</c:v>
                </c:pt>
              </c:strCache>
            </c:strRef>
          </c:cat>
          <c:val>
            <c:numRef>
              <c:f>'Χρήση ΕΟΠΠΥ'!$B$1:$B$2</c:f>
              <c:numCache>
                <c:formatCode>General</c:formatCode>
                <c:ptCount val="2"/>
                <c:pt idx="0">
                  <c:v>72.400000000000006</c:v>
                </c:pt>
                <c:pt idx="1">
                  <c:v>27.6</c:v>
                </c:pt>
              </c:numCache>
            </c:numRef>
          </c:val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'Σύγκριση Εοππυ'!$A$2</c:f>
              <c:strCache>
                <c:ptCount val="1"/>
                <c:pt idx="0">
                  <c:v>Ναι</c:v>
                </c:pt>
              </c:strCache>
            </c:strRef>
          </c:tx>
          <c:spPr>
            <a:ln w="57150"/>
          </c:spPr>
          <c:marker>
            <c:spPr>
              <a:ln w="57150"/>
            </c:spPr>
          </c:marker>
          <c:dLbls>
            <c:dLbl>
              <c:idx val="0"/>
              <c:layout>
                <c:manualLayout>
                  <c:x val="-8.2106071876254821E-2"/>
                  <c:y val="-2.67238958623787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4928376704773617E-3"/>
                  <c:y val="-3.56318611498382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'Σύγκριση Εοππυ'!$B$1:$D$1</c:f>
              <c:strCache>
                <c:ptCount val="3"/>
                <c:pt idx="0">
                  <c:v>Ιούλιος 2015</c:v>
                </c:pt>
                <c:pt idx="1">
                  <c:v>Ιούνιος 2016</c:v>
                </c:pt>
                <c:pt idx="2">
                  <c:v>Μάιος 2017</c:v>
                </c:pt>
              </c:strCache>
            </c:strRef>
          </c:cat>
          <c:val>
            <c:numRef>
              <c:f>'Σύγκριση Εοππυ'!$B$2:$D$2</c:f>
              <c:numCache>
                <c:formatCode>General</c:formatCode>
                <c:ptCount val="3"/>
                <c:pt idx="0">
                  <c:v>75.599999999999994</c:v>
                </c:pt>
                <c:pt idx="1">
                  <c:v>76.5</c:v>
                </c:pt>
                <c:pt idx="2">
                  <c:v>72.400000000000006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'Σύγκριση Εοππυ'!$A$3</c:f>
              <c:strCache>
                <c:ptCount val="1"/>
                <c:pt idx="0">
                  <c:v>Όχι</c:v>
                </c:pt>
              </c:strCache>
            </c:strRef>
          </c:tx>
          <c:spPr>
            <a:ln w="57150"/>
          </c:spPr>
          <c:marker>
            <c:spPr>
              <a:ln w="57150"/>
            </c:spPr>
          </c:marker>
          <c:dLbls>
            <c:dLbl>
              <c:idx val="0"/>
              <c:layout>
                <c:manualLayout>
                  <c:x val="-9.852728625150578E-2"/>
                  <c:y val="-3.86011829123248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9856753409547201E-2"/>
                  <c:y val="-6.53250787747035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'Σύγκριση Εοππυ'!$B$1:$D$1</c:f>
              <c:strCache>
                <c:ptCount val="3"/>
                <c:pt idx="0">
                  <c:v>Ιούλιος 2015</c:v>
                </c:pt>
                <c:pt idx="1">
                  <c:v>Ιούνιος 2016</c:v>
                </c:pt>
                <c:pt idx="2">
                  <c:v>Μάιος 2017</c:v>
                </c:pt>
              </c:strCache>
            </c:strRef>
          </c:cat>
          <c:val>
            <c:numRef>
              <c:f>'Σύγκριση Εοππυ'!$B$3:$D$3</c:f>
              <c:numCache>
                <c:formatCode>General</c:formatCode>
                <c:ptCount val="3"/>
                <c:pt idx="0">
                  <c:v>24.4</c:v>
                </c:pt>
                <c:pt idx="1">
                  <c:v>23.5</c:v>
                </c:pt>
                <c:pt idx="2">
                  <c:v>27.6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6249600"/>
        <c:axId val="146251136"/>
      </c:lineChart>
      <c:catAx>
        <c:axId val="14624960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l-GR"/>
          </a:p>
        </c:txPr>
        <c:crossAx val="146251136"/>
        <c:crosses val="autoZero"/>
        <c:auto val="1"/>
        <c:lblAlgn val="ctr"/>
        <c:lblOffset val="100"/>
        <c:noMultiLvlLbl val="0"/>
      </c:catAx>
      <c:valAx>
        <c:axId val="1462511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l-GR"/>
          </a:p>
        </c:txPr>
        <c:crossAx val="14624960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92293971944995867"/>
          <c:y val="0.3108786363378126"/>
          <c:w val="6.8103254527177165E-2"/>
          <c:h val="0.18523657895788964"/>
        </c:manualLayout>
      </c:layout>
      <c:overlay val="0"/>
      <c:txPr>
        <a:bodyPr/>
        <a:lstStyle/>
        <a:p>
          <a:pPr>
            <a:defRPr sz="1050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title>
      <c:tx>
        <c:rich>
          <a:bodyPr/>
          <a:lstStyle/>
          <a:p>
            <a:pPr algn="ctr">
              <a:defRPr/>
            </a:pPr>
            <a:r>
              <a:rPr lang="el-GR" dirty="0"/>
              <a:t>Αξιολόγηση Υπηρεσιών ΕΟΠΠΥ</a:t>
            </a:r>
          </a:p>
        </c:rich>
      </c:tx>
      <c:layout>
        <c:manualLayout>
          <c:xMode val="edge"/>
          <c:yMode val="edge"/>
          <c:x val="0.34119531933508312"/>
          <c:y val="8.1355061895115027E-3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Αξιολόγηση!$A$1:$A$5</c:f>
              <c:strCache>
                <c:ptCount val="5"/>
                <c:pt idx="0">
                  <c:v>Θετικά</c:v>
                </c:pt>
                <c:pt idx="1">
                  <c:v>Μάλλον θετικά</c:v>
                </c:pt>
                <c:pt idx="2">
                  <c:v>Ούτε-ούτε (αυθ.)</c:v>
                </c:pt>
                <c:pt idx="3">
                  <c:v>Μάλλον αρνητικά</c:v>
                </c:pt>
                <c:pt idx="4">
                  <c:v>Αρνητικά</c:v>
                </c:pt>
              </c:strCache>
            </c:strRef>
          </c:cat>
          <c:val>
            <c:numRef>
              <c:f>Αξιολόγηση!$B$1:$B$5</c:f>
              <c:numCache>
                <c:formatCode>0.0%</c:formatCode>
                <c:ptCount val="5"/>
                <c:pt idx="0">
                  <c:v>0.24000000000000021</c:v>
                </c:pt>
                <c:pt idx="1">
                  <c:v>0.17700000000000021</c:v>
                </c:pt>
                <c:pt idx="2">
                  <c:v>9.8000000000000226E-2</c:v>
                </c:pt>
                <c:pt idx="3">
                  <c:v>6.9000000000000034E-2</c:v>
                </c:pt>
                <c:pt idx="4">
                  <c:v>0.14000000000000001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46683008"/>
        <c:axId val="146684544"/>
      </c:barChart>
      <c:catAx>
        <c:axId val="146683008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el-GR"/>
          </a:p>
        </c:txPr>
        <c:crossAx val="146684544"/>
        <c:crosses val="autoZero"/>
        <c:auto val="1"/>
        <c:lblAlgn val="ctr"/>
        <c:lblOffset val="100"/>
        <c:noMultiLvlLbl val="0"/>
      </c:catAx>
      <c:valAx>
        <c:axId val="146684544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one"/>
        <c:crossAx val="14668300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'Σύγκριση αξιολόγησης'!$A$2</c:f>
              <c:strCache>
                <c:ptCount val="1"/>
                <c:pt idx="0">
                  <c:v>Μάλλον θετικά/Θετικά</c:v>
                </c:pt>
              </c:strCache>
            </c:strRef>
          </c:tx>
          <c:spPr>
            <a:ln w="57150"/>
          </c:spPr>
          <c:marker>
            <c:spPr>
              <a:ln w="57150"/>
            </c:spPr>
          </c:marker>
          <c:dLbls>
            <c:dLbl>
              <c:idx val="0"/>
              <c:layout>
                <c:manualLayout>
                  <c:x val="-1.5432098765432112E-2"/>
                  <c:y val="-3.6478424591628346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49,3%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0864197530864226E-3"/>
                  <c:y val="-3.0866359269839376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49,7%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9.2592592592592778E-3"/>
                  <c:y val="-1.9642228626261436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41,7%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'Σύγκριση αξιολόγησης'!$B$1:$D$1</c:f>
              <c:strCache>
                <c:ptCount val="3"/>
                <c:pt idx="0">
                  <c:v>Ιούνιος 2015</c:v>
                </c:pt>
                <c:pt idx="1">
                  <c:v>Ιούνιος 2016</c:v>
                </c:pt>
                <c:pt idx="2">
                  <c:v>Μάιος 2017</c:v>
                </c:pt>
              </c:strCache>
            </c:strRef>
          </c:cat>
          <c:val>
            <c:numRef>
              <c:f>'Σύγκριση αξιολόγησης'!$B$2:$D$2</c:f>
              <c:numCache>
                <c:formatCode>General</c:formatCode>
                <c:ptCount val="3"/>
                <c:pt idx="0">
                  <c:v>49.3</c:v>
                </c:pt>
                <c:pt idx="1">
                  <c:v>49.7</c:v>
                </c:pt>
                <c:pt idx="2">
                  <c:v>41.7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'Σύγκριση αξιολόγησης'!$A$3</c:f>
              <c:strCache>
                <c:ptCount val="1"/>
                <c:pt idx="0">
                  <c:v>Ούτε-ούτε (αυθ.)</c:v>
                </c:pt>
              </c:strCache>
            </c:strRef>
          </c:tx>
          <c:spPr>
            <a:ln w="57150"/>
          </c:spPr>
          <c:marker>
            <c:spPr>
              <a:ln w="57150"/>
            </c:spPr>
          </c:marker>
          <c:dLbls>
            <c:dLbl>
              <c:idx val="0"/>
              <c:layout>
                <c:manualLayout>
                  <c:x val="-2.4691358024691391E-2"/>
                  <c:y val="5.8926685878784295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23,5%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0802469135802484E-2"/>
                  <c:y val="6.4538751200573299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18,5%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"/>
                  <c:y val="4.7702555235206376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9,8%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'Σύγκριση αξιολόγησης'!$B$1:$D$1</c:f>
              <c:strCache>
                <c:ptCount val="3"/>
                <c:pt idx="0">
                  <c:v>Ιούνιος 2015</c:v>
                </c:pt>
                <c:pt idx="1">
                  <c:v>Ιούνιος 2016</c:v>
                </c:pt>
                <c:pt idx="2">
                  <c:v>Μάιος 2017</c:v>
                </c:pt>
              </c:strCache>
            </c:strRef>
          </c:cat>
          <c:val>
            <c:numRef>
              <c:f>'Σύγκριση αξιολόγησης'!$B$3:$D$3</c:f>
              <c:numCache>
                <c:formatCode>General</c:formatCode>
                <c:ptCount val="3"/>
                <c:pt idx="0">
                  <c:v>23.5</c:v>
                </c:pt>
                <c:pt idx="1">
                  <c:v>18.5</c:v>
                </c:pt>
                <c:pt idx="2">
                  <c:v>9.8000000000000007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'Σύγκριση αξιολόγησης'!$A$4</c:f>
              <c:strCache>
                <c:ptCount val="1"/>
                <c:pt idx="0">
                  <c:v>Μάλλον αρνητικά/Αρνητικά</c:v>
                </c:pt>
              </c:strCache>
            </c:strRef>
          </c:tx>
          <c:spPr>
            <a:ln w="57150"/>
          </c:spPr>
          <c:marker>
            <c:spPr>
              <a:ln w="57150"/>
            </c:spPr>
          </c:marker>
          <c:dLbls>
            <c:dLbl>
              <c:idx val="0"/>
              <c:layout>
                <c:manualLayout>
                  <c:x val="-3.2407407407407447E-2"/>
                  <c:y val="-5.6120653217889706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26,4%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6296296296296337E-3"/>
                  <c:y val="-1.1224130643577976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30,4%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"/>
                  <c:y val="-4.2090489913417427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20,9%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'Σύγκριση αξιολόγησης'!$B$1:$D$1</c:f>
              <c:strCache>
                <c:ptCount val="3"/>
                <c:pt idx="0">
                  <c:v>Ιούνιος 2015</c:v>
                </c:pt>
                <c:pt idx="1">
                  <c:v>Ιούνιος 2016</c:v>
                </c:pt>
                <c:pt idx="2">
                  <c:v>Μάιος 2017</c:v>
                </c:pt>
              </c:strCache>
            </c:strRef>
          </c:cat>
          <c:val>
            <c:numRef>
              <c:f>'Σύγκριση αξιολόγησης'!$B$4:$D$4</c:f>
              <c:numCache>
                <c:formatCode>General</c:formatCode>
                <c:ptCount val="3"/>
                <c:pt idx="0">
                  <c:v>26.4</c:v>
                </c:pt>
                <c:pt idx="1">
                  <c:v>30.4</c:v>
                </c:pt>
                <c:pt idx="2">
                  <c:v>20.9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6848384"/>
        <c:axId val="146428288"/>
      </c:lineChart>
      <c:catAx>
        <c:axId val="1468483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l-GR"/>
          </a:p>
        </c:txPr>
        <c:crossAx val="146428288"/>
        <c:crosses val="autoZero"/>
        <c:auto val="1"/>
        <c:lblAlgn val="ctr"/>
        <c:lblOffset val="100"/>
        <c:noMultiLvlLbl val="0"/>
      </c:catAx>
      <c:valAx>
        <c:axId val="14642828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l-GR"/>
          </a:p>
        </c:txPr>
        <c:crossAx val="1468483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710107417128409"/>
          <c:y val="0.26113823732098562"/>
          <c:w val="0.22281641878098571"/>
          <c:h val="0.20553835725126357"/>
        </c:manualLayout>
      </c:layout>
      <c:overlay val="0"/>
      <c:txPr>
        <a:bodyPr/>
        <a:lstStyle/>
        <a:p>
          <a:pPr>
            <a:defRPr sz="1050" b="0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6388888888888895E-2"/>
          <c:y val="0.15046296296296352"/>
          <c:w val="0.81388888888889022"/>
          <c:h val="0.77314814814814992"/>
        </c:manualLayout>
      </c:layout>
      <c:pie3DChart>
        <c:varyColors val="1"/>
        <c:ser>
          <c:idx val="0"/>
          <c:order val="0"/>
          <c:tx>
            <c:strRef>
              <c:f>'Μη συνταγογραφούμενα'!$B$1</c:f>
              <c:strCache>
                <c:ptCount val="1"/>
                <c:pt idx="0">
                  <c:v>Series 1</c:v>
                </c:pt>
              </c:strCache>
            </c:strRef>
          </c:tx>
          <c:dPt>
            <c:idx val="0"/>
            <c:bubble3D val="0"/>
            <c:explosion val="26"/>
          </c:dPt>
          <c:dPt>
            <c:idx val="1"/>
            <c:bubble3D val="0"/>
            <c:explosion val="16"/>
          </c:dPt>
          <c:dPt>
            <c:idx val="2"/>
            <c:bubble3D val="0"/>
            <c:explosion val="12"/>
          </c:dPt>
          <c:dLbls>
            <c:txPr>
              <a:bodyPr/>
              <a:lstStyle/>
              <a:p>
                <a:pPr>
                  <a:defRPr sz="1600"/>
                </a:pPr>
                <a:endParaRPr lang="el-G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'Μη συνταγογραφούμενα'!$A$2:$A$5</c:f>
              <c:strCache>
                <c:ptCount val="4"/>
                <c:pt idx="0">
                  <c:v>Καλύτερο</c:v>
                </c:pt>
                <c:pt idx="1">
                  <c:v>Το ίδιο</c:v>
                </c:pt>
                <c:pt idx="2">
                  <c:v>Χειρότερο</c:v>
                </c:pt>
                <c:pt idx="3">
                  <c:v>ΔΓ/ΔΑ</c:v>
                </c:pt>
              </c:strCache>
            </c:strRef>
          </c:cat>
          <c:val>
            <c:numRef>
              <c:f>'Μη συνταγογραφούμενα'!$B$2:$B$5</c:f>
              <c:numCache>
                <c:formatCode>0.0%</c:formatCode>
                <c:ptCount val="4"/>
                <c:pt idx="0">
                  <c:v>0.24400000000000024</c:v>
                </c:pt>
                <c:pt idx="1">
                  <c:v>0.24200000000000021</c:v>
                </c:pt>
                <c:pt idx="2">
                  <c:v>0.443</c:v>
                </c:pt>
                <c:pt idx="3">
                  <c:v>7.0999999999999994E-2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τιμές!$B$1</c:f>
              <c:strCache>
                <c:ptCount val="1"/>
                <c:pt idx="0">
                  <c:v>Series 1</c:v>
                </c:pt>
              </c:strCache>
            </c:strRef>
          </c:tx>
          <c:explosion val="21"/>
          <c:dLbls>
            <c:dLbl>
              <c:idx val="3"/>
              <c:layout>
                <c:manualLayout>
                  <c:x val="0.11185090545494941"/>
                  <c:y val="8.3651619612669745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el-GR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τιμές!$A$2:$A$5</c:f>
              <c:strCache>
                <c:ptCount val="4"/>
                <c:pt idx="0">
                  <c:v>Μειωθούν</c:v>
                </c:pt>
                <c:pt idx="1">
                  <c:v>Μείνουν ίδιες</c:v>
                </c:pt>
                <c:pt idx="2">
                  <c:v>Αυξηθούν</c:v>
                </c:pt>
                <c:pt idx="3">
                  <c:v>ΔΓ/ΔΑ</c:v>
                </c:pt>
              </c:strCache>
            </c:strRef>
          </c:cat>
          <c:val>
            <c:numRef>
              <c:f>τιμές!$B$2:$B$5</c:f>
              <c:numCache>
                <c:formatCode>0.0%</c:formatCode>
                <c:ptCount val="4"/>
                <c:pt idx="0">
                  <c:v>0.27800000000000002</c:v>
                </c:pt>
                <c:pt idx="1">
                  <c:v>0.23400000000000001</c:v>
                </c:pt>
                <c:pt idx="2">
                  <c:v>0.28000000000000008</c:v>
                </c:pt>
                <c:pt idx="3">
                  <c:v>0.20900000000000021</c:v>
                </c:pt>
              </c:numCache>
            </c:numRef>
          </c:val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'σύγκριση τιμών'!$A$8</c:f>
              <c:strCache>
                <c:ptCount val="1"/>
                <c:pt idx="0">
                  <c:v>Μειωθούν</c:v>
                </c:pt>
              </c:strCache>
            </c:strRef>
          </c:tx>
          <c:spPr>
            <a:ln w="57150"/>
          </c:spPr>
          <c:marker>
            <c:spPr>
              <a:ln w="57150"/>
            </c:spPr>
          </c:marker>
          <c:dLbls>
            <c:dLbl>
              <c:idx val="0"/>
              <c:layout>
                <c:manualLayout>
                  <c:x val="4.6296296296296346E-3"/>
                  <c:y val="4.48965225743118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4.0123456790123462E-2"/>
                  <c:y val="5.05085878961008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'σύγκριση τιμών'!$B$7:$C$7</c:f>
              <c:strCache>
                <c:ptCount val="2"/>
                <c:pt idx="0">
                  <c:v>Ιούνιος 2016</c:v>
                </c:pt>
                <c:pt idx="1">
                  <c:v>Μαίος 2017</c:v>
                </c:pt>
              </c:strCache>
            </c:strRef>
          </c:cat>
          <c:val>
            <c:numRef>
              <c:f>'σύγκριση τιμών'!$B$8:$C$8</c:f>
              <c:numCache>
                <c:formatCode>0.0%</c:formatCode>
                <c:ptCount val="2"/>
                <c:pt idx="0">
                  <c:v>0.26900000000000002</c:v>
                </c:pt>
                <c:pt idx="1">
                  <c:v>0.27800000000000002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'σύγκριση τιμών'!$A$9</c:f>
              <c:strCache>
                <c:ptCount val="1"/>
                <c:pt idx="0">
                  <c:v>Μείνουν ίδιες</c:v>
                </c:pt>
              </c:strCache>
            </c:strRef>
          </c:tx>
          <c:spPr>
            <a:ln w="57150"/>
          </c:spPr>
          <c:marker>
            <c:spPr>
              <a:ln w="57150"/>
            </c:spPr>
          </c:marker>
          <c:dLbls>
            <c:txPr>
              <a:bodyPr/>
              <a:lstStyle/>
              <a:p>
                <a:pPr>
                  <a:defRPr sz="1400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'σύγκριση τιμών'!$B$7:$C$7</c:f>
              <c:strCache>
                <c:ptCount val="2"/>
                <c:pt idx="0">
                  <c:v>Ιούνιος 2016</c:v>
                </c:pt>
                <c:pt idx="1">
                  <c:v>Μαίος 2017</c:v>
                </c:pt>
              </c:strCache>
            </c:strRef>
          </c:cat>
          <c:val>
            <c:numRef>
              <c:f>'σύγκριση τιμών'!$B$9:$C$9</c:f>
              <c:numCache>
                <c:formatCode>0.0%</c:formatCode>
                <c:ptCount val="2"/>
                <c:pt idx="0">
                  <c:v>0.1470000000000001</c:v>
                </c:pt>
                <c:pt idx="1">
                  <c:v>0.23400000000000001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'σύγκριση τιμών'!$A$10</c:f>
              <c:strCache>
                <c:ptCount val="1"/>
                <c:pt idx="0">
                  <c:v>Αυξηθούν</c:v>
                </c:pt>
              </c:strCache>
            </c:strRef>
          </c:tx>
          <c:spPr>
            <a:ln w="57150"/>
          </c:spPr>
          <c:marker>
            <c:spPr>
              <a:ln w="57150"/>
            </c:spPr>
          </c:marker>
          <c:dLbls>
            <c:dLbl>
              <c:idx val="0"/>
              <c:layout>
                <c:manualLayout>
                  <c:x val="-2.9320987654320996E-2"/>
                  <c:y val="-4.77025552352063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0864197530864235E-3"/>
                  <c:y val="-6.73447838614677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'σύγκριση τιμών'!$B$7:$C$7</c:f>
              <c:strCache>
                <c:ptCount val="2"/>
                <c:pt idx="0">
                  <c:v>Ιούνιος 2016</c:v>
                </c:pt>
                <c:pt idx="1">
                  <c:v>Μαίος 2017</c:v>
                </c:pt>
              </c:strCache>
            </c:strRef>
          </c:cat>
          <c:val>
            <c:numRef>
              <c:f>'σύγκριση τιμών'!$B$10:$C$10</c:f>
              <c:numCache>
                <c:formatCode>0.0%</c:formatCode>
                <c:ptCount val="2"/>
                <c:pt idx="0">
                  <c:v>0.29500000000000021</c:v>
                </c:pt>
                <c:pt idx="1">
                  <c:v>0.28000000000000008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6520704"/>
        <c:axId val="146731392"/>
      </c:lineChart>
      <c:catAx>
        <c:axId val="14652070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l-GR"/>
          </a:p>
        </c:txPr>
        <c:crossAx val="146731392"/>
        <c:crosses val="autoZero"/>
        <c:auto val="1"/>
        <c:lblAlgn val="ctr"/>
        <c:lblOffset val="100"/>
        <c:noMultiLvlLbl val="0"/>
      </c:catAx>
      <c:valAx>
        <c:axId val="146731392"/>
        <c:scaling>
          <c:orientation val="minMax"/>
        </c:scaling>
        <c:delete val="0"/>
        <c:axPos val="l"/>
        <c:majorGridlines/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l-GR"/>
          </a:p>
        </c:txPr>
        <c:crossAx val="1465207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5006938368815077"/>
          <c:y val="0.26102179801293118"/>
          <c:w val="0.13449851754641801"/>
          <c:h val="0.20296498225902443"/>
        </c:manualLayout>
      </c:layout>
      <c:overlay val="0"/>
      <c:txPr>
        <a:bodyPr/>
        <a:lstStyle/>
        <a:p>
          <a:pPr>
            <a:defRPr sz="1100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  <c:perspective val="5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'Ιδιωτική Ασφάλεια'!$B$1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</c:spPr>
          </c:dPt>
          <c:dLbls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</a:defRPr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'Ιδιωτική Ασφάλεια'!$A$2:$A$3</c:f>
              <c:strCache>
                <c:ptCount val="2"/>
                <c:pt idx="0">
                  <c:v>Ναι</c:v>
                </c:pt>
                <c:pt idx="1">
                  <c:v>Όχι</c:v>
                </c:pt>
              </c:strCache>
            </c:strRef>
          </c:cat>
          <c:val>
            <c:numRef>
              <c:f>'Ιδιωτική Ασφάλεια'!$B$2:$B$3</c:f>
              <c:numCache>
                <c:formatCode>0.0%</c:formatCode>
                <c:ptCount val="2"/>
                <c:pt idx="0">
                  <c:v>0.17100000000000001</c:v>
                </c:pt>
                <c:pt idx="1">
                  <c:v>0.82900000000000063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overlay val="0"/>
      <c:txPr>
        <a:bodyPr/>
        <a:lstStyle/>
        <a:p>
          <a:pPr>
            <a:defRPr sz="1600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διάρκεια!$B$1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dPt>
            <c:idx val="1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</c:spPr>
          </c:dPt>
          <c:dPt>
            <c:idx val="2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</c:spPr>
          </c:dPt>
          <c:dLbls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διάρκεια!$A$2:$A$4</c:f>
              <c:strCache>
                <c:ptCount val="3"/>
                <c:pt idx="0">
                  <c:v>Πριν 6 μήνες</c:v>
                </c:pt>
                <c:pt idx="1">
                  <c:v>Πριν ένα χρόνο</c:v>
                </c:pt>
                <c:pt idx="2">
                  <c:v>Δύο χρόνια (ή και περισσότερο)</c:v>
                </c:pt>
              </c:strCache>
            </c:strRef>
          </c:cat>
          <c:val>
            <c:numRef>
              <c:f>διάρκεια!$B$2:$B$4</c:f>
              <c:numCache>
                <c:formatCode>0.0%</c:formatCode>
                <c:ptCount val="3"/>
                <c:pt idx="0">
                  <c:v>8.0000000000000192E-3</c:v>
                </c:pt>
                <c:pt idx="1">
                  <c:v>2.8000000000000001E-2</c:v>
                </c:pt>
                <c:pt idx="2">
                  <c:v>0.13600000000000001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46611584"/>
        <c:axId val="146629760"/>
      </c:barChart>
      <c:catAx>
        <c:axId val="146611584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el-GR"/>
          </a:p>
        </c:txPr>
        <c:crossAx val="146629760"/>
        <c:crosses val="autoZero"/>
        <c:auto val="1"/>
        <c:lblAlgn val="ctr"/>
        <c:lblOffset val="100"/>
        <c:noMultiLvlLbl val="0"/>
      </c:catAx>
      <c:valAx>
        <c:axId val="146629760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one"/>
        <c:crossAx val="14661158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3079979585885067E-2"/>
          <c:y val="3.3188881364613294E-2"/>
          <c:w val="0.68565458831534964"/>
          <c:h val="0.88081853447981706"/>
        </c:manualLayout>
      </c:layout>
      <c:lineChart>
        <c:grouping val="standard"/>
        <c:varyColors val="0"/>
        <c:ser>
          <c:idx val="0"/>
          <c:order val="0"/>
          <c:tx>
            <c:strRef>
              <c:f>Σύγκριση!$A$2</c:f>
              <c:strCache>
                <c:ptCount val="1"/>
                <c:pt idx="0">
                  <c:v>Ικανοποιημένος/η</c:v>
                </c:pt>
              </c:strCache>
            </c:strRef>
          </c:tx>
          <c:spPr>
            <a:ln w="57150"/>
          </c:spPr>
          <c:marker>
            <c:spPr>
              <a:ln w="57150"/>
            </c:spPr>
          </c:marker>
          <c:dLbls>
            <c:dLbl>
              <c:idx val="0"/>
              <c:layout>
                <c:manualLayout>
                  <c:x val="-2.9320987654321007E-2"/>
                  <c:y val="5.9786214852355336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22,9</a:t>
                    </a:r>
                    <a:r>
                      <a:rPr lang="el-GR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3888888888888867E-2"/>
                  <c:y val="6.2775525594972764E-2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13,9</a:t>
                    </a:r>
                    <a:r>
                      <a:rPr lang="el-GR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0864197530864257E-3"/>
                  <c:y val="-4.1850350396648583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13,8</a:t>
                    </a:r>
                    <a:r>
                      <a:rPr lang="el-GR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Σύγκριση!$B$1:$D$1</c:f>
              <c:strCache>
                <c:ptCount val="3"/>
                <c:pt idx="0">
                  <c:v>Ιούνιος 2015</c:v>
                </c:pt>
                <c:pt idx="1">
                  <c:v>Ιούνιος 2016</c:v>
                </c:pt>
                <c:pt idx="2">
                  <c:v>Μάιος 2017</c:v>
                </c:pt>
              </c:strCache>
            </c:strRef>
          </c:cat>
          <c:val>
            <c:numRef>
              <c:f>Σύγκριση!$B$2:$D$2</c:f>
              <c:numCache>
                <c:formatCode>General</c:formatCode>
                <c:ptCount val="3"/>
                <c:pt idx="0">
                  <c:v>22.9</c:v>
                </c:pt>
                <c:pt idx="1">
                  <c:v>13.9</c:v>
                </c:pt>
                <c:pt idx="2">
                  <c:v>13.8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Σύγκριση!$A$3</c:f>
              <c:strCache>
                <c:ptCount val="1"/>
                <c:pt idx="0">
                  <c:v>Ούτε ικανοποιημένος/η ούτε δυσαρεστημένος/η</c:v>
                </c:pt>
              </c:strCache>
            </c:strRef>
          </c:tx>
          <c:spPr>
            <a:ln w="57150"/>
          </c:spPr>
          <c:marker>
            <c:spPr>
              <a:ln w="57150"/>
            </c:spPr>
          </c:marke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24,3</a:t>
                    </a:r>
                    <a:r>
                      <a:rPr lang="el-GR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26,3</a:t>
                    </a:r>
                    <a:r>
                      <a:rPr lang="el-GR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12,2</a:t>
                    </a:r>
                    <a:r>
                      <a:rPr lang="el-GR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Σύγκριση!$B$1:$D$1</c:f>
              <c:strCache>
                <c:ptCount val="3"/>
                <c:pt idx="0">
                  <c:v>Ιούνιος 2015</c:v>
                </c:pt>
                <c:pt idx="1">
                  <c:v>Ιούνιος 2016</c:v>
                </c:pt>
                <c:pt idx="2">
                  <c:v>Μάιος 2017</c:v>
                </c:pt>
              </c:strCache>
            </c:strRef>
          </c:cat>
          <c:val>
            <c:numRef>
              <c:f>Σύγκριση!$B$3:$D$3</c:f>
              <c:numCache>
                <c:formatCode>General</c:formatCode>
                <c:ptCount val="3"/>
                <c:pt idx="0">
                  <c:v>24.3</c:v>
                </c:pt>
                <c:pt idx="1">
                  <c:v>26.3</c:v>
                </c:pt>
                <c:pt idx="2">
                  <c:v>12.2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Σύγκριση!$A$4</c:f>
              <c:strCache>
                <c:ptCount val="1"/>
                <c:pt idx="0">
                  <c:v>Δυσαρεστημένος/η</c:v>
                </c:pt>
              </c:strCache>
            </c:strRef>
          </c:tx>
          <c:spPr>
            <a:ln w="57150"/>
          </c:spPr>
          <c:marker>
            <c:spPr>
              <a:ln w="57150"/>
            </c:spPr>
          </c:marker>
          <c:dLbls>
            <c:dLbl>
              <c:idx val="0"/>
              <c:layout>
                <c:manualLayout>
                  <c:x val="-9.2592592592592934E-3"/>
                  <c:y val="7.1743457822826304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51,4</a:t>
                    </a:r>
                    <a:r>
                      <a:rPr lang="el-GR" dirty="0" smtClean="0"/>
                      <a:t>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56,7</a:t>
                    </a:r>
                    <a:r>
                      <a:rPr lang="el-GR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74</a:t>
                    </a:r>
                    <a:r>
                      <a:rPr lang="el-GR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Σύγκριση!$B$1:$D$1</c:f>
              <c:strCache>
                <c:ptCount val="3"/>
                <c:pt idx="0">
                  <c:v>Ιούνιος 2015</c:v>
                </c:pt>
                <c:pt idx="1">
                  <c:v>Ιούνιος 2016</c:v>
                </c:pt>
                <c:pt idx="2">
                  <c:v>Μάιος 2017</c:v>
                </c:pt>
              </c:strCache>
            </c:strRef>
          </c:cat>
          <c:val>
            <c:numRef>
              <c:f>Σύγκριση!$B$4:$D$4</c:f>
              <c:numCache>
                <c:formatCode>General</c:formatCode>
                <c:ptCount val="3"/>
                <c:pt idx="0">
                  <c:v>51.4</c:v>
                </c:pt>
                <c:pt idx="1">
                  <c:v>56.7</c:v>
                </c:pt>
                <c:pt idx="2">
                  <c:v>74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5419264"/>
        <c:axId val="145433344"/>
      </c:lineChart>
      <c:catAx>
        <c:axId val="14541926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l-GR"/>
          </a:p>
        </c:txPr>
        <c:crossAx val="145433344"/>
        <c:crosses val="autoZero"/>
        <c:auto val="1"/>
        <c:lblAlgn val="ctr"/>
        <c:lblOffset val="100"/>
        <c:noMultiLvlLbl val="0"/>
      </c:catAx>
      <c:valAx>
        <c:axId val="1454333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l-GR"/>
          </a:p>
        </c:txPr>
        <c:crossAx val="1454192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4262345679012476"/>
          <c:y val="0.25131323716226417"/>
          <c:w val="0.24811728395061741"/>
          <c:h val="0.27435708157578842"/>
        </c:manualLayout>
      </c:layout>
      <c:overlay val="0"/>
      <c:txPr>
        <a:bodyPr/>
        <a:lstStyle/>
        <a:p>
          <a:pPr>
            <a:defRPr sz="1100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8503283241067524E-2"/>
          <c:y val="4.6546776025109787E-2"/>
          <c:w val="0.71784392682322262"/>
          <c:h val="0.81650484542540269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 prstMaterial="metal">
              <a:bevelT w="1270000" h="203200"/>
              <a:bevelB w="1270000" h="1346200"/>
            </a:sp3d>
          </c:spPr>
          <c:explosion val="15"/>
          <c:dPt>
            <c:idx val="1"/>
            <c:bubble3D val="0"/>
            <c:spPr>
              <a:solidFill>
                <a:srgbClr val="FF7C80"/>
              </a:solidFill>
              <a:scene3d>
                <a:camera prst="orthographicFront"/>
                <a:lightRig rig="threePt" dir="t"/>
              </a:scene3d>
              <a:sp3d prstMaterial="metal">
                <a:bevelT w="1270000" h="203200"/>
                <a:bevelB w="1270000" h="1346200"/>
              </a:sp3d>
            </c:spPr>
          </c:dPt>
          <c:dLbls>
            <c:dLbl>
              <c:idx val="0"/>
              <c:layout>
                <c:manualLayout>
                  <c:x val="1.6019733644405561E-2"/>
                  <c:y val="-9.1819796140622523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dLbl>
              <c:idx val="1"/>
              <c:layout>
                <c:manualLayout>
                  <c:x val="4.9449912510936306E-2"/>
                  <c:y val="2.4681377200830024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dLbl>
              <c:idx val="2"/>
              <c:layout>
                <c:manualLayout>
                  <c:x val="4.2051836994870494E-2"/>
                  <c:y val="3.946852734575200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dLbl>
              <c:idx val="3"/>
              <c:layout>
                <c:manualLayout>
                  <c:x val="-5.6930634004109124E-2"/>
                  <c:y val="-2.7250702611806996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dLbl>
              <c:idx val="4"/>
              <c:layout>
                <c:manualLayout>
                  <c:x val="-6.9831340526878588E-2"/>
                  <c:y val="1.7091390274290796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txPr>
              <a:bodyPr/>
              <a:lstStyle/>
              <a:p>
                <a:pPr>
                  <a:defRPr sz="1100" b="1">
                    <a:latin typeface="Century Gothic" pitchFamily="34" charset="0"/>
                    <a:ea typeface="Verdana" pitchFamily="34" charset="0"/>
                    <a:cs typeface="Verdana" pitchFamily="34" charset="0"/>
                  </a:defRPr>
                </a:pPr>
                <a:endParaRPr lang="el-GR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</c:dLbls>
          <c:cat>
            <c:strRef>
              <c:f>Sheet1!$A$2:$A$4</c:f>
              <c:strCache>
                <c:ptCount val="3"/>
                <c:pt idx="0">
                  <c:v>ΑΝΑΤΟΛΙΚΑ</c:v>
                </c:pt>
                <c:pt idx="1">
                  <c:v>ΔΥΤΙΚΑ</c:v>
                </c:pt>
                <c:pt idx="2">
                  <c:v>ΚΕΝΤΡΟ</c:v>
                </c:pt>
              </c:strCache>
            </c:strRef>
          </c:cat>
          <c:val>
            <c:numRef>
              <c:f>Sheet1!$B$2:$B$4</c:f>
              <c:numCache>
                <c:formatCode>0.0%</c:formatCode>
                <c:ptCount val="3"/>
                <c:pt idx="0">
                  <c:v>0.38200000000000012</c:v>
                </c:pt>
                <c:pt idx="1">
                  <c:v>0.35600000000000009</c:v>
                </c:pt>
                <c:pt idx="2">
                  <c:v>0.26200000000000001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el-GR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l-GR" dirty="0" smtClean="0"/>
              <a:t>Ηλικιακές</a:t>
            </a:r>
            <a:r>
              <a:rPr lang="el-GR" baseline="0" dirty="0" smtClean="0"/>
              <a:t> ομάδες</a:t>
            </a:r>
            <a:endParaRPr lang="en-US" dirty="0"/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 prstMaterial="plastic">
              <a:bevelT w="127000"/>
              <a:bevelB h="1270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scene3d>
                <a:camera prst="orthographicFront"/>
                <a:lightRig rig="threePt" dir="t"/>
              </a:scene3d>
              <a:sp3d prstMaterial="plastic">
                <a:bevelT w="127000"/>
                <a:bevelB h="127000"/>
              </a:sp3d>
            </c:spPr>
          </c:dPt>
          <c:dPt>
            <c:idx val="1"/>
            <c:invertIfNegative val="0"/>
            <c:bubble3D val="0"/>
            <c:spPr>
              <a:solidFill>
                <a:srgbClr val="FFC000"/>
              </a:solidFill>
              <a:scene3d>
                <a:camera prst="orthographicFront"/>
                <a:lightRig rig="threePt" dir="t"/>
              </a:scene3d>
              <a:sp3d prstMaterial="plastic">
                <a:bevelT w="127000"/>
                <a:bevelB h="127000"/>
              </a:sp3d>
            </c:spPr>
          </c:dPt>
          <c:dPt>
            <c:idx val="3"/>
            <c:invertIfNegative val="0"/>
            <c:bubble3D val="0"/>
            <c:spPr>
              <a:solidFill>
                <a:srgbClr val="C00000"/>
              </a:solidFill>
              <a:scene3d>
                <a:camera prst="orthographicFront"/>
                <a:lightRig rig="threePt" dir="t"/>
              </a:scene3d>
              <a:sp3d prstMaterial="plastic">
                <a:bevelT w="127000"/>
                <a:bevelB h="127000"/>
              </a:sp3d>
            </c:spPr>
          </c:dPt>
          <c:dPt>
            <c:idx val="4"/>
            <c:invertIfNegative val="0"/>
            <c:bubble3D val="0"/>
            <c:spPr>
              <a:solidFill>
                <a:srgbClr val="7030A0"/>
              </a:solidFill>
              <a:scene3d>
                <a:camera prst="orthographicFront"/>
                <a:lightRig rig="threePt" dir="t"/>
              </a:scene3d>
              <a:sp3d prstMaterial="plastic">
                <a:bevelT w="127000"/>
                <a:bevelB h="127000"/>
              </a:sp3d>
            </c:spPr>
          </c:dPt>
          <c:dLbls>
            <c:txPr>
              <a:bodyPr/>
              <a:lstStyle/>
              <a:p>
                <a:pPr>
                  <a:defRPr sz="2000"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18-34</c:v>
                </c:pt>
                <c:pt idx="1">
                  <c:v>35-44</c:v>
                </c:pt>
                <c:pt idx="2">
                  <c:v>45-54</c:v>
                </c:pt>
                <c:pt idx="3">
                  <c:v>55-64</c:v>
                </c:pt>
                <c:pt idx="4">
                  <c:v>65+</c:v>
                </c:pt>
              </c:strCache>
            </c:strRef>
          </c:cat>
          <c:val>
            <c:numRef>
              <c:f>Sheet1!$B$2:$B$6</c:f>
              <c:numCache>
                <c:formatCode>0.0%</c:formatCode>
                <c:ptCount val="5"/>
                <c:pt idx="0">
                  <c:v>0.10400000000000002</c:v>
                </c:pt>
                <c:pt idx="1">
                  <c:v>0.15900000000000031</c:v>
                </c:pt>
                <c:pt idx="2">
                  <c:v>0.20100000000000001</c:v>
                </c:pt>
                <c:pt idx="3">
                  <c:v>0.21500000000000027</c:v>
                </c:pt>
                <c:pt idx="4">
                  <c:v>0.31500000000000056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47182720"/>
        <c:axId val="147184256"/>
        <c:axId val="0"/>
      </c:bar3DChart>
      <c:catAx>
        <c:axId val="147182720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200">
                <a:latin typeface="Century Gothic" pitchFamily="34" charset="0"/>
              </a:defRPr>
            </a:pPr>
            <a:endParaRPr lang="el-GR"/>
          </a:p>
        </c:txPr>
        <c:crossAx val="147184256"/>
        <c:crosses val="autoZero"/>
        <c:auto val="1"/>
        <c:lblAlgn val="ctr"/>
        <c:lblOffset val="100"/>
        <c:noMultiLvlLbl val="0"/>
      </c:catAx>
      <c:valAx>
        <c:axId val="147184256"/>
        <c:scaling>
          <c:orientation val="minMax"/>
          <c:max val="0.30000000000000032"/>
        </c:scaling>
        <c:delete val="1"/>
        <c:axPos val="l"/>
        <c:numFmt formatCode="0.0%" sourceLinked="1"/>
        <c:majorTickMark val="none"/>
        <c:minorTickMark val="none"/>
        <c:tickLblPos val="none"/>
        <c:crossAx val="14718272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l-GR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 prstMaterial="metal">
              <a:bevelT w="1270000" h="203200"/>
              <a:bevelB w="1270000" h="1346200"/>
            </a:sp3d>
          </c:spPr>
          <c:explosion val="15"/>
          <c:dPt>
            <c:idx val="1"/>
            <c:bubble3D val="0"/>
            <c:spPr>
              <a:solidFill>
                <a:srgbClr val="FF7C80"/>
              </a:solidFill>
              <a:scene3d>
                <a:camera prst="orthographicFront"/>
                <a:lightRig rig="threePt" dir="t"/>
              </a:scene3d>
              <a:sp3d prstMaterial="metal">
                <a:bevelT w="1270000" h="203200"/>
                <a:bevelB w="1270000" h="1346200"/>
              </a:sp3d>
            </c:spPr>
          </c:dPt>
          <c:cat>
            <c:strRef>
              <c:f>Sheet1!$A$2:$A$3</c:f>
              <c:strCache>
                <c:ptCount val="2"/>
                <c:pt idx="0">
                  <c:v>Άνδρας</c:v>
                </c:pt>
                <c:pt idx="1">
                  <c:v>Γυναίκα</c:v>
                </c:pt>
              </c:strCache>
            </c:strRef>
          </c:cat>
          <c:val>
            <c:numRef>
              <c:f>Sheet1!$B$2:$B$3</c:f>
              <c:numCache>
                <c:formatCode>0.0%</c:formatCode>
                <c:ptCount val="2"/>
                <c:pt idx="0">
                  <c:v>0.47100000000000009</c:v>
                </c:pt>
                <c:pt idx="1">
                  <c:v>0.52900000000000003</c:v>
                </c:pt>
              </c:numCache>
            </c:numRef>
          </c:val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0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el-GR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6862787984835217"/>
          <c:y val="2.2448261287155963E-2"/>
          <c:w val="0.80822397200350093"/>
          <c:h val="0.93826728146032057"/>
        </c:manualLayout>
      </c:layout>
      <c:bar3DChart>
        <c:barDir val="bar"/>
        <c:grouping val="clustered"/>
        <c:varyColors val="0"/>
        <c:ser>
          <c:idx val="0"/>
          <c:order val="0"/>
          <c:invertIfNegative val="0"/>
          <c:dLbls>
            <c:dLbl>
              <c:idx val="0"/>
              <c:layout>
                <c:manualLayout>
                  <c:x val="1.8518518518518552E-2"/>
                  <c:y val="-5.6120653217889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888888888888926E-2"/>
                  <c:y val="-5.6120653217889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7.6520122484689396E-3"/>
                  <c:y val="-3.64784245916283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5432098765432127E-2"/>
                  <c:y val="-2.24482612871559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3888888888888926E-2"/>
                  <c:y val="-5.6120653217889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2.0061728395061731E-2"/>
                  <c:y val="-5.6120653217889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2.3148148148148147E-2"/>
                  <c:y val="8.41809798268347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anchor="b" anchorCtr="0"/>
              <a:lstStyle/>
              <a:p>
                <a:pPr>
                  <a:defRPr sz="1200"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εισοδήματα!$A$2:$A$8</c:f>
              <c:strCache>
                <c:ptCount val="7"/>
                <c:pt idx="0">
                  <c:v>Καθόλου εισοδήματα</c:v>
                </c:pt>
                <c:pt idx="1">
                  <c:v>Λιγότερο από 450 ευρώ</c:v>
                </c:pt>
                <c:pt idx="2">
                  <c:v>451-1.000 ευρώ</c:v>
                </c:pt>
                <c:pt idx="3">
                  <c:v>1.001-1.500 ευρώ</c:v>
                </c:pt>
                <c:pt idx="4">
                  <c:v>1.501-2.000 ευρώ</c:v>
                </c:pt>
                <c:pt idx="5">
                  <c:v>Πάνω από 2.000 ευρώ</c:v>
                </c:pt>
                <c:pt idx="6">
                  <c:v>ΔΞ/ΔΑ</c:v>
                </c:pt>
              </c:strCache>
            </c:strRef>
          </c:cat>
          <c:val>
            <c:numRef>
              <c:f>εισοδήματα!$B$2:$B$8</c:f>
              <c:numCache>
                <c:formatCode>0.0%</c:formatCode>
                <c:ptCount val="7"/>
                <c:pt idx="0">
                  <c:v>1.4E-2</c:v>
                </c:pt>
                <c:pt idx="1">
                  <c:v>6.9000000000000034E-2</c:v>
                </c:pt>
                <c:pt idx="2">
                  <c:v>0.48800000000000032</c:v>
                </c:pt>
                <c:pt idx="3">
                  <c:v>0.25600000000000001</c:v>
                </c:pt>
                <c:pt idx="4">
                  <c:v>9.1000000000000025E-2</c:v>
                </c:pt>
                <c:pt idx="5">
                  <c:v>5.900000000000008E-2</c:v>
                </c:pt>
                <c:pt idx="6">
                  <c:v>2.3E-2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47103104"/>
        <c:axId val="147104896"/>
        <c:axId val="0"/>
      </c:bar3DChart>
      <c:catAx>
        <c:axId val="147103104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el-GR"/>
          </a:p>
        </c:txPr>
        <c:crossAx val="147104896"/>
        <c:crosses val="autoZero"/>
        <c:auto val="1"/>
        <c:lblAlgn val="ctr"/>
        <c:lblOffset val="100"/>
        <c:noMultiLvlLbl val="0"/>
      </c:catAx>
      <c:valAx>
        <c:axId val="147104896"/>
        <c:scaling>
          <c:orientation val="minMax"/>
        </c:scaling>
        <c:delete val="1"/>
        <c:axPos val="b"/>
        <c:numFmt formatCode="0.0%" sourceLinked="1"/>
        <c:majorTickMark val="none"/>
        <c:minorTickMark val="none"/>
        <c:tickLblPos val="none"/>
        <c:crossAx val="14710310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15"/>
    </mc:Choice>
    <mc:Fallback>
      <c:style val="15"/>
    </mc:Fallback>
  </mc:AlternateContent>
  <c:chart>
    <c:autoTitleDeleted val="1"/>
    <c:view3D>
      <c:rotX val="1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</c:spPr>
          </c:dPt>
          <c:dPt>
            <c:idx val="1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2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</c:spPr>
          </c:dPt>
          <c:dPt>
            <c:idx val="3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51,8</a:t>
                    </a:r>
                    <a:r>
                      <a:rPr lang="el-GR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38</a:t>
                    </a:r>
                    <a:r>
                      <a:rPr lang="el-GR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22,4</a:t>
                    </a:r>
                    <a:r>
                      <a:rPr lang="el-GR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10,6</a:t>
                    </a:r>
                    <a:r>
                      <a:rPr lang="el-GR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mtClean="0"/>
                      <a:t>5,7</a:t>
                    </a:r>
                    <a:r>
                      <a:rPr lang="el-GR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800"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'Συχνότητα επίσκεψης'!$A$2:$A$6</c:f>
              <c:strCache>
                <c:ptCount val="5"/>
                <c:pt idx="0">
                  <c:v>Ιδιωτικά ιατρεία</c:v>
                </c:pt>
                <c:pt idx="1">
                  <c:v>Νοσοκομεία</c:v>
                </c:pt>
                <c:pt idx="2">
                  <c:v>ΙΚΑ</c:v>
                </c:pt>
                <c:pt idx="3">
                  <c:v>Ιδιωτικά πολυιατρεία/κλινικές</c:v>
                </c:pt>
                <c:pt idx="4">
                  <c:v>Κέντρα υγείας</c:v>
                </c:pt>
              </c:strCache>
            </c:strRef>
          </c:cat>
          <c:val>
            <c:numRef>
              <c:f>'Συχνότητα επίσκεψης'!$B$2:$B$6</c:f>
              <c:numCache>
                <c:formatCode>General</c:formatCode>
                <c:ptCount val="5"/>
                <c:pt idx="0">
                  <c:v>51.8</c:v>
                </c:pt>
                <c:pt idx="1">
                  <c:v>38</c:v>
                </c:pt>
                <c:pt idx="2">
                  <c:v>22.4</c:v>
                </c:pt>
                <c:pt idx="3">
                  <c:v>10.6</c:v>
                </c:pt>
                <c:pt idx="4">
                  <c:v>5.7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45564032"/>
        <c:axId val="145565568"/>
        <c:axId val="0"/>
      </c:bar3DChart>
      <c:catAx>
        <c:axId val="145564032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100"/>
            </a:pPr>
            <a:endParaRPr lang="el-GR"/>
          </a:p>
        </c:txPr>
        <c:crossAx val="145565568"/>
        <c:crosses val="autoZero"/>
        <c:auto val="1"/>
        <c:lblAlgn val="ctr"/>
        <c:lblOffset val="100"/>
        <c:noMultiLvlLbl val="0"/>
      </c:catAx>
      <c:valAx>
        <c:axId val="14556556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one"/>
        <c:crossAx val="14556403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7707138267687313E-2"/>
          <c:y val="5.2349486420700732E-2"/>
          <c:w val="0.75918017193815235"/>
          <c:h val="0.8682308026380926"/>
        </c:manualLayout>
      </c:layout>
      <c:lineChart>
        <c:grouping val="standard"/>
        <c:varyColors val="0"/>
        <c:ser>
          <c:idx val="0"/>
          <c:order val="0"/>
          <c:tx>
            <c:strRef>
              <c:f>' Σύγκριση επισκεψιμότητας'!$A$2</c:f>
              <c:strCache>
                <c:ptCount val="1"/>
                <c:pt idx="0">
                  <c:v>Ιδιωτικά ιατρεία</c:v>
                </c:pt>
              </c:strCache>
            </c:strRef>
          </c:tx>
          <c:spPr>
            <a:ln w="57150"/>
          </c:spPr>
          <c:marker>
            <c:spPr>
              <a:ln w="57150"/>
            </c:spPr>
          </c:marker>
          <c:dLbls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 Σύγκριση επισκεψιμότητας'!$B$1:$D$1</c:f>
              <c:strCache>
                <c:ptCount val="3"/>
                <c:pt idx="0">
                  <c:v>Ιούνιος 2015</c:v>
                </c:pt>
                <c:pt idx="1">
                  <c:v>Ιούνιος 2016</c:v>
                </c:pt>
                <c:pt idx="2">
                  <c:v>Μάιος 2017</c:v>
                </c:pt>
              </c:strCache>
            </c:strRef>
          </c:cat>
          <c:val>
            <c:numRef>
              <c:f>' Σύγκριση επισκεψιμότητας'!$B$2:$D$2</c:f>
              <c:numCache>
                <c:formatCode>General</c:formatCode>
                <c:ptCount val="3"/>
                <c:pt idx="0">
                  <c:v>53.3</c:v>
                </c:pt>
                <c:pt idx="1">
                  <c:v>62</c:v>
                </c:pt>
                <c:pt idx="2">
                  <c:v>51.8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 Σύγκριση επισκεψιμότητας'!$A$3</c:f>
              <c:strCache>
                <c:ptCount val="1"/>
                <c:pt idx="0">
                  <c:v>Νοσοκομεία</c:v>
                </c:pt>
              </c:strCache>
            </c:strRef>
          </c:tx>
          <c:spPr>
            <a:ln w="57150"/>
          </c:spPr>
          <c:marker>
            <c:spPr>
              <a:ln w="57150"/>
            </c:spPr>
          </c:marker>
          <c:dLbls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 Σύγκριση επισκεψιμότητας'!$B$1:$D$1</c:f>
              <c:strCache>
                <c:ptCount val="3"/>
                <c:pt idx="0">
                  <c:v>Ιούνιος 2015</c:v>
                </c:pt>
                <c:pt idx="1">
                  <c:v>Ιούνιος 2016</c:v>
                </c:pt>
                <c:pt idx="2">
                  <c:v>Μάιος 2017</c:v>
                </c:pt>
              </c:strCache>
            </c:strRef>
          </c:cat>
          <c:val>
            <c:numRef>
              <c:f>' Σύγκριση επισκεψιμότητας'!$B$3:$D$3</c:f>
              <c:numCache>
                <c:formatCode>General</c:formatCode>
                <c:ptCount val="3"/>
                <c:pt idx="0">
                  <c:v>34.300000000000004</c:v>
                </c:pt>
                <c:pt idx="1">
                  <c:v>39.4</c:v>
                </c:pt>
                <c:pt idx="2">
                  <c:v>38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 Σύγκριση επισκεψιμότητας'!$A$4</c:f>
              <c:strCache>
                <c:ptCount val="1"/>
                <c:pt idx="0">
                  <c:v>ΙΚΑ</c:v>
                </c:pt>
              </c:strCache>
            </c:strRef>
          </c:tx>
          <c:spPr>
            <a:ln w="57150"/>
          </c:spPr>
          <c:marker>
            <c:spPr>
              <a:ln w="57150"/>
            </c:spPr>
          </c:marker>
          <c:dLbls>
            <c:dLbl>
              <c:idx val="0"/>
              <c:layout>
                <c:manualLayout>
                  <c:x val="-4.8037982535860824E-3"/>
                  <c:y val="5.45141448929917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 Σύγκριση επισκεψιμότητας'!$B$1:$D$1</c:f>
              <c:strCache>
                <c:ptCount val="3"/>
                <c:pt idx="0">
                  <c:v>Ιούνιος 2015</c:v>
                </c:pt>
                <c:pt idx="1">
                  <c:v>Ιούνιος 2016</c:v>
                </c:pt>
                <c:pt idx="2">
                  <c:v>Μάιος 2017</c:v>
                </c:pt>
              </c:strCache>
            </c:strRef>
          </c:cat>
          <c:val>
            <c:numRef>
              <c:f>' Σύγκριση επισκεψιμότητας'!$B$4:$D$4</c:f>
              <c:numCache>
                <c:formatCode>General</c:formatCode>
                <c:ptCount val="3"/>
                <c:pt idx="0">
                  <c:v>32.700000000000003</c:v>
                </c:pt>
                <c:pt idx="1">
                  <c:v>24.9</c:v>
                </c:pt>
                <c:pt idx="2">
                  <c:v>22.4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45491456"/>
        <c:axId val="145492608"/>
      </c:lineChart>
      <c:catAx>
        <c:axId val="145491456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el-GR"/>
          </a:p>
        </c:txPr>
        <c:crossAx val="145492608"/>
        <c:crosses val="autoZero"/>
        <c:auto val="1"/>
        <c:lblAlgn val="ctr"/>
        <c:lblOffset val="100"/>
        <c:noMultiLvlLbl val="0"/>
      </c:catAx>
      <c:valAx>
        <c:axId val="145492608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el-GR"/>
          </a:p>
        </c:txPr>
        <c:crossAx val="14549145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2448345632222053"/>
          <c:y val="0.1981699003141065"/>
          <c:w val="0.16590884091979224"/>
          <c:h val="0.29260864954399007"/>
        </c:manualLayout>
      </c:layout>
      <c:overlay val="0"/>
      <c:txPr>
        <a:bodyPr/>
        <a:lstStyle/>
        <a:p>
          <a:pPr>
            <a:defRPr sz="1400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20"/>
    </mc:Choice>
    <mc:Fallback>
      <c:style val="20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</c:spPr>
          </c:dPt>
          <c:dPt>
            <c:idx val="1"/>
            <c:invertIfNegative val="0"/>
            <c:bubble3D val="0"/>
            <c:spPr>
              <a:solidFill>
                <a:srgbClr val="C00000"/>
              </a:solidFill>
            </c:spPr>
          </c:dPt>
          <c:dPt>
            <c:idx val="2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</c:spPr>
          </c:dPt>
          <c:dPt>
            <c:idx val="3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</c:spPr>
          </c:dPt>
          <c:dPt>
            <c:idx val="4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</c:spPr>
          </c:dPt>
          <c:dLbls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'λόγοι επίσκεψης'!$A$1:$A$7</c:f>
              <c:strCache>
                <c:ptCount val="7"/>
                <c:pt idx="0">
                  <c:v>Μόνο όταν υπάρχει κάποιο σοβαρό πρόβλημα υγείας</c:v>
                </c:pt>
                <c:pt idx="1">
                  <c:v>Δεν επισκέπτομαι ποτέ ιδιωτικό ιατρό (αυθόρμητα)</c:v>
                </c:pt>
                <c:pt idx="2">
                  <c:v>Σε σταθερή βάση για check up</c:v>
                </c:pt>
                <c:pt idx="3">
                  <c:v>Για να κάνω συγκεκριμένες εξετάσεις</c:v>
                </c:pt>
                <c:pt idx="4">
                  <c:v>Για την θεραπεία/παρακολούθηση κάποιου μόνιμου προβλήματος υγείας</c:v>
                </c:pt>
                <c:pt idx="5">
                  <c:v>Για οποιαδήποτε ενόχληση/πρόβλημα υγείας</c:v>
                </c:pt>
                <c:pt idx="6">
                  <c:v>ΔΓ/ΔΑ</c:v>
                </c:pt>
              </c:strCache>
            </c:strRef>
          </c:cat>
          <c:val>
            <c:numRef>
              <c:f>'λόγοι επίσκεψης'!$B$1:$B$7</c:f>
              <c:numCache>
                <c:formatCode>General</c:formatCode>
                <c:ptCount val="7"/>
                <c:pt idx="0">
                  <c:v>43.9</c:v>
                </c:pt>
                <c:pt idx="1">
                  <c:v>11.8</c:v>
                </c:pt>
                <c:pt idx="2">
                  <c:v>12</c:v>
                </c:pt>
                <c:pt idx="3">
                  <c:v>11.4</c:v>
                </c:pt>
                <c:pt idx="4">
                  <c:v>10.200000000000001</c:v>
                </c:pt>
                <c:pt idx="5">
                  <c:v>10.200000000000001</c:v>
                </c:pt>
                <c:pt idx="6">
                  <c:v>0.4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5533184"/>
        <c:axId val="145539072"/>
      </c:barChart>
      <c:catAx>
        <c:axId val="145533184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600" b="1"/>
            </a:pPr>
            <a:endParaRPr lang="el-GR"/>
          </a:p>
        </c:txPr>
        <c:crossAx val="145539072"/>
        <c:crosses val="autoZero"/>
        <c:auto val="1"/>
        <c:lblAlgn val="ctr"/>
        <c:lblOffset val="100"/>
        <c:noMultiLvlLbl val="0"/>
      </c:catAx>
      <c:valAx>
        <c:axId val="145539072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14553318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3693496646252573E-2"/>
          <c:y val="4.0243630119215813E-2"/>
          <c:w val="0.62941601049868845"/>
          <c:h val="0.87589627075741794"/>
        </c:manualLayout>
      </c:layout>
      <c:lineChart>
        <c:grouping val="standard"/>
        <c:varyColors val="0"/>
        <c:ser>
          <c:idx val="0"/>
          <c:order val="0"/>
          <c:tx>
            <c:strRef>
              <c:f>'Σύγκριση λόγων'!$A$2</c:f>
              <c:strCache>
                <c:ptCount val="1"/>
                <c:pt idx="0">
                  <c:v>Μόνο όταν υπάρχει κάποιο σοβαρό πρόβλημα υγείας</c:v>
                </c:pt>
              </c:strCache>
            </c:strRef>
          </c:tx>
          <c:spPr>
            <a:ln w="57150"/>
          </c:spPr>
          <c:marker>
            <c:spPr>
              <a:ln w="57150"/>
            </c:spPr>
          </c:marker>
          <c:dLbls>
            <c:dLbl>
              <c:idx val="0"/>
              <c:layout>
                <c:manualLayout>
                  <c:x val="-2.1604938271604996E-2"/>
                  <c:y val="4.5302531733769524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44,1</a:t>
                    </a:r>
                    <a:r>
                      <a:rPr lang="el-GR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2345679012345696E-2"/>
                  <c:y val="-4.2282362951518319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45,7</a:t>
                    </a:r>
                    <a:r>
                      <a:rPr lang="el-GR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43,9</a:t>
                    </a:r>
                    <a:r>
                      <a:rPr lang="el-GR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'Σύγκριση λόγων'!$B$1:$D$1</c:f>
              <c:strCache>
                <c:ptCount val="3"/>
                <c:pt idx="0">
                  <c:v>Ιούνιος 2015</c:v>
                </c:pt>
                <c:pt idx="1">
                  <c:v>Ιούνιος 2016</c:v>
                </c:pt>
                <c:pt idx="2">
                  <c:v>Μάιος 2017</c:v>
                </c:pt>
              </c:strCache>
            </c:strRef>
          </c:cat>
          <c:val>
            <c:numRef>
              <c:f>'Σύγκριση λόγων'!$B$2:$D$2</c:f>
              <c:numCache>
                <c:formatCode>General</c:formatCode>
                <c:ptCount val="3"/>
                <c:pt idx="0">
                  <c:v>44.1</c:v>
                </c:pt>
                <c:pt idx="1">
                  <c:v>45.7</c:v>
                </c:pt>
                <c:pt idx="2">
                  <c:v>43.9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'Σύγκριση λόγων'!$A$3</c:f>
              <c:strCache>
                <c:ptCount val="1"/>
                <c:pt idx="0">
                  <c:v>Δεν επισκέπτομαι ποτέ ιδιωτικό ιατρό (αυθόρμητα)</c:v>
                </c:pt>
              </c:strCache>
            </c:strRef>
          </c:tx>
          <c:spPr>
            <a:ln w="57150"/>
          </c:spPr>
          <c:marker>
            <c:spPr>
              <a:ln w="57150"/>
            </c:spPr>
          </c:marker>
          <c:dLbls>
            <c:dLbl>
              <c:idx val="0"/>
              <c:layout>
                <c:manualLayout>
                  <c:x val="-2.1604938271604996E-2"/>
                  <c:y val="-6.0403375645026083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12,4</a:t>
                    </a:r>
                    <a:r>
                      <a:rPr lang="el-GR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2345679012345696E-2"/>
                  <c:y val="-6.9463881991779913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7,1</a:t>
                    </a:r>
                    <a:r>
                      <a:rPr lang="el-GR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11,8</a:t>
                    </a:r>
                    <a:r>
                      <a:rPr lang="el-GR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'Σύγκριση λόγων'!$B$1:$D$1</c:f>
              <c:strCache>
                <c:ptCount val="3"/>
                <c:pt idx="0">
                  <c:v>Ιούνιος 2015</c:v>
                </c:pt>
                <c:pt idx="1">
                  <c:v>Ιούνιος 2016</c:v>
                </c:pt>
                <c:pt idx="2">
                  <c:v>Μάιος 2017</c:v>
                </c:pt>
              </c:strCache>
            </c:strRef>
          </c:cat>
          <c:val>
            <c:numRef>
              <c:f>'Σύγκριση λόγων'!$B$3:$D$3</c:f>
              <c:numCache>
                <c:formatCode>General</c:formatCode>
                <c:ptCount val="3"/>
                <c:pt idx="0">
                  <c:v>12.4</c:v>
                </c:pt>
                <c:pt idx="1">
                  <c:v>7.1</c:v>
                </c:pt>
                <c:pt idx="2">
                  <c:v>11.8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45971072"/>
        <c:axId val="145972608"/>
      </c:lineChart>
      <c:catAx>
        <c:axId val="145971072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el-GR"/>
          </a:p>
        </c:txPr>
        <c:crossAx val="145972608"/>
        <c:crosses val="autoZero"/>
        <c:auto val="1"/>
        <c:lblAlgn val="ctr"/>
        <c:lblOffset val="100"/>
        <c:noMultiLvlLbl val="0"/>
      </c:catAx>
      <c:valAx>
        <c:axId val="145972608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200" b="0"/>
            </a:pPr>
            <a:endParaRPr lang="el-GR"/>
          </a:p>
        </c:txPr>
        <c:crossAx val="14597107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0901234567901239"/>
          <c:y val="0.31526876053937886"/>
          <c:w val="0.28635802469135802"/>
          <c:h val="0.1822117766130972"/>
        </c:manualLayout>
      </c:layout>
      <c:overlay val="0"/>
      <c:txPr>
        <a:bodyPr/>
        <a:lstStyle/>
        <a:p>
          <a:pPr>
            <a:defRPr sz="1050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0"/>
      <c:rotY val="30"/>
      <c:depthPercent val="100"/>
      <c:rAngAx val="1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31465690597166229"/>
          <c:y val="6.3197026022304884E-2"/>
          <c:w val="0.68534309402833971"/>
          <c:h val="0.92457965245557661"/>
        </c:manualLayout>
      </c:layout>
      <c:bar3D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8021">
              <a:noFill/>
              <a:prstDash val="solid"/>
            </a:ln>
          </c:spPr>
          <c:invertIfNegative val="0"/>
          <c:dPt>
            <c:idx val="0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ln w="8021">
                <a:noFill/>
                <a:prstDash val="solid"/>
              </a:ln>
            </c:spPr>
          </c:dPt>
          <c:dPt>
            <c:idx val="1"/>
            <c:invertIfNegative val="0"/>
            <c:bubble3D val="0"/>
            <c:spPr>
              <a:solidFill>
                <a:srgbClr val="FF0000"/>
              </a:solidFill>
              <a:ln w="8021">
                <a:noFill/>
                <a:prstDash val="solid"/>
              </a:ln>
            </c:spPr>
          </c:dPt>
          <c:dPt>
            <c:idx val="2"/>
            <c:invertIfNegative val="0"/>
            <c:bubble3D val="0"/>
            <c:spPr>
              <a:solidFill>
                <a:schemeClr val="bg1"/>
              </a:solidFill>
              <a:ln w="8021">
                <a:noFill/>
                <a:prstDash val="solid"/>
              </a:ln>
            </c:spPr>
          </c:dPt>
          <c:dPt>
            <c:idx val="3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  <a:ln w="8021">
                <a:noFill/>
                <a:prstDash val="solid"/>
              </a:ln>
            </c:spPr>
          </c:dPt>
          <c:dPt>
            <c:idx val="4"/>
            <c:invertIfNegative val="0"/>
            <c:bubble3D val="0"/>
            <c:spPr>
              <a:solidFill>
                <a:srgbClr val="00B050"/>
              </a:solidFill>
              <a:ln w="8021">
                <a:noFill/>
                <a:prstDash val="solid"/>
              </a:ln>
            </c:spPr>
          </c:dPt>
          <c:dPt>
            <c:idx val="5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 w="8021">
                <a:noFill/>
                <a:prstDash val="solid"/>
              </a:ln>
            </c:spPr>
          </c:dPt>
          <c:dLbls>
            <c:dLbl>
              <c:idx val="0"/>
              <c:layout>
                <c:manualLayout>
                  <c:x val="1.7776409165348599E-2"/>
                  <c:y val="8.08075152261719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9627348608914496E-2"/>
                  <c:y val="-8.08075152261719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2220511456685792E-2"/>
                  <c:y val="2.6935838408724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962734860891446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3.5552818330697247E-2"/>
                  <c:y val="1.07745474567054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3.9996920622034346E-2"/>
                  <c:y val="-2.693583840872317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2.6664613748022845E-2"/>
                  <c:y val="5.38716768174481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1.4049127494570551E-2"/>
                  <c:y val="1.10805548727346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4.7458583581307234E-3"/>
                  <c:y val="9.054497027866618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16041">
                <a:noFill/>
              </a:ln>
            </c:spPr>
            <c:txPr>
              <a:bodyPr/>
              <a:lstStyle/>
              <a:p>
                <a:pPr>
                  <a:defRPr sz="854" b="1" i="0" u="none" strike="noStrike" baseline="0">
                    <a:solidFill>
                      <a:srgbClr val="000000"/>
                    </a:solidFill>
                    <a:latin typeface="Century Gothic" pitchFamily="34" charset="0"/>
                    <a:ea typeface="Verdana"/>
                    <a:cs typeface="Verdana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Μέσω φίλων/γνωστών</c:v>
                </c:pt>
                <c:pt idx="1">
                  <c:v>Από άλλους γιατρούς</c:v>
                </c:pt>
                <c:pt idx="2">
                  <c:v>Μέσω Internet</c:v>
                </c:pt>
                <c:pt idx="3">
                  <c:v>Μέσω τηλεφωνικού καταλόγου</c:v>
                </c:pt>
                <c:pt idx="4">
                  <c:v>Μέσω ιδιωτικής ασφάλειας</c:v>
                </c:pt>
                <c:pt idx="5">
                  <c:v>ΔΓ/ΔΑ</c:v>
                </c:pt>
              </c:strCache>
            </c:strRef>
          </c:cat>
          <c:val>
            <c:numRef>
              <c:f>Sheet1!$B$2:$B$7</c:f>
              <c:numCache>
                <c:formatCode>0.0%</c:formatCode>
                <c:ptCount val="6"/>
                <c:pt idx="0">
                  <c:v>0.54300000000000004</c:v>
                </c:pt>
                <c:pt idx="1">
                  <c:v>0.161</c:v>
                </c:pt>
                <c:pt idx="2">
                  <c:v>0.128</c:v>
                </c:pt>
                <c:pt idx="3">
                  <c:v>6.900000000000002E-2</c:v>
                </c:pt>
                <c:pt idx="4">
                  <c:v>9.0000000000000028E-3</c:v>
                </c:pt>
                <c:pt idx="5">
                  <c:v>8.9000000000000037E-2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3"/>
        <c:shape val="cylinder"/>
        <c:axId val="146313216"/>
        <c:axId val="146314752"/>
        <c:axId val="0"/>
      </c:bar3DChart>
      <c:catAx>
        <c:axId val="146313216"/>
        <c:scaling>
          <c:orientation val="maxMin"/>
        </c:scaling>
        <c:delete val="0"/>
        <c:axPos val="l"/>
        <c:majorTickMark val="none"/>
        <c:minorTickMark val="none"/>
        <c:tickLblPos val="none"/>
        <c:crossAx val="146314752"/>
        <c:crosses val="autoZero"/>
        <c:auto val="1"/>
        <c:lblAlgn val="ctr"/>
        <c:lblOffset val="100"/>
        <c:tickLblSkip val="1"/>
        <c:noMultiLvlLbl val="0"/>
      </c:catAx>
      <c:valAx>
        <c:axId val="146314752"/>
        <c:scaling>
          <c:orientation val="minMax"/>
          <c:max val="1"/>
        </c:scaling>
        <c:delete val="1"/>
        <c:axPos val="b"/>
        <c:numFmt formatCode="0.0%" sourceLinked="1"/>
        <c:majorTickMark val="out"/>
        <c:minorTickMark val="none"/>
        <c:tickLblPos val="none"/>
        <c:crossAx val="146313216"/>
        <c:crosses val="max"/>
        <c:crossBetween val="between"/>
        <c:majorUnit val="0.1"/>
      </c:valAx>
      <c:spPr>
        <a:noFill/>
        <a:ln w="19725">
          <a:noFill/>
        </a:ln>
      </c:spPr>
    </c:plotArea>
    <c:legend>
      <c:legendPos val="l"/>
      <c:layout>
        <c:manualLayout>
          <c:xMode val="edge"/>
          <c:yMode val="edge"/>
          <c:x val="6.0989752687608725E-3"/>
          <c:y val="5.5100898042145893E-2"/>
          <c:w val="0.29291719739279476"/>
          <c:h val="0.94489903090368166"/>
        </c:manualLayout>
      </c:layout>
      <c:overlay val="0"/>
      <c:txPr>
        <a:bodyPr/>
        <a:lstStyle/>
        <a:p>
          <a:pPr>
            <a:defRPr sz="854" b="0" i="0" u="none" strike="noStrike" baseline="0">
              <a:solidFill>
                <a:srgbClr val="000000"/>
              </a:solidFill>
              <a:latin typeface="Century Gothic" pitchFamily="34" charset="0"/>
              <a:ea typeface="Verdana" pitchFamily="34" charset="0"/>
              <a:cs typeface="Verdana" pitchFamily="34" charset="0"/>
            </a:defRPr>
          </a:pPr>
          <a:endParaRPr lang="el-GR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297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l-GR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invertIfNegative val="0"/>
          <c:dPt>
            <c:idx val="1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</c:spPr>
          </c:dPt>
          <c:dPt>
            <c:idx val="2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3"/>
            <c:invertIfNegative val="0"/>
            <c:bubble3D val="0"/>
            <c:spPr>
              <a:solidFill>
                <a:srgbClr val="FFFF66"/>
              </a:solidFill>
            </c:spPr>
          </c:dPt>
          <c:dPt>
            <c:idx val="4"/>
            <c:invertIfNegative val="0"/>
            <c:bubble3D val="0"/>
            <c:spPr>
              <a:solidFill>
                <a:srgbClr val="CC3399"/>
              </a:solidFill>
            </c:spPr>
          </c:dPt>
          <c:dPt>
            <c:idx val="5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6"/>
            <c:invertIfNegative val="0"/>
            <c:bubble3D val="0"/>
            <c:spPr>
              <a:solidFill>
                <a:schemeClr val="bg2">
                  <a:lumMod val="75000"/>
                </a:schemeClr>
              </a:solidFill>
            </c:spPr>
          </c:dPt>
          <c:dLbls>
            <c:dLbl>
              <c:idx val="0"/>
              <c:layout>
                <c:manualLayout>
                  <c:x val="-5.7098765432098894E-2"/>
                  <c:y val="-5.6120653217888814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23,8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11882716049382715"/>
                  <c:y val="-5.6120653217890792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23,5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14814814814814845"/>
                  <c:y val="-8.4180979826834704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20,7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0.16666666666666677"/>
                  <c:y val="-1.1224130643578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19,3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4.0123456790123462E-2"/>
                  <c:y val="-1.403016330447244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6,3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4.320987654320977E-2"/>
                  <c:y val="-1.403016330447244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4,8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smtClean="0"/>
                      <a:t>1,5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solidFill>
                      <a:schemeClr val="tx1"/>
                    </a:solidFill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Κριτήρια!$A$1:$A$7</c:f>
              <c:strCache>
                <c:ptCount val="7"/>
                <c:pt idx="0">
                  <c:v>Σύσταση από τρίτους</c:v>
                </c:pt>
                <c:pt idx="1">
                  <c:v>Καλή φήμη</c:v>
                </c:pt>
                <c:pt idx="2">
                  <c:v>Εμπειρία </c:v>
                </c:pt>
                <c:pt idx="3">
                  <c:v>Να είναι συμβεβλημένος με το ταμείο μου</c:v>
                </c:pt>
                <c:pt idx="4">
                  <c:v>Οι σπουδές του/η επιστημονική του κατάρτιση</c:v>
                </c:pt>
                <c:pt idx="5">
                  <c:v>Διαθέσιμος στο χρόνο που θέλω</c:v>
                </c:pt>
                <c:pt idx="6">
                  <c:v>ΔΓ/ΔΑ</c:v>
                </c:pt>
              </c:strCache>
            </c:strRef>
          </c:cat>
          <c:val>
            <c:numRef>
              <c:f>Κριτήρια!$B$1:$B$7</c:f>
              <c:numCache>
                <c:formatCode>General</c:formatCode>
                <c:ptCount val="7"/>
                <c:pt idx="0">
                  <c:v>21.7</c:v>
                </c:pt>
                <c:pt idx="1">
                  <c:v>20.3</c:v>
                </c:pt>
                <c:pt idx="2">
                  <c:v>18.5</c:v>
                </c:pt>
                <c:pt idx="3">
                  <c:v>18.100000000000001</c:v>
                </c:pt>
                <c:pt idx="4">
                  <c:v>4.0999999999999996</c:v>
                </c:pt>
                <c:pt idx="5">
                  <c:v>2.8</c:v>
                </c:pt>
                <c:pt idx="6">
                  <c:v>1.2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46356096"/>
        <c:axId val="146357632"/>
        <c:axId val="0"/>
      </c:bar3DChart>
      <c:catAx>
        <c:axId val="146356096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600"/>
            </a:pPr>
            <a:endParaRPr lang="el-GR"/>
          </a:p>
        </c:txPr>
        <c:crossAx val="146357632"/>
        <c:crosses val="autoZero"/>
        <c:auto val="1"/>
        <c:lblAlgn val="ctr"/>
        <c:lblOffset val="100"/>
        <c:noMultiLvlLbl val="0"/>
      </c:catAx>
      <c:valAx>
        <c:axId val="14635763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one"/>
        <c:crossAx val="14635609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Κόστος!$B$1</c:f>
              <c:strCache>
                <c:ptCount val="1"/>
                <c:pt idx="0">
                  <c:v>Series 1</c:v>
                </c:pt>
              </c:strCache>
            </c:strRef>
          </c:tx>
          <c:explosion val="25"/>
          <c:dLbls>
            <c:txPr>
              <a:bodyPr/>
              <a:lstStyle/>
              <a:p>
                <a:pPr>
                  <a:defRPr sz="1600"/>
                </a:pPr>
                <a:endParaRPr lang="el-G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Κόστος!$A$2:$A$5</c:f>
              <c:strCache>
                <c:ptCount val="4"/>
                <c:pt idx="0">
                  <c:v>… έχει αυξηθεί</c:v>
                </c:pt>
                <c:pt idx="1">
                  <c:v>… έχει μείνει ίδιο</c:v>
                </c:pt>
                <c:pt idx="2">
                  <c:v>… έχει ελαττωθεί</c:v>
                </c:pt>
                <c:pt idx="3">
                  <c:v>ΔΓ/ΔΑ</c:v>
                </c:pt>
              </c:strCache>
            </c:strRef>
          </c:cat>
          <c:val>
            <c:numRef>
              <c:f>Κόστος!$B$2:$B$5</c:f>
              <c:numCache>
                <c:formatCode>0.0%</c:formatCode>
                <c:ptCount val="4"/>
                <c:pt idx="0">
                  <c:v>0.36400000000000032</c:v>
                </c:pt>
                <c:pt idx="1">
                  <c:v>0.28900000000000031</c:v>
                </c:pt>
                <c:pt idx="2">
                  <c:v>0.25800000000000001</c:v>
                </c:pt>
                <c:pt idx="3">
                  <c:v>8.9000000000000065E-2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0.67091</cdr:x>
      <cdr:y>0.29412</cdr:y>
    </cdr:from>
    <cdr:to>
      <cdr:x>0.86925</cdr:x>
      <cdr:y>0.35294</cdr:y>
    </cdr:to>
    <cdr:sp macro="" textlink="">
      <cdr:nvSpPr>
        <cdr:cNvPr id="2" name="1 - TextBox"/>
        <cdr:cNvSpPr txBox="1"/>
      </cdr:nvSpPr>
      <cdr:spPr>
        <a:xfrm xmlns:a="http://schemas.openxmlformats.org/drawingml/2006/main">
          <a:off x="5725144" y="1440160"/>
          <a:ext cx="1692587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l-GR" sz="1400" dirty="0" smtClean="0"/>
            <a:t>Ηλικία 45-54, 19,6%</a:t>
          </a:r>
          <a:endParaRPr lang="el-GR" sz="1400" dirty="0"/>
        </a:p>
      </cdr:txBody>
    </cdr:sp>
  </cdr:relSizeAnchor>
  <cdr:relSizeAnchor xmlns:cdr="http://schemas.openxmlformats.org/drawingml/2006/chartDrawing">
    <cdr:from>
      <cdr:x>0.74685</cdr:x>
      <cdr:y>0.63096</cdr:y>
    </cdr:from>
    <cdr:to>
      <cdr:x>0.98312</cdr:x>
      <cdr:y>0.73308</cdr:y>
    </cdr:to>
    <cdr:sp macro="" textlink="">
      <cdr:nvSpPr>
        <cdr:cNvPr id="3" name="5 - Επεξήγηση με παραλληλόγραμμο"/>
        <cdr:cNvSpPr/>
      </cdr:nvSpPr>
      <cdr:spPr>
        <a:xfrm xmlns:a="http://schemas.openxmlformats.org/drawingml/2006/main" rot="10800000">
          <a:off x="6373210" y="3089503"/>
          <a:ext cx="2016199" cy="500065"/>
        </a:xfrm>
        <a:prstGeom xmlns:a="http://schemas.openxmlformats.org/drawingml/2006/main" prst="wedgeRectCallout">
          <a:avLst/>
        </a:prstGeom>
        <a:noFill xmlns:a="http://schemas.openxmlformats.org/drawingml/2006/main"/>
        <a:ln xmlns:a="http://schemas.openxmlformats.org/drawingml/2006/main" w="25400" cap="flat" cmpd="sng" algn="ctr">
          <a:solidFill>
            <a:srgbClr val="4F81BD">
              <a:shade val="50000"/>
            </a:srgbClr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endParaRPr lang="el-GR"/>
        </a:p>
      </cdr:txBody>
    </cdr:sp>
  </cdr:relSizeAnchor>
  <cdr:relSizeAnchor xmlns:cdr="http://schemas.openxmlformats.org/drawingml/2006/chartDrawing">
    <cdr:from>
      <cdr:x>0.75529</cdr:x>
      <cdr:y>0.63235</cdr:y>
    </cdr:from>
    <cdr:to>
      <cdr:x>0.98312</cdr:x>
      <cdr:y>0.69118</cdr:y>
    </cdr:to>
    <cdr:sp macro="" textlink="">
      <cdr:nvSpPr>
        <cdr:cNvPr id="4" name="3 - TextBox"/>
        <cdr:cNvSpPr txBox="1"/>
      </cdr:nvSpPr>
      <cdr:spPr>
        <a:xfrm xmlns:a="http://schemas.openxmlformats.org/drawingml/2006/main">
          <a:off x="6445224" y="3096344"/>
          <a:ext cx="1944216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l-GR" sz="1400" dirty="0" smtClean="0"/>
            <a:t>Ηλικία 18-24, 23,1%</a:t>
          </a:r>
          <a:endParaRPr lang="el-GR" sz="14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0.75375</cdr:x>
      <cdr:y>0.03814</cdr:y>
    </cdr:from>
    <cdr:to>
      <cdr:x>0.97249</cdr:x>
      <cdr:y>0.1336</cdr:y>
    </cdr:to>
    <cdr:sp macro="" textlink="">
      <cdr:nvSpPr>
        <cdr:cNvPr id="2" name="1 - TextBox"/>
        <cdr:cNvSpPr txBox="1"/>
      </cdr:nvSpPr>
      <cdr:spPr>
        <a:xfrm xmlns:a="http://schemas.openxmlformats.org/drawingml/2006/main">
          <a:off x="6203032" y="172616"/>
          <a:ext cx="1800200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l-GR" sz="1400" dirty="0" smtClean="0"/>
            <a:t>Ηλικία 45-54, 44.1%</a:t>
          </a:r>
          <a:endParaRPr lang="el-GR" sz="14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0.0099</cdr:x>
      <cdr:y>0.31518</cdr:y>
    </cdr:from>
    <cdr:to>
      <cdr:x>0.17822</cdr:x>
      <cdr:y>0.40973</cdr:y>
    </cdr:to>
    <cdr:sp macro="" textlink="">
      <cdr:nvSpPr>
        <cdr:cNvPr id="2" name="1 - TextBox"/>
        <cdr:cNvSpPr txBox="1"/>
      </cdr:nvSpPr>
      <cdr:spPr>
        <a:xfrm xmlns:a="http://schemas.openxmlformats.org/drawingml/2006/main">
          <a:off x="72008" y="1440160"/>
          <a:ext cx="1224136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l-GR" sz="1400" dirty="0" smtClean="0"/>
            <a:t>Άνδρες 33,3%</a:t>
          </a:r>
          <a:endParaRPr lang="el-GR" sz="14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2E91333D-9C3D-4A10-9D69-C46AF7375D43}" type="datetimeFigureOut">
              <a:rPr lang="en-US" smtClean="0"/>
              <a:pPr/>
              <a:t>6/16/2017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A90C336E-D5B0-40EB-9249-02CEA54A188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895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2 - Θέση σημειώσεων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l-G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Ποσοστά</a:t>
            </a:r>
            <a:r>
              <a:rPr lang="el-GR" baseline="0" dirty="0" smtClean="0"/>
              <a:t> ανά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0C336E-D5B0-40EB-9249-02CEA54A188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581E9-D7A0-4D41-9EF6-D8C39CD9E119}" type="datetime1">
              <a:rPr lang="en-US" smtClean="0"/>
              <a:pPr/>
              <a:t>6/16/2017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78A9-A05B-489A-8977-12684124BF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088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4824F-0394-4696-91D3-6E1C5DF30F66}" type="datetime1">
              <a:rPr lang="en-US" smtClean="0"/>
              <a:pPr/>
              <a:t>6/16/2017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78A9-A05B-489A-8977-12684124BF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46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0182E-6348-4022-8D9E-AE4C1F1AB9EF}" type="datetime1">
              <a:rPr lang="en-US" smtClean="0"/>
              <a:pPr/>
              <a:t>6/16/2017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78A9-A05B-489A-8977-12684124BF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219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297B6-0514-46AD-ABD6-FA8AC3279C0B}" type="datetime1">
              <a:rPr lang="en-US" smtClean="0"/>
              <a:pPr/>
              <a:t>6/16/2017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78A9-A05B-489A-8977-12684124BF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415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600FF-D2BE-4B70-8268-E7767ECD04F7}" type="datetime1">
              <a:rPr lang="en-US" smtClean="0"/>
              <a:pPr/>
              <a:t>6/16/2017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78A9-A05B-489A-8977-12684124BF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36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656D6-0D60-4112-A90A-A75757FD7186}" type="datetime1">
              <a:rPr lang="en-US" smtClean="0"/>
              <a:pPr/>
              <a:t>6/16/2017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78A9-A05B-489A-8977-12684124BF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383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4668A-6EFA-4128-B192-C5DE73D06DFB}" type="datetime1">
              <a:rPr lang="en-US" smtClean="0"/>
              <a:pPr/>
              <a:t>6/16/2017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78A9-A05B-489A-8977-12684124BF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674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0C21B-13D1-451F-99D9-B34A490C6B0F}" type="datetime1">
              <a:rPr lang="en-US" smtClean="0"/>
              <a:pPr/>
              <a:t>6/16/2017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78A9-A05B-489A-8977-12684124BF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981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C50FB-FDD9-4D23-9814-ACD285FE47BF}" type="datetime1">
              <a:rPr lang="en-US" smtClean="0"/>
              <a:pPr/>
              <a:t>6/16/2017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78A9-A05B-489A-8977-12684124BF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533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FD830-154F-44FA-BA9D-3B1645CFC7C7}" type="datetime1">
              <a:rPr lang="en-US" smtClean="0"/>
              <a:pPr/>
              <a:t>6/16/2017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78A9-A05B-489A-8977-12684124BF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936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6A8A6-EB80-41B6-8920-C6D466A769AF}" type="datetime1">
              <a:rPr lang="en-US" smtClean="0"/>
              <a:pPr/>
              <a:t>6/16/2017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78A9-A05B-489A-8977-12684124BF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666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18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00536-BC4C-410F-8A30-D248C64AB802}" type="datetime1">
              <a:rPr lang="en-US" smtClean="0"/>
              <a:pPr/>
              <a:t>6/16/2017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3178A9-A05B-489A-8977-12684124BF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759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 txBox="1">
            <a:spLocks noChangeArrowheads="1"/>
          </p:cNvSpPr>
          <p:nvPr/>
        </p:nvSpPr>
        <p:spPr bwMode="auto">
          <a:xfrm>
            <a:off x="4429124" y="2143116"/>
            <a:ext cx="4714908" cy="1571636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prstDash val="dashDot"/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ts val="0"/>
              </a:spcBef>
              <a:spcAft>
                <a:spcPts val="600"/>
              </a:spcAft>
              <a:defRPr/>
            </a:pPr>
            <a:r>
              <a:rPr lang="el-GR" sz="1600" b="1" kern="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ΕΡΕΥΝΑ ΚΟΙΝΗΣ ΓΝΩΜΗΣ </a:t>
            </a:r>
          </a:p>
          <a:p>
            <a:pPr algn="ctr">
              <a:spcBef>
                <a:spcPts val="0"/>
              </a:spcBef>
              <a:spcAft>
                <a:spcPts val="600"/>
              </a:spcAft>
              <a:defRPr/>
            </a:pPr>
            <a:r>
              <a:rPr lang="el-GR" sz="1600" i="1" kern="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για τον</a:t>
            </a:r>
          </a:p>
          <a:p>
            <a:pPr algn="ctr">
              <a:spcBef>
                <a:spcPts val="0"/>
              </a:spcBef>
              <a:spcAft>
                <a:spcPts val="600"/>
              </a:spcAft>
              <a:defRPr/>
            </a:pPr>
            <a:r>
              <a:rPr lang="el-GR" sz="1600" b="1" kern="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ΙΑΤΡΙΚΟ ΣΥΛΛΟΓΟ ΘΕΣΣΑΛΟΝΙΚΗΣ</a:t>
            </a:r>
          </a:p>
          <a:p>
            <a:pPr algn="ctr">
              <a:spcBef>
                <a:spcPts val="0"/>
              </a:spcBef>
              <a:spcAft>
                <a:spcPts val="600"/>
              </a:spcAft>
              <a:defRPr/>
            </a:pPr>
            <a:r>
              <a:rPr lang="el-GR" sz="1200" b="1" i="1" kern="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ΓΕΝΙΚΟ ΚΟΙΝΟ</a:t>
            </a:r>
            <a:endParaRPr lang="el-GR" sz="1200" b="1" i="1" kern="0" dirty="0">
              <a:latin typeface="Century Gothic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5" name="4 - Ευθεία γραμμή σύνδεσης"/>
          <p:cNvCxnSpPr/>
          <p:nvPr/>
        </p:nvCxnSpPr>
        <p:spPr>
          <a:xfrm>
            <a:off x="857224" y="5214950"/>
            <a:ext cx="7358114" cy="1588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3571868" y="5429264"/>
            <a:ext cx="22320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 sz="140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Μάιος 2017</a:t>
            </a:r>
            <a:endParaRPr lang="el-GR" sz="1400" dirty="0">
              <a:latin typeface="Century Gothic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75779" name="Picture 7" descr="Εικόνα1"/>
          <p:cNvPicPr>
            <a:picLocks noGrp="1" noChangeAspect="1" noChangeArrowheads="1"/>
          </p:cNvPicPr>
          <p:nvPr>
            <p:ph type="subTitle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642910" y="1304148"/>
            <a:ext cx="2417762" cy="2286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7890" name="Picture 2" descr="http://www.isth.gr/images/logo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71934" y="1785926"/>
            <a:ext cx="1119189" cy="1130971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519575" cy="1143000"/>
          </a:xfrm>
        </p:spPr>
        <p:txBody>
          <a:bodyPr>
            <a:noAutofit/>
          </a:bodyPr>
          <a:lstStyle/>
          <a:p>
            <a:pPr algn="l"/>
            <a:r>
              <a:rPr lang="el-GR" sz="140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Και όταν επιλέγετε την επίσκεψη σε ιδιωτικό ιατρείο, </a:t>
            </a:r>
            <a:br>
              <a:rPr lang="el-GR" sz="140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</a:br>
            <a:r>
              <a:rPr lang="el-GR" sz="140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σε ποιο </a:t>
            </a:r>
            <a:r>
              <a:rPr lang="el-GR" sz="1400" b="1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κριτήριο </a:t>
            </a:r>
            <a:r>
              <a:rPr lang="el-GR" sz="140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στηρίζετε κυρίως την επιλογή σας;</a:t>
            </a:r>
            <a:br>
              <a:rPr lang="el-GR" sz="140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</a:br>
            <a:r>
              <a:rPr lang="el-GR" sz="140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l-GR" sz="140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</a:br>
            <a:r>
              <a:rPr lang="el-GR" sz="1600" b="1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Κριτήριο Επιλογής (% )</a:t>
            </a:r>
            <a:endParaRPr lang="en-US" sz="1400" b="1" dirty="0">
              <a:latin typeface="Century Gothic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5" name="Content Placeholder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00" y="5949280"/>
            <a:ext cx="814719" cy="76795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0026" y="6150693"/>
            <a:ext cx="2133600" cy="365125"/>
          </a:xfrm>
        </p:spPr>
        <p:txBody>
          <a:bodyPr/>
          <a:lstStyle/>
          <a:p>
            <a:fld id="{733178A9-A05B-489A-8977-12684124BFE1}" type="slidenum">
              <a:rPr lang="en-US" sz="80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pPr/>
              <a:t>10</a:t>
            </a:fld>
            <a:endParaRPr lang="en-US" sz="80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5 - TextBox"/>
          <p:cNvSpPr txBox="1"/>
          <p:nvPr/>
        </p:nvSpPr>
        <p:spPr>
          <a:xfrm>
            <a:off x="0" y="6309320"/>
            <a:ext cx="2928926" cy="2616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l-GR" sz="1100" b="1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Βάση</a:t>
            </a:r>
            <a:r>
              <a:rPr lang="el-GR" sz="1000" b="1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:  Όσοι επισκέπτονται ιδιωτικό γιατρό</a:t>
            </a:r>
            <a:endParaRPr lang="el-GR" sz="1000" b="1" dirty="0">
              <a:latin typeface="Century Gothic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10" name="1 - Γράφημα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85765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519575" cy="1143000"/>
          </a:xfrm>
        </p:spPr>
        <p:txBody>
          <a:bodyPr>
            <a:noAutofit/>
          </a:bodyPr>
          <a:lstStyle/>
          <a:p>
            <a:pPr algn="l"/>
            <a:r>
              <a:rPr lang="el-GR" sz="140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Θεωρείτε ότι το </a:t>
            </a:r>
            <a:r>
              <a:rPr lang="el-GR" sz="1400" b="1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κόστος των ιατρικών υπηρεσιών </a:t>
            </a:r>
            <a:r>
              <a:rPr lang="el-GR" sz="140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τα τελευταία 3 χρόνια…:</a:t>
            </a:r>
            <a:endParaRPr lang="en-US" sz="1400" dirty="0">
              <a:latin typeface="Century Gothic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5" name="Content Placeholder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00" y="5949280"/>
            <a:ext cx="814719" cy="76795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0026" y="6150693"/>
            <a:ext cx="2133600" cy="365125"/>
          </a:xfrm>
        </p:spPr>
        <p:txBody>
          <a:bodyPr/>
          <a:lstStyle/>
          <a:p>
            <a:fld id="{733178A9-A05B-489A-8977-12684124BFE1}" type="slidenum">
              <a:rPr lang="en-US" sz="80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pPr/>
              <a:t>11</a:t>
            </a:fld>
            <a:endParaRPr lang="en-US" sz="80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10" name="2 - Γράφημα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5 - Επεξήγηση με παραλληλόγραμμο"/>
          <p:cNvSpPr/>
          <p:nvPr/>
        </p:nvSpPr>
        <p:spPr>
          <a:xfrm>
            <a:off x="6660232" y="1628800"/>
            <a:ext cx="1800200" cy="648072"/>
          </a:xfrm>
          <a:prstGeom prst="wedgeRect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7 - Επεξήγηση με παραλληλόγραμμο"/>
          <p:cNvSpPr/>
          <p:nvPr/>
        </p:nvSpPr>
        <p:spPr>
          <a:xfrm rot="10800000">
            <a:off x="5148064" y="5733256"/>
            <a:ext cx="1872208" cy="504056"/>
          </a:xfrm>
          <a:prstGeom prst="wedgeRectCallou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8 - TextBox"/>
          <p:cNvSpPr txBox="1"/>
          <p:nvPr/>
        </p:nvSpPr>
        <p:spPr>
          <a:xfrm>
            <a:off x="5220072" y="5877272"/>
            <a:ext cx="1800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dirty="0" smtClean="0"/>
              <a:t>Ηλικία 35-44, 40,4%</a:t>
            </a:r>
            <a:endParaRPr lang="el-GR" sz="1400" dirty="0"/>
          </a:p>
        </p:txBody>
      </p:sp>
      <p:sp>
        <p:nvSpPr>
          <p:cNvPr id="11" name="10 - Επεξήγηση με παραλληλόγραμμο"/>
          <p:cNvSpPr/>
          <p:nvPr/>
        </p:nvSpPr>
        <p:spPr>
          <a:xfrm rot="16200000">
            <a:off x="773578" y="1142746"/>
            <a:ext cx="684076" cy="1872208"/>
          </a:xfrm>
          <a:prstGeom prst="wedgeRectCallout">
            <a:avLst>
              <a:gd name="adj1" fmla="val -38510"/>
              <a:gd name="adj2" fmla="val 64720"/>
            </a:avLst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11 - TextBox"/>
          <p:cNvSpPr txBox="1"/>
          <p:nvPr/>
        </p:nvSpPr>
        <p:spPr>
          <a:xfrm>
            <a:off x="395536" y="1916832"/>
            <a:ext cx="18722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dirty="0" smtClean="0"/>
              <a:t>Ηλικία 55-64, 30,3%</a:t>
            </a:r>
            <a:endParaRPr lang="el-GR" sz="1400" dirty="0"/>
          </a:p>
        </p:txBody>
      </p:sp>
    </p:spTree>
    <p:extLst>
      <p:ext uri="{BB962C8B-B14F-4D97-AF65-F5344CB8AC3E}">
        <p14:creationId xmlns:p14="http://schemas.microsoft.com/office/powerpoint/2010/main" val="3285765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C0B68B-0277-424A-B699-40DCB819C090}" type="slidenum">
              <a:rPr lang="el-GR" sz="1100" smtClean="0">
                <a:latin typeface="+mj-lt"/>
              </a:rPr>
              <a:pPr>
                <a:defRPr/>
              </a:pPr>
              <a:t>12</a:t>
            </a:fld>
            <a:endParaRPr lang="el-GR" sz="1100" dirty="0">
              <a:latin typeface="+mj-lt"/>
            </a:endParaRPr>
          </a:p>
        </p:txBody>
      </p:sp>
      <p:pic>
        <p:nvPicPr>
          <p:cNvPr id="5" name="Picture 220" descr="Εικόνα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714500" cy="16224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101" name="6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1400" dirty="0" smtClean="0">
                <a:latin typeface="Century Gothic" pitchFamily="34" charset="0"/>
              </a:rPr>
              <a:t>Θεωρείτε ότι </a:t>
            </a:r>
            <a:r>
              <a:rPr lang="el-GR" sz="1400" b="1" dirty="0" smtClean="0">
                <a:latin typeface="Century Gothic" pitchFamily="34" charset="0"/>
              </a:rPr>
              <a:t>το κόστος των ιατρικών υπηρεσιών </a:t>
            </a:r>
            <a:r>
              <a:rPr lang="el-GR" sz="1400" dirty="0" smtClean="0">
                <a:latin typeface="Century Gothic" pitchFamily="34" charset="0"/>
              </a:rPr>
              <a:t/>
            </a:r>
            <a:br>
              <a:rPr lang="el-GR" sz="1400" dirty="0" smtClean="0">
                <a:latin typeface="Century Gothic" pitchFamily="34" charset="0"/>
              </a:rPr>
            </a:br>
            <a:r>
              <a:rPr lang="el-GR" sz="1400" b="1" dirty="0" smtClean="0">
                <a:latin typeface="Century Gothic" pitchFamily="34" charset="0"/>
              </a:rPr>
              <a:t>τα τελευταία 3 χρόνια</a:t>
            </a:r>
            <a:r>
              <a:rPr lang="el-GR" sz="1400" dirty="0" smtClean="0">
                <a:latin typeface="Century Gothic" pitchFamily="34" charset="0"/>
              </a:rPr>
              <a:t>…:</a:t>
            </a:r>
            <a:r>
              <a:rPr lang="el-GR" sz="1200" dirty="0" smtClean="0">
                <a:latin typeface="Century Gothic" pitchFamily="34" charset="0"/>
              </a:rPr>
              <a:t/>
            </a:r>
            <a:br>
              <a:rPr lang="el-GR" sz="1200" dirty="0" smtClean="0">
                <a:latin typeface="Century Gothic" pitchFamily="34" charset="0"/>
              </a:rPr>
            </a:br>
            <a:r>
              <a:rPr lang="el-GR" sz="1200" dirty="0" smtClean="0">
                <a:latin typeface="Century Gothic" pitchFamily="34" charset="0"/>
              </a:rPr>
              <a:t/>
            </a:r>
            <a:br>
              <a:rPr lang="el-GR" sz="1200" dirty="0" smtClean="0">
                <a:latin typeface="Century Gothic" pitchFamily="34" charset="0"/>
              </a:rPr>
            </a:br>
            <a:r>
              <a:rPr lang="el-GR" sz="1400" b="1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600" b="1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Συγκριτική Παράθεση προηγούμενων ετών</a:t>
            </a:r>
            <a:r>
              <a:rPr lang="el-GR" sz="1600" dirty="0" smtClean="0">
                <a:latin typeface="Century Gothic" pitchFamily="34" charset="0"/>
              </a:rPr>
              <a:t> </a:t>
            </a:r>
            <a:r>
              <a:rPr lang="el-GR" sz="1400" dirty="0" smtClean="0">
                <a:latin typeface="Century Gothic" pitchFamily="34" charset="0"/>
              </a:rPr>
              <a:t/>
            </a:r>
            <a:br>
              <a:rPr lang="el-GR" sz="1400" dirty="0" smtClean="0">
                <a:latin typeface="Century Gothic" pitchFamily="34" charset="0"/>
              </a:rPr>
            </a:br>
            <a:endParaRPr lang="el-GR" sz="1200" dirty="0" smtClean="0">
              <a:latin typeface="Century Gothic" pitchFamily="34" charset="0"/>
            </a:endParaRPr>
          </a:p>
        </p:txBody>
      </p:sp>
      <p:sp>
        <p:nvSpPr>
          <p:cNvPr id="8" name="7 - TextBox"/>
          <p:cNvSpPr txBox="1"/>
          <p:nvPr/>
        </p:nvSpPr>
        <p:spPr>
          <a:xfrm>
            <a:off x="251520" y="5877272"/>
            <a:ext cx="731202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endParaRPr lang="en-US" sz="800" b="1" dirty="0">
              <a:latin typeface="Century Gothic" pitchFamily="34" charset="0"/>
            </a:endParaRPr>
          </a:p>
          <a:p>
            <a:pPr>
              <a:lnSpc>
                <a:spcPct val="150000"/>
              </a:lnSpc>
              <a:defRPr/>
            </a:pPr>
            <a:r>
              <a:rPr lang="en-US" sz="800" dirty="0" smtClean="0">
                <a:latin typeface="Century Gothic" pitchFamily="34" charset="0"/>
              </a:rPr>
              <a:t>*</a:t>
            </a:r>
            <a:r>
              <a:rPr lang="el-GR" sz="800" dirty="0" smtClean="0">
                <a:latin typeface="Century Gothic" pitchFamily="34" charset="0"/>
              </a:rPr>
              <a:t>Συνδρομητική </a:t>
            </a:r>
            <a:r>
              <a:rPr lang="el-GR" sz="800" dirty="0">
                <a:latin typeface="Century Gothic" pitchFamily="34" charset="0"/>
              </a:rPr>
              <a:t>έρευνα της εταιρείας </a:t>
            </a:r>
            <a:r>
              <a:rPr lang="en-US" sz="800" b="1" dirty="0">
                <a:latin typeface="Century Gothic" pitchFamily="34" charset="0"/>
              </a:rPr>
              <a:t>to the point</a:t>
            </a:r>
            <a:r>
              <a:rPr lang="el-GR" sz="800" b="1" dirty="0">
                <a:latin typeface="Century Gothic" pitchFamily="34" charset="0"/>
              </a:rPr>
              <a:t>, Ιούνιος </a:t>
            </a:r>
            <a:r>
              <a:rPr lang="en-US" sz="800" b="1" dirty="0">
                <a:latin typeface="Century Gothic" pitchFamily="34" charset="0"/>
              </a:rPr>
              <a:t>201</a:t>
            </a:r>
            <a:r>
              <a:rPr lang="el-GR" sz="800" b="1" dirty="0" smtClean="0">
                <a:latin typeface="Century Gothic" pitchFamily="34" charset="0"/>
              </a:rPr>
              <a:t>5</a:t>
            </a:r>
          </a:p>
          <a:p>
            <a:pPr>
              <a:lnSpc>
                <a:spcPct val="150000"/>
              </a:lnSpc>
              <a:defRPr/>
            </a:pPr>
            <a:r>
              <a:rPr lang="el-GR" sz="800" b="1" dirty="0" smtClean="0">
                <a:latin typeface="Century Gothic" pitchFamily="34" charset="0"/>
              </a:rPr>
              <a:t>**</a:t>
            </a:r>
            <a:r>
              <a:rPr lang="el-GR" sz="800" dirty="0" smtClean="0">
                <a:latin typeface="Century Gothic" pitchFamily="34" charset="0"/>
              </a:rPr>
              <a:t> Συνδρομητική έρευνα της εταιρείας </a:t>
            </a:r>
            <a:r>
              <a:rPr lang="en-US" sz="800" b="1" dirty="0" smtClean="0">
                <a:latin typeface="Century Gothic" pitchFamily="34" charset="0"/>
              </a:rPr>
              <a:t>to the point</a:t>
            </a:r>
            <a:r>
              <a:rPr lang="el-GR" sz="800" b="1" dirty="0" smtClean="0">
                <a:latin typeface="Century Gothic" pitchFamily="34" charset="0"/>
              </a:rPr>
              <a:t>, Ιούνιος </a:t>
            </a:r>
            <a:r>
              <a:rPr lang="en-US" sz="800" b="1" dirty="0" smtClean="0">
                <a:latin typeface="Century Gothic" pitchFamily="34" charset="0"/>
              </a:rPr>
              <a:t>201</a:t>
            </a:r>
            <a:r>
              <a:rPr lang="el-GR" sz="800" b="1" dirty="0" smtClean="0">
                <a:latin typeface="Century Gothic" pitchFamily="34" charset="0"/>
              </a:rPr>
              <a:t>6</a:t>
            </a:r>
            <a:endParaRPr lang="en-US" sz="800" b="1" dirty="0">
              <a:latin typeface="Century Gothic" pitchFamily="34" charset="0"/>
            </a:endParaRPr>
          </a:p>
          <a:p>
            <a:pPr>
              <a:defRPr/>
            </a:pPr>
            <a:r>
              <a:rPr lang="el-GR" sz="800" b="1" dirty="0">
                <a:latin typeface="Century Gothic" pitchFamily="34" charset="0"/>
              </a:rPr>
              <a:t>  </a:t>
            </a:r>
          </a:p>
        </p:txBody>
      </p:sp>
      <p:graphicFrame>
        <p:nvGraphicFramePr>
          <p:cNvPr id="10" name="2 - Γράφημα"/>
          <p:cNvGraphicFramePr>
            <a:graphicFrameLocks noGrp="1"/>
          </p:cNvGraphicFramePr>
          <p:nvPr>
            <p:ph idx="1"/>
          </p:nvPr>
        </p:nvGraphicFramePr>
        <p:xfrm>
          <a:off x="467544" y="16288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519575" cy="1143000"/>
          </a:xfrm>
        </p:spPr>
        <p:txBody>
          <a:bodyPr>
            <a:noAutofit/>
          </a:bodyPr>
          <a:lstStyle/>
          <a:p>
            <a:pPr algn="l"/>
            <a:r>
              <a:rPr lang="el-GR" sz="140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Έχετε κάνει </a:t>
            </a:r>
            <a:r>
              <a:rPr lang="el-GR" sz="1400" b="1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χρήση</a:t>
            </a:r>
            <a:r>
              <a:rPr lang="el-GR" sz="140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 των </a:t>
            </a:r>
            <a:r>
              <a:rPr lang="el-GR" sz="1400" b="1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διαδικασιών του ΕΟΠΠΥ </a:t>
            </a:r>
            <a:r>
              <a:rPr lang="el-GR" sz="140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(ηλεκτρονική </a:t>
            </a:r>
            <a:r>
              <a:rPr lang="el-GR" sz="1400" dirty="0" err="1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συνταγογράφηση</a:t>
            </a:r>
            <a:r>
              <a:rPr lang="el-GR" sz="140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, ραντεβού κλπ)(%)</a:t>
            </a:r>
            <a:endParaRPr lang="en-US" sz="1400" dirty="0">
              <a:latin typeface="Century Gothic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5" name="Content Placeholder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00" y="5949280"/>
            <a:ext cx="814719" cy="76795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0026" y="6150693"/>
            <a:ext cx="2133600" cy="365125"/>
          </a:xfrm>
        </p:spPr>
        <p:txBody>
          <a:bodyPr/>
          <a:lstStyle/>
          <a:p>
            <a:fld id="{733178A9-A05B-489A-8977-12684124BFE1}" type="slidenum">
              <a:rPr lang="en-US" sz="80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pPr/>
              <a:t>13</a:t>
            </a:fld>
            <a:endParaRPr lang="en-US" sz="80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9" name="1 - Γράφημα"/>
          <p:cNvGraphicFramePr>
            <a:graphicFrameLocks noGrp="1"/>
          </p:cNvGraphicFramePr>
          <p:nvPr>
            <p:ph idx="1"/>
          </p:nvPr>
        </p:nvGraphicFramePr>
        <p:xfrm>
          <a:off x="395536" y="1556792"/>
          <a:ext cx="7272808" cy="45693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5 - Επεξήγηση με παραλληλόγραμμο"/>
          <p:cNvSpPr/>
          <p:nvPr/>
        </p:nvSpPr>
        <p:spPr>
          <a:xfrm rot="5400000">
            <a:off x="7740352" y="3212976"/>
            <a:ext cx="576064" cy="1584176"/>
          </a:xfrm>
          <a:prstGeom prst="wedgeRect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7 - TextBox"/>
          <p:cNvSpPr txBox="1"/>
          <p:nvPr/>
        </p:nvSpPr>
        <p:spPr>
          <a:xfrm>
            <a:off x="7236296" y="3861048"/>
            <a:ext cx="15121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dirty="0" smtClean="0"/>
              <a:t>Γυναίκες 75,2%</a:t>
            </a:r>
            <a:endParaRPr lang="el-GR" sz="1400" dirty="0"/>
          </a:p>
        </p:txBody>
      </p:sp>
      <p:sp>
        <p:nvSpPr>
          <p:cNvPr id="10" name="9 - Επεξήγηση με παραλληλόγραμμο"/>
          <p:cNvSpPr/>
          <p:nvPr/>
        </p:nvSpPr>
        <p:spPr>
          <a:xfrm rot="16200000">
            <a:off x="773578" y="2474894"/>
            <a:ext cx="612068" cy="1512168"/>
          </a:xfrm>
          <a:prstGeom prst="wedgeRectCallou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85765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2AD3FF-DAE8-48A4-9AF9-094F7CE30D69}" type="slidenum">
              <a:rPr lang="el-GR" sz="1100" smtClean="0">
                <a:latin typeface="+mj-lt"/>
              </a:rPr>
              <a:pPr>
                <a:defRPr/>
              </a:pPr>
              <a:t>14</a:t>
            </a:fld>
            <a:endParaRPr lang="el-GR" sz="1100" dirty="0">
              <a:latin typeface="+mj-lt"/>
            </a:endParaRPr>
          </a:p>
        </p:txBody>
      </p:sp>
      <p:pic>
        <p:nvPicPr>
          <p:cNvPr id="5" name="Picture 220" descr="Εικόνα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714500" cy="16224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125" name="6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1400" dirty="0" smtClean="0">
                <a:latin typeface="Century Gothic" pitchFamily="34" charset="0"/>
              </a:rPr>
              <a:t>Έχετε κάνει χρήση των διαδικασιών του </a:t>
            </a:r>
            <a:r>
              <a:rPr lang="el-GR" sz="1400" b="1" dirty="0" smtClean="0">
                <a:latin typeface="Century Gothic" pitchFamily="34" charset="0"/>
              </a:rPr>
              <a:t>ΕΟΠΠΥ</a:t>
            </a:r>
            <a:r>
              <a:rPr lang="el-GR" sz="1400" dirty="0" smtClean="0">
                <a:latin typeface="Century Gothic" pitchFamily="34" charset="0"/>
              </a:rPr>
              <a:t>;</a:t>
            </a:r>
            <a:br>
              <a:rPr lang="el-GR" sz="1400" dirty="0" smtClean="0">
                <a:latin typeface="Century Gothic" pitchFamily="34" charset="0"/>
              </a:rPr>
            </a:br>
            <a:r>
              <a:rPr lang="el-GR" sz="1200" dirty="0" smtClean="0">
                <a:latin typeface="Century Gothic" pitchFamily="34" charset="0"/>
              </a:rPr>
              <a:t/>
            </a:r>
            <a:br>
              <a:rPr lang="el-GR" sz="1200" dirty="0" smtClean="0">
                <a:latin typeface="Century Gothic" pitchFamily="34" charset="0"/>
              </a:rPr>
            </a:br>
            <a:r>
              <a:rPr lang="el-GR" sz="1100" b="1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400" b="1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Συγκριτική Παράθεση προηγούμενων ετών</a:t>
            </a:r>
            <a:r>
              <a:rPr lang="el-GR" sz="1400" dirty="0" smtClean="0">
                <a:latin typeface="Century Gothic" pitchFamily="34" charset="0"/>
              </a:rPr>
              <a:t> (%)</a:t>
            </a:r>
            <a:br>
              <a:rPr lang="el-GR" sz="1400" dirty="0" smtClean="0">
                <a:latin typeface="Century Gothic" pitchFamily="34" charset="0"/>
              </a:rPr>
            </a:br>
            <a:endParaRPr lang="el-GR" sz="1200" dirty="0" smtClean="0">
              <a:latin typeface="Century Gothic" pitchFamily="34" charset="0"/>
            </a:endParaRPr>
          </a:p>
        </p:txBody>
      </p:sp>
      <p:sp>
        <p:nvSpPr>
          <p:cNvPr id="7" name="6 - TextBox"/>
          <p:cNvSpPr txBox="1"/>
          <p:nvPr/>
        </p:nvSpPr>
        <p:spPr>
          <a:xfrm>
            <a:off x="0" y="6093296"/>
            <a:ext cx="7312025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sz="800" dirty="0" smtClean="0">
                <a:latin typeface="Century Gothic" pitchFamily="34" charset="0"/>
              </a:rPr>
              <a:t>*</a:t>
            </a:r>
            <a:r>
              <a:rPr lang="el-GR" sz="800" dirty="0">
                <a:latin typeface="Century Gothic" pitchFamily="34" charset="0"/>
              </a:rPr>
              <a:t>Συνδρομητική έρευνα της εταιρείας </a:t>
            </a:r>
            <a:r>
              <a:rPr lang="en-US" sz="800" b="1" dirty="0">
                <a:latin typeface="Century Gothic" pitchFamily="34" charset="0"/>
              </a:rPr>
              <a:t>to the point</a:t>
            </a:r>
            <a:r>
              <a:rPr lang="el-GR" sz="800" b="1" dirty="0">
                <a:latin typeface="Century Gothic" pitchFamily="34" charset="0"/>
              </a:rPr>
              <a:t>, Ιούνιος </a:t>
            </a:r>
            <a:r>
              <a:rPr lang="en-US" sz="800" b="1" dirty="0">
                <a:latin typeface="Century Gothic" pitchFamily="34" charset="0"/>
              </a:rPr>
              <a:t>201</a:t>
            </a:r>
            <a:r>
              <a:rPr lang="el-GR" sz="800" b="1" dirty="0" smtClean="0">
                <a:latin typeface="Century Gothic" pitchFamily="34" charset="0"/>
              </a:rPr>
              <a:t>5</a:t>
            </a:r>
          </a:p>
          <a:p>
            <a:pPr>
              <a:lnSpc>
                <a:spcPct val="150000"/>
              </a:lnSpc>
              <a:defRPr/>
            </a:pPr>
            <a:r>
              <a:rPr lang="el-GR" sz="800" b="1" dirty="0" smtClean="0">
                <a:latin typeface="Century Gothic" pitchFamily="34" charset="0"/>
              </a:rPr>
              <a:t>**</a:t>
            </a:r>
            <a:r>
              <a:rPr lang="el-GR" sz="800" dirty="0" smtClean="0">
                <a:latin typeface="Century Gothic" pitchFamily="34" charset="0"/>
              </a:rPr>
              <a:t>Συνδρομητική έρευνα της εταιρείας </a:t>
            </a:r>
            <a:r>
              <a:rPr lang="en-US" sz="800" b="1" dirty="0" smtClean="0">
                <a:latin typeface="Century Gothic" pitchFamily="34" charset="0"/>
              </a:rPr>
              <a:t>to the point</a:t>
            </a:r>
            <a:r>
              <a:rPr lang="el-GR" sz="800" b="1" dirty="0" smtClean="0">
                <a:latin typeface="Century Gothic" pitchFamily="34" charset="0"/>
              </a:rPr>
              <a:t>, Ιούνιος </a:t>
            </a:r>
            <a:r>
              <a:rPr lang="en-US" sz="800" b="1" dirty="0" smtClean="0">
                <a:latin typeface="Century Gothic" pitchFamily="34" charset="0"/>
              </a:rPr>
              <a:t>201</a:t>
            </a:r>
            <a:r>
              <a:rPr lang="el-GR" sz="800" b="1" dirty="0" smtClean="0">
                <a:latin typeface="Century Gothic" pitchFamily="34" charset="0"/>
              </a:rPr>
              <a:t>6</a:t>
            </a:r>
            <a:endParaRPr lang="en-US" sz="800" b="1" dirty="0">
              <a:latin typeface="Century Gothic" pitchFamily="34" charset="0"/>
            </a:endParaRPr>
          </a:p>
          <a:p>
            <a:pPr>
              <a:defRPr/>
            </a:pPr>
            <a:r>
              <a:rPr lang="el-GR" sz="800" b="1" dirty="0">
                <a:latin typeface="Century Gothic" pitchFamily="34" charset="0"/>
              </a:rPr>
              <a:t>  </a:t>
            </a:r>
          </a:p>
        </p:txBody>
      </p:sp>
      <p:graphicFrame>
        <p:nvGraphicFramePr>
          <p:cNvPr id="10" name="1 - Γράφημα"/>
          <p:cNvGraphicFramePr>
            <a:graphicFrameLocks noGrp="1"/>
          </p:cNvGraphicFramePr>
          <p:nvPr>
            <p:ph idx="1"/>
          </p:nvPr>
        </p:nvGraphicFramePr>
        <p:xfrm>
          <a:off x="251520" y="1628800"/>
          <a:ext cx="8507288" cy="42770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00" y="5949280"/>
            <a:ext cx="814719" cy="76795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0026" y="6150693"/>
            <a:ext cx="2133600" cy="365125"/>
          </a:xfrm>
        </p:spPr>
        <p:txBody>
          <a:bodyPr/>
          <a:lstStyle/>
          <a:p>
            <a:fld id="{733178A9-A05B-489A-8977-12684124BFE1}" type="slidenum">
              <a:rPr lang="en-US" sz="80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pPr/>
              <a:t>15</a:t>
            </a:fld>
            <a:endParaRPr lang="en-US" sz="80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l-GR" sz="140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Και πώς </a:t>
            </a:r>
            <a:r>
              <a:rPr lang="el-GR" sz="1400" b="1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αξιολογείτε</a:t>
            </a:r>
            <a:r>
              <a:rPr lang="el-GR" sz="140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 αυτές τις υπηρεσίες από τη μέχρι τώρα εμπειρία σας;</a:t>
            </a:r>
            <a:endParaRPr lang="en-US" sz="1400" dirty="0">
              <a:latin typeface="Century Gothic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5 - TextBox"/>
          <p:cNvSpPr txBox="1"/>
          <p:nvPr/>
        </p:nvSpPr>
        <p:spPr>
          <a:xfrm>
            <a:off x="0" y="6237312"/>
            <a:ext cx="3214678" cy="4154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l-GR" sz="1000" b="1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Βάση:  Όσοι έχουν κάνει χρήση των υπηρεσιών του ΕΟΠΠΥ</a:t>
            </a:r>
            <a:endParaRPr lang="el-GR" sz="1000" b="1" dirty="0">
              <a:latin typeface="Century Gothic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11" name="1 - Γράφημα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85765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1FEEB5-4873-402A-BB87-E007F7DBA5E2}" type="slidenum">
              <a:rPr lang="el-GR" sz="1100" smtClean="0">
                <a:latin typeface="+mj-lt"/>
              </a:rPr>
              <a:pPr>
                <a:defRPr/>
              </a:pPr>
              <a:t>16</a:t>
            </a:fld>
            <a:endParaRPr lang="el-GR" sz="1100" dirty="0">
              <a:latin typeface="+mj-lt"/>
            </a:endParaRPr>
          </a:p>
        </p:txBody>
      </p:sp>
      <p:pic>
        <p:nvPicPr>
          <p:cNvPr id="5" name="Picture 220" descr="Εικόνα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714500" cy="16224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>
          <a:xfrm>
            <a:off x="842963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sz="1600" dirty="0" smtClean="0">
                <a:latin typeface="Century Gothic" pitchFamily="34" charset="0"/>
              </a:rPr>
              <a:t>   </a:t>
            </a:r>
            <a:br>
              <a:rPr lang="el-GR" sz="1600" dirty="0" smtClean="0">
                <a:latin typeface="Century Gothic" pitchFamily="34" charset="0"/>
              </a:rPr>
            </a:br>
            <a:r>
              <a:rPr lang="el-GR" sz="1600" dirty="0" smtClean="0">
                <a:latin typeface="Century Gothic" pitchFamily="34" charset="0"/>
              </a:rPr>
              <a:t>  </a:t>
            </a:r>
            <a:br>
              <a:rPr lang="el-GR" sz="1600" dirty="0" smtClean="0">
                <a:latin typeface="Century Gothic" pitchFamily="34" charset="0"/>
              </a:rPr>
            </a:br>
            <a:r>
              <a:rPr lang="el-GR" sz="1600" dirty="0" smtClean="0">
                <a:latin typeface="Century Gothic" pitchFamily="34" charset="0"/>
              </a:rPr>
              <a:t/>
            </a:r>
            <a:br>
              <a:rPr lang="el-GR" sz="1600" dirty="0" smtClean="0">
                <a:latin typeface="Century Gothic" pitchFamily="34" charset="0"/>
              </a:rPr>
            </a:br>
            <a:r>
              <a:rPr lang="el-GR" sz="1600" dirty="0" smtClean="0">
                <a:latin typeface="Century Gothic" pitchFamily="34" charset="0"/>
              </a:rPr>
              <a:t>Και </a:t>
            </a:r>
            <a:r>
              <a:rPr lang="el-GR" sz="1600" b="1" dirty="0" smtClean="0">
                <a:latin typeface="Century Gothic" pitchFamily="34" charset="0"/>
              </a:rPr>
              <a:t>πώς αξιολογείτε αυτές τις υπηρεσίες </a:t>
            </a:r>
            <a:r>
              <a:rPr lang="el-GR" sz="1600" dirty="0" smtClean="0">
                <a:latin typeface="Century Gothic" pitchFamily="34" charset="0"/>
              </a:rPr>
              <a:t>από τη μέχρι τώρα </a:t>
            </a:r>
            <a:br>
              <a:rPr lang="el-GR" sz="1600" dirty="0" smtClean="0">
                <a:latin typeface="Century Gothic" pitchFamily="34" charset="0"/>
              </a:rPr>
            </a:br>
            <a:r>
              <a:rPr lang="el-GR" sz="1600" dirty="0" smtClean="0">
                <a:latin typeface="Century Gothic" pitchFamily="34" charset="0"/>
              </a:rPr>
              <a:t>εμπειρία σας;</a:t>
            </a:r>
            <a:br>
              <a:rPr lang="el-GR" sz="1600" dirty="0" smtClean="0">
                <a:latin typeface="Century Gothic" pitchFamily="34" charset="0"/>
              </a:rPr>
            </a:br>
            <a:r>
              <a:rPr lang="el-GR" sz="1600" dirty="0" smtClean="0">
                <a:latin typeface="Century Gothic" pitchFamily="34" charset="0"/>
              </a:rPr>
              <a:t/>
            </a:r>
            <a:br>
              <a:rPr lang="el-GR" sz="1600" dirty="0" smtClean="0">
                <a:latin typeface="Century Gothic" pitchFamily="34" charset="0"/>
              </a:rPr>
            </a:br>
            <a:r>
              <a:rPr lang="el-GR" sz="1200" b="1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600" b="1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Συγκριτική Παράθεση προηγούμενων ετών</a:t>
            </a:r>
            <a:r>
              <a:rPr lang="el-GR" sz="1600" dirty="0" smtClean="0">
                <a:latin typeface="Century Gothic" pitchFamily="34" charset="0"/>
              </a:rPr>
              <a:t> (%)</a:t>
            </a:r>
            <a:br>
              <a:rPr lang="el-GR" sz="1600" dirty="0" smtClean="0">
                <a:latin typeface="Century Gothic" pitchFamily="34" charset="0"/>
              </a:rPr>
            </a:br>
            <a:r>
              <a:rPr lang="el-GR" sz="1600" dirty="0" smtClean="0">
                <a:latin typeface="Century Gothic" pitchFamily="34" charset="0"/>
              </a:rPr>
              <a:t>  </a:t>
            </a:r>
            <a:br>
              <a:rPr lang="el-GR" sz="1600" dirty="0" smtClean="0">
                <a:latin typeface="Century Gothic" pitchFamily="34" charset="0"/>
              </a:rPr>
            </a:br>
            <a:r>
              <a:rPr lang="el-GR" sz="1600" dirty="0" smtClean="0">
                <a:latin typeface="Century Gothic" pitchFamily="34" charset="0"/>
              </a:rPr>
              <a:t/>
            </a:r>
            <a:br>
              <a:rPr lang="el-GR" sz="1600" dirty="0" smtClean="0">
                <a:latin typeface="Century Gothic" pitchFamily="34" charset="0"/>
              </a:rPr>
            </a:br>
            <a:endParaRPr lang="el-GR" sz="1600" dirty="0" smtClean="0">
              <a:latin typeface="Century Gothic" pitchFamily="34" charset="0"/>
            </a:endParaRPr>
          </a:p>
        </p:txBody>
      </p:sp>
      <p:sp>
        <p:nvSpPr>
          <p:cNvPr id="7" name="6 - TextBox"/>
          <p:cNvSpPr txBox="1"/>
          <p:nvPr/>
        </p:nvSpPr>
        <p:spPr>
          <a:xfrm>
            <a:off x="179512" y="6021288"/>
            <a:ext cx="7312025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sz="800" dirty="0" smtClean="0">
                <a:latin typeface="Century Gothic" pitchFamily="34" charset="0"/>
              </a:rPr>
              <a:t>*</a:t>
            </a:r>
            <a:r>
              <a:rPr lang="el-GR" sz="800" dirty="0">
                <a:latin typeface="Century Gothic" pitchFamily="34" charset="0"/>
              </a:rPr>
              <a:t>Συνδρομητική έρευνα της εταιρείας </a:t>
            </a:r>
            <a:r>
              <a:rPr lang="en-US" sz="800" b="1" dirty="0">
                <a:latin typeface="Century Gothic" pitchFamily="34" charset="0"/>
              </a:rPr>
              <a:t>to the point</a:t>
            </a:r>
            <a:r>
              <a:rPr lang="el-GR" sz="800" b="1" dirty="0">
                <a:latin typeface="Century Gothic" pitchFamily="34" charset="0"/>
              </a:rPr>
              <a:t>, Ιούνιος </a:t>
            </a:r>
            <a:r>
              <a:rPr lang="en-US" sz="800" b="1" dirty="0">
                <a:latin typeface="Century Gothic" pitchFamily="34" charset="0"/>
              </a:rPr>
              <a:t>201</a:t>
            </a:r>
            <a:r>
              <a:rPr lang="el-GR" sz="800" b="1" dirty="0" smtClean="0">
                <a:latin typeface="Century Gothic" pitchFamily="34" charset="0"/>
              </a:rPr>
              <a:t>5</a:t>
            </a:r>
          </a:p>
          <a:p>
            <a:pPr>
              <a:lnSpc>
                <a:spcPct val="150000"/>
              </a:lnSpc>
              <a:defRPr/>
            </a:pPr>
            <a:r>
              <a:rPr lang="el-GR" sz="800" b="1" dirty="0" smtClean="0">
                <a:latin typeface="Century Gothic" pitchFamily="34" charset="0"/>
              </a:rPr>
              <a:t>**</a:t>
            </a:r>
            <a:r>
              <a:rPr lang="el-GR" sz="800" dirty="0" smtClean="0">
                <a:latin typeface="Century Gothic" pitchFamily="34" charset="0"/>
              </a:rPr>
              <a:t>Συνδρομητική έρευνα της εταιρείας </a:t>
            </a:r>
            <a:r>
              <a:rPr lang="en-US" sz="800" b="1" dirty="0" smtClean="0">
                <a:latin typeface="Century Gothic" pitchFamily="34" charset="0"/>
              </a:rPr>
              <a:t>to the point</a:t>
            </a:r>
            <a:r>
              <a:rPr lang="el-GR" sz="800" b="1" dirty="0" smtClean="0">
                <a:latin typeface="Century Gothic" pitchFamily="34" charset="0"/>
              </a:rPr>
              <a:t>, Ιούνιος </a:t>
            </a:r>
            <a:r>
              <a:rPr lang="en-US" sz="800" b="1" dirty="0" smtClean="0">
                <a:latin typeface="Century Gothic" pitchFamily="34" charset="0"/>
              </a:rPr>
              <a:t>201</a:t>
            </a:r>
            <a:r>
              <a:rPr lang="el-GR" sz="800" b="1" dirty="0" smtClean="0">
                <a:latin typeface="Century Gothic" pitchFamily="34" charset="0"/>
              </a:rPr>
              <a:t>6</a:t>
            </a:r>
            <a:endParaRPr lang="en-US" sz="800" b="1" dirty="0">
              <a:latin typeface="Century Gothic" pitchFamily="34" charset="0"/>
            </a:endParaRPr>
          </a:p>
          <a:p>
            <a:pPr>
              <a:defRPr/>
            </a:pPr>
            <a:r>
              <a:rPr lang="el-GR" sz="800" b="1" dirty="0">
                <a:latin typeface="Century Gothic" pitchFamily="34" charset="0"/>
              </a:rPr>
              <a:t>  </a:t>
            </a:r>
          </a:p>
        </p:txBody>
      </p:sp>
      <p:graphicFrame>
        <p:nvGraphicFramePr>
          <p:cNvPr id="9" name="1 - Γράφημα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519575" cy="1143000"/>
          </a:xfrm>
        </p:spPr>
        <p:txBody>
          <a:bodyPr>
            <a:noAutofit/>
          </a:bodyPr>
          <a:lstStyle/>
          <a:p>
            <a:pPr algn="l"/>
            <a:r>
              <a:rPr lang="el-GR" sz="140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Και σε σχέση με τα </a:t>
            </a:r>
            <a:r>
              <a:rPr lang="el-GR" sz="1400" b="1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μη συνταγογραφούμενα φάρμακα </a:t>
            </a:r>
            <a:r>
              <a:rPr lang="el-GR" sz="140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που μπορείτε να  τα προμηθεύεστε και </a:t>
            </a:r>
            <a:r>
              <a:rPr lang="el-GR" sz="1400" b="1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εκτός φαρμακείων</a:t>
            </a:r>
            <a:r>
              <a:rPr lang="el-GR" sz="140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, πιστεύετε ότι αυτό θα είναι…;</a:t>
            </a:r>
            <a:endParaRPr lang="el-GR" sz="1400" dirty="0">
              <a:latin typeface="Century Gothic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5" name="Content Placeholder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00" y="5949280"/>
            <a:ext cx="814719" cy="76795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0026" y="6150693"/>
            <a:ext cx="2133600" cy="365125"/>
          </a:xfrm>
        </p:spPr>
        <p:txBody>
          <a:bodyPr/>
          <a:lstStyle/>
          <a:p>
            <a:fld id="{733178A9-A05B-489A-8977-12684124BFE1}" type="slidenum">
              <a:rPr lang="en-US" sz="80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pPr/>
              <a:t>17</a:t>
            </a:fld>
            <a:endParaRPr lang="en-US" sz="80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9" name="2 - Γράφημα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85765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519575" cy="1143000"/>
          </a:xfrm>
        </p:spPr>
        <p:txBody>
          <a:bodyPr>
            <a:noAutofit/>
          </a:bodyPr>
          <a:lstStyle/>
          <a:p>
            <a:pPr algn="l"/>
            <a:r>
              <a:rPr lang="el-GR" sz="140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Και οι </a:t>
            </a:r>
            <a:r>
              <a:rPr lang="el-GR" sz="1400" b="1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τιμές</a:t>
            </a:r>
            <a:r>
              <a:rPr lang="el-GR" sz="140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 αυτών των </a:t>
            </a:r>
            <a:r>
              <a:rPr lang="el-GR" sz="1400" b="1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φαρμάκων</a:t>
            </a:r>
            <a:r>
              <a:rPr lang="el-GR" sz="140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 αυτών θα…:</a:t>
            </a:r>
            <a:endParaRPr lang="el-GR" sz="1400" dirty="0">
              <a:latin typeface="Century Gothic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5" name="Content Placeholder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00" y="5949280"/>
            <a:ext cx="814719" cy="76795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0026" y="6150693"/>
            <a:ext cx="2133600" cy="365125"/>
          </a:xfrm>
        </p:spPr>
        <p:txBody>
          <a:bodyPr/>
          <a:lstStyle/>
          <a:p>
            <a:fld id="{733178A9-A05B-489A-8977-12684124BFE1}" type="slidenum">
              <a:rPr lang="en-US" sz="80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pPr/>
              <a:t>18</a:t>
            </a:fld>
            <a:endParaRPr lang="en-US" sz="80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9" name="1 - Γράφημα"/>
          <p:cNvGraphicFramePr>
            <a:graphicFrameLocks noGrp="1"/>
          </p:cNvGraphicFramePr>
          <p:nvPr>
            <p:ph idx="1"/>
          </p:nvPr>
        </p:nvGraphicFramePr>
        <p:xfrm>
          <a:off x="1043608" y="1600201"/>
          <a:ext cx="7200800" cy="42770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85765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el-GR" sz="160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Και οι </a:t>
            </a:r>
            <a:r>
              <a:rPr lang="el-GR" sz="1600" b="1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τιμές</a:t>
            </a:r>
            <a:r>
              <a:rPr lang="el-GR" sz="160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 </a:t>
            </a:r>
            <a:br>
              <a:rPr lang="el-GR" sz="160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</a:br>
            <a:r>
              <a:rPr lang="el-GR" sz="160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αυτών των </a:t>
            </a:r>
            <a:r>
              <a:rPr lang="el-GR" sz="1600" b="1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φαρμάκων</a:t>
            </a:r>
            <a:r>
              <a:rPr lang="el-GR" sz="160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 αυτών θα…</a:t>
            </a:r>
            <a:br>
              <a:rPr lang="el-GR" sz="160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</a:br>
            <a:r>
              <a:rPr lang="el-GR" sz="160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l-GR" sz="160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</a:br>
            <a:r>
              <a:rPr lang="el-GR" sz="1600" b="1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 Συγκριτική Παράθεση 2017-2016</a:t>
            </a:r>
            <a:r>
              <a:rPr lang="el-GR" sz="160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l-GR" sz="160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</a:br>
            <a:endParaRPr lang="el-GR" sz="16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5580112" y="6492875"/>
            <a:ext cx="2133600" cy="365125"/>
          </a:xfrm>
        </p:spPr>
        <p:txBody>
          <a:bodyPr/>
          <a:lstStyle/>
          <a:p>
            <a:fld id="{733178A9-A05B-489A-8977-12684124BFE1}" type="slidenum">
              <a:rPr lang="en-US" smtClean="0"/>
              <a:pPr/>
              <a:t>19</a:t>
            </a:fld>
            <a:endParaRPr lang="en-US"/>
          </a:p>
        </p:txBody>
      </p:sp>
      <p:pic>
        <p:nvPicPr>
          <p:cNvPr id="6" name="Picture 220" descr="Εικόνα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" y="0"/>
            <a:ext cx="1559765" cy="1476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6 - Ορθογώνιο"/>
          <p:cNvSpPr/>
          <p:nvPr/>
        </p:nvSpPr>
        <p:spPr>
          <a:xfrm>
            <a:off x="251520" y="6309320"/>
            <a:ext cx="8136904" cy="3462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l-GR" sz="1100" b="1" dirty="0" smtClean="0">
                <a:latin typeface="Century Gothic" pitchFamily="34" charset="0"/>
              </a:rPr>
              <a:t>*</a:t>
            </a:r>
            <a:r>
              <a:rPr lang="el-GR" sz="900" dirty="0" smtClean="0">
                <a:latin typeface="Century Gothic" pitchFamily="34" charset="0"/>
              </a:rPr>
              <a:t>Συνδρομητική έρευνα της εταιρείας </a:t>
            </a:r>
            <a:r>
              <a:rPr lang="en-US" sz="900" b="1" dirty="0" smtClean="0">
                <a:latin typeface="Century Gothic" pitchFamily="34" charset="0"/>
              </a:rPr>
              <a:t>to the point</a:t>
            </a:r>
            <a:r>
              <a:rPr lang="el-GR" sz="900" b="1" dirty="0" smtClean="0">
                <a:latin typeface="Century Gothic" pitchFamily="34" charset="0"/>
              </a:rPr>
              <a:t>, Ιούνιος </a:t>
            </a:r>
            <a:r>
              <a:rPr lang="en-US" sz="900" b="1" dirty="0" smtClean="0">
                <a:latin typeface="Century Gothic" pitchFamily="34" charset="0"/>
              </a:rPr>
              <a:t>201</a:t>
            </a:r>
            <a:r>
              <a:rPr lang="el-GR" sz="900" b="1" dirty="0" smtClean="0">
                <a:latin typeface="Century Gothic" pitchFamily="34" charset="0"/>
              </a:rPr>
              <a:t>6</a:t>
            </a:r>
            <a:endParaRPr lang="en-US" b="1" dirty="0">
              <a:latin typeface="Century Gothic" pitchFamily="34" charset="0"/>
            </a:endParaRPr>
          </a:p>
        </p:txBody>
      </p:sp>
      <p:graphicFrame>
        <p:nvGraphicFramePr>
          <p:cNvPr id="9" name="7 - Γράφημα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00" y="6018633"/>
            <a:ext cx="814719" cy="76795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00826" y="6143644"/>
            <a:ext cx="2133600" cy="365125"/>
          </a:xfrm>
        </p:spPr>
        <p:txBody>
          <a:bodyPr/>
          <a:lstStyle/>
          <a:p>
            <a:fld id="{733178A9-A05B-489A-8977-12684124BFE1}" type="slidenum">
              <a:rPr lang="en-US" sz="800" smtClean="0">
                <a:solidFill>
                  <a:schemeClr val="bg1"/>
                </a:solidFill>
                <a:latin typeface="Century Gothic" pitchFamily="34" charset="0"/>
                <a:ea typeface="Verdana" pitchFamily="34" charset="0"/>
                <a:cs typeface="Verdana" pitchFamily="34" charset="0"/>
              </a:rPr>
              <a:pPr/>
              <a:t>2</a:t>
            </a:fld>
            <a:endParaRPr lang="en-US" sz="800" dirty="0">
              <a:solidFill>
                <a:schemeClr val="bg1"/>
              </a:solidFill>
              <a:latin typeface="Century Gothic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4201361"/>
              </p:ext>
            </p:extLst>
          </p:nvPr>
        </p:nvGraphicFramePr>
        <p:xfrm>
          <a:off x="285720" y="1000108"/>
          <a:ext cx="8664829" cy="444148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056317"/>
                <a:gridCol w="4608512"/>
              </a:tblGrid>
              <a:tr h="731732">
                <a:tc gridSpan="2"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el-GR" sz="16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itchFamily="34" charset="0"/>
                        </a:rPr>
                        <a:t>Ταυτότητα της έρευνας</a:t>
                      </a:r>
                      <a:endParaRPr lang="el-GR" sz="1600" b="1" dirty="0">
                        <a:solidFill>
                          <a:schemeClr val="tx1"/>
                        </a:solidFill>
                        <a:latin typeface="Century Gothic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T="45717" marB="45717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dirty="0" smtClean="0">
                        <a:solidFill>
                          <a:schemeClr val="tx1"/>
                        </a:solidFill>
                        <a:latin typeface="Verdana" pitchFamily="34" charset="0"/>
                      </a:endParaRPr>
                    </a:p>
                  </a:txBody>
                  <a:tcPr marT="45717" marB="45717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31732"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el-GR" sz="1400" baseline="0" dirty="0" smtClean="0">
                          <a:latin typeface="Century Gothic" pitchFamily="34" charset="0"/>
                        </a:rPr>
                        <a:t>Τύπος έρευνας</a:t>
                      </a:r>
                      <a:endParaRPr lang="el-GR" sz="1400" b="1" dirty="0">
                        <a:solidFill>
                          <a:schemeClr val="tx1"/>
                        </a:solidFill>
                        <a:latin typeface="Century Gothic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T="45717" marB="45717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dirty="0" smtClean="0">
                          <a:latin typeface="Century Gothic" pitchFamily="34" charset="0"/>
                        </a:rPr>
                        <a:t>Ποσοτική</a:t>
                      </a:r>
                      <a:r>
                        <a:rPr lang="el-GR" sz="1400" baseline="0" dirty="0" smtClean="0">
                          <a:latin typeface="Century Gothic" pitchFamily="34" charset="0"/>
                        </a:rPr>
                        <a:t> έρευνα με τη μέθοδο των τηλεφωνικών συνεντεύξεων (</a:t>
                      </a:r>
                      <a:r>
                        <a:rPr lang="en-US" sz="1400" baseline="0" dirty="0" smtClean="0">
                          <a:latin typeface="Century Gothic" pitchFamily="34" charset="0"/>
                        </a:rPr>
                        <a:t>CATI)</a:t>
                      </a:r>
                      <a:endParaRPr lang="en-US" sz="1400" b="0" dirty="0" smtClean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T="45717" marB="45717" anchor="ctr"/>
                </a:tc>
              </a:tr>
              <a:tr h="636420"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el-GR" sz="1400" dirty="0" smtClean="0">
                          <a:latin typeface="Century Gothic" pitchFamily="34" charset="0"/>
                        </a:rPr>
                        <a:t>Περιοχή έρευνας</a:t>
                      </a:r>
                      <a:endParaRPr lang="el-GR" sz="1400" b="1" dirty="0">
                        <a:latin typeface="Century Gothic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T="45717" marB="45717" anchor="ctr"/>
                </a:tc>
                <a:tc>
                  <a:txBody>
                    <a:bodyPr/>
                    <a:lstStyle/>
                    <a:p>
                      <a:r>
                        <a:rPr lang="el-GR" sz="1400" dirty="0" smtClean="0">
                          <a:latin typeface="Century Gothic" pitchFamily="34" charset="0"/>
                        </a:rPr>
                        <a:t>Νομός Θεσσαλονίκης</a:t>
                      </a:r>
                      <a:endParaRPr lang="el-GR" sz="1400" dirty="0">
                        <a:latin typeface="Century Gothic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T="45717" marB="45717" anchor="ctr"/>
                </a:tc>
              </a:tr>
              <a:tr h="468570"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el-GR" sz="1400" dirty="0" smtClean="0">
                          <a:latin typeface="Century Gothic" pitchFamily="34" charset="0"/>
                        </a:rPr>
                        <a:t>Μέθοδος δειγματοληψίας</a:t>
                      </a:r>
                      <a:endParaRPr lang="el-GR" sz="1400" b="1" dirty="0">
                        <a:latin typeface="Century Gothic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T="45717" marB="45717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dirty="0" smtClean="0">
                          <a:latin typeface="Century Gothic" pitchFamily="34" charset="0"/>
                        </a:rPr>
                        <a:t>Τυχαία δειγματοληψία</a:t>
                      </a:r>
                      <a:endParaRPr lang="el-GR" sz="1400" dirty="0" smtClean="0">
                        <a:latin typeface="Century Gothic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T="45717" marB="45717" anchor="ctr"/>
                </a:tc>
              </a:tr>
              <a:tr h="780116"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el-GR" sz="1400" baseline="0" dirty="0" smtClean="0">
                          <a:latin typeface="Century Gothic" pitchFamily="34" charset="0"/>
                        </a:rPr>
                        <a:t>Μέγεθος δείγματος</a:t>
                      </a:r>
                      <a:endParaRPr lang="el-GR" sz="1400" b="1" dirty="0">
                        <a:latin typeface="Century Gothic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T="45717" marB="45717"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entury Gothic" pitchFamily="34" charset="0"/>
                        </a:rPr>
                        <a:t>1.016 </a:t>
                      </a:r>
                      <a:r>
                        <a:rPr lang="el-GR" sz="1400" dirty="0" smtClean="0">
                          <a:latin typeface="Century Gothic" pitchFamily="34" charset="0"/>
                        </a:rPr>
                        <a:t>άτομα, άνδρες</a:t>
                      </a:r>
                      <a:r>
                        <a:rPr lang="el-GR" sz="1400" baseline="0" dirty="0" smtClean="0">
                          <a:latin typeface="Century Gothic" pitchFamily="34" charset="0"/>
                        </a:rPr>
                        <a:t> και γυναίκες</a:t>
                      </a:r>
                      <a:r>
                        <a:rPr lang="en-US" sz="1400" baseline="0" dirty="0" smtClean="0">
                          <a:latin typeface="Century Gothic" pitchFamily="34" charset="0"/>
                        </a:rPr>
                        <a:t> </a:t>
                      </a:r>
                      <a:r>
                        <a:rPr lang="el-GR" sz="1400" baseline="0" dirty="0" smtClean="0">
                          <a:latin typeface="Century Gothic" pitchFamily="34" charset="0"/>
                        </a:rPr>
                        <a:t>κάτοικοι στο Νομό Θεσσαλονίκης</a:t>
                      </a:r>
                      <a:endParaRPr lang="el-GR" sz="1400" dirty="0">
                        <a:latin typeface="Century Gothic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T="45717" marB="45717" anchor="ctr"/>
                </a:tc>
              </a:tr>
              <a:tr h="624349"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el-GR" sz="1400" baseline="0" dirty="0" smtClean="0">
                          <a:latin typeface="Century Gothic" pitchFamily="34" charset="0"/>
                        </a:rPr>
                        <a:t>Χρονική διάρκεια δειγματοληψίας</a:t>
                      </a:r>
                      <a:endParaRPr lang="el-GR" sz="1400" b="1" dirty="0">
                        <a:latin typeface="Century Gothic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T="45717" marB="45717" anchor="ctr"/>
                </a:tc>
                <a:tc>
                  <a:txBody>
                    <a:bodyPr/>
                    <a:lstStyle/>
                    <a:p>
                      <a:r>
                        <a:rPr lang="el-GR" sz="1400" dirty="0" smtClean="0">
                          <a:latin typeface="Century Gothic" pitchFamily="34" charset="0"/>
                        </a:rPr>
                        <a:t>16 – 19 Μαΐου</a:t>
                      </a:r>
                      <a:r>
                        <a:rPr lang="el-GR" sz="1400" baseline="0" dirty="0" smtClean="0">
                          <a:latin typeface="Century Gothic" pitchFamily="34" charset="0"/>
                        </a:rPr>
                        <a:t> </a:t>
                      </a:r>
                      <a:r>
                        <a:rPr lang="el-GR" sz="1400" dirty="0" smtClean="0">
                          <a:latin typeface="Century Gothic" pitchFamily="34" charset="0"/>
                        </a:rPr>
                        <a:t>2017</a:t>
                      </a:r>
                      <a:endParaRPr lang="el-GR" sz="1400" dirty="0">
                        <a:latin typeface="Century Gothic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T="45717" marB="45717" anchor="ctr"/>
                </a:tc>
              </a:tr>
              <a:tr h="468570"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el-GR" sz="1400" baseline="0" dirty="0" smtClean="0">
                          <a:latin typeface="Century Gothic" pitchFamily="34" charset="0"/>
                        </a:rPr>
                        <a:t>Μέγιστο στατιστικό σφάλμα</a:t>
                      </a:r>
                      <a:endParaRPr lang="el-GR" sz="1400" b="1" dirty="0">
                        <a:latin typeface="Century Gothic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T="45717" marB="45717" anchor="ctr"/>
                </a:tc>
                <a:tc>
                  <a:txBody>
                    <a:bodyPr/>
                    <a:lstStyle/>
                    <a:p>
                      <a:r>
                        <a:rPr lang="el-GR" sz="1400" dirty="0" smtClean="0">
                          <a:latin typeface="Century Gothic" pitchFamily="34" charset="0"/>
                          <a:ea typeface="Verdana" pitchFamily="34" charset="0"/>
                          <a:cs typeface="Verdana" pitchFamily="34" charset="0"/>
                        </a:rPr>
                        <a:t>2,</a:t>
                      </a:r>
                      <a:r>
                        <a:rPr lang="en-US" sz="1400" dirty="0" smtClean="0">
                          <a:latin typeface="Century Gothic" pitchFamily="34" charset="0"/>
                          <a:ea typeface="Verdana" pitchFamily="34" charset="0"/>
                          <a:cs typeface="Verdana" pitchFamily="34" charset="0"/>
                        </a:rPr>
                        <a:t>4</a:t>
                      </a:r>
                      <a:r>
                        <a:rPr lang="el-GR" sz="1400" dirty="0" smtClean="0">
                          <a:latin typeface="Century Gothic" pitchFamily="34" charset="0"/>
                          <a:ea typeface="Verdana" pitchFamily="34" charset="0"/>
                          <a:cs typeface="Verdana" pitchFamily="34" charset="0"/>
                        </a:rPr>
                        <a:t>%</a:t>
                      </a:r>
                      <a:endParaRPr lang="el-GR" sz="1400" dirty="0">
                        <a:latin typeface="Century Gothic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T="45717" marB="45717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3844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00" y="5949280"/>
            <a:ext cx="814719" cy="76795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8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l-GR" sz="1400" dirty="0" smtClean="0">
                <a:latin typeface="Century Gothic" pitchFamily="34" charset="0"/>
              </a:rPr>
              <a:t>Έχετε κάνει κάποια </a:t>
            </a:r>
            <a:r>
              <a:rPr lang="el-GR" sz="1400" b="1" dirty="0" smtClean="0">
                <a:latin typeface="Century Gothic" pitchFamily="34" charset="0"/>
              </a:rPr>
              <a:t>ιδιωτική ασφάλιση υγείας</a:t>
            </a:r>
            <a:r>
              <a:rPr lang="el-GR" sz="1400" dirty="0" smtClean="0">
                <a:latin typeface="Century Gothic" pitchFamily="34" charset="0"/>
              </a:rPr>
              <a:t>; </a:t>
            </a:r>
            <a:br>
              <a:rPr lang="el-GR" sz="1400" dirty="0" smtClean="0">
                <a:latin typeface="Century Gothic" pitchFamily="34" charset="0"/>
              </a:rPr>
            </a:br>
            <a:endParaRPr lang="el-GR" sz="1400" dirty="0">
              <a:latin typeface="Century Gothic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78A9-A05B-489A-8977-12684124BFE1}" type="slidenum">
              <a:rPr lang="en-US" sz="800" smtClean="0">
                <a:solidFill>
                  <a:schemeClr val="bg1"/>
                </a:solidFill>
              </a:rPr>
              <a:pPr/>
              <a:t>20</a:t>
            </a:fld>
            <a:endParaRPr lang="en-US" sz="800" dirty="0">
              <a:solidFill>
                <a:schemeClr val="bg1"/>
              </a:solidFill>
            </a:endParaRPr>
          </a:p>
        </p:txBody>
      </p:sp>
      <p:graphicFrame>
        <p:nvGraphicFramePr>
          <p:cNvPr id="11" name="1 - Γράφημα"/>
          <p:cNvGraphicFramePr>
            <a:graphicFrameLocks noGrp="1"/>
          </p:cNvGraphicFramePr>
          <p:nvPr>
            <p:ph idx="1"/>
          </p:nvPr>
        </p:nvGraphicFramePr>
        <p:xfrm>
          <a:off x="1763688" y="1600200"/>
          <a:ext cx="612068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5 - Επεξήγηση με παραλληλόγραμμο"/>
          <p:cNvSpPr/>
          <p:nvPr/>
        </p:nvSpPr>
        <p:spPr>
          <a:xfrm>
            <a:off x="6228184" y="1556792"/>
            <a:ext cx="2232248" cy="648072"/>
          </a:xfrm>
          <a:prstGeom prst="wedgeRectCallout">
            <a:avLst>
              <a:gd name="adj1" fmla="val -51618"/>
              <a:gd name="adj2" fmla="val 9048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7 - TextBox"/>
          <p:cNvSpPr txBox="1"/>
          <p:nvPr/>
        </p:nvSpPr>
        <p:spPr>
          <a:xfrm>
            <a:off x="6444208" y="1700809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dirty="0" smtClean="0"/>
              <a:t>Πάνω από 2.000€ εισόδημα, 46,7%</a:t>
            </a:r>
            <a:endParaRPr lang="el-GR" sz="1400" dirty="0"/>
          </a:p>
        </p:txBody>
      </p:sp>
    </p:spTree>
    <p:extLst>
      <p:ext uri="{BB962C8B-B14F-4D97-AF65-F5344CB8AC3E}">
        <p14:creationId xmlns:p14="http://schemas.microsoft.com/office/powerpoint/2010/main" val="2086166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00" y="5949280"/>
            <a:ext cx="814719" cy="76795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0026" y="6150693"/>
            <a:ext cx="2133600" cy="365125"/>
          </a:xfrm>
        </p:spPr>
        <p:txBody>
          <a:bodyPr/>
          <a:lstStyle/>
          <a:p>
            <a:fld id="{733178A9-A05B-489A-8977-12684124BFE1}" type="slidenum">
              <a:rPr lang="en-US" sz="800" smtClean="0">
                <a:solidFill>
                  <a:schemeClr val="bg1"/>
                </a:solidFill>
                <a:latin typeface="Century Gothic" pitchFamily="34" charset="0"/>
                <a:ea typeface="Verdana" pitchFamily="34" charset="0"/>
                <a:cs typeface="Verdana" pitchFamily="34" charset="0"/>
              </a:rPr>
              <a:pPr/>
              <a:t>21</a:t>
            </a:fld>
            <a:endParaRPr lang="en-US" sz="800">
              <a:solidFill>
                <a:schemeClr val="bg1"/>
              </a:solidFill>
              <a:latin typeface="Century Gothic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l-GR" sz="1400" b="1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Πότε την ξεκινήσατε;</a:t>
            </a:r>
            <a:endParaRPr lang="en-US" sz="1400" b="1" dirty="0">
              <a:latin typeface="Century Gothic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5 - TextBox"/>
          <p:cNvSpPr txBox="1"/>
          <p:nvPr/>
        </p:nvSpPr>
        <p:spPr>
          <a:xfrm>
            <a:off x="0" y="6093296"/>
            <a:ext cx="3428992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l-GR" sz="1000" b="1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Βάση:  Όσοι έχουν κάνει κάποια ιδιωτική ασφάλιση υγείας</a:t>
            </a:r>
            <a:endParaRPr lang="el-GR" sz="1000" b="1" dirty="0">
              <a:latin typeface="Century Gothic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11" name="1 - Γράφημα"/>
          <p:cNvGraphicFramePr>
            <a:graphicFrameLocks noGrp="1"/>
          </p:cNvGraphicFramePr>
          <p:nvPr>
            <p:ph idx="1"/>
          </p:nvPr>
        </p:nvGraphicFramePr>
        <p:xfrm>
          <a:off x="251520" y="1412776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85765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9124" y="2714620"/>
            <a:ext cx="4714876" cy="1000132"/>
          </a:xfrm>
        </p:spPr>
        <p:txBody>
          <a:bodyPr>
            <a:normAutofit/>
          </a:bodyPr>
          <a:lstStyle/>
          <a:p>
            <a:r>
              <a:rPr lang="el-GR" sz="20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ea typeface="Verdana" pitchFamily="34" charset="0"/>
                <a:cs typeface="Verdana" pitchFamily="34" charset="0"/>
              </a:rPr>
              <a:t>Δημογραφικά Στοιχεία</a:t>
            </a:r>
            <a:endParaRPr lang="en-US" sz="20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5" name="Content Placeholder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00" y="5949280"/>
            <a:ext cx="814719" cy="76795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0026" y="6150693"/>
            <a:ext cx="2133600" cy="365125"/>
          </a:xfrm>
        </p:spPr>
        <p:txBody>
          <a:bodyPr/>
          <a:lstStyle/>
          <a:p>
            <a:fld id="{733178A9-A05B-489A-8977-12684124BFE1}" type="slidenum">
              <a:rPr lang="en-US" sz="1000" smtClean="0">
                <a:solidFill>
                  <a:schemeClr val="bg1"/>
                </a:solidFill>
              </a:rPr>
              <a:pPr/>
              <a:t>22</a:t>
            </a:fld>
            <a:endParaRPr lang="en-US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7357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00" y="5949280"/>
            <a:ext cx="814719" cy="76795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0026" y="6150693"/>
            <a:ext cx="2133600" cy="365125"/>
          </a:xfrm>
        </p:spPr>
        <p:txBody>
          <a:bodyPr/>
          <a:lstStyle/>
          <a:p>
            <a:fld id="{733178A9-A05B-489A-8977-12684124BFE1}" type="slidenum">
              <a:rPr lang="en-US" sz="800" smtClean="0">
                <a:solidFill>
                  <a:schemeClr val="bg1"/>
                </a:solidFill>
              </a:rPr>
              <a:pPr/>
              <a:t>23</a:t>
            </a:fld>
            <a:endParaRPr lang="en-US" sz="800" dirty="0">
              <a:solidFill>
                <a:schemeClr val="bg1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187624" y="116632"/>
            <a:ext cx="7727487" cy="85010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l-GR" sz="1200" b="1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Περιοχή κατοικίας:</a:t>
            </a:r>
            <a:endParaRPr lang="en-US" sz="1200" b="1" dirty="0">
              <a:latin typeface="Century Gothic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10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2528158"/>
              </p:ext>
            </p:extLst>
          </p:nvPr>
        </p:nvGraphicFramePr>
        <p:xfrm>
          <a:off x="500034" y="1357298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86166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5971577"/>
              </p:ext>
            </p:extLst>
          </p:nvPr>
        </p:nvGraphicFramePr>
        <p:xfrm>
          <a:off x="251520" y="1600200"/>
          <a:ext cx="8784976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Content Placeholder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00" y="5949280"/>
            <a:ext cx="814719" cy="76795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0026" y="6150693"/>
            <a:ext cx="2133600" cy="365125"/>
          </a:xfrm>
        </p:spPr>
        <p:txBody>
          <a:bodyPr/>
          <a:lstStyle/>
          <a:p>
            <a:fld id="{733178A9-A05B-489A-8977-12684124BFE1}" type="slidenum">
              <a:rPr lang="en-US" sz="800" smtClean="0">
                <a:solidFill>
                  <a:schemeClr val="bg1"/>
                </a:solidFill>
              </a:rPr>
              <a:pPr/>
              <a:t>24</a:t>
            </a:fld>
            <a:endParaRPr lang="en-US" sz="800" dirty="0">
              <a:solidFill>
                <a:schemeClr val="bg1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187624" y="116632"/>
            <a:ext cx="7727487" cy="85010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l-GR" sz="160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Σε ποια από τις παρακάτω </a:t>
            </a:r>
            <a:r>
              <a:rPr lang="el-GR" sz="1600" b="1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ηλικιακές ομάδες </a:t>
            </a:r>
            <a:r>
              <a:rPr lang="el-GR" sz="160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ανήκετε;</a:t>
            </a:r>
            <a:endParaRPr lang="en-US" sz="1600" dirty="0">
              <a:latin typeface="Century Gothic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6166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00" y="5949280"/>
            <a:ext cx="814719" cy="76795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0026" y="6150693"/>
            <a:ext cx="2133600" cy="365125"/>
          </a:xfrm>
        </p:spPr>
        <p:txBody>
          <a:bodyPr/>
          <a:lstStyle/>
          <a:p>
            <a:fld id="{733178A9-A05B-489A-8977-12684124BFE1}" type="slidenum">
              <a:rPr lang="en-US" sz="1000" smtClean="0">
                <a:solidFill>
                  <a:schemeClr val="bg1"/>
                </a:solidFill>
              </a:rPr>
              <a:pPr/>
              <a:t>25</a:t>
            </a:fld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363272" cy="1152128"/>
          </a:xfrm>
        </p:spPr>
        <p:txBody>
          <a:bodyPr>
            <a:noAutofit/>
          </a:bodyPr>
          <a:lstStyle/>
          <a:p>
            <a:pPr algn="r"/>
            <a:r>
              <a:rPr lang="el-GR" sz="1800" b="1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Φύλο</a:t>
            </a:r>
            <a:endParaRPr lang="en-US" sz="1800" b="1" dirty="0">
              <a:latin typeface="Century Gothic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10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2528158"/>
              </p:ext>
            </p:extLst>
          </p:nvPr>
        </p:nvGraphicFramePr>
        <p:xfrm>
          <a:off x="500034" y="1357298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01102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el-GR" sz="1600" dirty="0" smtClean="0"/>
              <a:t>Σε ποια θέση της κλίμακας βρίσκεται </a:t>
            </a:r>
            <a:br>
              <a:rPr lang="el-GR" sz="1600" dirty="0" smtClean="0"/>
            </a:br>
            <a:r>
              <a:rPr lang="el-GR" sz="1600" dirty="0" smtClean="0"/>
              <a:t>το </a:t>
            </a:r>
            <a:r>
              <a:rPr lang="el-GR" sz="1600" b="1" dirty="0" smtClean="0"/>
              <a:t>συνολικό μηνιαίο οικογενειακό εισόδημα </a:t>
            </a:r>
            <a:r>
              <a:rPr lang="el-GR" sz="1600" dirty="0" smtClean="0"/>
              <a:t>του νοικοκυριού σας</a:t>
            </a:r>
            <a:endParaRPr lang="el-GR" sz="16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78A9-A05B-489A-8977-12684124BFE1}" type="slidenum">
              <a:rPr lang="en-US" smtClean="0"/>
              <a:pPr/>
              <a:t>26</a:t>
            </a:fld>
            <a:endParaRPr lang="en-US"/>
          </a:p>
        </p:txBody>
      </p:sp>
      <p:graphicFrame>
        <p:nvGraphicFramePr>
          <p:cNvPr id="5" name="2 - Γράφημα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714375" y="5357826"/>
            <a:ext cx="7929563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>
            <a:spAutoFit/>
          </a:bodyPr>
          <a:lstStyle>
            <a:lvl1pPr eaLnBrk="0" hangingPunct="0">
              <a:tabLst>
                <a:tab pos="0" algn="l"/>
                <a:tab pos="2635250" algn="ctr"/>
                <a:tab pos="5272088" algn="r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tabLst>
                <a:tab pos="0" algn="l"/>
                <a:tab pos="2635250" algn="ctr"/>
                <a:tab pos="5272088" algn="r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tabLst>
                <a:tab pos="0" algn="l"/>
                <a:tab pos="2635250" algn="ctr"/>
                <a:tab pos="5272088" algn="r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tabLst>
                <a:tab pos="0" algn="l"/>
                <a:tab pos="2635250" algn="ctr"/>
                <a:tab pos="5272088" algn="r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tabLst>
                <a:tab pos="0" algn="l"/>
                <a:tab pos="2635250" algn="ctr"/>
                <a:tab pos="5272088" algn="r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2635250" algn="ctr"/>
                <a:tab pos="5272088" algn="r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2635250" algn="ctr"/>
                <a:tab pos="5272088" algn="r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2635250" algn="ctr"/>
                <a:tab pos="5272088" algn="r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2635250" algn="ctr"/>
                <a:tab pos="5272088" algn="r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/>
            <a:r>
              <a:rPr lang="el-GR" altLang="en-US" sz="1100" dirty="0">
                <a:solidFill>
                  <a:srgbClr val="595959"/>
                </a:solidFill>
                <a:latin typeface="Century Gothic" pitchFamily="34" charset="0"/>
              </a:rPr>
              <a:t>	</a:t>
            </a:r>
            <a:r>
              <a:rPr lang="el-GR" altLang="en-US" sz="1100" b="1" dirty="0">
                <a:solidFill>
                  <a:srgbClr val="595959"/>
                </a:solidFill>
                <a:latin typeface="Century Gothic" pitchFamily="34" charset="0"/>
              </a:rPr>
              <a:t>        Αριστοτέλους 11, 546 24 Θεσσαλονίκη, Τ 2310 262965,</a:t>
            </a:r>
            <a:r>
              <a:rPr lang="en-US" altLang="en-US" sz="1100" b="1" dirty="0">
                <a:solidFill>
                  <a:srgbClr val="595959"/>
                </a:solidFill>
                <a:latin typeface="Century Gothic" pitchFamily="34" charset="0"/>
              </a:rPr>
              <a:t> F</a:t>
            </a:r>
            <a:r>
              <a:rPr lang="el-GR" altLang="en-US" sz="1100" b="1" dirty="0">
                <a:solidFill>
                  <a:srgbClr val="595959"/>
                </a:solidFill>
                <a:latin typeface="Century Gothic" pitchFamily="34" charset="0"/>
              </a:rPr>
              <a:t> 2310 262963,</a:t>
            </a:r>
            <a:r>
              <a:rPr lang="en-US" altLang="en-US" sz="1100" b="1" dirty="0">
                <a:solidFill>
                  <a:srgbClr val="595959"/>
                </a:solidFill>
                <a:latin typeface="Century Gothic" pitchFamily="34" charset="0"/>
              </a:rPr>
              <a:t> info@tothepoint.gr,</a:t>
            </a:r>
            <a:r>
              <a:rPr lang="el-GR" altLang="en-US" sz="1100" b="1" dirty="0">
                <a:solidFill>
                  <a:srgbClr val="595959"/>
                </a:solidFill>
                <a:latin typeface="Century Gothic" pitchFamily="34" charset="0"/>
              </a:rPr>
              <a:t> </a:t>
            </a:r>
            <a:r>
              <a:rPr lang="en-US" altLang="en-US" sz="1100" b="1" dirty="0">
                <a:solidFill>
                  <a:srgbClr val="595959"/>
                </a:solidFill>
                <a:latin typeface="Century Gothic" pitchFamily="34" charset="0"/>
              </a:rPr>
              <a:t>www</a:t>
            </a:r>
            <a:r>
              <a:rPr lang="el-GR" altLang="en-US" sz="1100" b="1" dirty="0">
                <a:solidFill>
                  <a:srgbClr val="595959"/>
                </a:solidFill>
                <a:latin typeface="Century Gothic" pitchFamily="34" charset="0"/>
              </a:rPr>
              <a:t>.</a:t>
            </a:r>
            <a:r>
              <a:rPr lang="en-US" altLang="en-US" sz="1100" b="1" dirty="0" err="1">
                <a:solidFill>
                  <a:srgbClr val="595959"/>
                </a:solidFill>
                <a:latin typeface="Century Gothic" pitchFamily="34" charset="0"/>
              </a:rPr>
              <a:t>tothepoint</a:t>
            </a:r>
            <a:r>
              <a:rPr lang="el-GR" altLang="en-US" sz="1100" b="1" dirty="0">
                <a:solidFill>
                  <a:srgbClr val="595959"/>
                </a:solidFill>
                <a:latin typeface="Century Gothic" pitchFamily="34" charset="0"/>
              </a:rPr>
              <a:t>.</a:t>
            </a:r>
            <a:r>
              <a:rPr lang="en-US" altLang="en-US" sz="1100" b="1" dirty="0" err="1">
                <a:solidFill>
                  <a:srgbClr val="595959"/>
                </a:solidFill>
                <a:latin typeface="Century Gothic" pitchFamily="34" charset="0"/>
              </a:rPr>
              <a:t>gr</a:t>
            </a:r>
            <a:endParaRPr lang="en-US" altLang="en-US" sz="1100" b="1" dirty="0">
              <a:solidFill>
                <a:srgbClr val="595959"/>
              </a:solidFill>
              <a:latin typeface="Century Gothic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5612" y="1714488"/>
            <a:ext cx="3152775" cy="2971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86166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519575" cy="1143000"/>
          </a:xfrm>
        </p:spPr>
        <p:txBody>
          <a:bodyPr>
            <a:noAutofit/>
          </a:bodyPr>
          <a:lstStyle/>
          <a:p>
            <a:pPr algn="r"/>
            <a:r>
              <a:rPr lang="el-GR" sz="160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Είσαστε </a:t>
            </a:r>
            <a:r>
              <a:rPr lang="el-GR" sz="1600" b="1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γενικά ικανοποιημένος/η ή δυσαρεστημένος/η </a:t>
            </a:r>
            <a:r>
              <a:rPr lang="el-GR" sz="160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l-GR" sz="160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</a:br>
            <a:r>
              <a:rPr lang="el-GR" sz="160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από τις </a:t>
            </a:r>
            <a:r>
              <a:rPr lang="el-GR" sz="1600" b="1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προσφερόμενες υπηρεσίες Υγείας </a:t>
            </a:r>
            <a:r>
              <a:rPr lang="el-GR" sz="160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στη χώρα μας;</a:t>
            </a:r>
            <a:endParaRPr lang="en-US" sz="1600" dirty="0">
              <a:latin typeface="Century Gothic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5" name="Content Placeholder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00" y="5949280"/>
            <a:ext cx="814719" cy="76795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0026" y="6150693"/>
            <a:ext cx="2133600" cy="365125"/>
          </a:xfrm>
        </p:spPr>
        <p:txBody>
          <a:bodyPr/>
          <a:lstStyle/>
          <a:p>
            <a:fld id="{733178A9-A05B-489A-8977-12684124BFE1}" type="slidenum">
              <a:rPr lang="en-US" sz="80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pPr/>
              <a:t>3</a:t>
            </a:fld>
            <a:endParaRPr lang="en-US" sz="80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11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660809"/>
              </p:ext>
            </p:extLst>
          </p:nvPr>
        </p:nvGraphicFramePr>
        <p:xfrm>
          <a:off x="431032" y="1196752"/>
          <a:ext cx="8533456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5 - Επεξήγηση με παραλληλόγραμμο"/>
          <p:cNvSpPr/>
          <p:nvPr/>
        </p:nvSpPr>
        <p:spPr>
          <a:xfrm rot="10800000">
            <a:off x="6012160" y="2492896"/>
            <a:ext cx="2016224" cy="576064"/>
          </a:xfrm>
          <a:prstGeom prst="wedgeRect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5 - Επεξήγηση με παραλληλόγραμμο"/>
          <p:cNvSpPr/>
          <p:nvPr/>
        </p:nvSpPr>
        <p:spPr>
          <a:xfrm rot="10800000">
            <a:off x="6012160" y="5229200"/>
            <a:ext cx="2016224" cy="576064"/>
          </a:xfrm>
          <a:prstGeom prst="wedgeRectCallout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l-GR"/>
          </a:p>
        </p:txBody>
      </p:sp>
      <p:sp>
        <p:nvSpPr>
          <p:cNvPr id="9" name="8 - TextBox"/>
          <p:cNvSpPr txBox="1"/>
          <p:nvPr/>
        </p:nvSpPr>
        <p:spPr>
          <a:xfrm>
            <a:off x="6084168" y="5373216"/>
            <a:ext cx="19442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dirty="0" smtClean="0"/>
              <a:t>Ηλικία 55-64, 78%</a:t>
            </a:r>
            <a:endParaRPr lang="el-GR" sz="1400" dirty="0"/>
          </a:p>
        </p:txBody>
      </p:sp>
    </p:spTree>
    <p:extLst>
      <p:ext uri="{BB962C8B-B14F-4D97-AF65-F5344CB8AC3E}">
        <p14:creationId xmlns:p14="http://schemas.microsoft.com/office/powerpoint/2010/main" val="3285765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140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Είσαστε </a:t>
            </a:r>
            <a:r>
              <a:rPr lang="el-GR" sz="1400" b="1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γενικά ικανοποιημένος/η ή δυσαρεστημένος/η </a:t>
            </a:r>
            <a:r>
              <a:rPr lang="el-GR" sz="140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l-GR" sz="140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</a:br>
            <a:r>
              <a:rPr lang="el-GR" sz="140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από τις </a:t>
            </a:r>
            <a:r>
              <a:rPr lang="el-GR" sz="1400" b="1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προσφερόμενες υπηρεσίες Υγείας </a:t>
            </a:r>
            <a:r>
              <a:rPr lang="el-GR" sz="140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στη χώρα μας;</a:t>
            </a:r>
            <a:br>
              <a:rPr lang="el-GR" sz="140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</a:br>
            <a:r>
              <a:rPr lang="el-GR" sz="120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l-GR" sz="120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</a:br>
            <a:r>
              <a:rPr lang="el-GR" sz="1600" b="1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Συγκριτική Παράθεση προηγούμενων ετών</a:t>
            </a:r>
            <a:endParaRPr lang="el-GR" sz="1200" b="1" dirty="0" smtClean="0">
              <a:latin typeface="Century Gothic" pitchFamily="34" charset="0"/>
            </a:endParaRPr>
          </a:p>
        </p:txBody>
      </p:sp>
      <p:sp>
        <p:nvSpPr>
          <p:cNvPr id="2" name="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45658D-D5DC-4BA4-B9B6-044AA80D8AE7}" type="slidenum">
              <a:rPr lang="el-GR" sz="1100" smtClean="0">
                <a:latin typeface="+mj-lt"/>
              </a:rPr>
              <a:pPr>
                <a:defRPr/>
              </a:pPr>
              <a:t>4</a:t>
            </a:fld>
            <a:endParaRPr lang="el-GR" sz="1100" dirty="0">
              <a:latin typeface="+mj-lt"/>
            </a:endParaRPr>
          </a:p>
        </p:txBody>
      </p:sp>
      <p:pic>
        <p:nvPicPr>
          <p:cNvPr id="5" name="Picture 220" descr="Εικόνα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714500" cy="16224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7 - TextBox"/>
          <p:cNvSpPr txBox="1"/>
          <p:nvPr/>
        </p:nvSpPr>
        <p:spPr>
          <a:xfrm>
            <a:off x="251520" y="6021288"/>
            <a:ext cx="7312025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sz="900" dirty="0" smtClean="0">
                <a:latin typeface="Century Gothic" pitchFamily="34" charset="0"/>
              </a:rPr>
              <a:t>*</a:t>
            </a:r>
            <a:r>
              <a:rPr lang="el-GR" sz="900" dirty="0" smtClean="0">
                <a:latin typeface="Century Gothic" pitchFamily="34" charset="0"/>
              </a:rPr>
              <a:t>Συνδρομητική </a:t>
            </a:r>
            <a:r>
              <a:rPr lang="el-GR" sz="900" dirty="0">
                <a:latin typeface="Century Gothic" pitchFamily="34" charset="0"/>
              </a:rPr>
              <a:t>έρευνα της εταιρείας </a:t>
            </a:r>
            <a:r>
              <a:rPr lang="en-US" sz="900" b="1" dirty="0">
                <a:latin typeface="Century Gothic" pitchFamily="34" charset="0"/>
              </a:rPr>
              <a:t>to the point</a:t>
            </a:r>
            <a:r>
              <a:rPr lang="el-GR" sz="900" b="1" dirty="0">
                <a:latin typeface="Century Gothic" pitchFamily="34" charset="0"/>
              </a:rPr>
              <a:t>, Ιούνιος </a:t>
            </a:r>
            <a:r>
              <a:rPr lang="en-US" sz="900" b="1" dirty="0">
                <a:latin typeface="Century Gothic" pitchFamily="34" charset="0"/>
              </a:rPr>
              <a:t>201</a:t>
            </a:r>
            <a:r>
              <a:rPr lang="el-GR" sz="900" b="1" dirty="0" smtClean="0">
                <a:latin typeface="Century Gothic" pitchFamily="34" charset="0"/>
              </a:rPr>
              <a:t>5</a:t>
            </a:r>
          </a:p>
          <a:p>
            <a:pPr>
              <a:lnSpc>
                <a:spcPct val="150000"/>
              </a:lnSpc>
              <a:defRPr/>
            </a:pPr>
            <a:r>
              <a:rPr lang="el-GR" sz="900" b="1" dirty="0" smtClean="0">
                <a:latin typeface="Century Gothic" pitchFamily="34" charset="0"/>
              </a:rPr>
              <a:t>**</a:t>
            </a:r>
            <a:r>
              <a:rPr lang="el-GR" sz="900" dirty="0" smtClean="0">
                <a:latin typeface="Century Gothic" pitchFamily="34" charset="0"/>
              </a:rPr>
              <a:t>Συνδρομητική έρευνα της εταιρείας </a:t>
            </a:r>
            <a:r>
              <a:rPr lang="en-US" sz="900" b="1" dirty="0" smtClean="0">
                <a:latin typeface="Century Gothic" pitchFamily="34" charset="0"/>
              </a:rPr>
              <a:t>to the point</a:t>
            </a:r>
            <a:r>
              <a:rPr lang="el-GR" sz="900" b="1" dirty="0" smtClean="0">
                <a:latin typeface="Century Gothic" pitchFamily="34" charset="0"/>
              </a:rPr>
              <a:t>, Ιούνιος </a:t>
            </a:r>
            <a:r>
              <a:rPr lang="en-US" sz="900" b="1" dirty="0" smtClean="0">
                <a:latin typeface="Century Gothic" pitchFamily="34" charset="0"/>
              </a:rPr>
              <a:t>201</a:t>
            </a:r>
            <a:r>
              <a:rPr lang="el-GR" sz="900" b="1" dirty="0" smtClean="0">
                <a:latin typeface="Century Gothic" pitchFamily="34" charset="0"/>
              </a:rPr>
              <a:t>6</a:t>
            </a:r>
            <a:endParaRPr lang="en-US" sz="900" b="1" dirty="0">
              <a:latin typeface="Century Gothic" pitchFamily="34" charset="0"/>
            </a:endParaRPr>
          </a:p>
          <a:p>
            <a:pPr>
              <a:defRPr/>
            </a:pPr>
            <a:r>
              <a:rPr lang="el-GR" sz="900" b="1" dirty="0">
                <a:latin typeface="Century Gothic" pitchFamily="34" charset="0"/>
              </a:rPr>
              <a:t>  </a:t>
            </a:r>
          </a:p>
        </p:txBody>
      </p:sp>
      <p:graphicFrame>
        <p:nvGraphicFramePr>
          <p:cNvPr id="10" name="2 - Γράφημα"/>
          <p:cNvGraphicFramePr>
            <a:graphicFrameLocks noGrp="1"/>
          </p:cNvGraphicFramePr>
          <p:nvPr>
            <p:ph idx="1"/>
          </p:nvPr>
        </p:nvGraphicFramePr>
        <p:xfrm>
          <a:off x="611560" y="1628800"/>
          <a:ext cx="8229600" cy="42484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00" y="5949280"/>
            <a:ext cx="814719" cy="76795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0026" y="6150693"/>
            <a:ext cx="2133600" cy="365125"/>
          </a:xfrm>
        </p:spPr>
        <p:txBody>
          <a:bodyPr/>
          <a:lstStyle/>
          <a:p>
            <a:fld id="{733178A9-A05B-489A-8977-12684124BFE1}" type="slidenum">
              <a:rPr lang="en-US" sz="80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pPr/>
              <a:t>5</a:t>
            </a:fld>
            <a:endParaRPr lang="en-US" sz="80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l-GR" sz="140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Σε σχέση με την </a:t>
            </a:r>
            <a:r>
              <a:rPr lang="el-GR" sz="1400" b="1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ιατρική σας περίθαλψη</a:t>
            </a:r>
            <a:r>
              <a:rPr lang="el-GR" sz="140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, </a:t>
            </a:r>
            <a:br>
              <a:rPr lang="el-GR" sz="140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</a:br>
            <a:r>
              <a:rPr lang="el-GR" sz="1400" b="1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επιλέγετε  </a:t>
            </a:r>
            <a:r>
              <a:rPr lang="el-GR" sz="140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κυρίως (συχνότερα): (ΈΩΣ 2 ΕΠΙΛΟΓΕΣ)</a:t>
            </a:r>
            <a:endParaRPr lang="en-US" sz="1400" dirty="0">
              <a:latin typeface="Century Gothic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11" name="3 - Γράφημα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85765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140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Σε σχέση με την </a:t>
            </a:r>
            <a:r>
              <a:rPr lang="el-GR" sz="1400" b="1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ιατρική σας περίθαλψη</a:t>
            </a:r>
            <a:r>
              <a:rPr lang="el-GR" sz="140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, </a:t>
            </a:r>
            <a:br>
              <a:rPr lang="el-GR" sz="140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</a:br>
            <a:r>
              <a:rPr lang="el-GR" sz="1400" b="1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επισκέπτεστε </a:t>
            </a:r>
            <a:r>
              <a:rPr lang="el-GR" sz="140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κυρίως (συχνότερα):</a:t>
            </a:r>
            <a:r>
              <a:rPr lang="el-GR" sz="120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l-GR" sz="120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</a:br>
            <a:r>
              <a:rPr lang="el-GR" sz="120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l-GR" sz="120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</a:br>
            <a:r>
              <a:rPr lang="el-GR" sz="1600" b="1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Συγκριτική Παράθεση προηγούμενων ετών (%)</a:t>
            </a:r>
            <a:endParaRPr lang="el-GR" sz="1600" b="1" dirty="0" smtClean="0">
              <a:latin typeface="Century Gothic" pitchFamily="34" charset="0"/>
            </a:endParaRPr>
          </a:p>
        </p:txBody>
      </p:sp>
      <p:sp>
        <p:nvSpPr>
          <p:cNvPr id="2" name="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45658D-D5DC-4BA4-B9B6-044AA80D8AE7}" type="slidenum">
              <a:rPr lang="el-GR" sz="1100" smtClean="0">
                <a:latin typeface="+mj-lt"/>
              </a:rPr>
              <a:pPr>
                <a:defRPr/>
              </a:pPr>
              <a:t>6</a:t>
            </a:fld>
            <a:endParaRPr lang="el-GR" sz="1100" dirty="0">
              <a:latin typeface="+mj-lt"/>
            </a:endParaRPr>
          </a:p>
        </p:txBody>
      </p:sp>
      <p:pic>
        <p:nvPicPr>
          <p:cNvPr id="5" name="Picture 220" descr="Εικόνα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714500" cy="16224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7 - TextBox"/>
          <p:cNvSpPr txBox="1"/>
          <p:nvPr/>
        </p:nvSpPr>
        <p:spPr>
          <a:xfrm>
            <a:off x="179512" y="5949280"/>
            <a:ext cx="7312025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sz="900" dirty="0" smtClean="0">
                <a:latin typeface="Century Gothic" pitchFamily="34" charset="0"/>
              </a:rPr>
              <a:t>*</a:t>
            </a:r>
            <a:r>
              <a:rPr lang="el-GR" sz="900" dirty="0" smtClean="0">
                <a:latin typeface="Century Gothic" pitchFamily="34" charset="0"/>
              </a:rPr>
              <a:t>Συνδρομητική </a:t>
            </a:r>
            <a:r>
              <a:rPr lang="el-GR" sz="900" dirty="0">
                <a:latin typeface="Century Gothic" pitchFamily="34" charset="0"/>
              </a:rPr>
              <a:t>έρευνα της εταιρείας </a:t>
            </a:r>
            <a:r>
              <a:rPr lang="en-US" sz="900" b="1" dirty="0">
                <a:latin typeface="Century Gothic" pitchFamily="34" charset="0"/>
              </a:rPr>
              <a:t>to the point</a:t>
            </a:r>
            <a:r>
              <a:rPr lang="el-GR" sz="900" b="1" dirty="0">
                <a:latin typeface="Century Gothic" pitchFamily="34" charset="0"/>
              </a:rPr>
              <a:t>, Ιούνιος </a:t>
            </a:r>
            <a:r>
              <a:rPr lang="en-US" sz="900" b="1" dirty="0">
                <a:latin typeface="Century Gothic" pitchFamily="34" charset="0"/>
              </a:rPr>
              <a:t>201</a:t>
            </a:r>
            <a:r>
              <a:rPr lang="el-GR" sz="900" b="1" dirty="0" smtClean="0">
                <a:latin typeface="Century Gothic" pitchFamily="34" charset="0"/>
              </a:rPr>
              <a:t>5</a:t>
            </a:r>
          </a:p>
          <a:p>
            <a:pPr>
              <a:lnSpc>
                <a:spcPct val="150000"/>
              </a:lnSpc>
              <a:defRPr/>
            </a:pPr>
            <a:r>
              <a:rPr lang="el-GR" sz="900" b="1" dirty="0" smtClean="0">
                <a:latin typeface="Century Gothic" pitchFamily="34" charset="0"/>
              </a:rPr>
              <a:t>**</a:t>
            </a:r>
            <a:r>
              <a:rPr lang="el-GR" sz="900" dirty="0" smtClean="0">
                <a:latin typeface="Century Gothic" pitchFamily="34" charset="0"/>
              </a:rPr>
              <a:t>Συνδρομητική έρευνα της εταιρείας </a:t>
            </a:r>
            <a:r>
              <a:rPr lang="en-US" sz="900" b="1" dirty="0" smtClean="0">
                <a:latin typeface="Century Gothic" pitchFamily="34" charset="0"/>
              </a:rPr>
              <a:t>to the point</a:t>
            </a:r>
            <a:r>
              <a:rPr lang="el-GR" sz="900" b="1" dirty="0" smtClean="0">
                <a:latin typeface="Century Gothic" pitchFamily="34" charset="0"/>
              </a:rPr>
              <a:t>, Ιούνιος </a:t>
            </a:r>
            <a:r>
              <a:rPr lang="en-US" sz="900" b="1" dirty="0" smtClean="0">
                <a:latin typeface="Century Gothic" pitchFamily="34" charset="0"/>
              </a:rPr>
              <a:t>201</a:t>
            </a:r>
            <a:r>
              <a:rPr lang="el-GR" sz="900" b="1" dirty="0" smtClean="0">
                <a:latin typeface="Century Gothic" pitchFamily="34" charset="0"/>
              </a:rPr>
              <a:t>6</a:t>
            </a:r>
            <a:endParaRPr lang="en-US" sz="900" b="1" dirty="0">
              <a:latin typeface="Century Gothic" pitchFamily="34" charset="0"/>
            </a:endParaRPr>
          </a:p>
          <a:p>
            <a:pPr>
              <a:defRPr/>
            </a:pPr>
            <a:r>
              <a:rPr lang="el-GR" sz="900" b="1" dirty="0">
                <a:latin typeface="Century Gothic" pitchFamily="34" charset="0"/>
              </a:rPr>
              <a:t>  </a:t>
            </a:r>
          </a:p>
        </p:txBody>
      </p:sp>
      <p:graphicFrame>
        <p:nvGraphicFramePr>
          <p:cNvPr id="10" name="1 - Γράφημα"/>
          <p:cNvGraphicFramePr>
            <a:graphicFrameLocks noGrp="1"/>
          </p:cNvGraphicFramePr>
          <p:nvPr>
            <p:ph idx="1"/>
          </p:nvPr>
        </p:nvGraphicFramePr>
        <p:xfrm>
          <a:off x="457200" y="1916833"/>
          <a:ext cx="8507288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l-GR" sz="1400" dirty="0" smtClean="0">
                <a:latin typeface="Century Gothic" pitchFamily="34" charset="0"/>
              </a:rPr>
              <a:t>Επιλέγετε κάποιον </a:t>
            </a:r>
            <a:r>
              <a:rPr lang="el-GR" sz="1400" b="1" dirty="0" smtClean="0">
                <a:latin typeface="Century Gothic" pitchFamily="34" charset="0"/>
              </a:rPr>
              <a:t>γιατρό</a:t>
            </a:r>
            <a:r>
              <a:rPr lang="el-GR" sz="1400" dirty="0" smtClean="0">
                <a:latin typeface="Century Gothic" pitchFamily="34" charset="0"/>
              </a:rPr>
              <a:t> </a:t>
            </a:r>
            <a:r>
              <a:rPr lang="el-GR" sz="1400" b="1" dirty="0" smtClean="0">
                <a:latin typeface="Century Gothic" pitchFamily="34" charset="0"/>
              </a:rPr>
              <a:t>(%)</a:t>
            </a:r>
            <a:r>
              <a:rPr lang="el-GR" sz="1400" dirty="0" smtClean="0">
                <a:latin typeface="Century Gothic" pitchFamily="34" charset="0"/>
              </a:rPr>
              <a:t> (- ιδιωτικό ιατρείο)….: </a:t>
            </a:r>
            <a:br>
              <a:rPr lang="el-GR" sz="1400" dirty="0" smtClean="0">
                <a:latin typeface="Century Gothic" pitchFamily="34" charset="0"/>
              </a:rPr>
            </a:br>
            <a:r>
              <a:rPr lang="el-GR" sz="1400" dirty="0" smtClean="0">
                <a:latin typeface="Century Gothic" pitchFamily="34" charset="0"/>
              </a:rPr>
              <a:t>(ΜΙΑ ΕΠΙΛΟΓΗ)</a:t>
            </a:r>
            <a:endParaRPr lang="en-US" sz="1400" dirty="0">
              <a:latin typeface="Century Gothic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78A9-A05B-489A-8977-12684124BFE1}" type="slidenum">
              <a:rPr lang="en-US" sz="80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pPr/>
              <a:t>7</a:t>
            </a:fld>
            <a:endParaRPr lang="en-US" sz="80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5" name="Content Placeholder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00" y="5949280"/>
            <a:ext cx="814719" cy="76795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aphicFrame>
        <p:nvGraphicFramePr>
          <p:cNvPr id="12" name="1 - Γράφημα"/>
          <p:cNvGraphicFramePr>
            <a:graphicFrameLocks noGrp="1"/>
          </p:cNvGraphicFramePr>
          <p:nvPr>
            <p:ph idx="1"/>
          </p:nvPr>
        </p:nvGraphicFramePr>
        <p:xfrm>
          <a:off x="323850" y="1700213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85765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09320"/>
            <a:ext cx="2133600" cy="365125"/>
          </a:xfrm>
        </p:spPr>
        <p:txBody>
          <a:bodyPr/>
          <a:lstStyle/>
          <a:p>
            <a:pPr>
              <a:defRPr/>
            </a:pPr>
            <a:fld id="{CF3BCB45-17F5-4D2E-8124-766E2B0A99FE}" type="slidenum">
              <a:rPr lang="el-GR" sz="1100" smtClean="0">
                <a:latin typeface="+mj-lt"/>
              </a:rPr>
              <a:pPr>
                <a:defRPr/>
              </a:pPr>
              <a:t>8</a:t>
            </a:fld>
            <a:endParaRPr lang="el-GR" sz="1100" dirty="0">
              <a:latin typeface="+mj-lt"/>
            </a:endParaRPr>
          </a:p>
        </p:txBody>
      </p:sp>
      <p:pic>
        <p:nvPicPr>
          <p:cNvPr id="5" name="Picture 220" descr="Εικόνα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714500" cy="16224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053" name="Rectangle 2"/>
          <p:cNvSpPr>
            <a:spLocks noGrp="1" noChangeArrowheads="1"/>
          </p:cNvSpPr>
          <p:nvPr>
            <p:ph type="title"/>
          </p:nvPr>
        </p:nvSpPr>
        <p:spPr>
          <a:xfrm>
            <a:off x="785813" y="274638"/>
            <a:ext cx="8229600" cy="1143000"/>
          </a:xfrm>
        </p:spPr>
        <p:txBody>
          <a:bodyPr/>
          <a:lstStyle/>
          <a:p>
            <a:r>
              <a:rPr lang="el-GR" sz="1400" b="1" dirty="0" smtClean="0">
                <a:latin typeface="Century Gothic" pitchFamily="34" charset="0"/>
              </a:rPr>
              <a:t>Επιλέγετε κάποιον γιατρό </a:t>
            </a:r>
            <a:r>
              <a:rPr lang="el-GR" sz="1400" dirty="0" smtClean="0">
                <a:latin typeface="Century Gothic" pitchFamily="34" charset="0"/>
              </a:rPr>
              <a:t>(- ιδιωτικό ιατρείο)….:</a:t>
            </a:r>
            <a:br>
              <a:rPr lang="el-GR" sz="1400" dirty="0" smtClean="0">
                <a:latin typeface="Century Gothic" pitchFamily="34" charset="0"/>
              </a:rPr>
            </a:br>
            <a:r>
              <a:rPr lang="el-GR" sz="1600" dirty="0" smtClean="0">
                <a:latin typeface="Century Gothic" pitchFamily="34" charset="0"/>
              </a:rPr>
              <a:t/>
            </a:r>
            <a:br>
              <a:rPr lang="el-GR" sz="1600" dirty="0" smtClean="0">
                <a:latin typeface="Century Gothic" pitchFamily="34" charset="0"/>
              </a:rPr>
            </a:br>
            <a:r>
              <a:rPr lang="el-GR" sz="1600" b="1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Συγκριτική Παράθεση προηγούμενων ετών</a:t>
            </a:r>
            <a:r>
              <a:rPr lang="el-GR" sz="1600" dirty="0" smtClean="0">
                <a:latin typeface="Century Gothic" pitchFamily="34" charset="0"/>
              </a:rPr>
              <a:t> (%)</a:t>
            </a:r>
            <a:br>
              <a:rPr lang="el-GR" sz="1600" dirty="0" smtClean="0">
                <a:latin typeface="Century Gothic" pitchFamily="34" charset="0"/>
              </a:rPr>
            </a:br>
            <a:endParaRPr lang="el-GR" sz="1200" dirty="0" smtClean="0">
              <a:latin typeface="Century Gothic" pitchFamily="34" charset="0"/>
            </a:endParaRPr>
          </a:p>
        </p:txBody>
      </p:sp>
      <p:sp>
        <p:nvSpPr>
          <p:cNvPr id="8" name="7 - TextBox"/>
          <p:cNvSpPr txBox="1"/>
          <p:nvPr/>
        </p:nvSpPr>
        <p:spPr>
          <a:xfrm>
            <a:off x="251520" y="5877272"/>
            <a:ext cx="7312025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sz="800" dirty="0" smtClean="0">
                <a:latin typeface="Century Gothic" pitchFamily="34" charset="0"/>
              </a:rPr>
              <a:t>*</a:t>
            </a:r>
            <a:r>
              <a:rPr lang="el-GR" sz="800" dirty="0" smtClean="0">
                <a:latin typeface="Century Gothic" pitchFamily="34" charset="0"/>
              </a:rPr>
              <a:t>Συνδρομητική </a:t>
            </a:r>
            <a:r>
              <a:rPr lang="el-GR" sz="800" dirty="0">
                <a:latin typeface="Century Gothic" pitchFamily="34" charset="0"/>
              </a:rPr>
              <a:t>έρευνα της εταιρείας </a:t>
            </a:r>
            <a:r>
              <a:rPr lang="en-US" sz="800" b="1" dirty="0">
                <a:latin typeface="Century Gothic" pitchFamily="34" charset="0"/>
              </a:rPr>
              <a:t>to the point</a:t>
            </a:r>
            <a:r>
              <a:rPr lang="el-GR" sz="800" b="1" dirty="0">
                <a:latin typeface="Century Gothic" pitchFamily="34" charset="0"/>
              </a:rPr>
              <a:t>, Ιούνιος </a:t>
            </a:r>
            <a:r>
              <a:rPr lang="en-US" sz="800" b="1" dirty="0">
                <a:latin typeface="Century Gothic" pitchFamily="34" charset="0"/>
              </a:rPr>
              <a:t>201</a:t>
            </a:r>
            <a:r>
              <a:rPr lang="el-GR" sz="800" b="1" dirty="0" smtClean="0">
                <a:latin typeface="Century Gothic" pitchFamily="34" charset="0"/>
              </a:rPr>
              <a:t>5</a:t>
            </a:r>
            <a:endParaRPr lang="en-US" sz="800" b="1" dirty="0" smtClean="0">
              <a:latin typeface="Century Gothic" pitchFamily="34" charset="0"/>
            </a:endParaRPr>
          </a:p>
          <a:p>
            <a:pPr>
              <a:lnSpc>
                <a:spcPct val="150000"/>
              </a:lnSpc>
              <a:defRPr/>
            </a:pPr>
            <a:r>
              <a:rPr lang="en-US" sz="800" b="1" dirty="0" smtClean="0">
                <a:latin typeface="Century Gothic" pitchFamily="34" charset="0"/>
              </a:rPr>
              <a:t>**</a:t>
            </a:r>
            <a:r>
              <a:rPr lang="el-GR" sz="800" dirty="0" smtClean="0">
                <a:latin typeface="Century Gothic" pitchFamily="34" charset="0"/>
              </a:rPr>
              <a:t> Συνδρομητική έρευνα της εταιρείας </a:t>
            </a:r>
            <a:r>
              <a:rPr lang="en-US" sz="800" b="1" dirty="0" smtClean="0">
                <a:latin typeface="Century Gothic" pitchFamily="34" charset="0"/>
              </a:rPr>
              <a:t>to the point</a:t>
            </a:r>
            <a:r>
              <a:rPr lang="el-GR" sz="800" b="1" dirty="0" smtClean="0">
                <a:latin typeface="Century Gothic" pitchFamily="34" charset="0"/>
              </a:rPr>
              <a:t>, Ιούνιος </a:t>
            </a:r>
            <a:r>
              <a:rPr lang="en-US" sz="800" b="1" dirty="0" smtClean="0">
                <a:latin typeface="Century Gothic" pitchFamily="34" charset="0"/>
              </a:rPr>
              <a:t>2016</a:t>
            </a:r>
          </a:p>
          <a:p>
            <a:pPr>
              <a:lnSpc>
                <a:spcPct val="150000"/>
              </a:lnSpc>
              <a:defRPr/>
            </a:pPr>
            <a:endParaRPr lang="en-US" sz="800" b="1" dirty="0">
              <a:latin typeface="Century Gothic" pitchFamily="34" charset="0"/>
            </a:endParaRPr>
          </a:p>
          <a:p>
            <a:pPr>
              <a:defRPr/>
            </a:pPr>
            <a:r>
              <a:rPr lang="el-GR" sz="800" b="1" dirty="0">
                <a:latin typeface="Century Gothic" pitchFamily="34" charset="0"/>
              </a:rPr>
              <a:t>  </a:t>
            </a:r>
          </a:p>
        </p:txBody>
      </p:sp>
      <p:graphicFrame>
        <p:nvGraphicFramePr>
          <p:cNvPr id="10" name="2 - Γράφημα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205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519575" cy="1143000"/>
          </a:xfrm>
        </p:spPr>
        <p:txBody>
          <a:bodyPr>
            <a:noAutofit/>
          </a:bodyPr>
          <a:lstStyle/>
          <a:p>
            <a:pPr algn="l"/>
            <a:r>
              <a:rPr lang="el-GR" sz="120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Και με </a:t>
            </a:r>
            <a:r>
              <a:rPr lang="el-GR" sz="1200" b="1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ποιον τρόπο</a:t>
            </a:r>
            <a:r>
              <a:rPr lang="el-GR" sz="120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 βρίσκετε τον (ιδιωτικό) </a:t>
            </a:r>
            <a:r>
              <a:rPr lang="el-GR" sz="1200" b="1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γιατρό</a:t>
            </a:r>
            <a:r>
              <a:rPr lang="el-GR" sz="1200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 που θα επισκεφθείτε; </a:t>
            </a:r>
            <a:endParaRPr lang="en-US" sz="1200" dirty="0">
              <a:latin typeface="Century Gothic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5" name="Content Placeholder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00" y="5949280"/>
            <a:ext cx="814719" cy="76795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0026" y="6150693"/>
            <a:ext cx="2133600" cy="365125"/>
          </a:xfrm>
        </p:spPr>
        <p:txBody>
          <a:bodyPr/>
          <a:lstStyle/>
          <a:p>
            <a:fld id="{733178A9-A05B-489A-8977-12684124BFE1}" type="slidenum">
              <a:rPr lang="en-US" sz="80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pPr/>
              <a:t>9</a:t>
            </a:fld>
            <a:endParaRPr lang="en-US" sz="80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9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570840" y="1142984"/>
          <a:ext cx="8573160" cy="4714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5 - TextBox"/>
          <p:cNvSpPr txBox="1"/>
          <p:nvPr/>
        </p:nvSpPr>
        <p:spPr>
          <a:xfrm>
            <a:off x="6215074" y="1124744"/>
            <a:ext cx="2928926" cy="2308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l-GR" sz="900" b="1" dirty="0" smtClean="0">
                <a:latin typeface="Century Gothic" pitchFamily="34" charset="0"/>
                <a:ea typeface="Verdana" pitchFamily="34" charset="0"/>
                <a:cs typeface="Verdana" pitchFamily="34" charset="0"/>
              </a:rPr>
              <a:t>Βάση:  Όσοι επισκέπτονται ιδιωτικό γιατρό</a:t>
            </a:r>
            <a:endParaRPr lang="el-GR" sz="900" b="1" dirty="0">
              <a:latin typeface="Century Gothic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5765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oThePoin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ToThePoint</Template>
  <TotalTime>2925</TotalTime>
  <Words>622</Words>
  <Application>Microsoft Office PowerPoint</Application>
  <PresentationFormat>On-screen Show (4:3)</PresentationFormat>
  <Paragraphs>163</Paragraphs>
  <Slides>27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ToThePoint</vt:lpstr>
      <vt:lpstr>PowerPoint Presentation</vt:lpstr>
      <vt:lpstr>PowerPoint Presentation</vt:lpstr>
      <vt:lpstr>Είσαστε γενικά ικανοποιημένος/η ή δυσαρεστημένος/η  από τις προσφερόμενες υπηρεσίες Υγείας στη χώρα μας;</vt:lpstr>
      <vt:lpstr>Είσαστε γενικά ικανοποιημένος/η ή δυσαρεστημένος/η  από τις προσφερόμενες υπηρεσίες Υγείας στη χώρα μας;  Συγκριτική Παράθεση προηγούμενων ετών</vt:lpstr>
      <vt:lpstr>Σε σχέση με την ιατρική σας περίθαλψη,  επιλέγετε  κυρίως (συχνότερα): (ΈΩΣ 2 ΕΠΙΛΟΓΕΣ)</vt:lpstr>
      <vt:lpstr>Σε σχέση με την ιατρική σας περίθαλψη,  επισκέπτεστε κυρίως (συχνότερα):  Συγκριτική Παράθεση προηγούμενων ετών (%)</vt:lpstr>
      <vt:lpstr>Επιλέγετε κάποιον γιατρό (%) (- ιδιωτικό ιατρείο)….:  (ΜΙΑ ΕΠΙΛΟΓΗ)</vt:lpstr>
      <vt:lpstr>Επιλέγετε κάποιον γιατρό (- ιδιωτικό ιατρείο)….:  Συγκριτική Παράθεση προηγούμενων ετών (%) </vt:lpstr>
      <vt:lpstr>Και με ποιον τρόπο βρίσκετε τον (ιδιωτικό) γιατρό που θα επισκεφθείτε; </vt:lpstr>
      <vt:lpstr>Και όταν επιλέγετε την επίσκεψη σε ιδιωτικό ιατρείο,  σε ποιο κριτήριο στηρίζετε κυρίως την επιλογή σας;  Κριτήριο Επιλογής (% )</vt:lpstr>
      <vt:lpstr>Θεωρείτε ότι το κόστος των ιατρικών υπηρεσιών τα τελευταία 3 χρόνια…:</vt:lpstr>
      <vt:lpstr>Θεωρείτε ότι το κόστος των ιατρικών υπηρεσιών  τα τελευταία 3 χρόνια…:   Συγκριτική Παράθεση προηγούμενων ετών  </vt:lpstr>
      <vt:lpstr>Έχετε κάνει χρήση των διαδικασιών του ΕΟΠΠΥ (ηλεκτρονική συνταγογράφηση, ραντεβού κλπ)(%)</vt:lpstr>
      <vt:lpstr>Έχετε κάνει χρήση των διαδικασιών του ΕΟΠΠΥ;   Συγκριτική Παράθεση προηγούμενων ετών (%) </vt:lpstr>
      <vt:lpstr>Και πώς αξιολογείτε αυτές τις υπηρεσίες από τη μέχρι τώρα εμπειρία σας;</vt:lpstr>
      <vt:lpstr>        Και πώς αξιολογείτε αυτές τις υπηρεσίες από τη μέχρι τώρα  εμπειρία σας;   Συγκριτική Παράθεση προηγούμενων ετών (%)     </vt:lpstr>
      <vt:lpstr>Και σε σχέση με τα μη συνταγογραφούμενα φάρμακα που μπορείτε να  τα προμηθεύεστε και εκτός φαρμακείων, πιστεύετε ότι αυτό θα είναι…;</vt:lpstr>
      <vt:lpstr>Και οι τιμές αυτών των φαρμάκων αυτών θα…:</vt:lpstr>
      <vt:lpstr>Και οι τιμές  αυτών των φαρμάκων αυτών θα…   Συγκριτική Παράθεση 2017-2016 </vt:lpstr>
      <vt:lpstr>Έχετε κάνει κάποια ιδιωτική ασφάλιση υγείας;  </vt:lpstr>
      <vt:lpstr>Πότε την ξεκινήσατε;</vt:lpstr>
      <vt:lpstr>Δημογραφικά Στοιχεία</vt:lpstr>
      <vt:lpstr>PowerPoint Presentation</vt:lpstr>
      <vt:lpstr>PowerPoint Presentation</vt:lpstr>
      <vt:lpstr>Φύλο</vt:lpstr>
      <vt:lpstr>Σε ποια θέση της κλίμακας βρίσκεται  το συνολικό μηνιαίο οικογενειακό εισόδημα του νοικοκυριού σας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Tothepoint</dc:creator>
  <cp:lastModifiedBy>Dimitris Karagiorgos</cp:lastModifiedBy>
  <cp:revision>561</cp:revision>
  <dcterms:created xsi:type="dcterms:W3CDTF">2014-09-18T10:14:25Z</dcterms:created>
  <dcterms:modified xsi:type="dcterms:W3CDTF">2017-06-16T13:16:12Z</dcterms:modified>
</cp:coreProperties>
</file>