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charts/chart3.xml" ContentType="application/vnd.openxmlformats-officedocument.drawingml.chart+xml"/>
  <Override PartName="/ppt/tags/tag8.xml" ContentType="application/vnd.openxmlformats-officedocument.presentationml.tags+xml"/>
  <Override PartName="/ppt/charts/chart4.xml" ContentType="application/vnd.openxmlformats-officedocument.drawingml.chart+xml"/>
  <Override PartName="/ppt/tags/tag9.xml" ContentType="application/vnd.openxmlformats-officedocument.presentationml.tags+xml"/>
  <Override PartName="/ppt/charts/chart5.xml" ContentType="application/vnd.openxmlformats-officedocument.drawingml.chart+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66" r:id="rId3"/>
    <p:sldId id="274" r:id="rId4"/>
    <p:sldId id="271"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4" autoAdjust="0"/>
    <p:restoredTop sz="86358" autoAdjust="0"/>
  </p:normalViewPr>
  <p:slideViewPr>
    <p:cSldViewPr>
      <p:cViewPr varScale="1">
        <p:scale>
          <a:sx n="112" d="100"/>
          <a:sy n="112" d="100"/>
        </p:scale>
        <p:origin x="1224" y="108"/>
      </p:cViewPr>
      <p:guideLst>
        <p:guide orient="horz" pos="2160"/>
        <p:guide pos="2880"/>
      </p:guideLst>
    </p:cSldViewPr>
  </p:slideViewPr>
  <p:outlineViewPr>
    <p:cViewPr>
      <p:scale>
        <a:sx n="33" d="100"/>
        <a:sy n="33" d="100"/>
      </p:scale>
      <p:origin x="248" y="2539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664" y="-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spPr>
            <a:solidFill>
              <a:srgbClr val="FF0000"/>
            </a:solidFill>
          </c:spPr>
          <c:invertIfNegative val="0"/>
          <c:dLbls>
            <c:dLbl>
              <c:idx val="0"/>
              <c:layout>
                <c:manualLayout>
                  <c:x val="9.9517964755752066E-3"/>
                  <c:y val="-0.42168960446694181"/>
                </c:manualLayout>
              </c:layout>
              <c:tx>
                <c:rich>
                  <a:bodyPr/>
                  <a:lstStyle/>
                  <a:p>
                    <a:r>
                      <a:rPr lang="en-US" sz="1600" b="1" dirty="0">
                        <a:latin typeface="Calibri"/>
                        <a:cs typeface="Calibri"/>
                      </a:rPr>
                      <a:t>€</a:t>
                    </a:r>
                    <a:r>
                      <a:rPr lang="en-US" sz="1600" b="1" dirty="0"/>
                      <a:t>4.281.918</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CDF-4953-B808-9A2779E2D282}"/>
                </c:ext>
                <c:ext xmlns:c15="http://schemas.microsoft.com/office/drawing/2012/chart" uri="{CE6537A1-D6FC-4f65-9D91-7224C49458BB}"/>
              </c:extLst>
            </c:dLbl>
            <c:dLbl>
              <c:idx val="1"/>
              <c:layout>
                <c:manualLayout>
                  <c:x val="4.4783084140088449E-2"/>
                  <c:y val="-0.22805662282395825"/>
                </c:manualLayout>
              </c:layout>
              <c:tx>
                <c:rich>
                  <a:bodyPr/>
                  <a:lstStyle/>
                  <a:p>
                    <a:r>
                      <a:rPr lang="el-GR" sz="1600" b="1" dirty="0"/>
                      <a:t>Κάτω από 1 εκατ. </a:t>
                    </a:r>
                    <a:r>
                      <a:rPr lang="el-GR" sz="1600" b="1" dirty="0">
                        <a:latin typeface="Calibri"/>
                        <a:cs typeface="Calibri"/>
                      </a:rPr>
                      <a:t>€</a:t>
                    </a:r>
                    <a:endParaRPr lang="el-GR" sz="1600" b="1"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2CDF-4953-B808-9A2779E2D282}"/>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Φύλλο1!$A$2:$A$3</c:f>
              <c:strCache>
                <c:ptCount val="2"/>
                <c:pt idx="0">
                  <c:v>31/12/2015</c:v>
                </c:pt>
                <c:pt idx="1">
                  <c:v>Δεκ. 2019</c:v>
                </c:pt>
              </c:strCache>
            </c:strRef>
          </c:cat>
          <c:val>
            <c:numRef>
              <c:f>Φύλλο1!$B$2:$B$3</c:f>
              <c:numCache>
                <c:formatCode>General</c:formatCode>
                <c:ptCount val="2"/>
                <c:pt idx="0">
                  <c:v>4281918</c:v>
                </c:pt>
                <c:pt idx="1">
                  <c:v>950000</c:v>
                </c:pt>
              </c:numCache>
            </c:numRef>
          </c:val>
          <c:extLst xmlns:c16r2="http://schemas.microsoft.com/office/drawing/2015/06/chart">
            <c:ext xmlns:c16="http://schemas.microsoft.com/office/drawing/2014/chart" uri="{C3380CC4-5D6E-409C-BE32-E72D297353CC}">
              <c16:uniqueId val="{00000002-2CDF-4953-B808-9A2779E2D282}"/>
            </c:ext>
          </c:extLst>
        </c:ser>
        <c:dLbls>
          <c:showLegendKey val="0"/>
          <c:showVal val="0"/>
          <c:showCatName val="0"/>
          <c:showSerName val="0"/>
          <c:showPercent val="0"/>
          <c:showBubbleSize val="0"/>
        </c:dLbls>
        <c:gapWidth val="150"/>
        <c:shape val="cylinder"/>
        <c:axId val="119868560"/>
        <c:axId val="119869120"/>
        <c:axId val="0"/>
      </c:bar3DChart>
      <c:catAx>
        <c:axId val="119868560"/>
        <c:scaling>
          <c:orientation val="minMax"/>
        </c:scaling>
        <c:delete val="0"/>
        <c:axPos val="b"/>
        <c:numFmt formatCode="General" sourceLinked="0"/>
        <c:majorTickMark val="out"/>
        <c:minorTickMark val="none"/>
        <c:tickLblPos val="nextTo"/>
        <c:txPr>
          <a:bodyPr/>
          <a:lstStyle/>
          <a:p>
            <a:pPr>
              <a:defRPr sz="1600" b="1"/>
            </a:pPr>
            <a:endParaRPr lang="el-GR"/>
          </a:p>
        </c:txPr>
        <c:crossAx val="119869120"/>
        <c:crosses val="autoZero"/>
        <c:auto val="1"/>
        <c:lblAlgn val="ctr"/>
        <c:lblOffset val="100"/>
        <c:noMultiLvlLbl val="0"/>
      </c:catAx>
      <c:valAx>
        <c:axId val="119869120"/>
        <c:scaling>
          <c:orientation val="minMax"/>
        </c:scaling>
        <c:delete val="0"/>
        <c:axPos val="l"/>
        <c:numFmt formatCode="General" sourceLinked="1"/>
        <c:majorTickMark val="out"/>
        <c:minorTickMark val="none"/>
        <c:tickLblPos val="nextTo"/>
        <c:crossAx val="11986856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spPr>
            <a:solidFill>
              <a:schemeClr val="tx2">
                <a:lumMod val="60000"/>
                <a:lumOff val="40000"/>
              </a:schemeClr>
            </a:solidFill>
          </c:spPr>
          <c:invertIfNegative val="0"/>
          <c:dLbls>
            <c:dLbl>
              <c:idx val="0"/>
              <c:layout>
                <c:manualLayout>
                  <c:x val="5.5555555555555558E-3"/>
                  <c:y val="-0.264553938451283"/>
                </c:manualLayout>
              </c:layout>
              <c:tx>
                <c:rich>
                  <a:bodyPr/>
                  <a:lstStyle/>
                  <a:p>
                    <a:r>
                      <a:rPr lang="el-GR" dirty="0">
                        <a:latin typeface="Calibri"/>
                        <a:cs typeface="Calibri"/>
                      </a:rPr>
                      <a:t>€</a:t>
                    </a:r>
                    <a:r>
                      <a:rPr lang="el-GR" dirty="0"/>
                      <a:t>6,5 </a:t>
                    </a:r>
                    <a:r>
                      <a:rPr lang="el-GR" dirty="0" err="1"/>
                      <a:t>εκατ</a:t>
                    </a:r>
                    <a:endParaRPr lang="el-GR"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799-4821-81E3-4CF9BF70DB22}"/>
                </c:ext>
                <c:ext xmlns:c15="http://schemas.microsoft.com/office/drawing/2012/chart" uri="{CE6537A1-D6FC-4f65-9D91-7224C49458BB}"/>
              </c:extLst>
            </c:dLbl>
            <c:dLbl>
              <c:idx val="1"/>
              <c:layout>
                <c:manualLayout>
                  <c:x val="1.863326331497718E-2"/>
                  <c:y val="-0.31158574973151132"/>
                </c:manualLayout>
              </c:layout>
              <c:tx>
                <c:rich>
                  <a:bodyPr/>
                  <a:lstStyle/>
                  <a:p>
                    <a:r>
                      <a:rPr lang="el-GR" dirty="0">
                        <a:latin typeface="Calibri"/>
                        <a:cs typeface="Calibri"/>
                      </a:rPr>
                      <a:t>€</a:t>
                    </a:r>
                    <a:r>
                      <a:rPr lang="el-GR" dirty="0"/>
                      <a:t>11,7</a:t>
                    </a:r>
                    <a:r>
                      <a:rPr lang="el-GR" baseline="0" dirty="0"/>
                      <a:t> </a:t>
                    </a:r>
                    <a:r>
                      <a:rPr lang="el-GR" dirty="0" err="1"/>
                      <a:t>εκατ</a:t>
                    </a:r>
                    <a:endParaRPr lang="el-GR"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799-4821-81E3-4CF9BF70DB22}"/>
                </c:ext>
                <c:ext xmlns:c15="http://schemas.microsoft.com/office/drawing/2012/chart" uri="{CE6537A1-D6FC-4f65-9D91-7224C49458BB}"/>
              </c:extLst>
            </c:dLbl>
            <c:spPr>
              <a:noFill/>
              <a:ln>
                <a:noFill/>
              </a:ln>
              <a:effectLst/>
            </c:spPr>
            <c:txPr>
              <a:bodyPr/>
              <a:lstStyle/>
              <a:p>
                <a:pPr>
                  <a:defRPr sz="1600" b="1"/>
                </a:pPr>
                <a:endParaRPr lang="el-G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Φύλλο1!$A$9:$A$10</c:f>
              <c:strCache>
                <c:ptCount val="2"/>
                <c:pt idx="0">
                  <c:v>2015</c:v>
                </c:pt>
                <c:pt idx="1">
                  <c:v>2016-2018 ετήσιος μ.ο.</c:v>
                </c:pt>
              </c:strCache>
            </c:strRef>
          </c:cat>
          <c:val>
            <c:numRef>
              <c:f>Φύλλο1!$B$9:$B$10</c:f>
              <c:numCache>
                <c:formatCode>General</c:formatCode>
                <c:ptCount val="2"/>
                <c:pt idx="0">
                  <c:v>6.5</c:v>
                </c:pt>
                <c:pt idx="1">
                  <c:v>11.7</c:v>
                </c:pt>
              </c:numCache>
            </c:numRef>
          </c:val>
          <c:extLst xmlns:c16r2="http://schemas.microsoft.com/office/drawing/2015/06/chart">
            <c:ext xmlns:c16="http://schemas.microsoft.com/office/drawing/2014/chart" uri="{C3380CC4-5D6E-409C-BE32-E72D297353CC}">
              <c16:uniqueId val="{00000002-F799-4821-81E3-4CF9BF70DB22}"/>
            </c:ext>
          </c:extLst>
        </c:ser>
        <c:dLbls>
          <c:showLegendKey val="0"/>
          <c:showVal val="0"/>
          <c:showCatName val="0"/>
          <c:showSerName val="0"/>
          <c:showPercent val="0"/>
          <c:showBubbleSize val="0"/>
        </c:dLbls>
        <c:gapWidth val="150"/>
        <c:shape val="cylinder"/>
        <c:axId val="119871360"/>
        <c:axId val="173508064"/>
        <c:axId val="0"/>
      </c:bar3DChart>
      <c:catAx>
        <c:axId val="119871360"/>
        <c:scaling>
          <c:orientation val="minMax"/>
        </c:scaling>
        <c:delete val="0"/>
        <c:axPos val="b"/>
        <c:numFmt formatCode="General" sourceLinked="0"/>
        <c:majorTickMark val="out"/>
        <c:minorTickMark val="none"/>
        <c:tickLblPos val="nextTo"/>
        <c:txPr>
          <a:bodyPr/>
          <a:lstStyle/>
          <a:p>
            <a:pPr>
              <a:defRPr sz="1600" b="1"/>
            </a:pPr>
            <a:endParaRPr lang="el-GR"/>
          </a:p>
        </c:txPr>
        <c:crossAx val="173508064"/>
        <c:crosses val="autoZero"/>
        <c:auto val="1"/>
        <c:lblAlgn val="ctr"/>
        <c:lblOffset val="100"/>
        <c:noMultiLvlLbl val="0"/>
      </c:catAx>
      <c:valAx>
        <c:axId val="173508064"/>
        <c:scaling>
          <c:orientation val="minMax"/>
        </c:scaling>
        <c:delete val="0"/>
        <c:axPos val="l"/>
        <c:numFmt formatCode="General" sourceLinked="1"/>
        <c:majorTickMark val="out"/>
        <c:minorTickMark val="none"/>
        <c:tickLblPos val="nextTo"/>
        <c:crossAx val="11987136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FF0000"/>
            </a:solidFill>
          </c:spPr>
          <c:invertIfNegative val="0"/>
          <c:dLbls>
            <c:spPr>
              <a:noFill/>
              <a:ln>
                <a:noFill/>
              </a:ln>
              <a:effectLst/>
            </c:spPr>
            <c:txPr>
              <a:bodyPr/>
              <a:lstStyle/>
              <a:p>
                <a:pPr>
                  <a:defRPr sz="2500"/>
                </a:pPr>
                <a:endParaRPr lang="el-G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Φύλλο1!$O$13:$O$14</c:f>
              <c:numCache>
                <c:formatCode>General</c:formatCode>
                <c:ptCount val="2"/>
                <c:pt idx="0">
                  <c:v>2015</c:v>
                </c:pt>
                <c:pt idx="1">
                  <c:v>2018</c:v>
                </c:pt>
              </c:numCache>
            </c:numRef>
          </c:cat>
          <c:val>
            <c:numRef>
              <c:f>Φύλλο1!$P$13:$P$14</c:f>
              <c:numCache>
                <c:formatCode>General</c:formatCode>
                <c:ptCount val="2"/>
                <c:pt idx="0">
                  <c:v>66000</c:v>
                </c:pt>
                <c:pt idx="1">
                  <c:v>73165</c:v>
                </c:pt>
              </c:numCache>
            </c:numRef>
          </c:val>
          <c:extLst xmlns:c16r2="http://schemas.microsoft.com/office/drawing/2015/06/chart">
            <c:ext xmlns:c16="http://schemas.microsoft.com/office/drawing/2014/chart" uri="{C3380CC4-5D6E-409C-BE32-E72D297353CC}">
              <c16:uniqueId val="{00000000-1537-4F1B-B88D-0830C6BD48C0}"/>
            </c:ext>
          </c:extLst>
        </c:ser>
        <c:dLbls>
          <c:showLegendKey val="0"/>
          <c:showVal val="0"/>
          <c:showCatName val="0"/>
          <c:showSerName val="0"/>
          <c:showPercent val="0"/>
          <c:showBubbleSize val="0"/>
        </c:dLbls>
        <c:gapWidth val="150"/>
        <c:axId val="173510304"/>
        <c:axId val="173510864"/>
      </c:barChart>
      <c:catAx>
        <c:axId val="173510304"/>
        <c:scaling>
          <c:orientation val="minMax"/>
        </c:scaling>
        <c:delete val="0"/>
        <c:axPos val="b"/>
        <c:numFmt formatCode="General" sourceLinked="1"/>
        <c:majorTickMark val="out"/>
        <c:minorTickMark val="none"/>
        <c:tickLblPos val="nextTo"/>
        <c:txPr>
          <a:bodyPr/>
          <a:lstStyle/>
          <a:p>
            <a:pPr>
              <a:defRPr sz="2200"/>
            </a:pPr>
            <a:endParaRPr lang="el-GR"/>
          </a:p>
        </c:txPr>
        <c:crossAx val="173510864"/>
        <c:crosses val="autoZero"/>
        <c:auto val="1"/>
        <c:lblAlgn val="ctr"/>
        <c:lblOffset val="100"/>
        <c:noMultiLvlLbl val="0"/>
      </c:catAx>
      <c:valAx>
        <c:axId val="173510864"/>
        <c:scaling>
          <c:orientation val="minMax"/>
        </c:scaling>
        <c:delete val="0"/>
        <c:axPos val="l"/>
        <c:numFmt formatCode="General" sourceLinked="1"/>
        <c:majorTickMark val="out"/>
        <c:minorTickMark val="none"/>
        <c:tickLblPos val="nextTo"/>
        <c:crossAx val="173510304"/>
        <c:crosses val="autoZero"/>
        <c:crossBetween val="between"/>
      </c:valAx>
      <c:spPr>
        <a:noFill/>
        <a:ln w="25400">
          <a:noFill/>
        </a:ln>
      </c:spPr>
    </c:plotArea>
    <c:plotVisOnly val="1"/>
    <c:dispBlanksAs val="gap"/>
    <c:showDLblsOverMax val="0"/>
  </c:chart>
  <c:txPr>
    <a:bodyPr/>
    <a:lstStyle/>
    <a:p>
      <a:pPr>
        <a:defRPr sz="1600" b="1"/>
      </a:pPr>
      <a:endParaRPr lang="el-G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23834639842273"/>
          <c:y val="6.4374799684150025E-2"/>
          <c:w val="0.86783648332859475"/>
          <c:h val="0.79910625558422399"/>
        </c:manualLayout>
      </c:layout>
      <c:barChart>
        <c:barDir val="col"/>
        <c:grouping val="clustered"/>
        <c:varyColors val="0"/>
        <c:ser>
          <c:idx val="0"/>
          <c:order val="0"/>
          <c:spPr>
            <a:solidFill>
              <a:srgbClr val="7030A0"/>
            </a:solidFill>
          </c:spPr>
          <c:invertIfNegative val="0"/>
          <c:dLbls>
            <c:spPr>
              <a:noFill/>
              <a:ln>
                <a:noFill/>
              </a:ln>
              <a:effectLst/>
            </c:spPr>
            <c:txPr>
              <a:bodyPr/>
              <a:lstStyle/>
              <a:p>
                <a:pPr>
                  <a:defRPr sz="2500" b="1"/>
                </a:pPr>
                <a:endParaRPr lang="el-G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Φύλλο1!$AB$7:$AC$7</c:f>
              <c:numCache>
                <c:formatCode>General</c:formatCode>
                <c:ptCount val="2"/>
                <c:pt idx="0">
                  <c:v>2015</c:v>
                </c:pt>
                <c:pt idx="1">
                  <c:v>2018</c:v>
                </c:pt>
              </c:numCache>
            </c:numRef>
          </c:cat>
          <c:val>
            <c:numRef>
              <c:f>Φύλλο1!$AB$8:$AC$8</c:f>
              <c:numCache>
                <c:formatCode>General</c:formatCode>
                <c:ptCount val="2"/>
                <c:pt idx="0">
                  <c:v>3899</c:v>
                </c:pt>
                <c:pt idx="1">
                  <c:v>4301</c:v>
                </c:pt>
              </c:numCache>
            </c:numRef>
          </c:val>
          <c:extLst xmlns:c16r2="http://schemas.microsoft.com/office/drawing/2015/06/chart">
            <c:ext xmlns:c16="http://schemas.microsoft.com/office/drawing/2014/chart" uri="{C3380CC4-5D6E-409C-BE32-E72D297353CC}">
              <c16:uniqueId val="{00000000-A010-4716-A5A8-4A89AFC5FD2B}"/>
            </c:ext>
          </c:extLst>
        </c:ser>
        <c:dLbls>
          <c:showLegendKey val="0"/>
          <c:showVal val="0"/>
          <c:showCatName val="0"/>
          <c:showSerName val="0"/>
          <c:showPercent val="0"/>
          <c:showBubbleSize val="0"/>
        </c:dLbls>
        <c:gapWidth val="150"/>
        <c:axId val="173513104"/>
        <c:axId val="173513664"/>
      </c:barChart>
      <c:catAx>
        <c:axId val="173513104"/>
        <c:scaling>
          <c:orientation val="minMax"/>
        </c:scaling>
        <c:delete val="0"/>
        <c:axPos val="b"/>
        <c:numFmt formatCode="General" sourceLinked="1"/>
        <c:majorTickMark val="out"/>
        <c:minorTickMark val="none"/>
        <c:tickLblPos val="nextTo"/>
        <c:txPr>
          <a:bodyPr/>
          <a:lstStyle/>
          <a:p>
            <a:pPr>
              <a:defRPr sz="2200" b="1"/>
            </a:pPr>
            <a:endParaRPr lang="el-GR"/>
          </a:p>
        </c:txPr>
        <c:crossAx val="173513664"/>
        <c:crosses val="autoZero"/>
        <c:auto val="1"/>
        <c:lblAlgn val="ctr"/>
        <c:lblOffset val="100"/>
        <c:noMultiLvlLbl val="0"/>
      </c:catAx>
      <c:valAx>
        <c:axId val="173513664"/>
        <c:scaling>
          <c:orientation val="minMax"/>
        </c:scaling>
        <c:delete val="0"/>
        <c:axPos val="l"/>
        <c:numFmt formatCode="General" sourceLinked="1"/>
        <c:majorTickMark val="out"/>
        <c:minorTickMark val="none"/>
        <c:tickLblPos val="nextTo"/>
        <c:crossAx val="173513104"/>
        <c:crosses val="autoZero"/>
        <c:crossBetween val="between"/>
      </c:valAx>
    </c:plotArea>
    <c:plotVisOnly val="1"/>
    <c:dispBlanksAs val="gap"/>
    <c:showDLblsOverMax val="0"/>
  </c:chart>
  <c:txPr>
    <a:bodyPr/>
    <a:lstStyle/>
    <a:p>
      <a:pPr>
        <a:defRPr sz="2400"/>
      </a:pPr>
      <a:endParaRPr lang="el-G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pPr>
        <a:noFill/>
        <a:ln w="25400">
          <a:noFill/>
        </a:ln>
      </c:spPr>
    </c:sideWall>
    <c:backWall>
      <c:thickness val="0"/>
      <c:spPr>
        <a:noFill/>
        <a:ln w="25400">
          <a:noFill/>
        </a:ln>
      </c:spPr>
    </c:backWall>
    <c:plotArea>
      <c:layout/>
      <c:bar3DChart>
        <c:barDir val="col"/>
        <c:grouping val="clustered"/>
        <c:varyColors val="0"/>
        <c:ser>
          <c:idx val="0"/>
          <c:order val="0"/>
          <c:invertIfNegative val="0"/>
          <c:dLbls>
            <c:dLbl>
              <c:idx val="0"/>
              <c:layout>
                <c:manualLayout>
                  <c:x val="-9.7316665364003147E-3"/>
                  <c:y val="-8.580127733555133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98F8-4087-BAAE-E38D4899569C}"/>
                </c:ext>
                <c:ext xmlns:c15="http://schemas.microsoft.com/office/drawing/2012/chart" uri="{CE6537A1-D6FC-4f65-9D91-7224C49458BB}"/>
              </c:extLst>
            </c:dLbl>
            <c:dLbl>
              <c:idx val="1"/>
              <c:layout>
                <c:manualLayout>
                  <c:x val="2.6762082975100732E-2"/>
                  <c:y val="-3.336716340826996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98F8-4087-BAAE-E38D4899569C}"/>
                </c:ext>
                <c:ext xmlns:c15="http://schemas.microsoft.com/office/drawing/2012/chart" uri="{CE6537A1-D6FC-4f65-9D91-7224C49458BB}"/>
              </c:extLst>
            </c:dLbl>
            <c:spPr>
              <a:noFill/>
              <a:ln>
                <a:noFill/>
              </a:ln>
              <a:effectLst/>
            </c:spPr>
            <c:txPr>
              <a:bodyPr/>
              <a:lstStyle/>
              <a:p>
                <a:pPr>
                  <a:defRPr sz="2300" b="1"/>
                </a:pPr>
                <a:endParaRPr lang="el-G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Φύλλο1!$Y$21:$Y$22</c:f>
              <c:numCache>
                <c:formatCode>General</c:formatCode>
                <c:ptCount val="2"/>
                <c:pt idx="0">
                  <c:v>2015</c:v>
                </c:pt>
                <c:pt idx="1">
                  <c:v>2018</c:v>
                </c:pt>
              </c:numCache>
            </c:numRef>
          </c:cat>
          <c:val>
            <c:numRef>
              <c:f>Φύλλο1!$Z$21:$Z$22</c:f>
              <c:numCache>
                <c:formatCode>General</c:formatCode>
                <c:ptCount val="2"/>
                <c:pt idx="0">
                  <c:v>12510</c:v>
                </c:pt>
                <c:pt idx="1">
                  <c:v>13437</c:v>
                </c:pt>
              </c:numCache>
            </c:numRef>
          </c:val>
          <c:extLst xmlns:c16r2="http://schemas.microsoft.com/office/drawing/2015/06/chart">
            <c:ext xmlns:c16="http://schemas.microsoft.com/office/drawing/2014/chart" uri="{C3380CC4-5D6E-409C-BE32-E72D297353CC}">
              <c16:uniqueId val="{00000002-98F8-4087-BAAE-E38D4899569C}"/>
            </c:ext>
          </c:extLst>
        </c:ser>
        <c:dLbls>
          <c:showLegendKey val="0"/>
          <c:showVal val="0"/>
          <c:showCatName val="0"/>
          <c:showSerName val="0"/>
          <c:showPercent val="0"/>
          <c:showBubbleSize val="0"/>
        </c:dLbls>
        <c:gapWidth val="150"/>
        <c:shape val="box"/>
        <c:axId val="175105696"/>
        <c:axId val="175106256"/>
        <c:axId val="0"/>
      </c:bar3DChart>
      <c:catAx>
        <c:axId val="175105696"/>
        <c:scaling>
          <c:orientation val="minMax"/>
        </c:scaling>
        <c:delete val="0"/>
        <c:axPos val="b"/>
        <c:numFmt formatCode="General" sourceLinked="1"/>
        <c:majorTickMark val="out"/>
        <c:minorTickMark val="none"/>
        <c:tickLblPos val="nextTo"/>
        <c:crossAx val="175106256"/>
        <c:crosses val="autoZero"/>
        <c:auto val="1"/>
        <c:lblAlgn val="ctr"/>
        <c:lblOffset val="100"/>
        <c:noMultiLvlLbl val="0"/>
      </c:catAx>
      <c:valAx>
        <c:axId val="175106256"/>
        <c:scaling>
          <c:orientation val="minMax"/>
        </c:scaling>
        <c:delete val="0"/>
        <c:axPos val="l"/>
        <c:numFmt formatCode="General" sourceLinked="1"/>
        <c:majorTickMark val="out"/>
        <c:minorTickMark val="none"/>
        <c:tickLblPos val="nextTo"/>
        <c:crossAx val="175105696"/>
        <c:crosses val="autoZero"/>
        <c:crossBetween val="between"/>
      </c:valAx>
    </c:plotArea>
    <c:plotVisOnly val="1"/>
    <c:dispBlanksAs val="gap"/>
    <c:showDLblsOverMax val="0"/>
  </c:chart>
  <c:txPr>
    <a:bodyPr/>
    <a:lstStyle/>
    <a:p>
      <a:pPr>
        <a:defRPr sz="2200"/>
      </a:pPr>
      <a:endParaRPr lang="el-G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08DC7A-B0B7-45BA-B6C8-255EE3C14821}" type="datetimeFigureOut">
              <a:rPr lang="en-US" smtClean="0"/>
              <a:pPr/>
              <a:t>12/24/2019</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8AECB7-99F8-4552-8E7B-EA27EFD1A10F}" type="slidenum">
              <a:rPr lang="en-US" smtClean="0"/>
              <a:pPr/>
              <a:t>‹#›</a:t>
            </a:fld>
            <a:endParaRPr lang="en-US"/>
          </a:p>
        </p:txBody>
      </p:sp>
    </p:spTree>
    <p:extLst>
      <p:ext uri="{BB962C8B-B14F-4D97-AF65-F5344CB8AC3E}">
        <p14:creationId xmlns:p14="http://schemas.microsoft.com/office/powerpoint/2010/main" val="398232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endParaRPr lang="en-US"/>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6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69D6372-9C52-4F1E-8F09-6819A127E8D7}" type="datetimeFigureOut">
              <a:rPr lang="en-US" smtClean="0"/>
              <a:pPr/>
              <a:t>12/24/2019</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0C3A9C19-0093-4F59-ABB6-6AF7253B2A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D6372-9C52-4F1E-8F09-6819A127E8D7}" type="datetimeFigureOut">
              <a:rPr lang="en-US" smtClean="0"/>
              <a:pPr/>
              <a:t>12/24/2019</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A9C19-0093-4F59-ABB6-6AF7253B2A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83568" y="3429000"/>
            <a:ext cx="7920880" cy="2520280"/>
          </a:xfrm>
        </p:spPr>
        <p:txBody>
          <a:bodyPr>
            <a:noAutofit/>
          </a:bodyPr>
          <a:lstStyle/>
          <a:p>
            <a:pPr algn="ctr">
              <a:lnSpc>
                <a:spcPct val="110000"/>
              </a:lnSpc>
              <a:buNone/>
            </a:pPr>
            <a:r>
              <a:rPr lang="el-GR" sz="3000" b="1" dirty="0">
                <a:solidFill>
                  <a:srgbClr val="002060"/>
                </a:solidFill>
              </a:rPr>
              <a:t>ΑΠΟΛΟΓΙΣΜΟΣ 2016 – 2019</a:t>
            </a:r>
          </a:p>
          <a:p>
            <a:pPr algn="ctr">
              <a:lnSpc>
                <a:spcPct val="110000"/>
              </a:lnSpc>
              <a:buNone/>
            </a:pPr>
            <a:r>
              <a:rPr lang="el-GR" sz="3000" b="1" dirty="0">
                <a:solidFill>
                  <a:srgbClr val="002060"/>
                </a:solidFill>
              </a:rPr>
              <a:t>ΣΤΡΑΤΗΓΙΚΟΣ ΠΡΟΓΡΑΜΜΑΤΙΣΜΟΣ 2020 – 2022</a:t>
            </a:r>
          </a:p>
          <a:p>
            <a:pPr algn="ctr">
              <a:lnSpc>
                <a:spcPct val="110000"/>
              </a:lnSpc>
              <a:buNone/>
            </a:pPr>
            <a:endParaRPr lang="el-GR" sz="2500" b="1" dirty="0">
              <a:solidFill>
                <a:srgbClr val="002060"/>
              </a:solidFill>
            </a:endParaRPr>
          </a:p>
          <a:p>
            <a:pPr algn="ctr">
              <a:lnSpc>
                <a:spcPct val="110000"/>
              </a:lnSpc>
              <a:buNone/>
            </a:pPr>
            <a:endParaRPr lang="el-GR" sz="2500" b="1" dirty="0">
              <a:solidFill>
                <a:srgbClr val="002060"/>
              </a:solidFill>
            </a:endParaRPr>
          </a:p>
          <a:p>
            <a:pPr algn="ctr">
              <a:lnSpc>
                <a:spcPct val="110000"/>
              </a:lnSpc>
              <a:buNone/>
            </a:pPr>
            <a:endParaRPr lang="el-GR" sz="2500" b="1" dirty="0">
              <a:solidFill>
                <a:srgbClr val="002060"/>
              </a:solidFill>
            </a:endParaRPr>
          </a:p>
          <a:p>
            <a:pPr algn="ctr">
              <a:lnSpc>
                <a:spcPct val="110000"/>
              </a:lnSpc>
              <a:buNone/>
            </a:pPr>
            <a:r>
              <a:rPr lang="el-GR" sz="2500" b="1" dirty="0">
                <a:solidFill>
                  <a:srgbClr val="002060"/>
                </a:solidFill>
              </a:rPr>
              <a:t>Ανοιχτή Διαβούλευση, 16.12.2019</a:t>
            </a:r>
          </a:p>
          <a:p>
            <a:pPr algn="ctr">
              <a:lnSpc>
                <a:spcPct val="110000"/>
              </a:lnSpc>
              <a:buNone/>
            </a:pPr>
            <a:r>
              <a:rPr lang="el-GR" sz="3000" b="1" dirty="0">
                <a:solidFill>
                  <a:srgbClr val="002060"/>
                </a:solidFill>
              </a:rPr>
              <a:t> </a:t>
            </a:r>
            <a:endParaRPr lang="en-US" sz="3000" b="1" i="1" dirty="0">
              <a:solidFill>
                <a:srgbClr val="002060"/>
              </a:solidFill>
            </a:endParaRPr>
          </a:p>
        </p:txBody>
      </p:sp>
      <p:pic>
        <p:nvPicPr>
          <p:cNvPr id="17409" name="Picture 1"/>
          <p:cNvPicPr>
            <a:picLocks noChangeAspect="1" noChangeArrowheads="1"/>
          </p:cNvPicPr>
          <p:nvPr/>
        </p:nvPicPr>
        <p:blipFill>
          <a:blip r:embed="rId2" cstate="print"/>
          <a:srcRect/>
          <a:stretch>
            <a:fillRect/>
          </a:stretch>
        </p:blipFill>
        <p:spPr bwMode="auto">
          <a:xfrm>
            <a:off x="539552" y="188640"/>
            <a:ext cx="8128000" cy="316835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6" name="2 - Θέση περιεχομένου"/>
          <p:cNvSpPr txBox="1">
            <a:spLocks/>
          </p:cNvSpPr>
          <p:nvPr/>
        </p:nvSpPr>
        <p:spPr>
          <a:xfrm>
            <a:off x="827584" y="260648"/>
            <a:ext cx="7848872" cy="1008112"/>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3000" b="1" i="0" u="none" strike="noStrike" kern="1200" cap="none" spc="0" normalizeH="0" baseline="0" noProof="0" dirty="0">
                <a:ln>
                  <a:noFill/>
                </a:ln>
                <a:solidFill>
                  <a:schemeClr val="dk1"/>
                </a:solidFill>
                <a:effectLst/>
                <a:uLnTx/>
                <a:uFillTx/>
                <a:latin typeface="+mn-lt"/>
                <a:ea typeface="+mn-ea"/>
                <a:cs typeface="+mn-cs"/>
              </a:rPr>
              <a:t>Βελτίωση ποιότητας υπηρεσιών για</a:t>
            </a:r>
            <a:r>
              <a:rPr kumimoji="0" lang="el-GR" sz="3000" b="1" i="0" u="none" strike="noStrike" kern="1200" cap="none" spc="0" normalizeH="0" noProof="0" dirty="0">
                <a:ln>
                  <a:noFill/>
                </a:ln>
                <a:solidFill>
                  <a:schemeClr val="dk1"/>
                </a:solidFill>
                <a:effectLst/>
                <a:uLnTx/>
                <a:uFillTx/>
                <a:latin typeface="+mn-lt"/>
                <a:ea typeface="+mn-ea"/>
                <a:cs typeface="+mn-cs"/>
              </a:rPr>
              <a:t> τον πολίτη</a:t>
            </a:r>
            <a:endParaRPr kumimoji="0" lang="en-US" sz="3000" b="1" i="0" u="none" strike="noStrike" kern="1200" cap="none" spc="0" normalizeH="0" baseline="0" noProof="0" dirty="0">
              <a:ln>
                <a:noFill/>
              </a:ln>
              <a:solidFill>
                <a:schemeClr val="dk1"/>
              </a:solidFill>
              <a:effectLst/>
              <a:uLnTx/>
              <a:uFillTx/>
              <a:latin typeface="+mn-lt"/>
              <a:ea typeface="+mn-ea"/>
              <a:cs typeface="+mn-cs"/>
            </a:endParaRPr>
          </a:p>
        </p:txBody>
      </p:sp>
      <p:sp>
        <p:nvSpPr>
          <p:cNvPr id="13" name="12 - TextBox"/>
          <p:cNvSpPr txBox="1"/>
          <p:nvPr/>
        </p:nvSpPr>
        <p:spPr>
          <a:xfrm>
            <a:off x="179512" y="2492896"/>
            <a:ext cx="3528392" cy="86177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l-GR" sz="2500" dirty="0"/>
              <a:t>Αυξήθηκε κατά 7,5% ο αριθμός των νοσηλειών </a:t>
            </a:r>
            <a:endParaRPr lang="en-US" sz="2500" dirty="0"/>
          </a:p>
        </p:txBody>
      </p:sp>
      <p:graphicFrame>
        <p:nvGraphicFramePr>
          <p:cNvPr id="8" name="8 - Γράφημα"/>
          <p:cNvGraphicFramePr/>
          <p:nvPr/>
        </p:nvGraphicFramePr>
        <p:xfrm>
          <a:off x="3707904" y="1556792"/>
          <a:ext cx="5220072" cy="2664296"/>
        </p:xfrm>
        <a:graphic>
          <a:graphicData uri="http://schemas.openxmlformats.org/drawingml/2006/chart">
            <c:chart xmlns:c="http://schemas.openxmlformats.org/drawingml/2006/chart" xmlns:r="http://schemas.openxmlformats.org/officeDocument/2006/relationships" r:id="rId3"/>
          </a:graphicData>
        </a:graphic>
      </p:graphicFrame>
      <p:sp>
        <p:nvSpPr>
          <p:cNvPr id="14" name="13 - TextBox"/>
          <p:cNvSpPr txBox="1"/>
          <p:nvPr/>
        </p:nvSpPr>
        <p:spPr>
          <a:xfrm>
            <a:off x="539552" y="4437112"/>
            <a:ext cx="7992888" cy="2092881"/>
          </a:xfrm>
          <a:prstGeom prst="rect">
            <a:avLst/>
          </a:prstGeom>
          <a:noFill/>
        </p:spPr>
        <p:txBody>
          <a:bodyPr wrap="square" rtlCol="0">
            <a:spAutoFit/>
          </a:bodyPr>
          <a:lstStyle/>
          <a:p>
            <a:pPr marL="396000" lvl="0" indent="-396000">
              <a:buFont typeface="Wingdings" pitchFamily="2" charset="2"/>
              <a:buChar char="v"/>
            </a:pPr>
            <a:r>
              <a:rPr lang="el-GR" sz="2600" dirty="0"/>
              <a:t>Μειώθηκε η μέση διάρκεια νοσηλείας από 3,5 σε 3,2 ημέρες ανά νοσηλεία</a:t>
            </a:r>
          </a:p>
          <a:p>
            <a:pPr marL="396000" lvl="0" indent="-396000"/>
            <a:endParaRPr lang="en-US" sz="2600" dirty="0"/>
          </a:p>
          <a:p>
            <a:pPr marL="396000" lvl="0" indent="-396000">
              <a:buFont typeface="Wingdings" pitchFamily="2" charset="2"/>
              <a:buChar char="v"/>
            </a:pPr>
            <a:r>
              <a:rPr lang="el-GR" sz="2600" dirty="0"/>
              <a:t>Μειώθηκαν οι αναμονές για χειρουργικές επεμβάσεις και οι μέσοι όροι κυμαίνονται από 7 έως 30 ημέρες </a:t>
            </a:r>
            <a:endParaRPr lang="en-US" sz="2600"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683568" y="1268760"/>
            <a:ext cx="7992888" cy="4708981"/>
          </a:xfrm>
          <a:prstGeom prst="rect">
            <a:avLst/>
          </a:prstGeom>
          <a:noFill/>
        </p:spPr>
        <p:txBody>
          <a:bodyPr wrap="square" rtlCol="0">
            <a:spAutoFit/>
          </a:bodyPr>
          <a:lstStyle/>
          <a:p>
            <a:pPr marL="396000" lvl="0" indent="-396000" algn="just">
              <a:buFont typeface="Wingdings" pitchFamily="2" charset="2"/>
              <a:buChar char="v"/>
            </a:pPr>
            <a:r>
              <a:rPr lang="el-GR" sz="2500" dirty="0"/>
              <a:t>Νέα ανακαινισμένη πτέρυγα για ΩΡΛ και Οφθαλμολογική Κλινική με 24 κλίνες (2017)</a:t>
            </a:r>
          </a:p>
          <a:p>
            <a:pPr marL="396000" indent="-396000" algn="just">
              <a:buFont typeface="Wingdings" pitchFamily="2" charset="2"/>
              <a:buChar char="v"/>
            </a:pPr>
            <a:r>
              <a:rPr lang="el-GR" sz="2500" dirty="0"/>
              <a:t>Νέα θωρακισμένη χειρουργική αίθουσα με σύγχρονο C-ARM για επεμβάσεις με ακτινοσκοπική υποβοήθηση (2018)</a:t>
            </a:r>
          </a:p>
          <a:p>
            <a:pPr marL="396000" indent="-396000" algn="just">
              <a:buFont typeface="Wingdings" pitchFamily="2" charset="2"/>
              <a:buChar char="v"/>
            </a:pPr>
            <a:r>
              <a:rPr lang="el-GR" sz="2500" dirty="0"/>
              <a:t>Ανακαίνιση Ουρολογικής, Παθολογικής, Χειρουργικής Κλινικής και συνόλου κοινόχρηστων χώρων του Νοσοκομείου, καθώς και ανακατασκευή  σε 4 κλίμακες κτιρίων του νοσοκομείου</a:t>
            </a:r>
          </a:p>
          <a:p>
            <a:pPr marL="396000" indent="-396000" algn="just">
              <a:buFont typeface="Wingdings" pitchFamily="2" charset="2"/>
              <a:buChar char="v"/>
            </a:pPr>
            <a:r>
              <a:rPr lang="el-GR" sz="2500" dirty="0"/>
              <a:t> Ανάθεση εργολαβίας για πλήρη ανακαίνιση Α’ Χειρουργικής (ολοκλήρωση αρχές του 2020) </a:t>
            </a:r>
            <a:endParaRPr lang="en-US" sz="2500" dirty="0"/>
          </a:p>
          <a:p>
            <a:pPr marL="396000" lvl="0" indent="-396000" algn="just">
              <a:buFont typeface="Wingdings" pitchFamily="2" charset="2"/>
              <a:buChar char="v"/>
            </a:pPr>
            <a:endParaRPr lang="en-US" sz="2500" dirty="0"/>
          </a:p>
        </p:txBody>
      </p:sp>
      <p:sp>
        <p:nvSpPr>
          <p:cNvPr id="7" name="2 - Θέση περιεχομένου"/>
          <p:cNvSpPr txBox="1">
            <a:spLocks/>
          </p:cNvSpPr>
          <p:nvPr/>
        </p:nvSpPr>
        <p:spPr>
          <a:xfrm>
            <a:off x="755576" y="116632"/>
            <a:ext cx="7848872" cy="864096"/>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Ανανέωση Υποδομών</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323528" y="1124744"/>
            <a:ext cx="8568952" cy="5632311"/>
          </a:xfrm>
          <a:prstGeom prst="rect">
            <a:avLst/>
          </a:prstGeom>
          <a:noFill/>
        </p:spPr>
        <p:txBody>
          <a:bodyPr wrap="square" rtlCol="0">
            <a:spAutoFit/>
          </a:bodyPr>
          <a:lstStyle/>
          <a:p>
            <a:pPr marL="396000" lvl="0" indent="-396000" algn="just"/>
            <a:r>
              <a:rPr lang="el-GR" sz="2400" b="1" dirty="0">
                <a:solidFill>
                  <a:srgbClr val="FF0000"/>
                </a:solidFill>
              </a:rPr>
              <a:t>Εντάχθηκαν στο Πρόγραμμα Δημοσίων Επενδύσεων</a:t>
            </a:r>
            <a:r>
              <a:rPr lang="el-GR" sz="2400" dirty="0">
                <a:solidFill>
                  <a:srgbClr val="FF0000"/>
                </a:solidFill>
              </a:rPr>
              <a:t>:</a:t>
            </a:r>
          </a:p>
          <a:p>
            <a:pPr marL="396000" indent="-396000" algn="just">
              <a:buFont typeface="Wingdings" pitchFamily="2" charset="2"/>
              <a:buChar char="v"/>
            </a:pPr>
            <a:r>
              <a:rPr lang="el-GR" sz="2400" dirty="0"/>
              <a:t>Η πλήρης ανακαίνιση των χειρουργείων με έξι χειρουργικές τράπεζες και πέντε πλήρη αναισθησιολογικά συγκροτήματα, συνολικού προϋπολογισμού 437.000 ευρώ</a:t>
            </a:r>
          </a:p>
          <a:p>
            <a:pPr marL="396000" indent="-396000" algn="just">
              <a:buFont typeface="Wingdings" pitchFamily="2" charset="2"/>
              <a:buChar char="v"/>
            </a:pPr>
            <a:r>
              <a:rPr lang="el-GR" sz="2400" dirty="0"/>
              <a:t>Η πλήρης ανακαίνιση των μαγειρείων του νοσοκομείου συνολικού προϋπολογισμού 188.000€</a:t>
            </a:r>
          </a:p>
          <a:p>
            <a:pPr marL="396000" indent="-396000" algn="just"/>
            <a:endParaRPr lang="en-US" sz="2400" dirty="0"/>
          </a:p>
          <a:p>
            <a:pPr lvl="0"/>
            <a:r>
              <a:rPr lang="el-GR" sz="2400" b="1" dirty="0">
                <a:solidFill>
                  <a:srgbClr val="FF0000"/>
                </a:solidFill>
              </a:rPr>
              <a:t>Αποκτήθηκαν μέσω του  ΕΣΠΑ:</a:t>
            </a:r>
            <a:r>
              <a:rPr lang="el-GR" sz="2400" dirty="0">
                <a:solidFill>
                  <a:srgbClr val="FF0000"/>
                </a:solidFill>
              </a:rPr>
              <a:t> </a:t>
            </a:r>
          </a:p>
          <a:p>
            <a:pPr marL="396000" lvl="0" indent="-396000" algn="just">
              <a:buFont typeface="Wingdings" pitchFamily="2" charset="2"/>
              <a:buChar char="v"/>
            </a:pPr>
            <a:r>
              <a:rPr lang="el-GR" sz="2400" dirty="0" err="1"/>
              <a:t>Υπερηχοτομογράφος</a:t>
            </a:r>
            <a:r>
              <a:rPr lang="el-GR" sz="2400" dirty="0"/>
              <a:t> γενικής χρήσης</a:t>
            </a:r>
          </a:p>
          <a:p>
            <a:pPr marL="396000" lvl="0" indent="-396000" algn="just">
              <a:buFont typeface="Wingdings" pitchFamily="2" charset="2"/>
              <a:buChar char="v"/>
            </a:pPr>
            <a:r>
              <a:rPr lang="el-GR" sz="2400" dirty="0"/>
              <a:t>Πλήρες αναισθησιολογικό συγκρότημα, συνολικού προϋπολογισμού 90.000 ευρώ</a:t>
            </a:r>
            <a:endParaRPr lang="en-US" sz="2400" dirty="0"/>
          </a:p>
          <a:p>
            <a:pPr marL="396000" indent="-396000" algn="just"/>
            <a:endParaRPr lang="el-GR" sz="2400" b="1" dirty="0"/>
          </a:p>
          <a:p>
            <a:pPr marL="396000" indent="-396000" algn="just"/>
            <a:r>
              <a:rPr lang="el-GR" sz="2400" b="1" dirty="0">
                <a:solidFill>
                  <a:srgbClr val="FF0000"/>
                </a:solidFill>
              </a:rPr>
              <a:t>Εντάχθηκε και από ΠΕΠ Αττικής και τοποθετήθηκε:</a:t>
            </a:r>
            <a:endParaRPr lang="el-GR" sz="2400" dirty="0">
              <a:solidFill>
                <a:srgbClr val="FF0000"/>
              </a:solidFill>
            </a:endParaRPr>
          </a:p>
          <a:p>
            <a:pPr marL="396000" indent="-396000" algn="just">
              <a:buFont typeface="Wingdings" pitchFamily="2" charset="2"/>
              <a:buChar char="v"/>
            </a:pPr>
            <a:r>
              <a:rPr lang="el-GR" sz="2400" dirty="0"/>
              <a:t>Τηλεχειριζόμενο ακτινογραφικό - ακτινοσκοπικό σύστημα προϋπολογισμού 180.000€</a:t>
            </a:r>
            <a:endParaRPr lang="en-US" sz="2400" dirty="0"/>
          </a:p>
        </p:txBody>
      </p:sp>
      <p:sp>
        <p:nvSpPr>
          <p:cNvPr id="7" name="2 - Θέση περιεχομένου"/>
          <p:cNvSpPr txBox="1">
            <a:spLocks/>
          </p:cNvSpPr>
          <p:nvPr/>
        </p:nvSpPr>
        <p:spPr>
          <a:xfrm>
            <a:off x="755576" y="116632"/>
            <a:ext cx="7848872" cy="864096"/>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Ανανέωση Υποδομών</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323528" y="1124744"/>
            <a:ext cx="8568952" cy="5463034"/>
          </a:xfrm>
          <a:prstGeom prst="rect">
            <a:avLst/>
          </a:prstGeom>
          <a:noFill/>
        </p:spPr>
        <p:txBody>
          <a:bodyPr wrap="square" rtlCol="0">
            <a:spAutoFit/>
          </a:bodyPr>
          <a:lstStyle/>
          <a:p>
            <a:pPr marL="396000" lvl="0" indent="-396000" algn="just"/>
            <a:r>
              <a:rPr lang="el-GR" sz="2400" b="1" dirty="0">
                <a:solidFill>
                  <a:srgbClr val="FF0000"/>
                </a:solidFill>
              </a:rPr>
              <a:t>Από το αποθεματικό του Υπουργείου</a:t>
            </a:r>
            <a:r>
              <a:rPr lang="el-GR" sz="2400" dirty="0">
                <a:solidFill>
                  <a:srgbClr val="FF0000"/>
                </a:solidFill>
              </a:rPr>
              <a:t> </a:t>
            </a:r>
            <a:r>
              <a:rPr lang="el-GR" sz="2400" b="1" dirty="0">
                <a:solidFill>
                  <a:srgbClr val="FF0000"/>
                </a:solidFill>
              </a:rPr>
              <a:t>Υγείας</a:t>
            </a:r>
            <a:r>
              <a:rPr lang="el-GR" sz="2400" dirty="0">
                <a:solidFill>
                  <a:srgbClr val="FF0000"/>
                </a:solidFill>
              </a:rPr>
              <a:t> </a:t>
            </a:r>
            <a:r>
              <a:rPr lang="el-GR" sz="2400" b="1" dirty="0">
                <a:solidFill>
                  <a:srgbClr val="FF0000"/>
                </a:solidFill>
              </a:rPr>
              <a:t>προμηθευτήκαμε</a:t>
            </a:r>
            <a:r>
              <a:rPr lang="el-GR" sz="2400" dirty="0">
                <a:solidFill>
                  <a:srgbClr val="FF0000"/>
                </a:solidFill>
              </a:rPr>
              <a:t>:</a:t>
            </a:r>
          </a:p>
          <a:p>
            <a:pPr marL="396000" indent="-396000" algn="just">
              <a:buFont typeface="Wingdings" pitchFamily="2" charset="2"/>
              <a:buChar char="v"/>
            </a:pPr>
            <a:endParaRPr lang="el-GR" sz="2500" dirty="0"/>
          </a:p>
          <a:p>
            <a:pPr marL="396000" indent="-396000" algn="just">
              <a:buFont typeface="Wingdings" pitchFamily="2" charset="2"/>
              <a:buChar char="v"/>
            </a:pPr>
            <a:r>
              <a:rPr lang="el-GR" sz="2500" dirty="0"/>
              <a:t>Ένα Κεντρικό Σταθμό ΜΕΘ με 6παρακλίνια </a:t>
            </a:r>
            <a:r>
              <a:rPr lang="el-GR" sz="2500" dirty="0" err="1"/>
              <a:t>Monitors</a:t>
            </a:r>
            <a:r>
              <a:rPr lang="el-GR" sz="2500" dirty="0"/>
              <a:t> (εγκαταστάθηκε το 2019) και 5προβολείς οροφής χειρουργείου (ολοκληρώνεται η διαγωνιστική διαδικασία) συνολικού ποσού 211.000 ευρώ</a:t>
            </a:r>
          </a:p>
          <a:p>
            <a:pPr marL="396000" indent="-396000" algn="just">
              <a:buFont typeface="Wingdings" pitchFamily="2" charset="2"/>
              <a:buChar char="v"/>
            </a:pPr>
            <a:endParaRPr lang="el-GR" sz="2500" dirty="0"/>
          </a:p>
          <a:p>
            <a:pPr marL="396000" indent="-396000" algn="just">
              <a:buFont typeface="Wingdings" pitchFamily="2" charset="2"/>
              <a:buChar char="v"/>
            </a:pPr>
            <a:r>
              <a:rPr lang="el-GR" sz="2500" dirty="0" err="1"/>
              <a:t>Ιατροτεχνολογικό</a:t>
            </a:r>
            <a:r>
              <a:rPr lang="el-GR" sz="2500" dirty="0"/>
              <a:t> Εξοπλισμό της ΩΡΛ Κλινικής, ποσού 40.138,80 €,  της Ουρολογικής Κλινικής, ποσού 45.632,00 € (τα οποία εγκαταστάθηκαν το Σεπτέμβριο 2019) </a:t>
            </a:r>
          </a:p>
          <a:p>
            <a:pPr marL="396000" indent="-396000" algn="just">
              <a:buFont typeface="Wingdings" pitchFamily="2" charset="2"/>
              <a:buChar char="v"/>
            </a:pPr>
            <a:endParaRPr lang="el-GR" sz="2500" dirty="0"/>
          </a:p>
          <a:p>
            <a:pPr marL="396000" indent="-396000" algn="just">
              <a:buFont typeface="Wingdings" pitchFamily="2" charset="2"/>
              <a:buChar char="v"/>
            </a:pPr>
            <a:r>
              <a:rPr lang="el-GR" sz="2500" dirty="0"/>
              <a:t>50 νοσοκομειακές ηλεκτροκίνητες κλίνες (25% της δυναμικότητας του νοσοκομείου), ποσού 100,000,00 € για τις οποίες ολοκληρώνεται η διαγωνιστική διαδικασία</a:t>
            </a:r>
            <a:endParaRPr lang="en-US" sz="2500" dirty="0"/>
          </a:p>
        </p:txBody>
      </p:sp>
      <p:sp>
        <p:nvSpPr>
          <p:cNvPr id="7" name="2 - Θέση περιεχομένου"/>
          <p:cNvSpPr txBox="1">
            <a:spLocks/>
          </p:cNvSpPr>
          <p:nvPr/>
        </p:nvSpPr>
        <p:spPr>
          <a:xfrm>
            <a:off x="755576" y="116632"/>
            <a:ext cx="7848872" cy="864096"/>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Ανανέωση Υποδομών</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323528" y="1124744"/>
            <a:ext cx="8568952" cy="5478423"/>
          </a:xfrm>
          <a:prstGeom prst="rect">
            <a:avLst/>
          </a:prstGeom>
          <a:noFill/>
        </p:spPr>
        <p:txBody>
          <a:bodyPr wrap="square" rtlCol="0">
            <a:spAutoFit/>
          </a:bodyPr>
          <a:lstStyle/>
          <a:p>
            <a:pPr marL="396000" indent="-396000" algn="just">
              <a:buFont typeface="Wingdings" pitchFamily="2" charset="2"/>
              <a:buChar char="v"/>
            </a:pPr>
            <a:r>
              <a:rPr lang="el-GR" sz="2500" dirty="0"/>
              <a:t>Με </a:t>
            </a:r>
            <a:r>
              <a:rPr lang="el-GR" sz="2500" b="1" dirty="0">
                <a:solidFill>
                  <a:srgbClr val="FF0000"/>
                </a:solidFill>
              </a:rPr>
              <a:t>επιχορήγηση της 1</a:t>
            </a:r>
            <a:r>
              <a:rPr lang="el-GR" sz="2500" b="1" baseline="30000" dirty="0">
                <a:solidFill>
                  <a:srgbClr val="FF0000"/>
                </a:solidFill>
              </a:rPr>
              <a:t>ης</a:t>
            </a:r>
            <a:r>
              <a:rPr lang="el-GR" sz="2500" b="1" dirty="0">
                <a:solidFill>
                  <a:srgbClr val="FF0000"/>
                </a:solidFill>
              </a:rPr>
              <a:t> ΥΠΕ </a:t>
            </a:r>
            <a:r>
              <a:rPr lang="el-GR" sz="2500" dirty="0"/>
              <a:t>τοποθετήθηκε το 2019 σύστημα </a:t>
            </a:r>
            <a:r>
              <a:rPr lang="el-GR" sz="2500" dirty="0" err="1"/>
              <a:t>εργοσπιρομετρίας</a:t>
            </a:r>
            <a:r>
              <a:rPr lang="el-GR" sz="2500" dirty="0"/>
              <a:t> </a:t>
            </a:r>
            <a:r>
              <a:rPr lang="el-GR" sz="2500" dirty="0" err="1"/>
              <a:t>καρδιοαναπνευστικής</a:t>
            </a:r>
            <a:r>
              <a:rPr lang="el-GR" sz="2500" dirty="0"/>
              <a:t> κόπωσης, κόστους 34.100,00 €. </a:t>
            </a:r>
          </a:p>
          <a:p>
            <a:pPr marL="396000" indent="-396000" algn="just">
              <a:buFont typeface="Wingdings" pitchFamily="2" charset="2"/>
              <a:buChar char="v"/>
            </a:pPr>
            <a:r>
              <a:rPr lang="el-GR" sz="2500" b="1" dirty="0">
                <a:solidFill>
                  <a:srgbClr val="FF0000"/>
                </a:solidFill>
              </a:rPr>
              <a:t>Από το Υπουργείο Υγείας </a:t>
            </a:r>
            <a:r>
              <a:rPr lang="el-GR" sz="2500" dirty="0"/>
              <a:t>εξασφαλίστηκε χρηματοδότηση 250.000,00 € για αντικατάσταση του αξονικού τομογράφου με σύγχρονο 16 τομών </a:t>
            </a:r>
          </a:p>
          <a:p>
            <a:pPr marL="396000" indent="-396000" algn="just">
              <a:buFont typeface="Wingdings" pitchFamily="2" charset="2"/>
              <a:buChar char="v"/>
            </a:pPr>
            <a:r>
              <a:rPr lang="el-GR" sz="2500" b="1" dirty="0">
                <a:solidFill>
                  <a:srgbClr val="FF0000"/>
                </a:solidFill>
              </a:rPr>
              <a:t>Από δωρεές </a:t>
            </a:r>
            <a:r>
              <a:rPr lang="el-GR" sz="2500" dirty="0">
                <a:solidFill>
                  <a:srgbClr val="FF0000"/>
                </a:solidFill>
              </a:rPr>
              <a:t>: </a:t>
            </a:r>
          </a:p>
          <a:p>
            <a:pPr marL="396000" indent="-396000" algn="just">
              <a:buFont typeface="Wingdings" pitchFamily="2" charset="2"/>
              <a:buChar char="ü"/>
            </a:pPr>
            <a:r>
              <a:rPr lang="el-GR" sz="2500" dirty="0"/>
              <a:t>Τοποθετήθηκαν 4 διφασικοί </a:t>
            </a:r>
            <a:r>
              <a:rPr lang="el-GR" sz="2500" dirty="0" err="1"/>
              <a:t>απινιδωτές</a:t>
            </a:r>
            <a:r>
              <a:rPr lang="el-GR" sz="2500" dirty="0"/>
              <a:t> </a:t>
            </a:r>
          </a:p>
          <a:p>
            <a:pPr marL="396000" indent="-396000" algn="just">
              <a:buFont typeface="Wingdings" pitchFamily="2" charset="2"/>
              <a:buChar char="ü"/>
            </a:pPr>
            <a:r>
              <a:rPr lang="el-GR" sz="2500" dirty="0"/>
              <a:t>Ψηφιοποιήθηκε η μονάδα μαστογραφίας </a:t>
            </a:r>
          </a:p>
          <a:p>
            <a:pPr marL="396000" indent="-396000" algn="just">
              <a:buFont typeface="Wingdings" pitchFamily="2" charset="2"/>
              <a:buChar char="ü"/>
            </a:pPr>
            <a:r>
              <a:rPr lang="el-GR" sz="2500" dirty="0"/>
              <a:t>Τοποθετήθηκε έγχρωμος φορητός </a:t>
            </a:r>
            <a:r>
              <a:rPr lang="el-GR" sz="2500" dirty="0" err="1"/>
              <a:t>υπερηχοτομογράφος</a:t>
            </a:r>
            <a:r>
              <a:rPr lang="el-GR" sz="2500" dirty="0"/>
              <a:t> </a:t>
            </a:r>
          </a:p>
          <a:p>
            <a:pPr marL="396000" indent="-396000" algn="just">
              <a:buFont typeface="Wingdings" pitchFamily="2" charset="2"/>
              <a:buChar char="ü"/>
            </a:pPr>
            <a:r>
              <a:rPr lang="el-GR" sz="2500" dirty="0"/>
              <a:t>Τοποθετήθηκε Επωαστικός κλίβανος στο </a:t>
            </a:r>
            <a:r>
              <a:rPr lang="el-GR" sz="2500" dirty="0" err="1"/>
              <a:t>παθολογανατομικό</a:t>
            </a:r>
            <a:r>
              <a:rPr lang="el-GR" sz="2500" dirty="0"/>
              <a:t> τμήμα</a:t>
            </a:r>
          </a:p>
          <a:p>
            <a:pPr marL="396000" indent="-396000" algn="just">
              <a:buFont typeface="Wingdings" pitchFamily="2" charset="2"/>
              <a:buChar char="ü"/>
            </a:pPr>
            <a:r>
              <a:rPr lang="el-GR" sz="2500" dirty="0"/>
              <a:t>Τοποθετείται συσκευή λιθοτριψίας για το ουρολογικό τμήμα δωρεά ύψους 5.000€ (</a:t>
            </a:r>
            <a:r>
              <a:rPr lang="el-GR" sz="2500" dirty="0" err="1"/>
              <a:t>Ferring</a:t>
            </a:r>
            <a:r>
              <a:rPr lang="el-GR" sz="2500" dirty="0"/>
              <a:t> Ελλάς). </a:t>
            </a:r>
            <a:endParaRPr lang="en-US" sz="2500" dirty="0"/>
          </a:p>
        </p:txBody>
      </p:sp>
      <p:sp>
        <p:nvSpPr>
          <p:cNvPr id="7" name="2 - Θέση περιεχομένου"/>
          <p:cNvSpPr txBox="1">
            <a:spLocks/>
          </p:cNvSpPr>
          <p:nvPr/>
        </p:nvSpPr>
        <p:spPr>
          <a:xfrm>
            <a:off x="755576" y="116632"/>
            <a:ext cx="7848872" cy="864096"/>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Ανανέωση Υποδομών</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4"/>
            <a:ext cx="8784976" cy="5478423"/>
          </a:xfrm>
          <a:prstGeom prst="rect">
            <a:avLst/>
          </a:prstGeom>
          <a:noFill/>
        </p:spPr>
        <p:txBody>
          <a:bodyPr wrap="square" rtlCol="0">
            <a:spAutoFit/>
          </a:bodyPr>
          <a:lstStyle/>
          <a:p>
            <a:pPr marL="396000" indent="-396000" algn="just">
              <a:buFont typeface="Wingdings" pitchFamily="2" charset="2"/>
              <a:buChar char="v"/>
            </a:pPr>
            <a:r>
              <a:rPr lang="el-GR" sz="2500" dirty="0"/>
              <a:t>Για πρώτη φορά το 2016 εκπονήθηκαν σχέδια Δράσης για την αντιμετώπιση έκτακτων αναγκών (τελευταία αναθεώρηση κατατέθηκε στο ΕΚΕΠΥ τον Οκτώβριο 2019)</a:t>
            </a:r>
          </a:p>
          <a:p>
            <a:pPr marL="396000" indent="-396000" algn="just">
              <a:buFont typeface="Wingdings" pitchFamily="2" charset="2"/>
              <a:buChar char="v"/>
            </a:pPr>
            <a:r>
              <a:rPr lang="el-GR" sz="2500" dirty="0"/>
              <a:t>Δημιουργήθηκε δίκτυο υπευθύνων σε κάθε πτέρυγα για έκτακτες ανάγκες </a:t>
            </a:r>
          </a:p>
          <a:p>
            <a:pPr marL="396000" lvl="0" indent="-396000" algn="just">
              <a:buFont typeface="Wingdings" pitchFamily="2" charset="2"/>
              <a:buChar char="v"/>
            </a:pPr>
            <a:r>
              <a:rPr lang="el-GR" sz="2500" dirty="0"/>
              <a:t>Σε συνεργασία με ΕΚΕΠΥ πραγματοποιήθηκε για πρώτη φορά διευρυμένη άσκηση εκκένωσης με τη συμμετοχή Αστυνομίας, ΕΚΑΒ και Πυροσβεστικής Υπηρεσίας (Ιανουάριος 2019)</a:t>
            </a:r>
          </a:p>
          <a:p>
            <a:pPr marL="396000" lvl="0" indent="-396000" algn="just">
              <a:buFont typeface="Wingdings" pitchFamily="2" charset="2"/>
              <a:buChar char="v"/>
            </a:pPr>
            <a:r>
              <a:rPr lang="el-GR" sz="2500" dirty="0"/>
              <a:t>Από το 2018 λειτουργεί ομάδα για την εκπόνηση πολιτικής Υγιεινής και Ασφάλειας (συμβουλευτική του Διοικητή) </a:t>
            </a:r>
          </a:p>
          <a:p>
            <a:pPr marL="396000" indent="-396000" algn="just">
              <a:buFont typeface="Wingdings" pitchFamily="2" charset="2"/>
              <a:buChar char="v"/>
            </a:pPr>
            <a:r>
              <a:rPr lang="el-GR" sz="2500" dirty="0"/>
              <a:t>Ξεκίνησε η λήψη μέτρων πρόληψης και ελέγχου για τη διασπορά </a:t>
            </a:r>
            <a:r>
              <a:rPr lang="el-GR" sz="2500" dirty="0" err="1"/>
              <a:t>πολυανθεκτικών</a:t>
            </a:r>
            <a:r>
              <a:rPr lang="el-GR" sz="2500" dirty="0"/>
              <a:t> μικροοργανισμών. </a:t>
            </a:r>
          </a:p>
          <a:p>
            <a:pPr marL="396000" indent="-396000" algn="just">
              <a:buFont typeface="Wingdings" pitchFamily="2" charset="2"/>
              <a:buChar char="v"/>
            </a:pPr>
            <a:r>
              <a:rPr lang="el-GR" sz="2500" dirty="0"/>
              <a:t>Συμμετοχή στο πιλοτικό πρόγραμμα του ΚΕΕΛΠΝΟ για την Υγιεινή των Χεριών στα ελληνικά νοσοκομεία </a:t>
            </a:r>
            <a:endParaRPr lang="en-US" sz="2500" dirty="0"/>
          </a:p>
        </p:txBody>
      </p:sp>
      <p:sp>
        <p:nvSpPr>
          <p:cNvPr id="7" name="2 - Θέση περιεχομένου"/>
          <p:cNvSpPr txBox="1">
            <a:spLocks/>
          </p:cNvSpPr>
          <p:nvPr/>
        </p:nvSpPr>
        <p:spPr>
          <a:xfrm>
            <a:off x="755576" y="116632"/>
            <a:ext cx="7848872" cy="93610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Ασφαλείς συνθήκες λειτουργίας Νοσοκομείου </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4"/>
            <a:ext cx="8784976" cy="5478423"/>
          </a:xfrm>
          <a:prstGeom prst="rect">
            <a:avLst/>
          </a:prstGeom>
          <a:noFill/>
        </p:spPr>
        <p:txBody>
          <a:bodyPr wrap="square" rtlCol="0">
            <a:spAutoFit/>
          </a:bodyPr>
          <a:lstStyle/>
          <a:p>
            <a:pPr marL="396000" indent="-396000" algn="just">
              <a:buFont typeface="Wingdings" pitchFamily="2" charset="2"/>
              <a:buChar char="v"/>
            </a:pPr>
            <a:r>
              <a:rPr lang="el-GR" sz="2500" dirty="0"/>
              <a:t>Παραδόθηκε ολοκληρωμένη μελέτη πυροπροστασίας για όλα τα κτίρια του νοσοκομείου (με έτοιμα τα τεύχη δημοπράτησης)</a:t>
            </a:r>
          </a:p>
          <a:p>
            <a:pPr marL="396000" indent="-396000" algn="just">
              <a:buFont typeface="Wingdings" pitchFamily="2" charset="2"/>
              <a:buChar char="v"/>
            </a:pPr>
            <a:r>
              <a:rPr lang="el-GR" sz="2500" dirty="0"/>
              <a:t>Ολοκληρώθηκε μεγάλο έργο για τις οδεύσεις διαφυγής </a:t>
            </a:r>
          </a:p>
          <a:p>
            <a:pPr marL="396000" indent="-396000" algn="just">
              <a:buFont typeface="Wingdings" pitchFamily="2" charset="2"/>
              <a:buChar char="v"/>
            </a:pPr>
            <a:r>
              <a:rPr lang="el-GR" sz="2500" dirty="0"/>
              <a:t>Ανατέθηκε μελέτη επαγγελματικού κινδύνου που αναμένεται να ολοκληρωθεί εντός 2020</a:t>
            </a:r>
          </a:p>
          <a:p>
            <a:pPr marL="396000" indent="-396000" algn="just">
              <a:buFont typeface="Wingdings" pitchFamily="2" charset="2"/>
              <a:buChar char="v"/>
            </a:pPr>
            <a:r>
              <a:rPr lang="el-GR" sz="2500" dirty="0"/>
              <a:t>Επιτηρείται από το 2ο Εξάμηνο 2018 η κατανάλωση των αντιβιοτικών ανά εξάμηνο</a:t>
            </a:r>
          </a:p>
          <a:p>
            <a:pPr marL="396000" lvl="0" indent="-396000" algn="just">
              <a:buFont typeface="Wingdings" pitchFamily="2" charset="2"/>
              <a:buChar char="v"/>
            </a:pPr>
            <a:r>
              <a:rPr lang="el-GR" sz="2500" dirty="0"/>
              <a:t>Επετεύχθη υψηλό επίπεδο εμβολιαστικής κάλυψης του προσωπικού που σήμερα ξεπερνά το 45% από το 6% το 2015-2016</a:t>
            </a:r>
          </a:p>
          <a:p>
            <a:pPr marL="396000" lvl="0" indent="-396000" algn="just">
              <a:buFont typeface="Wingdings" pitchFamily="2" charset="2"/>
              <a:buChar char="v"/>
            </a:pPr>
            <a:r>
              <a:rPr lang="el-GR" sz="2500" dirty="0"/>
              <a:t>Προσλήφθηκε Ιατρός Εργασίας (τα περισσότερα Δημόσια Νοσοκομεία της χώρας δεν διαθέτουν ιατρό εργασίας)</a:t>
            </a:r>
          </a:p>
          <a:p>
            <a:pPr marL="396000" lvl="0" indent="-396000" algn="just">
              <a:buFont typeface="Wingdings" pitchFamily="2" charset="2"/>
              <a:buChar char="v"/>
            </a:pPr>
            <a:r>
              <a:rPr lang="el-GR" sz="2500" dirty="0"/>
              <a:t>Λειτούργησε Βιωματικό εργαστήριο με τίτλο «ΟΜΑΔΕΣ ΔΙΑΧΕΙΡΙΣΗΣ ΕΡΓΑΣΙΑΚΟΥ STRESS»</a:t>
            </a:r>
            <a:endParaRPr lang="en-US" sz="2500" dirty="0"/>
          </a:p>
        </p:txBody>
      </p:sp>
      <p:sp>
        <p:nvSpPr>
          <p:cNvPr id="7" name="2 - Θέση περιεχομένου"/>
          <p:cNvSpPr txBox="1">
            <a:spLocks/>
          </p:cNvSpPr>
          <p:nvPr/>
        </p:nvSpPr>
        <p:spPr>
          <a:xfrm>
            <a:off x="755576" y="116632"/>
            <a:ext cx="7848872" cy="93610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p>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lang="el-GR" sz="2800" i="1" dirty="0"/>
              <a:t>Ασφαλείς συνθήκες λειτουργίας Νοσοκομείου </a:t>
            </a:r>
            <a:endParaRPr kumimoji="0" lang="en-US" sz="2800" i="1"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4"/>
            <a:ext cx="8784976" cy="6001643"/>
          </a:xfrm>
          <a:prstGeom prst="rect">
            <a:avLst/>
          </a:prstGeom>
          <a:noFill/>
        </p:spPr>
        <p:txBody>
          <a:bodyPr wrap="square" rtlCol="0">
            <a:spAutoFit/>
          </a:bodyPr>
          <a:lstStyle/>
          <a:p>
            <a:pPr marL="396000" indent="-396000" algn="just">
              <a:buFont typeface="Wingdings" pitchFamily="2" charset="2"/>
              <a:buChar char="v"/>
            </a:pPr>
            <a:r>
              <a:rPr lang="el-GR" sz="2400" dirty="0"/>
              <a:t>Δημιουργήθηκε Γραφείο Ποιότητας Έρευνας και Συνεχιζόμενης Εκπαίδευσης (2018)</a:t>
            </a:r>
          </a:p>
          <a:p>
            <a:pPr marL="396000" indent="-396000" algn="just">
              <a:buFont typeface="Wingdings" pitchFamily="2" charset="2"/>
              <a:buChar char="v"/>
            </a:pPr>
            <a:r>
              <a:rPr lang="el-GR" sz="2400" dirty="0"/>
              <a:t>Αναπτύχθηκε συνεργασία με την Ένωση Νοσηλευτών/τριών Ελλάδος για ανάπτυξη εκπαιδευτικών προγραμμάτων</a:t>
            </a:r>
          </a:p>
          <a:p>
            <a:pPr marL="396000" indent="-396000" algn="just">
              <a:buFont typeface="Wingdings" pitchFamily="2" charset="2"/>
              <a:buChar char="v"/>
            </a:pPr>
            <a:r>
              <a:rPr lang="el-GR" sz="2400" dirty="0"/>
              <a:t>Φιλοξενήθηκε στο Νοσοκομείο ημερίδα του Εθνικού Δικτύου Νοσοκομείων και Υπηρεσιών Προαγωγής Υγείας (12-13/6/2019) </a:t>
            </a:r>
          </a:p>
          <a:p>
            <a:pPr marL="396000" indent="-396000" algn="just">
              <a:buFont typeface="Wingdings" pitchFamily="2" charset="2"/>
              <a:buChar char="v"/>
            </a:pPr>
            <a:r>
              <a:rPr lang="el-GR" sz="2400" dirty="0"/>
              <a:t>Η Νοσηλευτική Υπηρεσία διοργάνωσε 3 διεπιστημονικές διημερίδες υπό την αιγίδα του Υπουργείου Υγείας και έχει ολοκληρώσει το πρόγραμμα και την προετοιμασία της τέταρτης</a:t>
            </a:r>
          </a:p>
          <a:p>
            <a:pPr marL="396000" lvl="1" indent="-396000" algn="just">
              <a:buFont typeface="Wingdings" pitchFamily="2" charset="2"/>
              <a:buChar char="v"/>
            </a:pPr>
            <a:r>
              <a:rPr lang="el-GR" sz="2400" dirty="0"/>
              <a:t>Η Καρδιολογική Κλινική διοργάνωσε 4 διεπιστημονικές διημερίδες</a:t>
            </a:r>
          </a:p>
          <a:p>
            <a:pPr marL="396000" lvl="1" indent="-396000" algn="just">
              <a:buFont typeface="Wingdings" pitchFamily="2" charset="2"/>
              <a:buChar char="v"/>
            </a:pPr>
            <a:r>
              <a:rPr lang="el-GR" sz="2400" dirty="0"/>
              <a:t>Ημερίδες και Διημερίδες διοργανώθηκαν από την Παθολογική Κλινική (28-29/11/2019), την ΩΡΛ κλινική (30/11/2019) και το Γραφείο Προστασίας Δικαιωμάτων Ληπτών Υπηρεσιών Υγείας (1/3/2019) </a:t>
            </a:r>
            <a:endParaRPr lang="en-US" sz="2400" dirty="0"/>
          </a:p>
          <a:p>
            <a:pPr marL="396000" indent="-396000" algn="just">
              <a:buFont typeface="Wingdings" pitchFamily="2" charset="2"/>
              <a:buChar char="v"/>
            </a:pPr>
            <a:endParaRPr lang="en-US" sz="2400" dirty="0"/>
          </a:p>
        </p:txBody>
      </p:sp>
      <p:sp>
        <p:nvSpPr>
          <p:cNvPr id="5" name="2 - Θέση περιεχομένου"/>
          <p:cNvSpPr txBox="1">
            <a:spLocks/>
          </p:cNvSpPr>
          <p:nvPr/>
        </p:nvSpPr>
        <p:spPr>
          <a:xfrm>
            <a:off x="683568" y="116632"/>
            <a:ext cx="7848872" cy="93610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Ανάπτυξη</a:t>
            </a:r>
            <a:r>
              <a:rPr kumimoji="0" lang="el-GR" sz="2800" b="1" i="0" u="none" strike="noStrike" kern="1200" cap="none" spc="0" normalizeH="0" noProof="0" dirty="0">
                <a:ln>
                  <a:noFill/>
                </a:ln>
                <a:solidFill>
                  <a:schemeClr val="dk1"/>
                </a:solidFill>
                <a:effectLst/>
                <a:uLnTx/>
                <a:uFillTx/>
                <a:latin typeface="+mn-lt"/>
                <a:ea typeface="+mn-ea"/>
                <a:cs typeface="+mn-cs"/>
              </a:rPr>
              <a:t> και Εκπαίδευση Ανθρώπινου Δυναμικού </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4"/>
            <a:ext cx="8784976" cy="5632311"/>
          </a:xfrm>
          <a:prstGeom prst="rect">
            <a:avLst/>
          </a:prstGeom>
          <a:noFill/>
        </p:spPr>
        <p:txBody>
          <a:bodyPr wrap="square" rtlCol="0">
            <a:spAutoFit/>
          </a:bodyPr>
          <a:lstStyle/>
          <a:p>
            <a:pPr marL="396000" indent="-396000" algn="just">
              <a:buFont typeface="Wingdings" pitchFamily="2" charset="2"/>
              <a:buChar char="v"/>
            </a:pPr>
            <a:r>
              <a:rPr lang="el-GR" sz="2400" b="1" dirty="0">
                <a:solidFill>
                  <a:srgbClr val="FF0000"/>
                </a:solidFill>
              </a:rPr>
              <a:t>Αναλάβαμε την Κοινωνική μας Ευθύνη</a:t>
            </a:r>
            <a:r>
              <a:rPr lang="el-GR" sz="2400" dirty="0">
                <a:solidFill>
                  <a:srgbClr val="FF0000"/>
                </a:solidFill>
              </a:rPr>
              <a:t>:</a:t>
            </a:r>
          </a:p>
          <a:p>
            <a:pPr marL="396000" indent="-396000" algn="just">
              <a:buFont typeface="Wingdings" pitchFamily="2" charset="2"/>
              <a:buChar char="ü"/>
            </a:pPr>
            <a:r>
              <a:rPr lang="el-GR" sz="2400" dirty="0"/>
              <a:t>Κατά την τελευταία 3ετία  επισκέφτηκαν τα εξωτερικά ιατρεία 18.218 ανασφάλιστοι (67% περίπου έλληνες πολίτες που είχαν χάσει το ασφαλιστικό τους δικαίωμα)</a:t>
            </a:r>
          </a:p>
          <a:p>
            <a:pPr marL="396000" lvl="0" indent="-396000" algn="just">
              <a:buFont typeface="Wingdings" pitchFamily="2" charset="2"/>
              <a:buChar char="ü"/>
            </a:pPr>
            <a:r>
              <a:rPr lang="el-GR" sz="2400" dirty="0"/>
              <a:t>Την τελευταία 3ετία νοσηλεύτηκαν 89 πρόσφυγες και έκαναν χρήση υπηρεσιών ύψους 95.000 € περίπου</a:t>
            </a:r>
            <a:endParaRPr lang="en-US" sz="2400" dirty="0"/>
          </a:p>
          <a:p>
            <a:pPr marL="396000" lvl="0" indent="-396000" algn="just">
              <a:buFont typeface="Wingdings" pitchFamily="2" charset="2"/>
              <a:buChar char="ü"/>
            </a:pPr>
            <a:r>
              <a:rPr lang="el-GR" sz="2400" dirty="0"/>
              <a:t>Κατ’ εφαρμογή του νόμου 4368/2016 διεγράφησαν όλες οι οφειλές από παλαιότερες χρήσεις (ύψους 57.000,11 ευρώ που αφορούσαν 74 συμπολίτες μας που νοσηλεύτηκαν και αδυνατούσαν να πληρώσουν)</a:t>
            </a:r>
          </a:p>
          <a:p>
            <a:pPr marL="396000" lvl="0" indent="-396000" algn="just">
              <a:buFont typeface="Wingdings" pitchFamily="2" charset="2"/>
              <a:buChar char="ü"/>
            </a:pPr>
            <a:r>
              <a:rPr lang="el-GR" sz="2400" dirty="0"/>
              <a:t>Κατά την 3ετία 2016-2018 νοσηλεύτηκαν 2.940 ασθενείς και έκαναν χρήση του νόμου 4368/2016, καταδεικνύοντας  ότι κατά το προηγούμενο χρονικό διάστημα μεγάλος αριθμός συμπολιτών μας δεν έκανε χρήση των υπηρεσιών υγείας, εξαιτίας της αδυναμίας τους να πληρώσουν το αντίτιμο</a:t>
            </a:r>
            <a:endParaRPr lang="en-US" sz="2400" dirty="0"/>
          </a:p>
        </p:txBody>
      </p:sp>
      <p:sp>
        <p:nvSpPr>
          <p:cNvPr id="6" name="2 - Θέση περιεχομένου"/>
          <p:cNvSpPr txBox="1">
            <a:spLocks/>
          </p:cNvSpPr>
          <p:nvPr/>
        </p:nvSpPr>
        <p:spPr>
          <a:xfrm>
            <a:off x="827584" y="116632"/>
            <a:ext cx="7848872" cy="93610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Συνεργασίες</a:t>
            </a:r>
            <a:r>
              <a:rPr kumimoji="0" lang="el-GR" sz="2800" b="1" i="0" u="none" strike="noStrike" kern="1200" cap="none" spc="0" normalizeH="0" noProof="0" dirty="0">
                <a:ln>
                  <a:noFill/>
                </a:ln>
                <a:solidFill>
                  <a:schemeClr val="dk1"/>
                </a:solidFill>
                <a:effectLst/>
                <a:uLnTx/>
                <a:uFillTx/>
                <a:latin typeface="+mn-lt"/>
                <a:ea typeface="+mn-ea"/>
                <a:cs typeface="+mn-cs"/>
              </a:rPr>
              <a:t> και Εξωστρέφεια</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5"/>
            <a:ext cx="8784976" cy="6001643"/>
          </a:xfrm>
          <a:prstGeom prst="rect">
            <a:avLst/>
          </a:prstGeom>
          <a:noFill/>
        </p:spPr>
        <p:txBody>
          <a:bodyPr wrap="square" rtlCol="0">
            <a:spAutoFit/>
          </a:bodyPr>
          <a:lstStyle/>
          <a:p>
            <a:pPr marL="396000" indent="-396000" algn="just">
              <a:buFont typeface="Wingdings" pitchFamily="2" charset="2"/>
              <a:buChar char="v"/>
            </a:pPr>
            <a:r>
              <a:rPr lang="el-GR" sz="2400" b="1" dirty="0">
                <a:solidFill>
                  <a:srgbClr val="FF0000"/>
                </a:solidFill>
              </a:rPr>
              <a:t>Υλοποιήσαμε παρεμβάσεις στη Κοινότητα</a:t>
            </a:r>
            <a:r>
              <a:rPr lang="el-GR" sz="2400" dirty="0">
                <a:solidFill>
                  <a:srgbClr val="FF0000"/>
                </a:solidFill>
              </a:rPr>
              <a:t>:</a:t>
            </a:r>
          </a:p>
          <a:p>
            <a:pPr marL="396000" indent="-396000" algn="just">
              <a:buFont typeface="Wingdings" pitchFamily="2" charset="2"/>
              <a:buChar char="ü"/>
            </a:pPr>
            <a:r>
              <a:rPr lang="el-GR" sz="2400" dirty="0"/>
              <a:t>Η ΩΡΛ κλινική του Γ.Ν.Α. «Η ΕΛΠΙΣ»  είναι η μόνη ΩΡΛ κλινική, που συμμετείχε στο πρόγραμμα προληπτικού ελέγχου αλλεργίας ανωτέρου αναπνευστικού του πληθυσμού της Πελοποννήσου. </a:t>
            </a:r>
            <a:endParaRPr lang="en-US" sz="2400" dirty="0"/>
          </a:p>
          <a:p>
            <a:pPr marL="396000" indent="-396000" algn="just">
              <a:buFont typeface="Wingdings" pitchFamily="2" charset="2"/>
              <a:buChar char="v"/>
            </a:pPr>
            <a:r>
              <a:rPr lang="el-GR" sz="2400" b="1" dirty="0">
                <a:solidFill>
                  <a:srgbClr val="FF0000"/>
                </a:solidFill>
              </a:rPr>
              <a:t>Προβολή και ιστορική συνέχεια του Νοσοκομείου:</a:t>
            </a:r>
          </a:p>
          <a:p>
            <a:pPr marL="396000" indent="-396000" algn="just">
              <a:buFont typeface="Wingdings" pitchFamily="2" charset="2"/>
              <a:buChar char="ü"/>
            </a:pPr>
            <a:r>
              <a:rPr lang="el-GR" sz="2400" dirty="0"/>
              <a:t>Εκπονήθηκε ειδική Μελέτη της Ιστορίας του Νοσοκομείου</a:t>
            </a:r>
          </a:p>
          <a:p>
            <a:pPr marL="396000" indent="-396000" algn="just">
              <a:buFont typeface="Wingdings" pitchFamily="2" charset="2"/>
              <a:buChar char="ü"/>
            </a:pPr>
            <a:r>
              <a:rPr lang="el-GR" sz="2400" dirty="0"/>
              <a:t>Παρουσιάστηκε η ιστορία του Ιστορικού αρχείου του Νοσοκομείου στα Γενικά Αρχεία του Κράτους και συνεννόηση για τη διάσωση του ιστορικού Αρχείου</a:t>
            </a:r>
          </a:p>
          <a:p>
            <a:pPr marL="396000" indent="-396000" algn="just">
              <a:buFont typeface="Wingdings" pitchFamily="2" charset="2"/>
              <a:buChar char="ü"/>
            </a:pPr>
            <a:r>
              <a:rPr lang="el-GR" sz="2400" dirty="0"/>
              <a:t>Σχεδιάστηκε νέο λογότυπο του νοσοκομείου, το οποίο του έδωσε νέα εταιρική ταυτότητα</a:t>
            </a:r>
          </a:p>
          <a:p>
            <a:pPr marL="396000" indent="-396000" algn="just">
              <a:buFont typeface="Wingdings" pitchFamily="2" charset="2"/>
              <a:buChar char="ü"/>
            </a:pPr>
            <a:r>
              <a:rPr lang="el-GR" sz="2400" dirty="0"/>
              <a:t>Δημιουργήθηκε νέο </a:t>
            </a:r>
            <a:r>
              <a:rPr lang="el-GR" sz="2400" dirty="0" err="1"/>
              <a:t>διαδραστικό</a:t>
            </a:r>
            <a:r>
              <a:rPr lang="el-GR" sz="2400" dirty="0"/>
              <a:t> </a:t>
            </a:r>
            <a:r>
              <a:rPr lang="el-GR" sz="2400" dirty="0" err="1"/>
              <a:t>site</a:t>
            </a:r>
            <a:r>
              <a:rPr lang="el-GR" sz="2400" dirty="0"/>
              <a:t> που προσφέρει ποιοτικές υπηρεσίες ενημέρωσης και εξυπηρέτησης των πολιτών και παρουσίασης της λειτουργίας του νοσοκομείου και της ιστορικής του σημασίας για το Εθνικό Σύστημα Υγείας.</a:t>
            </a:r>
            <a:endParaRPr lang="en-US" sz="2400" dirty="0"/>
          </a:p>
          <a:p>
            <a:pPr marL="396000" indent="-396000" algn="just">
              <a:buFont typeface="Wingdings" pitchFamily="2" charset="2"/>
              <a:buChar char="ü"/>
            </a:pPr>
            <a:endParaRPr lang="en-US" sz="2400" dirty="0"/>
          </a:p>
        </p:txBody>
      </p:sp>
      <p:sp>
        <p:nvSpPr>
          <p:cNvPr id="6" name="2 - Θέση περιεχομένου"/>
          <p:cNvSpPr txBox="1">
            <a:spLocks/>
          </p:cNvSpPr>
          <p:nvPr/>
        </p:nvSpPr>
        <p:spPr>
          <a:xfrm>
            <a:off x="827584" y="116632"/>
            <a:ext cx="7848872" cy="93610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Συνεργασίες</a:t>
            </a:r>
            <a:r>
              <a:rPr kumimoji="0" lang="el-GR" sz="2800" b="1" i="0" u="none" strike="noStrike" kern="1200" cap="none" spc="0" normalizeH="0" noProof="0" dirty="0">
                <a:ln>
                  <a:noFill/>
                </a:ln>
                <a:solidFill>
                  <a:schemeClr val="dk1"/>
                </a:solidFill>
                <a:effectLst/>
                <a:uLnTx/>
                <a:uFillTx/>
                <a:latin typeface="+mn-lt"/>
                <a:ea typeface="+mn-ea"/>
                <a:cs typeface="+mn-cs"/>
              </a:rPr>
              <a:t> και Εξωστρέφεια</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6" name="1 - Τίτλος"/>
          <p:cNvSpPr>
            <a:spLocks noGrp="1"/>
          </p:cNvSpPr>
          <p:nvPr>
            <p:ph type="title"/>
          </p:nvPr>
        </p:nvSpPr>
        <p:spPr>
          <a:xfrm>
            <a:off x="179512" y="188640"/>
            <a:ext cx="8784976" cy="576064"/>
          </a:xfrm>
        </p:spPr>
        <p:txBody>
          <a:bodyPr>
            <a:normAutofit/>
          </a:bodyPr>
          <a:lstStyle/>
          <a:p>
            <a:pPr algn="ctr"/>
            <a:r>
              <a:rPr lang="el-GR" sz="2900" b="1" dirty="0"/>
              <a:t>Απολογισμός 2016-2019</a:t>
            </a:r>
            <a:endParaRPr lang="en-US" sz="2900" b="1" dirty="0"/>
          </a:p>
        </p:txBody>
      </p:sp>
      <p:sp>
        <p:nvSpPr>
          <p:cNvPr id="18" name="2 - Θέση περιεχομένου"/>
          <p:cNvSpPr>
            <a:spLocks noGrp="1"/>
          </p:cNvSpPr>
          <p:nvPr>
            <p:ph idx="1"/>
          </p:nvPr>
        </p:nvSpPr>
        <p:spPr>
          <a:xfrm>
            <a:off x="755576" y="1052736"/>
            <a:ext cx="7848872" cy="1008112"/>
          </a:xfrm>
        </p:spPr>
        <p:style>
          <a:lnRef idx="1">
            <a:schemeClr val="accent2"/>
          </a:lnRef>
          <a:fillRef idx="2">
            <a:schemeClr val="accent2"/>
          </a:fillRef>
          <a:effectRef idx="1">
            <a:schemeClr val="accent2"/>
          </a:effectRef>
          <a:fontRef idx="minor">
            <a:schemeClr val="dk1"/>
          </a:fontRef>
        </p:style>
        <p:txBody>
          <a:bodyPr anchor="ctr">
            <a:normAutofit/>
          </a:bodyPr>
          <a:lstStyle/>
          <a:p>
            <a:pPr marL="72000" indent="0" algn="ctr">
              <a:lnSpc>
                <a:spcPct val="110000"/>
              </a:lnSpc>
              <a:buNone/>
            </a:pPr>
            <a:r>
              <a:rPr lang="el-GR" sz="2800" b="1" dirty="0"/>
              <a:t>Οικονομικός και Λειτουργικός </a:t>
            </a:r>
            <a:r>
              <a:rPr lang="el-GR" sz="2800" b="1" dirty="0" err="1"/>
              <a:t>Εξορθολογισμός</a:t>
            </a:r>
            <a:r>
              <a:rPr lang="el-GR" sz="2800" b="1" dirty="0"/>
              <a:t> </a:t>
            </a:r>
            <a:endParaRPr lang="en-US" sz="2800" b="1" dirty="0"/>
          </a:p>
        </p:txBody>
      </p:sp>
      <p:sp>
        <p:nvSpPr>
          <p:cNvPr id="9" name="2 - Θέση περιεχομένου"/>
          <p:cNvSpPr txBox="1">
            <a:spLocks/>
          </p:cNvSpPr>
          <p:nvPr/>
        </p:nvSpPr>
        <p:spPr>
          <a:xfrm>
            <a:off x="755576" y="3501008"/>
            <a:ext cx="7848872" cy="864096"/>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Υποδομές και Ασφάλεια</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
        <p:nvSpPr>
          <p:cNvPr id="10" name="2 - Θέση περιεχομένου"/>
          <p:cNvSpPr txBox="1">
            <a:spLocks/>
          </p:cNvSpPr>
          <p:nvPr/>
        </p:nvSpPr>
        <p:spPr>
          <a:xfrm>
            <a:off x="755576" y="4581128"/>
            <a:ext cx="7848872" cy="93610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Ανάπτυξη</a:t>
            </a:r>
            <a:r>
              <a:rPr kumimoji="0" lang="el-GR" sz="2800" b="1" i="0" u="none" strike="noStrike" kern="1200" cap="none" spc="0" normalizeH="0" noProof="0" dirty="0">
                <a:ln>
                  <a:noFill/>
                </a:ln>
                <a:solidFill>
                  <a:schemeClr val="dk1"/>
                </a:solidFill>
                <a:effectLst/>
                <a:uLnTx/>
                <a:uFillTx/>
                <a:latin typeface="+mn-lt"/>
                <a:ea typeface="+mn-ea"/>
                <a:cs typeface="+mn-cs"/>
              </a:rPr>
              <a:t> και Εκπαίδευση Ανθρώπινου Δυναμικού </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
        <p:nvSpPr>
          <p:cNvPr id="11" name="2 - Θέση περιεχομένου"/>
          <p:cNvSpPr txBox="1">
            <a:spLocks/>
          </p:cNvSpPr>
          <p:nvPr/>
        </p:nvSpPr>
        <p:spPr>
          <a:xfrm>
            <a:off x="755576" y="5733256"/>
            <a:ext cx="7848872" cy="93610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Συνεργασίες</a:t>
            </a:r>
            <a:r>
              <a:rPr kumimoji="0" lang="el-GR" sz="2800" b="1" i="0" u="none" strike="noStrike" kern="1200" cap="none" spc="0" normalizeH="0" noProof="0" dirty="0">
                <a:ln>
                  <a:noFill/>
                </a:ln>
                <a:solidFill>
                  <a:schemeClr val="dk1"/>
                </a:solidFill>
                <a:effectLst/>
                <a:uLnTx/>
                <a:uFillTx/>
                <a:latin typeface="+mn-lt"/>
                <a:ea typeface="+mn-ea"/>
                <a:cs typeface="+mn-cs"/>
              </a:rPr>
              <a:t> και Εξωστρέφεια</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
        <p:nvSpPr>
          <p:cNvPr id="12" name="2 - Θέση περιεχομένου"/>
          <p:cNvSpPr txBox="1">
            <a:spLocks/>
          </p:cNvSpPr>
          <p:nvPr/>
        </p:nvSpPr>
        <p:spPr>
          <a:xfrm>
            <a:off x="755576" y="2276872"/>
            <a:ext cx="7848872" cy="1008112"/>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2800" b="1" i="0" u="none" strike="noStrike" kern="1200" cap="none" spc="0" normalizeH="0" baseline="0" noProof="0" dirty="0">
                <a:ln>
                  <a:noFill/>
                </a:ln>
                <a:solidFill>
                  <a:schemeClr val="dk1"/>
                </a:solidFill>
                <a:effectLst/>
                <a:uLnTx/>
                <a:uFillTx/>
                <a:latin typeface="+mn-lt"/>
                <a:ea typeface="+mn-ea"/>
                <a:cs typeface="+mn-cs"/>
              </a:rPr>
              <a:t>Βελτίωση ποιότητας υπηρεσιών για</a:t>
            </a:r>
            <a:r>
              <a:rPr kumimoji="0" lang="el-GR" sz="2800" b="1" i="0" u="none" strike="noStrike" kern="1200" cap="none" spc="0" normalizeH="0" noProof="0" dirty="0">
                <a:ln>
                  <a:noFill/>
                </a:ln>
                <a:solidFill>
                  <a:schemeClr val="dk1"/>
                </a:solidFill>
                <a:effectLst/>
                <a:uLnTx/>
                <a:uFillTx/>
                <a:latin typeface="+mn-lt"/>
                <a:ea typeface="+mn-ea"/>
                <a:cs typeface="+mn-cs"/>
              </a:rPr>
              <a:t> τον πολίτη</a:t>
            </a:r>
            <a:endParaRPr kumimoji="0" lang="en-US" sz="2800" b="1" i="0"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5"/>
            <a:ext cx="8784976" cy="4893647"/>
          </a:xfrm>
          <a:prstGeom prst="rect">
            <a:avLst/>
          </a:prstGeom>
          <a:noFill/>
        </p:spPr>
        <p:txBody>
          <a:bodyPr wrap="square" rtlCol="0">
            <a:spAutoFit/>
          </a:bodyPr>
          <a:lstStyle/>
          <a:p>
            <a:pPr marL="396000" indent="-396000" algn="just">
              <a:buFont typeface="Wingdings" pitchFamily="2" charset="2"/>
              <a:buChar char="v"/>
            </a:pPr>
            <a:r>
              <a:rPr lang="el-GR" sz="2400" b="1" dirty="0">
                <a:solidFill>
                  <a:srgbClr val="FF0000"/>
                </a:solidFill>
              </a:rPr>
              <a:t>Ολοκλήρωση δρομολογημένων ενεργειών</a:t>
            </a:r>
            <a:r>
              <a:rPr lang="el-GR" sz="2400" dirty="0">
                <a:solidFill>
                  <a:srgbClr val="FF0000"/>
                </a:solidFill>
              </a:rPr>
              <a:t>:</a:t>
            </a:r>
          </a:p>
          <a:p>
            <a:pPr marL="396000" indent="-396000" algn="just"/>
            <a:endParaRPr lang="el-GR" sz="2400" dirty="0"/>
          </a:p>
          <a:p>
            <a:pPr marL="396000" indent="-396000" algn="just">
              <a:buFont typeface="Wingdings" pitchFamily="2" charset="2"/>
              <a:buChar char="ü"/>
            </a:pPr>
            <a:r>
              <a:rPr lang="el-GR" sz="2400" dirty="0"/>
              <a:t>Εφαρμογή Νέου Σύγχρονου Αναπτυξιακού Οργανισμού που έχει εγκριθεί από το ΚΕ.ΣΥ.ΠΕ. και μεταξύ άλλων προβλέπει αύξηση των κλινών από 200 σε 260, διόρθωση προβληματικών σημείων Οργανισμού του 2012, αύξηση του αριθμού των Τμημάτων και των παρεχόμενων υπηρεσιών υγείας. </a:t>
            </a:r>
          </a:p>
          <a:p>
            <a:pPr marL="396000" indent="-396000" algn="just">
              <a:buFont typeface="Wingdings" pitchFamily="2" charset="2"/>
              <a:buChar char="ü"/>
            </a:pPr>
            <a:r>
              <a:rPr lang="el-GR" sz="2400" dirty="0"/>
              <a:t>Εγκατάσταση 50 </a:t>
            </a:r>
            <a:r>
              <a:rPr lang="el-GR" sz="2400" dirty="0" err="1"/>
              <a:t>κλίνων</a:t>
            </a:r>
            <a:r>
              <a:rPr lang="el-GR" sz="2400" dirty="0"/>
              <a:t> που έχουν εξασφαλιστεί και βρίσκονται σε φάση ολοκλήρωσης της διαγωνιστικής διαδικασίας</a:t>
            </a:r>
          </a:p>
          <a:p>
            <a:pPr marL="396000" indent="-396000" algn="just">
              <a:buFont typeface="Wingdings" pitchFamily="2" charset="2"/>
              <a:buChar char="ü"/>
            </a:pPr>
            <a:r>
              <a:rPr lang="el-GR" sz="2400" dirty="0"/>
              <a:t>Αγορά και τοποθέτηση νέου αξονικού τομογράφου 16 τομών</a:t>
            </a:r>
          </a:p>
          <a:p>
            <a:pPr marL="396000" indent="-396000" algn="just">
              <a:buFont typeface="Wingdings" pitchFamily="2" charset="2"/>
              <a:buChar char="ü"/>
            </a:pPr>
            <a:r>
              <a:rPr lang="el-GR" sz="2400" dirty="0"/>
              <a:t>Ολοκλήρωση εργασιών στην Α’ Χειρουργική Κλινική (έχουν ολοκληρωθεί οι διαγωνιστικές διαδικασίες και ξεκινούν οι εργασίες)</a:t>
            </a:r>
            <a:endParaRPr lang="en-US" sz="2400" dirty="0"/>
          </a:p>
        </p:txBody>
      </p:sp>
      <p:sp>
        <p:nvSpPr>
          <p:cNvPr id="5" name="1 - Τίτλος"/>
          <p:cNvSpPr>
            <a:spLocks noGrp="1"/>
          </p:cNvSpPr>
          <p:nvPr>
            <p:ph type="title"/>
          </p:nvPr>
        </p:nvSpPr>
        <p:spPr>
          <a:xfrm>
            <a:off x="179512" y="116632"/>
            <a:ext cx="8784976" cy="576064"/>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l-GR" sz="2900" b="1" dirty="0"/>
              <a:t>Στρατηγικός Προγραμματισμός 2020-2022</a:t>
            </a:r>
            <a:endParaRPr lang="en-US" sz="2900" b="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79512" y="1124745"/>
            <a:ext cx="8784976" cy="5262979"/>
          </a:xfrm>
          <a:prstGeom prst="rect">
            <a:avLst/>
          </a:prstGeom>
          <a:noFill/>
        </p:spPr>
        <p:txBody>
          <a:bodyPr wrap="square" rtlCol="0">
            <a:spAutoFit/>
          </a:bodyPr>
          <a:lstStyle/>
          <a:p>
            <a:pPr marL="396000" indent="-396000" algn="just">
              <a:buFont typeface="Wingdings" pitchFamily="2" charset="2"/>
              <a:buChar char="v"/>
            </a:pPr>
            <a:r>
              <a:rPr lang="el-GR" sz="2400" dirty="0"/>
              <a:t>Στην επόμενη τριετία παράλληλα με την υλοποίηση των έργων που έχουν ήδη ενταχθεί στο Πρόγραμμα Δημοσίων Επενδύσεων:  </a:t>
            </a:r>
            <a:r>
              <a:rPr lang="el-GR" sz="2400" b="1" i="1" dirty="0"/>
              <a:t>Ανακαίνιση χειρουργείων και Ανακαίνιση μαγειρείων του νοσοκομείου</a:t>
            </a:r>
          </a:p>
          <a:p>
            <a:pPr marL="396000" indent="-396000" algn="just">
              <a:buFont typeface="Wingdings" pitchFamily="2" charset="2"/>
              <a:buChar char="v"/>
            </a:pPr>
            <a:endParaRPr lang="el-GR" sz="2400" b="1" i="1" dirty="0"/>
          </a:p>
          <a:p>
            <a:pPr marL="396000" indent="-396000" algn="just">
              <a:buFont typeface="Wingdings" pitchFamily="2" charset="2"/>
              <a:buChar char="v"/>
            </a:pPr>
            <a:r>
              <a:rPr lang="el-GR" sz="2400" b="1" i="1" dirty="0"/>
              <a:t>Κατασκευή Πολυδύναμου Κέντρου </a:t>
            </a:r>
            <a:r>
              <a:rPr lang="el-GR" sz="2400" dirty="0"/>
              <a:t>5.500 τετραγωνικών, έργο ύψους 7,5 εκατομμυρίων ευρώ, που θα προσθέσει 5.500τ.μ. ωφέλιμου χώρου στο νοσοκομείο</a:t>
            </a:r>
          </a:p>
          <a:p>
            <a:pPr marL="396000" indent="-396000" algn="just">
              <a:buFont typeface="Wingdings" pitchFamily="2" charset="2"/>
              <a:buChar char="v"/>
            </a:pPr>
            <a:endParaRPr lang="el-GR" sz="2400" b="1" i="1" dirty="0"/>
          </a:p>
          <a:p>
            <a:pPr marL="396000" indent="-396000" algn="just">
              <a:buFont typeface="Wingdings" pitchFamily="2" charset="2"/>
              <a:buChar char="v"/>
            </a:pPr>
            <a:r>
              <a:rPr lang="el-GR" sz="2400" b="1" i="1" dirty="0"/>
              <a:t>Ενεργειακή αναβάθμιση του Νοσοκομείου </a:t>
            </a:r>
            <a:r>
              <a:rPr lang="el-GR" sz="2400" dirty="0"/>
              <a:t>ύψους 3 εκατομμυρίων ευρώ</a:t>
            </a:r>
          </a:p>
          <a:p>
            <a:pPr marL="396000" indent="-396000" algn="just">
              <a:buFont typeface="Wingdings" pitchFamily="2" charset="2"/>
              <a:buChar char="v"/>
            </a:pPr>
            <a:endParaRPr lang="el-GR" sz="2400" b="1" i="1" dirty="0"/>
          </a:p>
          <a:p>
            <a:pPr marL="396000" indent="-396000" algn="just">
              <a:buFont typeface="Wingdings" pitchFamily="2" charset="2"/>
              <a:buChar char="v"/>
            </a:pPr>
            <a:r>
              <a:rPr lang="el-GR" sz="2400" b="1" i="1" dirty="0"/>
              <a:t>Εγκατάσταση πλήρους Συστήματος Δικτυακής Κάλυψης </a:t>
            </a:r>
            <a:r>
              <a:rPr lang="el-GR" sz="2400" dirty="0"/>
              <a:t>σε όλους του χώρους του Νοσοκομείου ύψους 200.000€.</a:t>
            </a:r>
            <a:endParaRPr lang="en-US" sz="2400" dirty="0"/>
          </a:p>
        </p:txBody>
      </p:sp>
      <p:sp>
        <p:nvSpPr>
          <p:cNvPr id="5" name="1 - Τίτλος"/>
          <p:cNvSpPr>
            <a:spLocks noGrp="1"/>
          </p:cNvSpPr>
          <p:nvPr>
            <p:ph type="title"/>
          </p:nvPr>
        </p:nvSpPr>
        <p:spPr>
          <a:xfrm>
            <a:off x="179512" y="116632"/>
            <a:ext cx="8784976" cy="576064"/>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l-GR" sz="2900" b="1" dirty="0"/>
              <a:t>Στρατηγικός Προγραμματισμός 2020-2022</a:t>
            </a:r>
            <a:endParaRPr lang="en-US" sz="2900" b="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4" name="13 - TextBox"/>
          <p:cNvSpPr txBox="1"/>
          <p:nvPr/>
        </p:nvSpPr>
        <p:spPr>
          <a:xfrm>
            <a:off x="107504" y="856357"/>
            <a:ext cx="8784976" cy="6370975"/>
          </a:xfrm>
          <a:prstGeom prst="rect">
            <a:avLst/>
          </a:prstGeom>
          <a:noFill/>
        </p:spPr>
        <p:txBody>
          <a:bodyPr wrap="square" rtlCol="0">
            <a:spAutoFit/>
          </a:bodyPr>
          <a:lstStyle/>
          <a:p>
            <a:pPr marL="396000" indent="-396000" algn="just">
              <a:buFont typeface="Wingdings" pitchFamily="2" charset="2"/>
              <a:buChar char="v"/>
            </a:pPr>
            <a:r>
              <a:rPr lang="el-GR" sz="2400" b="1" dirty="0">
                <a:solidFill>
                  <a:srgbClr val="FF0000"/>
                </a:solidFill>
              </a:rPr>
              <a:t>Σε συνεργασία με Δήμο Αθηναίων:</a:t>
            </a:r>
          </a:p>
          <a:p>
            <a:pPr marL="396000" indent="-396000" algn="just">
              <a:buFont typeface="Wingdings" pitchFamily="2" charset="2"/>
              <a:buChar char="ü"/>
            </a:pPr>
            <a:r>
              <a:rPr lang="el-GR" sz="2400" dirty="0"/>
              <a:t>Οργάνωση </a:t>
            </a:r>
            <a:r>
              <a:rPr lang="el-GR" sz="2400" b="1" dirty="0"/>
              <a:t>Ολοκληρωμένου Συστήματος Υγείας του Δήμου Αθηναίων με Κέντρο αναφοράς το Γ.Ν.Α. «Η ΕΛΠΙΣ» </a:t>
            </a:r>
            <a:r>
              <a:rPr lang="el-GR" sz="2400" dirty="0"/>
              <a:t>και διασύνδεση του με τα Δημοτικά Ιατρεία, τις Τοπικές Υγειονομικές Δομές του Συστήματος Υγείας και τις λοιπές Υπηρεσίες του Δήμου</a:t>
            </a:r>
          </a:p>
          <a:p>
            <a:pPr marL="396000" indent="-396000" algn="just">
              <a:buFont typeface="Wingdings" pitchFamily="2" charset="2"/>
              <a:buChar char="ü"/>
            </a:pPr>
            <a:r>
              <a:rPr lang="el-GR" sz="2400" b="1" dirty="0"/>
              <a:t>Δημιουργία Πάρκου Υγείας </a:t>
            </a:r>
            <a:r>
              <a:rPr lang="el-GR" sz="2400" dirty="0"/>
              <a:t>στον ευρύτερο χώρο της περιοχής πέριξ του Γ.Ν.Α. «ΗΕΛΠΙΣ» </a:t>
            </a:r>
          </a:p>
          <a:p>
            <a:pPr marL="396000" indent="-396000" algn="just">
              <a:buFont typeface="Wingdings" pitchFamily="2" charset="2"/>
              <a:buChar char="ü"/>
            </a:pPr>
            <a:r>
              <a:rPr lang="el-GR" sz="2400" b="1" dirty="0"/>
              <a:t>Ανάδειξη του Ιστορικού Αρχείου</a:t>
            </a:r>
            <a:r>
              <a:rPr lang="el-GR" sz="2400" dirty="0"/>
              <a:t> του Γ.Ν.Α. «Η ΕΛΠΙΣ» στους χώρους του Πνευματικού Κέντρου του Δήμου Αθηναίων</a:t>
            </a:r>
            <a:endParaRPr lang="en-US" sz="2400" dirty="0"/>
          </a:p>
          <a:p>
            <a:pPr marL="396000" indent="-396000" algn="just"/>
            <a:endParaRPr lang="el-GR" sz="2400" b="1" dirty="0"/>
          </a:p>
          <a:p>
            <a:pPr marL="396000" indent="-396000" algn="just">
              <a:buFont typeface="Wingdings" pitchFamily="2" charset="2"/>
              <a:buChar char="v"/>
            </a:pPr>
            <a:r>
              <a:rPr lang="el-GR" sz="2400" b="1" dirty="0">
                <a:solidFill>
                  <a:srgbClr val="FF0000"/>
                </a:solidFill>
              </a:rPr>
              <a:t>Σε συνεργασία με το Πανεπιστήμιο Αθηνών:</a:t>
            </a:r>
          </a:p>
          <a:p>
            <a:pPr marL="396000" indent="-396000" algn="just">
              <a:buFont typeface="Wingdings" pitchFamily="2" charset="2"/>
              <a:buChar char="ü"/>
            </a:pPr>
            <a:r>
              <a:rPr lang="el-GR" sz="2400" dirty="0"/>
              <a:t>Αξιοποίηση και ανάδειξη του Ιστορικού Αρχείου</a:t>
            </a:r>
          </a:p>
          <a:p>
            <a:pPr marL="396000" indent="-396000" algn="just">
              <a:buFont typeface="Wingdings" pitchFamily="2" charset="2"/>
              <a:buChar char="ü"/>
            </a:pPr>
            <a:r>
              <a:rPr lang="el-GR" sz="2400" dirty="0"/>
              <a:t>Λειτουργική διασύνδεση με το Πανεπιστήμιο της Αθήνας ειδικά για την ανάπτυξη του Εκπαιδευτικού Κέντρου Κλινικής Φαρμακολογίας και τη δημιουργία σχετικής Πανεπιστημιακής κλινικής εντός του Νοσοκομείου. </a:t>
            </a:r>
            <a:endParaRPr lang="en-US" sz="2400" dirty="0"/>
          </a:p>
          <a:p>
            <a:pPr marL="396000" indent="-396000" algn="just">
              <a:buFont typeface="Wingdings" pitchFamily="2" charset="2"/>
              <a:buChar char="v"/>
            </a:pPr>
            <a:endParaRPr lang="en-US" sz="2400" dirty="0"/>
          </a:p>
        </p:txBody>
      </p:sp>
      <p:sp>
        <p:nvSpPr>
          <p:cNvPr id="5" name="1 - Τίτλος"/>
          <p:cNvSpPr>
            <a:spLocks noGrp="1"/>
          </p:cNvSpPr>
          <p:nvPr>
            <p:ph type="title"/>
          </p:nvPr>
        </p:nvSpPr>
        <p:spPr>
          <a:xfrm>
            <a:off x="179512" y="116632"/>
            <a:ext cx="8784976" cy="576064"/>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l-GR" sz="2900" b="1" dirty="0"/>
              <a:t>Στρατηγικός Προγραμματισμός 2020-2022</a:t>
            </a:r>
            <a:endParaRPr lang="en-US" sz="2900" b="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6" name="1 - Τίτλος"/>
          <p:cNvSpPr>
            <a:spLocks noGrp="1"/>
          </p:cNvSpPr>
          <p:nvPr>
            <p:ph type="title"/>
          </p:nvPr>
        </p:nvSpPr>
        <p:spPr>
          <a:xfrm>
            <a:off x="179512" y="116632"/>
            <a:ext cx="8784976" cy="576064"/>
          </a:xfrm>
        </p:spPr>
        <p:txBody>
          <a:bodyPr>
            <a:normAutofit/>
          </a:bodyPr>
          <a:lstStyle/>
          <a:p>
            <a:pPr algn="ctr"/>
            <a:r>
              <a:rPr lang="el-GR" sz="2900" b="1" dirty="0"/>
              <a:t>Απολογισμός 2016-2019</a:t>
            </a:r>
            <a:endParaRPr lang="en-US" sz="2900" b="1" dirty="0"/>
          </a:p>
        </p:txBody>
      </p:sp>
      <p:sp>
        <p:nvSpPr>
          <p:cNvPr id="18" name="2 - Θέση περιεχομένου"/>
          <p:cNvSpPr>
            <a:spLocks noGrp="1"/>
          </p:cNvSpPr>
          <p:nvPr>
            <p:ph idx="1"/>
          </p:nvPr>
        </p:nvSpPr>
        <p:spPr>
          <a:xfrm>
            <a:off x="683568" y="836712"/>
            <a:ext cx="7848872" cy="1008112"/>
          </a:xfrm>
        </p:spPr>
        <p:style>
          <a:lnRef idx="1">
            <a:schemeClr val="accent2"/>
          </a:lnRef>
          <a:fillRef idx="2">
            <a:schemeClr val="accent2"/>
          </a:fillRef>
          <a:effectRef idx="1">
            <a:schemeClr val="accent2"/>
          </a:effectRef>
          <a:fontRef idx="minor">
            <a:schemeClr val="dk1"/>
          </a:fontRef>
        </p:style>
        <p:txBody>
          <a:bodyPr anchor="ctr">
            <a:normAutofit/>
          </a:bodyPr>
          <a:lstStyle/>
          <a:p>
            <a:pPr marL="72000" indent="0" algn="ctr">
              <a:lnSpc>
                <a:spcPct val="110000"/>
              </a:lnSpc>
              <a:buNone/>
            </a:pPr>
            <a:r>
              <a:rPr lang="el-GR" sz="2800" b="1" dirty="0"/>
              <a:t>Οικονομικός και Λειτουργικός </a:t>
            </a:r>
            <a:r>
              <a:rPr lang="el-GR" sz="2800" b="1" dirty="0" err="1"/>
              <a:t>Εξορθολογισμός</a:t>
            </a:r>
            <a:r>
              <a:rPr lang="el-GR" sz="2800" b="1" dirty="0"/>
              <a:t> </a:t>
            </a:r>
            <a:endParaRPr lang="en-US" sz="2800" b="1" dirty="0"/>
          </a:p>
        </p:txBody>
      </p:sp>
      <p:sp>
        <p:nvSpPr>
          <p:cNvPr id="13" name="12 - Ορθογώνιο"/>
          <p:cNvSpPr/>
          <p:nvPr/>
        </p:nvSpPr>
        <p:spPr>
          <a:xfrm>
            <a:off x="107504" y="2564904"/>
            <a:ext cx="8928992" cy="302433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just"/>
            <a:r>
              <a:rPr lang="el-GR" sz="2700" dirty="0"/>
              <a:t>Παρεμβάσεις σε 4 επίπεδα:</a:t>
            </a:r>
          </a:p>
          <a:p>
            <a:pPr algn="just"/>
            <a:endParaRPr lang="el-GR" sz="2700" dirty="0"/>
          </a:p>
          <a:p>
            <a:pPr algn="just">
              <a:buFont typeface="Wingdings" pitchFamily="2" charset="2"/>
              <a:buChar char="v"/>
            </a:pPr>
            <a:r>
              <a:rPr lang="el-GR" sz="2700" dirty="0"/>
              <a:t>Χρηστή διαχείριση και διαφάνεια</a:t>
            </a:r>
          </a:p>
          <a:p>
            <a:pPr algn="just">
              <a:buFont typeface="Wingdings" pitchFamily="2" charset="2"/>
              <a:buChar char="v"/>
            </a:pPr>
            <a:endParaRPr lang="el-GR" sz="2700" dirty="0"/>
          </a:p>
          <a:p>
            <a:pPr algn="just">
              <a:buFont typeface="Wingdings" pitchFamily="2" charset="2"/>
              <a:buChar char="v"/>
            </a:pPr>
            <a:r>
              <a:rPr lang="el-GR" sz="2700" dirty="0"/>
              <a:t>Νέες υπηρεσίες </a:t>
            </a:r>
          </a:p>
          <a:p>
            <a:pPr algn="just">
              <a:buFont typeface="Wingdings" pitchFamily="2" charset="2"/>
              <a:buChar char="v"/>
            </a:pPr>
            <a:endParaRPr lang="el-GR" sz="2700" dirty="0"/>
          </a:p>
          <a:p>
            <a:pPr algn="just">
              <a:buFont typeface="Wingdings" pitchFamily="2" charset="2"/>
              <a:buChar char="v"/>
            </a:pPr>
            <a:r>
              <a:rPr lang="el-GR" sz="2700" dirty="0"/>
              <a:t>Βελτίωση κανονιστικού και οργανωτικού πλαισίου</a:t>
            </a:r>
          </a:p>
          <a:p>
            <a:pPr algn="just">
              <a:buFont typeface="Wingdings" pitchFamily="2" charset="2"/>
              <a:buChar char="v"/>
            </a:pPr>
            <a:endParaRPr lang="el-GR" sz="2700" dirty="0"/>
          </a:p>
          <a:p>
            <a:pPr algn="just">
              <a:buFont typeface="Wingdings" pitchFamily="2" charset="2"/>
              <a:buChar char="v"/>
            </a:pPr>
            <a:r>
              <a:rPr lang="el-GR" sz="2700" dirty="0"/>
              <a:t>Χρήση Ηλεκτρονικής Διακυβέρνησης   </a:t>
            </a:r>
            <a:endParaRPr lang="en-US" sz="2700"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8" name="2 - Θέση περιεχομένου"/>
          <p:cNvSpPr>
            <a:spLocks noGrp="1"/>
          </p:cNvSpPr>
          <p:nvPr>
            <p:ph idx="1"/>
          </p:nvPr>
        </p:nvSpPr>
        <p:spPr>
          <a:xfrm>
            <a:off x="107504" y="1340768"/>
            <a:ext cx="3744416" cy="1296144"/>
          </a:xfrm>
        </p:spPr>
        <p:txBody>
          <a:bodyPr>
            <a:normAutofit fontScale="92500"/>
          </a:bodyPr>
          <a:lstStyle/>
          <a:p>
            <a:pPr marL="72000" indent="0" algn="just">
              <a:lnSpc>
                <a:spcPct val="110000"/>
              </a:lnSpc>
              <a:buNone/>
            </a:pPr>
            <a:r>
              <a:rPr lang="el-GR" sz="2500" dirty="0"/>
              <a:t>Δραστική </a:t>
            </a:r>
            <a:r>
              <a:rPr lang="el-GR" sz="2500" b="1" dirty="0"/>
              <a:t>μείωση</a:t>
            </a:r>
            <a:r>
              <a:rPr lang="el-GR" sz="2500" dirty="0"/>
              <a:t> άνω του 70,5% των </a:t>
            </a:r>
            <a:r>
              <a:rPr lang="el-GR" sz="2500" b="1" dirty="0"/>
              <a:t>ληξιπρόθεσμων υποχρεώσεων</a:t>
            </a:r>
            <a:r>
              <a:rPr lang="el-GR" sz="2500" dirty="0"/>
              <a:t> από το 2015</a:t>
            </a:r>
            <a:endParaRPr lang="en-US" sz="2500" dirty="0"/>
          </a:p>
        </p:txBody>
      </p:sp>
      <p:graphicFrame>
        <p:nvGraphicFramePr>
          <p:cNvPr id="5" name="1 - Γράφημα"/>
          <p:cNvGraphicFramePr/>
          <p:nvPr/>
        </p:nvGraphicFramePr>
        <p:xfrm>
          <a:off x="3923928" y="764704"/>
          <a:ext cx="5112568" cy="24482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2 - Γράφημα"/>
          <p:cNvGraphicFramePr/>
          <p:nvPr/>
        </p:nvGraphicFramePr>
        <p:xfrm>
          <a:off x="3995936" y="3284984"/>
          <a:ext cx="4932040" cy="2160240"/>
        </p:xfrm>
        <a:graphic>
          <a:graphicData uri="http://schemas.openxmlformats.org/drawingml/2006/chart">
            <c:chart xmlns:c="http://schemas.openxmlformats.org/drawingml/2006/chart" xmlns:r="http://schemas.openxmlformats.org/officeDocument/2006/relationships" r:id="rId4"/>
          </a:graphicData>
        </a:graphic>
      </p:graphicFrame>
      <p:sp>
        <p:nvSpPr>
          <p:cNvPr id="7" name="2 - Θέση περιεχομένου"/>
          <p:cNvSpPr txBox="1">
            <a:spLocks/>
          </p:cNvSpPr>
          <p:nvPr/>
        </p:nvSpPr>
        <p:spPr>
          <a:xfrm>
            <a:off x="0" y="3284984"/>
            <a:ext cx="4355976" cy="1584176"/>
          </a:xfrm>
          <a:prstGeom prst="rect">
            <a:avLst/>
          </a:prstGeom>
        </p:spPr>
        <p:txBody>
          <a:bodyPr vert="horz" lIns="91440" tIns="45720" rIns="91440" bIns="45720" rtlCol="0">
            <a:normAutofit fontScale="92500"/>
          </a:bodyPr>
          <a:lstStyle/>
          <a:p>
            <a:pPr marL="72000" marR="0" lvl="0" indent="0" algn="just" defTabSz="914400" rtl="0" eaLnBrk="1" fontAlgn="auto" latinLnBrk="0" hangingPunct="1">
              <a:lnSpc>
                <a:spcPct val="110000"/>
              </a:lnSpc>
              <a:spcBef>
                <a:spcPct val="20000"/>
              </a:spcBef>
              <a:spcAft>
                <a:spcPts val="0"/>
              </a:spcAft>
              <a:buClrTx/>
              <a:buSzTx/>
              <a:buFont typeface="Arial" pitchFamily="34" charset="0"/>
              <a:buNone/>
              <a:tabLst/>
              <a:defRPr/>
            </a:pPr>
            <a:r>
              <a:rPr lang="el-GR" sz="2500" b="1" noProof="0" dirty="0"/>
              <a:t>Διπλασιασμός</a:t>
            </a:r>
            <a:r>
              <a:rPr lang="el-GR" sz="2500" noProof="0" dirty="0"/>
              <a:t> του ρυθμού </a:t>
            </a:r>
            <a:r>
              <a:rPr lang="el-GR" sz="2500" b="1" noProof="0" dirty="0"/>
              <a:t>αποπληρωμής προς τρίτους </a:t>
            </a:r>
            <a:r>
              <a:rPr lang="el-GR" sz="2500" noProof="0" dirty="0"/>
              <a:t>κατά </a:t>
            </a:r>
            <a:r>
              <a:rPr lang="el-GR" sz="2500" noProof="0" dirty="0" err="1"/>
              <a:t>μ.ο</a:t>
            </a:r>
            <a:r>
              <a:rPr lang="el-GR" sz="2500" noProof="0" dirty="0"/>
              <a:t>. 2016-2018 σε σχέση με 2015</a:t>
            </a:r>
            <a:endParaRPr kumimoji="0" lang="en-US" sz="25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2 - Θέση περιεχομένου"/>
          <p:cNvSpPr txBox="1">
            <a:spLocks/>
          </p:cNvSpPr>
          <p:nvPr/>
        </p:nvSpPr>
        <p:spPr>
          <a:xfrm>
            <a:off x="0" y="5373216"/>
            <a:ext cx="9144000" cy="1484784"/>
          </a:xfrm>
          <a:prstGeom prst="rect">
            <a:avLst/>
          </a:prstGeom>
        </p:spPr>
        <p:txBody>
          <a:bodyPr vert="horz" lIns="91440" tIns="45720" rIns="91440" bIns="45720" rtlCol="0">
            <a:normAutofit fontScale="92500" lnSpcReduction="20000"/>
          </a:bodyPr>
          <a:lstStyle/>
          <a:p>
            <a:pPr marL="72000" marR="0" lvl="0" indent="0" algn="just" defTabSz="914400" rtl="0" eaLnBrk="1" fontAlgn="auto" latinLnBrk="0" hangingPunct="1">
              <a:lnSpc>
                <a:spcPct val="110000"/>
              </a:lnSpc>
              <a:spcBef>
                <a:spcPct val="20000"/>
              </a:spcBef>
              <a:spcAft>
                <a:spcPts val="0"/>
              </a:spcAft>
              <a:buClrTx/>
              <a:buSzTx/>
              <a:buFont typeface="Wingdings" pitchFamily="2" charset="2"/>
              <a:buChar char="ü"/>
              <a:tabLst/>
              <a:defRPr/>
            </a:pPr>
            <a:r>
              <a:rPr kumimoji="0" lang="el-GR" sz="2500" b="1" i="0" u="none" strike="noStrike" kern="1200" cap="none" spc="0" normalizeH="0" baseline="0" noProof="0" dirty="0">
                <a:ln>
                  <a:noFill/>
                </a:ln>
                <a:solidFill>
                  <a:schemeClr val="tx1"/>
                </a:solidFill>
                <a:effectLst/>
                <a:uLnTx/>
                <a:uFillTx/>
                <a:latin typeface="+mn-lt"/>
                <a:ea typeface="+mn-ea"/>
                <a:cs typeface="+mn-cs"/>
              </a:rPr>
              <a:t>5 φορές περισσότερα ταμειακά υπόλοιπα </a:t>
            </a:r>
            <a:r>
              <a:rPr kumimoji="0" lang="el-GR" sz="2500" b="0" i="0" u="none" strike="noStrike" kern="1200" cap="none" spc="0" normalizeH="0" baseline="0" noProof="0" dirty="0">
                <a:ln>
                  <a:noFill/>
                </a:ln>
                <a:solidFill>
                  <a:schemeClr val="tx1"/>
                </a:solidFill>
                <a:effectLst/>
                <a:uLnTx/>
                <a:uFillTx/>
                <a:latin typeface="+mn-lt"/>
                <a:ea typeface="+mn-ea"/>
                <a:cs typeface="+mn-cs"/>
              </a:rPr>
              <a:t>σήμερα σε σχέση με αυτά που παρελήφθησαν το 2015</a:t>
            </a:r>
          </a:p>
          <a:p>
            <a:pPr marL="72000" marR="0" lvl="0" indent="0" algn="just" defTabSz="914400" rtl="0" eaLnBrk="1" fontAlgn="auto" latinLnBrk="0" hangingPunct="1">
              <a:lnSpc>
                <a:spcPct val="110000"/>
              </a:lnSpc>
              <a:spcBef>
                <a:spcPct val="20000"/>
              </a:spcBef>
              <a:spcAft>
                <a:spcPts val="0"/>
              </a:spcAft>
              <a:buClrTx/>
              <a:buSzTx/>
              <a:buFont typeface="Wingdings" pitchFamily="2" charset="2"/>
              <a:buChar char="ü"/>
              <a:tabLst/>
              <a:defRPr/>
            </a:pPr>
            <a:r>
              <a:rPr lang="el-GR" sz="2500" dirty="0"/>
              <a:t>Για </a:t>
            </a:r>
            <a:r>
              <a:rPr lang="el-GR" sz="2500" b="1" dirty="0"/>
              <a:t>πρώτη φορά </a:t>
            </a:r>
            <a:r>
              <a:rPr lang="el-GR" sz="2500" dirty="0"/>
              <a:t>από το 2012 </a:t>
            </a:r>
            <a:r>
              <a:rPr lang="el-GR" sz="2500" b="1" dirty="0"/>
              <a:t>ελέγχθηκαν και δημοσιεύθηκαν ισολογισμοί </a:t>
            </a:r>
            <a:r>
              <a:rPr kumimoji="0" lang="el-GR" sz="2500" b="1" i="0" u="none" strike="noStrike" kern="1200" cap="none" spc="0" normalizeH="0" baseline="0" noProof="0" dirty="0">
                <a:ln>
                  <a:noFill/>
                </a:ln>
                <a:solidFill>
                  <a:schemeClr val="tx1"/>
                </a:solidFill>
                <a:effectLst/>
                <a:uLnTx/>
                <a:uFillTx/>
                <a:latin typeface="+mn-lt"/>
                <a:ea typeface="+mn-ea"/>
                <a:cs typeface="+mn-cs"/>
              </a:rPr>
              <a:t> </a:t>
            </a:r>
            <a:endParaRPr kumimoji="0" lang="en-US" sz="25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1 - Τίτλος"/>
          <p:cNvSpPr>
            <a:spLocks noGrp="1"/>
          </p:cNvSpPr>
          <p:nvPr>
            <p:ph type="title"/>
          </p:nvPr>
        </p:nvSpPr>
        <p:spPr>
          <a:xfrm>
            <a:off x="107504" y="116632"/>
            <a:ext cx="8784976" cy="720080"/>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el-GR" sz="2900" b="1" dirty="0"/>
              <a:t>Οικονομικός &amp; Λειτουργικός </a:t>
            </a:r>
            <a:r>
              <a:rPr lang="el-GR" sz="2900" b="1" dirty="0" err="1"/>
              <a:t>Εξορθολογισμός</a:t>
            </a:r>
            <a:r>
              <a:rPr lang="el-GR" sz="2900" b="1" dirty="0"/>
              <a:t/>
            </a:r>
            <a:br>
              <a:rPr lang="el-GR" sz="2900" b="1" dirty="0"/>
            </a:br>
            <a:r>
              <a:rPr lang="el-GR" sz="2900" i="1" dirty="0"/>
              <a:t>Χρηστή Διαχείριση και Διαφάνεια  </a:t>
            </a:r>
            <a:endParaRPr lang="en-US" sz="2900" i="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8" name="2 - Θέση περιεχομένου"/>
          <p:cNvSpPr>
            <a:spLocks noGrp="1"/>
          </p:cNvSpPr>
          <p:nvPr>
            <p:ph idx="1"/>
          </p:nvPr>
        </p:nvSpPr>
        <p:spPr>
          <a:xfrm>
            <a:off x="107504" y="1124744"/>
            <a:ext cx="8856984" cy="1728192"/>
          </a:xfrm>
        </p:spPr>
        <p:txBody>
          <a:bodyPr>
            <a:noAutofit/>
          </a:bodyPr>
          <a:lstStyle/>
          <a:p>
            <a:pPr marL="72000" indent="0" algn="just">
              <a:lnSpc>
                <a:spcPct val="110000"/>
              </a:lnSpc>
              <a:buNone/>
            </a:pPr>
            <a:r>
              <a:rPr lang="el-GR" sz="2500" dirty="0"/>
              <a:t>Το Νοσοκομείο </a:t>
            </a:r>
            <a:r>
              <a:rPr lang="el-GR" sz="2500" b="1" dirty="0"/>
              <a:t>Πιστοποιήθηκε</a:t>
            </a:r>
            <a:r>
              <a:rPr lang="el-GR" sz="2500" dirty="0"/>
              <a:t> ως:</a:t>
            </a:r>
          </a:p>
          <a:p>
            <a:pPr lvl="0">
              <a:buFont typeface="Wingdings" pitchFamily="2" charset="2"/>
              <a:buChar char="v"/>
            </a:pPr>
            <a:r>
              <a:rPr lang="el-GR" sz="2500" dirty="0"/>
              <a:t>Κέντρο Εμφύτευσης Βηματοδοτών (15/5/2017)</a:t>
            </a:r>
            <a:endParaRPr lang="en-US" sz="2500" dirty="0"/>
          </a:p>
          <a:p>
            <a:pPr lvl="0">
              <a:buFont typeface="Wingdings" pitchFamily="2" charset="2"/>
              <a:buChar char="v"/>
            </a:pPr>
            <a:r>
              <a:rPr lang="el-GR" sz="2500" dirty="0"/>
              <a:t>Ένα από τα 3 Κέντρα Αναφοράς της χώρας για την Εκπαίδευση στην Κλινική Φαρμακολογία (29/9/2019)</a:t>
            </a:r>
            <a:endParaRPr lang="en-US" sz="2500" dirty="0"/>
          </a:p>
          <a:p>
            <a:pPr marL="72000" indent="0" algn="just">
              <a:lnSpc>
                <a:spcPct val="110000"/>
              </a:lnSpc>
              <a:buNone/>
            </a:pPr>
            <a:endParaRPr lang="en-US" sz="2500" dirty="0"/>
          </a:p>
        </p:txBody>
      </p:sp>
      <p:sp>
        <p:nvSpPr>
          <p:cNvPr id="7" name="2 - Θέση περιεχομένου"/>
          <p:cNvSpPr txBox="1">
            <a:spLocks/>
          </p:cNvSpPr>
          <p:nvPr/>
        </p:nvSpPr>
        <p:spPr>
          <a:xfrm>
            <a:off x="179512" y="3140968"/>
            <a:ext cx="8712968" cy="2520280"/>
          </a:xfrm>
          <a:prstGeom prst="rect">
            <a:avLst/>
          </a:prstGeom>
        </p:spPr>
        <p:txBody>
          <a:bodyPr vert="horz" lIns="91440" tIns="45720" rIns="91440" bIns="45720" rtlCol="0">
            <a:noAutofit/>
          </a:bodyPr>
          <a:lstStyle/>
          <a:p>
            <a:pPr marL="72000" lvl="0" algn="just">
              <a:lnSpc>
                <a:spcPct val="110000"/>
              </a:lnSpc>
              <a:spcBef>
                <a:spcPct val="20000"/>
              </a:spcBef>
            </a:pPr>
            <a:r>
              <a:rPr lang="el-GR" sz="2500" dirty="0"/>
              <a:t>Το Νοσοκομείο με </a:t>
            </a:r>
            <a:r>
              <a:rPr lang="el-GR" sz="2500" b="1" dirty="0"/>
              <a:t>πρωτοβουλία της Διοίκησης</a:t>
            </a:r>
            <a:r>
              <a:rPr lang="el-GR" sz="2500" dirty="0"/>
              <a:t>:</a:t>
            </a:r>
          </a:p>
          <a:p>
            <a:pPr marL="396000" lvl="0" indent="-396000" algn="just">
              <a:lnSpc>
                <a:spcPct val="110000"/>
              </a:lnSpc>
              <a:spcBef>
                <a:spcPct val="20000"/>
              </a:spcBef>
              <a:buFont typeface="Wingdings" pitchFamily="2" charset="2"/>
              <a:buChar char="v"/>
            </a:pPr>
            <a:r>
              <a:rPr lang="el-GR" sz="2500" dirty="0"/>
              <a:t>Υπέγραψε τον Σεπτέμβριο 2019 Προγραμματική Συμφωνία με το Εθνικό Κέντρο Αιμοδοσίας για τη λειτουργία Σταθερής Αίθουσας Αιμοληψιών εντός του Νοσοκομείου (Κέντρο Αναφοράς)</a:t>
            </a:r>
          </a:p>
          <a:p>
            <a:pPr marL="396000" indent="-396000" algn="just">
              <a:lnSpc>
                <a:spcPct val="110000"/>
              </a:lnSpc>
              <a:spcBef>
                <a:spcPct val="20000"/>
              </a:spcBef>
              <a:buFont typeface="Wingdings" pitchFamily="2" charset="2"/>
              <a:buChar char="v"/>
            </a:pPr>
            <a:r>
              <a:rPr lang="el-GR" sz="2500" dirty="0"/>
              <a:t>Συμμετείχε από το 2018 ενεργά στη Διοίκηση και τις δράσεις του Εθνικού Δικτύου Νοσοκομείων &amp; Υπηρεσιών Προαγωγής Υγείας (Ε.Δ.Ν.Υ.Π.Υ.) </a:t>
            </a:r>
            <a:endParaRPr lang="en-US" sz="2500" dirty="0"/>
          </a:p>
        </p:txBody>
      </p:sp>
      <p:sp>
        <p:nvSpPr>
          <p:cNvPr id="10" name="1 - Τίτλος"/>
          <p:cNvSpPr>
            <a:spLocks noGrp="1"/>
          </p:cNvSpPr>
          <p:nvPr>
            <p:ph type="title"/>
          </p:nvPr>
        </p:nvSpPr>
        <p:spPr>
          <a:xfrm>
            <a:off x="107504" y="188640"/>
            <a:ext cx="8784976" cy="864096"/>
          </a:xfrm>
        </p:spPr>
        <p:style>
          <a:lnRef idx="1">
            <a:schemeClr val="accent2"/>
          </a:lnRef>
          <a:fillRef idx="2">
            <a:schemeClr val="accent2"/>
          </a:fillRef>
          <a:effectRef idx="1">
            <a:schemeClr val="accent2"/>
          </a:effectRef>
          <a:fontRef idx="minor">
            <a:schemeClr val="dk1"/>
          </a:fontRef>
        </p:style>
        <p:txBody>
          <a:bodyPr>
            <a:noAutofit/>
          </a:bodyPr>
          <a:lstStyle/>
          <a:p>
            <a:pPr marL="432000" indent="432000" algn="ctr"/>
            <a:r>
              <a:rPr lang="el-GR" sz="3000" b="1" dirty="0"/>
              <a:t>Οικονομικός &amp; Λειτουργικός </a:t>
            </a:r>
            <a:r>
              <a:rPr lang="el-GR" sz="3000" b="1" dirty="0" err="1"/>
              <a:t>Εξορθολογισμός</a:t>
            </a:r>
            <a:r>
              <a:rPr lang="el-GR" sz="3000" b="1" dirty="0"/>
              <a:t/>
            </a:r>
            <a:br>
              <a:rPr lang="el-GR" sz="3000" b="1" dirty="0"/>
            </a:br>
            <a:r>
              <a:rPr lang="el-GR" sz="3000" i="1" dirty="0"/>
              <a:t>Νέες Υπηρεσίες </a:t>
            </a:r>
            <a:endParaRPr lang="en-US" sz="3000" i="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8" name="2 - Θέση περιεχομένου"/>
          <p:cNvSpPr>
            <a:spLocks noGrp="1"/>
          </p:cNvSpPr>
          <p:nvPr>
            <p:ph idx="1"/>
          </p:nvPr>
        </p:nvSpPr>
        <p:spPr>
          <a:xfrm>
            <a:off x="107504" y="1124744"/>
            <a:ext cx="8856984" cy="5328592"/>
          </a:xfrm>
        </p:spPr>
        <p:txBody>
          <a:bodyPr>
            <a:noAutofit/>
          </a:bodyPr>
          <a:lstStyle/>
          <a:p>
            <a:pPr marL="72000" indent="0" algn="just">
              <a:lnSpc>
                <a:spcPct val="110000"/>
              </a:lnSpc>
              <a:buNone/>
            </a:pPr>
            <a:r>
              <a:rPr lang="el-GR" sz="2600" b="1" dirty="0"/>
              <a:t>Νέος αναπτυξιακός Οργανισμός</a:t>
            </a:r>
            <a:r>
              <a:rPr lang="el-GR" sz="2600" dirty="0"/>
              <a:t>, με τον οποίο:</a:t>
            </a:r>
          </a:p>
          <a:p>
            <a:pPr lvl="0" algn="just">
              <a:buFont typeface="Wingdings" pitchFamily="2" charset="2"/>
              <a:buChar char="v"/>
            </a:pPr>
            <a:r>
              <a:rPr lang="el-GR" sz="2400" dirty="0"/>
              <a:t>Αυξάνεται ο αριθμός των κλινών του Νοσοκομείου κατά 30%</a:t>
            </a:r>
            <a:endParaRPr lang="en-US" sz="2500" dirty="0"/>
          </a:p>
          <a:p>
            <a:pPr lvl="0" algn="just">
              <a:buFont typeface="Wingdings" pitchFamily="2" charset="2"/>
              <a:buChar char="v"/>
            </a:pPr>
            <a:r>
              <a:rPr lang="el-GR" sz="2500" dirty="0"/>
              <a:t>Διορθώνονται λάθη του Οργανισμού του 2012</a:t>
            </a:r>
          </a:p>
          <a:p>
            <a:pPr lvl="0" algn="just">
              <a:buFont typeface="Wingdings" pitchFamily="2" charset="2"/>
              <a:buChar char="v"/>
            </a:pPr>
            <a:r>
              <a:rPr lang="el-GR" sz="2400" dirty="0"/>
              <a:t>Δίνεται νέα αναπτυξιακή προοπτική στο Νοσοκομείο με την ανάπτυξη νέων ειδικοτήτων</a:t>
            </a:r>
            <a:endParaRPr lang="en-US" sz="2400" dirty="0"/>
          </a:p>
          <a:p>
            <a:pPr lvl="0" algn="just">
              <a:buNone/>
            </a:pPr>
            <a:endParaRPr lang="el-GR" sz="2400" dirty="0"/>
          </a:p>
          <a:p>
            <a:pPr marL="72000" lvl="0" indent="0" algn="just">
              <a:lnSpc>
                <a:spcPct val="110000"/>
              </a:lnSpc>
              <a:buNone/>
            </a:pPr>
            <a:r>
              <a:rPr lang="el-GR" sz="2600" dirty="0"/>
              <a:t>Εγκρίθηκε </a:t>
            </a:r>
            <a:r>
              <a:rPr lang="el-GR" sz="2600" b="1" dirty="0"/>
              <a:t>νέοι Κανονισμοί και Πρωτόκολλα Ασφαλείας</a:t>
            </a:r>
            <a:r>
              <a:rPr lang="el-GR" sz="2600" dirty="0"/>
              <a:t>:</a:t>
            </a:r>
          </a:p>
          <a:p>
            <a:pPr lvl="0" algn="just">
              <a:buFont typeface="Wingdings" pitchFamily="2" charset="2"/>
              <a:buChar char="v"/>
            </a:pPr>
            <a:r>
              <a:rPr lang="el-GR" sz="2500" dirty="0"/>
              <a:t>Εσωτερικός Κανονισμός Λοιμώξεων</a:t>
            </a:r>
          </a:p>
          <a:p>
            <a:pPr lvl="0" algn="just">
              <a:buFont typeface="Wingdings" pitchFamily="2" charset="2"/>
              <a:buChar char="v"/>
            </a:pPr>
            <a:r>
              <a:rPr lang="el-GR" sz="2500" dirty="0"/>
              <a:t>Κανονισμός Λειτουργίας Χειρουργείων και Νοσηλευτικά Πρωτόκολλα</a:t>
            </a:r>
          </a:p>
          <a:p>
            <a:pPr lvl="0" algn="just">
              <a:buFont typeface="Wingdings" pitchFamily="2" charset="2"/>
              <a:buChar char="v"/>
            </a:pPr>
            <a:r>
              <a:rPr lang="el-GR" sz="2500" dirty="0"/>
              <a:t>Μελέτη Πολιτικής Ασφαλείας</a:t>
            </a:r>
          </a:p>
          <a:p>
            <a:pPr lvl="0" algn="just">
              <a:buFont typeface="Wingdings" pitchFamily="2" charset="2"/>
              <a:buChar char="v"/>
            </a:pPr>
            <a:r>
              <a:rPr lang="el-GR" sz="2500" dirty="0"/>
              <a:t>Σχέδιο Ασφάλειας και σύνταξη οδηγιών </a:t>
            </a:r>
            <a:r>
              <a:rPr lang="en-US" sz="2500" dirty="0"/>
              <a:t>GDPR</a:t>
            </a:r>
          </a:p>
          <a:p>
            <a:pPr marL="72000" indent="0" algn="just">
              <a:lnSpc>
                <a:spcPct val="110000"/>
              </a:lnSpc>
              <a:buNone/>
            </a:pPr>
            <a:endParaRPr lang="en-US" sz="2500" dirty="0"/>
          </a:p>
        </p:txBody>
      </p:sp>
      <p:sp>
        <p:nvSpPr>
          <p:cNvPr id="10" name="1 - Τίτλος"/>
          <p:cNvSpPr>
            <a:spLocks noGrp="1"/>
          </p:cNvSpPr>
          <p:nvPr>
            <p:ph type="title"/>
          </p:nvPr>
        </p:nvSpPr>
        <p:spPr>
          <a:xfrm>
            <a:off x="107504" y="188640"/>
            <a:ext cx="8784976" cy="864096"/>
          </a:xfrm>
        </p:spPr>
        <p:style>
          <a:lnRef idx="1">
            <a:schemeClr val="accent2"/>
          </a:lnRef>
          <a:fillRef idx="2">
            <a:schemeClr val="accent2"/>
          </a:fillRef>
          <a:effectRef idx="1">
            <a:schemeClr val="accent2"/>
          </a:effectRef>
          <a:fontRef idx="minor">
            <a:schemeClr val="dk1"/>
          </a:fontRef>
        </p:style>
        <p:txBody>
          <a:bodyPr>
            <a:noAutofit/>
          </a:bodyPr>
          <a:lstStyle/>
          <a:p>
            <a:pPr marL="432000" indent="432000" algn="ctr"/>
            <a:r>
              <a:rPr lang="el-GR" sz="3000" b="1" dirty="0"/>
              <a:t>Οικονομικός &amp; Λειτουργικός </a:t>
            </a:r>
            <a:r>
              <a:rPr lang="el-GR" sz="3000" b="1" dirty="0" err="1"/>
              <a:t>Εξορθολογισμός</a:t>
            </a:r>
            <a:r>
              <a:rPr lang="el-GR" sz="3000" b="1" dirty="0"/>
              <a:t/>
            </a:r>
            <a:br>
              <a:rPr lang="el-GR" sz="3000" b="1" dirty="0"/>
            </a:br>
            <a:r>
              <a:rPr lang="el-GR" sz="3000" i="1" dirty="0"/>
              <a:t>Βελτίωση κανονιστικού &amp; οργανωτικού πλαισίου</a:t>
            </a:r>
            <a:endParaRPr lang="en-US" sz="3000" i="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18" name="2 - Θέση περιεχομένου"/>
          <p:cNvSpPr>
            <a:spLocks noGrp="1"/>
          </p:cNvSpPr>
          <p:nvPr>
            <p:ph idx="1"/>
          </p:nvPr>
        </p:nvSpPr>
        <p:spPr>
          <a:xfrm>
            <a:off x="107504" y="1700808"/>
            <a:ext cx="8856984" cy="4680520"/>
          </a:xfrm>
        </p:spPr>
        <p:txBody>
          <a:bodyPr>
            <a:noAutofit/>
          </a:bodyPr>
          <a:lstStyle/>
          <a:p>
            <a:pPr marL="396000" lvl="1" indent="-396000" algn="just">
              <a:buFont typeface="Wingdings" pitchFamily="2" charset="2"/>
              <a:buChar char="v"/>
            </a:pPr>
            <a:r>
              <a:rPr lang="el-GR" sz="2400" dirty="0"/>
              <a:t>Κατάργηση φυσικής διακίνησης αλληλογραφίας και ολοκλήρωση ηλεκτρονικής διακίνηση από πρωτόκολλο </a:t>
            </a:r>
            <a:endParaRPr lang="en-US" sz="2400" dirty="0"/>
          </a:p>
          <a:p>
            <a:pPr marL="396000" lvl="1" indent="-396000" algn="just">
              <a:buFont typeface="Wingdings" pitchFamily="2" charset="2"/>
              <a:buChar char="v"/>
            </a:pPr>
            <a:r>
              <a:rPr lang="el-GR" sz="2400" dirty="0"/>
              <a:t>Συστήματα </a:t>
            </a:r>
            <a:r>
              <a:rPr lang="en-US" sz="2400" dirty="0" err="1"/>
              <a:t>pacs</a:t>
            </a:r>
            <a:r>
              <a:rPr lang="el-GR" sz="2400" dirty="0"/>
              <a:t> στον αξονικό τομογράφο και σε άλλα συστήματα για τη διαχείριση απεικονιστικών εξετάσεων .</a:t>
            </a:r>
            <a:endParaRPr lang="en-US" sz="2400" dirty="0"/>
          </a:p>
          <a:p>
            <a:pPr marL="396000" lvl="1" indent="-396000" algn="just">
              <a:buFont typeface="Wingdings" pitchFamily="2" charset="2"/>
              <a:buChar char="v"/>
            </a:pPr>
            <a:r>
              <a:rPr lang="el-GR" sz="2400" dirty="0"/>
              <a:t>Έγκριση ηλεκτρονικής διαχείρισης </a:t>
            </a:r>
            <a:r>
              <a:rPr lang="en-US" sz="2400" dirty="0"/>
              <a:t>Triage</a:t>
            </a:r>
            <a:r>
              <a:rPr lang="el-GR" sz="2400" dirty="0"/>
              <a:t> και δρομολόγηση οργανωτικών αλλαγών και προσλήψεων για να ολοκληρωθεί ο εκσυγχρονισμός της διαχείρισης ασθενή. </a:t>
            </a:r>
            <a:endParaRPr lang="en-US" sz="2400" dirty="0"/>
          </a:p>
          <a:p>
            <a:pPr marL="396000" lvl="1" indent="-396000" algn="just">
              <a:buFont typeface="Wingdings" pitchFamily="2" charset="2"/>
              <a:buChar char="v"/>
            </a:pPr>
            <a:r>
              <a:rPr lang="el-GR" sz="2400" dirty="0"/>
              <a:t>Σύστημα ηλεκτρονικής μέτρησης ικανοποίησης ασθενών με άμεση καταγραφή και στατιστική επεξεργασία δεδομένων, </a:t>
            </a:r>
            <a:endParaRPr lang="en-US" sz="2400" dirty="0"/>
          </a:p>
          <a:p>
            <a:pPr marL="396000" lvl="1" indent="-396000" algn="just">
              <a:buFont typeface="Wingdings" pitchFamily="2" charset="2"/>
              <a:buChar char="v"/>
            </a:pPr>
            <a:r>
              <a:rPr lang="el-GR" sz="2400" dirty="0"/>
              <a:t>Κατάθεση ένταξης στο ΠΔΕ πλήρους Συστήματος Ασύρματης Δικτυακής Κάλυψης ύψους 200.000 € </a:t>
            </a:r>
            <a:endParaRPr lang="en-US" sz="2400" dirty="0"/>
          </a:p>
        </p:txBody>
      </p:sp>
      <p:sp>
        <p:nvSpPr>
          <p:cNvPr id="10" name="1 - Τίτλος"/>
          <p:cNvSpPr>
            <a:spLocks noGrp="1"/>
          </p:cNvSpPr>
          <p:nvPr>
            <p:ph type="title"/>
          </p:nvPr>
        </p:nvSpPr>
        <p:spPr>
          <a:xfrm>
            <a:off x="107504" y="188640"/>
            <a:ext cx="8784976" cy="864096"/>
          </a:xfrm>
        </p:spPr>
        <p:style>
          <a:lnRef idx="1">
            <a:schemeClr val="accent2"/>
          </a:lnRef>
          <a:fillRef idx="2">
            <a:schemeClr val="accent2"/>
          </a:fillRef>
          <a:effectRef idx="1">
            <a:schemeClr val="accent2"/>
          </a:effectRef>
          <a:fontRef idx="minor">
            <a:schemeClr val="dk1"/>
          </a:fontRef>
        </p:style>
        <p:txBody>
          <a:bodyPr>
            <a:noAutofit/>
          </a:bodyPr>
          <a:lstStyle/>
          <a:p>
            <a:pPr marL="432000" indent="432000" algn="ctr"/>
            <a:r>
              <a:rPr lang="el-GR" sz="3000" b="1" dirty="0"/>
              <a:t>Οικονομικός &amp; Λειτουργικός </a:t>
            </a:r>
            <a:r>
              <a:rPr lang="el-GR" sz="3000" b="1" dirty="0" err="1"/>
              <a:t>Εξορθολογισμός</a:t>
            </a:r>
            <a:r>
              <a:rPr lang="el-GR" sz="3000" b="1" dirty="0"/>
              <a:t/>
            </a:r>
            <a:br>
              <a:rPr lang="el-GR" sz="3000" b="1" dirty="0"/>
            </a:br>
            <a:r>
              <a:rPr lang="el-GR" sz="3000" i="1" dirty="0"/>
              <a:t>Χρήση Ηλεκτρονικής Διακυβέρνησης </a:t>
            </a:r>
            <a:endParaRPr lang="en-US" sz="3000" i="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6" name="2 - Θέση περιεχομένου"/>
          <p:cNvSpPr txBox="1">
            <a:spLocks/>
          </p:cNvSpPr>
          <p:nvPr/>
        </p:nvSpPr>
        <p:spPr>
          <a:xfrm>
            <a:off x="827584" y="260648"/>
            <a:ext cx="7848872" cy="1008112"/>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3000" b="1" i="0" u="none" strike="noStrike" kern="1200" cap="none" spc="0" normalizeH="0" baseline="0" noProof="0" dirty="0">
                <a:ln>
                  <a:noFill/>
                </a:ln>
                <a:solidFill>
                  <a:schemeClr val="dk1"/>
                </a:solidFill>
                <a:effectLst/>
                <a:uLnTx/>
                <a:uFillTx/>
                <a:latin typeface="+mn-lt"/>
                <a:ea typeface="+mn-ea"/>
                <a:cs typeface="+mn-cs"/>
              </a:rPr>
              <a:t>Βελτίωση ποιότητας υπηρεσιών για</a:t>
            </a:r>
            <a:r>
              <a:rPr kumimoji="0" lang="el-GR" sz="3000" b="1" i="0" u="none" strike="noStrike" kern="1200" cap="none" spc="0" normalizeH="0" noProof="0" dirty="0">
                <a:ln>
                  <a:noFill/>
                </a:ln>
                <a:solidFill>
                  <a:schemeClr val="dk1"/>
                </a:solidFill>
                <a:effectLst/>
                <a:uLnTx/>
                <a:uFillTx/>
                <a:latin typeface="+mn-lt"/>
                <a:ea typeface="+mn-ea"/>
                <a:cs typeface="+mn-cs"/>
              </a:rPr>
              <a:t> τον πολίτη</a:t>
            </a:r>
            <a:endParaRPr kumimoji="0" lang="en-US" sz="3000" b="1" i="0" u="none" strike="noStrike" kern="1200" cap="none" spc="0" normalizeH="0" baseline="0" noProof="0" dirty="0">
              <a:ln>
                <a:noFill/>
              </a:ln>
              <a:solidFill>
                <a:schemeClr val="dk1"/>
              </a:solidFill>
              <a:effectLst/>
              <a:uLnTx/>
              <a:uFillTx/>
              <a:latin typeface="+mn-lt"/>
              <a:ea typeface="+mn-ea"/>
              <a:cs typeface="+mn-cs"/>
            </a:endParaRPr>
          </a:p>
        </p:txBody>
      </p:sp>
      <p:graphicFrame>
        <p:nvGraphicFramePr>
          <p:cNvPr id="8" name="4 - Γράφημα"/>
          <p:cNvGraphicFramePr/>
          <p:nvPr/>
        </p:nvGraphicFramePr>
        <p:xfrm>
          <a:off x="611560" y="2276872"/>
          <a:ext cx="8064896"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9" name="8 - TextBox"/>
          <p:cNvSpPr txBox="1"/>
          <p:nvPr/>
        </p:nvSpPr>
        <p:spPr>
          <a:xfrm>
            <a:off x="755576" y="1412776"/>
            <a:ext cx="7704856" cy="507831"/>
          </a:xfrm>
          <a:prstGeom prst="rect">
            <a:avLst/>
          </a:prstGeom>
          <a:noFill/>
        </p:spPr>
        <p:txBody>
          <a:bodyPr wrap="square" rtlCol="0">
            <a:spAutoFit/>
          </a:bodyPr>
          <a:lstStyle/>
          <a:p>
            <a:pPr algn="ctr"/>
            <a:r>
              <a:rPr lang="el-GR" sz="2700" b="1" dirty="0"/>
              <a:t>Αριθμός επισκέψεων στα εξωτερικά ιατρεία </a:t>
            </a:r>
            <a:endParaRPr lang="en-US" sz="2700" b="1" dirty="0"/>
          </a:p>
        </p:txBody>
      </p:sp>
      <p:cxnSp>
        <p:nvCxnSpPr>
          <p:cNvPr id="12" name="11 - Ευθύγραμμο βέλος σύνδεσης"/>
          <p:cNvCxnSpPr/>
          <p:nvPr/>
        </p:nvCxnSpPr>
        <p:spPr>
          <a:xfrm flipV="1">
            <a:off x="2339752" y="2564904"/>
            <a:ext cx="3816424" cy="208823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12 - TextBox"/>
          <p:cNvSpPr txBox="1"/>
          <p:nvPr/>
        </p:nvSpPr>
        <p:spPr>
          <a:xfrm>
            <a:off x="3275856" y="2780928"/>
            <a:ext cx="1944216" cy="477054"/>
          </a:xfrm>
          <a:prstGeom prst="rect">
            <a:avLst/>
          </a:prstGeom>
          <a:noFill/>
        </p:spPr>
        <p:txBody>
          <a:bodyPr wrap="square" rtlCol="0">
            <a:spAutoFit/>
          </a:bodyPr>
          <a:lstStyle/>
          <a:p>
            <a:r>
              <a:rPr lang="el-GR" sz="2500" b="1" dirty="0"/>
              <a:t>Αύξηση 11%</a:t>
            </a:r>
            <a:endParaRPr lang="en-US" sz="2500" b="1" dirty="0"/>
          </a:p>
        </p:txBody>
      </p:sp>
    </p:spTree>
    <p:extLst>
      <p:ext uri="{BB962C8B-B14F-4D97-AF65-F5344CB8AC3E}">
        <p14:creationId xmlns:p14="http://schemas.microsoft.com/office/powerpoint/2010/main" val="146303668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25"/>
          <p:cNvSpPr>
            <a:spLocks noChangeArrowheads="1"/>
          </p:cNvSpPr>
          <p:nvPr>
            <p:custDataLst>
              <p:tags r:id="rId1"/>
            </p:custDataLst>
          </p:nvPr>
        </p:nvSpPr>
        <p:spPr bwMode="gray">
          <a:xfrm>
            <a:off x="107504" y="188640"/>
            <a:ext cx="9036496" cy="503510"/>
          </a:xfrm>
          <a:prstGeom prst="rect">
            <a:avLst/>
          </a:prstGeom>
          <a:noFill/>
          <a:ln w="9525">
            <a:noFill/>
            <a:miter lim="800000"/>
            <a:headEnd/>
            <a:tailEnd/>
          </a:ln>
        </p:spPr>
        <p:txBody>
          <a:bodyPr/>
          <a:lstStyle/>
          <a:p>
            <a:pPr algn="ctr" eaLnBrk="1" hangingPunct="1"/>
            <a:r>
              <a:rPr lang="el-GR" sz="3000" b="1" dirty="0">
                <a:solidFill>
                  <a:schemeClr val="bg1"/>
                </a:solidFill>
                <a:latin typeface="+mn-lt"/>
                <a:cs typeface="Tahoma" pitchFamily="34" charset="0"/>
              </a:rPr>
              <a:t>Διαμεσολάβηση: η διαδικασία</a:t>
            </a:r>
          </a:p>
        </p:txBody>
      </p:sp>
      <p:sp>
        <p:nvSpPr>
          <p:cNvPr id="6" name="2 - Θέση περιεχομένου"/>
          <p:cNvSpPr txBox="1">
            <a:spLocks/>
          </p:cNvSpPr>
          <p:nvPr/>
        </p:nvSpPr>
        <p:spPr>
          <a:xfrm>
            <a:off x="827584" y="260648"/>
            <a:ext cx="7848872" cy="1008112"/>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72000" marR="0" lvl="0" indent="0" algn="ctr" defTabSz="914400" rtl="0" eaLnBrk="1" fontAlgn="auto" latinLnBrk="0" hangingPunct="1">
              <a:lnSpc>
                <a:spcPct val="110000"/>
              </a:lnSpc>
              <a:spcBef>
                <a:spcPct val="20000"/>
              </a:spcBef>
              <a:spcAft>
                <a:spcPts val="0"/>
              </a:spcAft>
              <a:buClrTx/>
              <a:buSzTx/>
              <a:buFont typeface="Arial" pitchFamily="34" charset="0"/>
              <a:buNone/>
              <a:tabLst/>
              <a:defRPr/>
            </a:pPr>
            <a:r>
              <a:rPr kumimoji="0" lang="el-GR" sz="3000" b="1" i="0" u="none" strike="noStrike" kern="1200" cap="none" spc="0" normalizeH="0" baseline="0" noProof="0" dirty="0">
                <a:ln>
                  <a:noFill/>
                </a:ln>
                <a:solidFill>
                  <a:schemeClr val="dk1"/>
                </a:solidFill>
                <a:effectLst/>
                <a:uLnTx/>
                <a:uFillTx/>
                <a:latin typeface="+mn-lt"/>
                <a:ea typeface="+mn-ea"/>
                <a:cs typeface="+mn-cs"/>
              </a:rPr>
              <a:t>Βελτίωση ποιότητας υπηρεσιών για</a:t>
            </a:r>
            <a:r>
              <a:rPr kumimoji="0" lang="el-GR" sz="3000" b="1" i="0" u="none" strike="noStrike" kern="1200" cap="none" spc="0" normalizeH="0" noProof="0" dirty="0">
                <a:ln>
                  <a:noFill/>
                </a:ln>
                <a:solidFill>
                  <a:schemeClr val="dk1"/>
                </a:solidFill>
                <a:effectLst/>
                <a:uLnTx/>
                <a:uFillTx/>
                <a:latin typeface="+mn-lt"/>
                <a:ea typeface="+mn-ea"/>
                <a:cs typeface="+mn-cs"/>
              </a:rPr>
              <a:t> τον πολίτη</a:t>
            </a:r>
            <a:endParaRPr kumimoji="0" lang="en-US" sz="3000" b="1" i="0" u="none" strike="noStrike" kern="1200" cap="none" spc="0" normalizeH="0" baseline="0" noProof="0" dirty="0">
              <a:ln>
                <a:noFill/>
              </a:ln>
              <a:solidFill>
                <a:schemeClr val="dk1"/>
              </a:solidFill>
              <a:effectLst/>
              <a:uLnTx/>
              <a:uFillTx/>
              <a:latin typeface="+mn-lt"/>
              <a:ea typeface="+mn-ea"/>
              <a:cs typeface="+mn-cs"/>
            </a:endParaRPr>
          </a:p>
        </p:txBody>
      </p:sp>
      <p:sp>
        <p:nvSpPr>
          <p:cNvPr id="9" name="8 - TextBox"/>
          <p:cNvSpPr txBox="1"/>
          <p:nvPr/>
        </p:nvSpPr>
        <p:spPr>
          <a:xfrm>
            <a:off x="755576" y="1412776"/>
            <a:ext cx="7704856" cy="507831"/>
          </a:xfrm>
          <a:prstGeom prst="rect">
            <a:avLst/>
          </a:prstGeom>
          <a:noFill/>
        </p:spPr>
        <p:txBody>
          <a:bodyPr wrap="square" rtlCol="0">
            <a:spAutoFit/>
          </a:bodyPr>
          <a:lstStyle/>
          <a:p>
            <a:pPr algn="ctr"/>
            <a:r>
              <a:rPr lang="el-GR" sz="2700" b="1" dirty="0"/>
              <a:t>Αριθμός πραγματοποιηθέντων χειρουργείων </a:t>
            </a:r>
            <a:endParaRPr lang="en-US" sz="2700" b="1" dirty="0"/>
          </a:p>
        </p:txBody>
      </p:sp>
      <p:cxnSp>
        <p:nvCxnSpPr>
          <p:cNvPr id="12" name="11 - Ευθύγραμμο βέλος σύνδεσης"/>
          <p:cNvCxnSpPr/>
          <p:nvPr/>
        </p:nvCxnSpPr>
        <p:spPr>
          <a:xfrm flipV="1">
            <a:off x="2411760" y="2348880"/>
            <a:ext cx="3816424" cy="208823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12 - TextBox"/>
          <p:cNvSpPr txBox="1"/>
          <p:nvPr/>
        </p:nvSpPr>
        <p:spPr>
          <a:xfrm>
            <a:off x="2627784" y="2780928"/>
            <a:ext cx="1944216" cy="477054"/>
          </a:xfrm>
          <a:prstGeom prst="rect">
            <a:avLst/>
          </a:prstGeom>
          <a:noFill/>
        </p:spPr>
        <p:txBody>
          <a:bodyPr wrap="square" rtlCol="0">
            <a:spAutoFit/>
          </a:bodyPr>
          <a:lstStyle/>
          <a:p>
            <a:r>
              <a:rPr lang="el-GR" sz="2500" b="1" dirty="0"/>
              <a:t>Αύξηση 10%</a:t>
            </a:r>
            <a:endParaRPr lang="en-US" sz="2500" b="1" dirty="0"/>
          </a:p>
        </p:txBody>
      </p:sp>
      <p:graphicFrame>
        <p:nvGraphicFramePr>
          <p:cNvPr id="10" name="6 - Γράφημα"/>
          <p:cNvGraphicFramePr/>
          <p:nvPr/>
        </p:nvGraphicFramePr>
        <p:xfrm>
          <a:off x="395536" y="2060848"/>
          <a:ext cx="8496944" cy="44679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3036682"/>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RESIZE" val="Yes"/>
</p:tagLst>
</file>

<file path=ppt/tags/tag10.xml><?xml version="1.0" encoding="utf-8"?>
<p:tagLst xmlns:a="http://schemas.openxmlformats.org/drawingml/2006/main" xmlns:r="http://schemas.openxmlformats.org/officeDocument/2006/relationships" xmlns:p="http://schemas.openxmlformats.org/presentationml/2006/main">
  <p:tag name="RESIZE" val="Yes"/>
</p:tagLst>
</file>

<file path=ppt/tags/tag11.xml><?xml version="1.0" encoding="utf-8"?>
<p:tagLst xmlns:a="http://schemas.openxmlformats.org/drawingml/2006/main" xmlns:r="http://schemas.openxmlformats.org/officeDocument/2006/relationships" xmlns:p="http://schemas.openxmlformats.org/presentationml/2006/main">
  <p:tag name="RESIZE" val="Yes"/>
</p:tagLst>
</file>

<file path=ppt/tags/tag12.xml><?xml version="1.0" encoding="utf-8"?>
<p:tagLst xmlns:a="http://schemas.openxmlformats.org/drawingml/2006/main" xmlns:r="http://schemas.openxmlformats.org/officeDocument/2006/relationships" xmlns:p="http://schemas.openxmlformats.org/presentationml/2006/main">
  <p:tag name="RESIZE" val="Yes"/>
</p:tagLst>
</file>

<file path=ppt/tags/tag13.xml><?xml version="1.0" encoding="utf-8"?>
<p:tagLst xmlns:a="http://schemas.openxmlformats.org/drawingml/2006/main" xmlns:r="http://schemas.openxmlformats.org/officeDocument/2006/relationships" xmlns:p="http://schemas.openxmlformats.org/presentationml/2006/main">
  <p:tag name="RESIZE" val="Yes"/>
</p:tagLst>
</file>

<file path=ppt/tags/tag14.xml><?xml version="1.0" encoding="utf-8"?>
<p:tagLst xmlns:a="http://schemas.openxmlformats.org/drawingml/2006/main" xmlns:r="http://schemas.openxmlformats.org/officeDocument/2006/relationships" xmlns:p="http://schemas.openxmlformats.org/presentationml/2006/main">
  <p:tag name="RESIZE" val="Yes"/>
</p:tagLst>
</file>

<file path=ppt/tags/tag15.xml><?xml version="1.0" encoding="utf-8"?>
<p:tagLst xmlns:a="http://schemas.openxmlformats.org/drawingml/2006/main" xmlns:r="http://schemas.openxmlformats.org/officeDocument/2006/relationships" xmlns:p="http://schemas.openxmlformats.org/presentationml/2006/main">
  <p:tag name="RESIZE" val="Yes"/>
</p:tagLst>
</file>

<file path=ppt/tags/tag16.xml><?xml version="1.0" encoding="utf-8"?>
<p:tagLst xmlns:a="http://schemas.openxmlformats.org/drawingml/2006/main" xmlns:r="http://schemas.openxmlformats.org/officeDocument/2006/relationships" xmlns:p="http://schemas.openxmlformats.org/presentationml/2006/main">
  <p:tag name="RESIZE" val="Yes"/>
</p:tagLst>
</file>

<file path=ppt/tags/tag17.xml><?xml version="1.0" encoding="utf-8"?>
<p:tagLst xmlns:a="http://schemas.openxmlformats.org/drawingml/2006/main" xmlns:r="http://schemas.openxmlformats.org/officeDocument/2006/relationships" xmlns:p="http://schemas.openxmlformats.org/presentationml/2006/main">
  <p:tag name="RESIZE" val="Yes"/>
</p:tagLst>
</file>

<file path=ppt/tags/tag18.xml><?xml version="1.0" encoding="utf-8"?>
<p:tagLst xmlns:a="http://schemas.openxmlformats.org/drawingml/2006/main" xmlns:r="http://schemas.openxmlformats.org/officeDocument/2006/relationships" xmlns:p="http://schemas.openxmlformats.org/presentationml/2006/main">
  <p:tag name="RESIZE" val="Yes"/>
</p:tagLst>
</file>

<file path=ppt/tags/tag19.xml><?xml version="1.0" encoding="utf-8"?>
<p:tagLst xmlns:a="http://schemas.openxmlformats.org/drawingml/2006/main" xmlns:r="http://schemas.openxmlformats.org/officeDocument/2006/relationships" xmlns:p="http://schemas.openxmlformats.org/presentationml/2006/main">
  <p:tag name="RESIZE" val="Yes"/>
</p:tagLst>
</file>

<file path=ppt/tags/tag2.xml><?xml version="1.0" encoding="utf-8"?>
<p:tagLst xmlns:a="http://schemas.openxmlformats.org/drawingml/2006/main" xmlns:r="http://schemas.openxmlformats.org/officeDocument/2006/relationships" xmlns:p="http://schemas.openxmlformats.org/presentationml/2006/main">
  <p:tag name="RESIZE" val="Yes"/>
</p:tagLst>
</file>

<file path=ppt/tags/tag20.xml><?xml version="1.0" encoding="utf-8"?>
<p:tagLst xmlns:a="http://schemas.openxmlformats.org/drawingml/2006/main" xmlns:r="http://schemas.openxmlformats.org/officeDocument/2006/relationships" xmlns:p="http://schemas.openxmlformats.org/presentationml/2006/main">
  <p:tag name="RESIZE" val="Yes"/>
</p:tagLst>
</file>

<file path=ppt/tags/tag21.xml><?xml version="1.0" encoding="utf-8"?>
<p:tagLst xmlns:a="http://schemas.openxmlformats.org/drawingml/2006/main" xmlns:r="http://schemas.openxmlformats.org/officeDocument/2006/relationships" xmlns:p="http://schemas.openxmlformats.org/presentationml/2006/main">
  <p:tag name="RESIZE" val="Yes"/>
</p:tagLst>
</file>

<file path=ppt/tags/tag3.xml><?xml version="1.0" encoding="utf-8"?>
<p:tagLst xmlns:a="http://schemas.openxmlformats.org/drawingml/2006/main" xmlns:r="http://schemas.openxmlformats.org/officeDocument/2006/relationships" xmlns:p="http://schemas.openxmlformats.org/presentationml/2006/main">
  <p:tag name="RESIZE" val="Yes"/>
</p:tagLst>
</file>

<file path=ppt/tags/tag4.xml><?xml version="1.0" encoding="utf-8"?>
<p:tagLst xmlns:a="http://schemas.openxmlformats.org/drawingml/2006/main" xmlns:r="http://schemas.openxmlformats.org/officeDocument/2006/relationships" xmlns:p="http://schemas.openxmlformats.org/presentationml/2006/main">
  <p:tag name="RESIZE" val="Yes"/>
</p:tagLst>
</file>

<file path=ppt/tags/tag5.xml><?xml version="1.0" encoding="utf-8"?>
<p:tagLst xmlns:a="http://schemas.openxmlformats.org/drawingml/2006/main" xmlns:r="http://schemas.openxmlformats.org/officeDocument/2006/relationships" xmlns:p="http://schemas.openxmlformats.org/presentationml/2006/main">
  <p:tag name="RESIZE" val="Yes"/>
</p:tagLst>
</file>

<file path=ppt/tags/tag6.xml><?xml version="1.0" encoding="utf-8"?>
<p:tagLst xmlns:a="http://schemas.openxmlformats.org/drawingml/2006/main" xmlns:r="http://schemas.openxmlformats.org/officeDocument/2006/relationships" xmlns:p="http://schemas.openxmlformats.org/presentationml/2006/main">
  <p:tag name="RESIZE" val="Yes"/>
</p:tagLst>
</file>

<file path=ppt/tags/tag7.xml><?xml version="1.0" encoding="utf-8"?>
<p:tagLst xmlns:a="http://schemas.openxmlformats.org/drawingml/2006/main" xmlns:r="http://schemas.openxmlformats.org/officeDocument/2006/relationships" xmlns:p="http://schemas.openxmlformats.org/presentationml/2006/main">
  <p:tag name="RESIZE" val="Yes"/>
</p:tagLst>
</file>

<file path=ppt/tags/tag8.xml><?xml version="1.0" encoding="utf-8"?>
<p:tagLst xmlns:a="http://schemas.openxmlformats.org/drawingml/2006/main" xmlns:r="http://schemas.openxmlformats.org/officeDocument/2006/relationships" xmlns:p="http://schemas.openxmlformats.org/presentationml/2006/main">
  <p:tag name="RESIZE" val="Yes"/>
</p:tagLst>
</file>

<file path=ppt/tags/tag9.xml><?xml version="1.0" encoding="utf-8"?>
<p:tagLst xmlns:a="http://schemas.openxmlformats.org/drawingml/2006/main" xmlns:r="http://schemas.openxmlformats.org/officeDocument/2006/relationships" xmlns:p="http://schemas.openxmlformats.org/presentationml/2006/main">
  <p:tag name="RESIZE" val="Ye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5355</TotalTime>
  <Words>1528</Words>
  <Application>Microsoft Office PowerPoint</Application>
  <PresentationFormat>On-screen Show (4:3)</PresentationFormat>
  <Paragraphs>188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Tahoma</vt:lpstr>
      <vt:lpstr>Wingdings</vt:lpstr>
      <vt:lpstr>Θέμα του Office</vt:lpstr>
      <vt:lpstr>PowerPoint Presentation</vt:lpstr>
      <vt:lpstr>Απολογισμός 2016-2019</vt:lpstr>
      <vt:lpstr>Απολογισμός 2016-2019</vt:lpstr>
      <vt:lpstr>Οικονομικός &amp; Λειτουργικός Εξορθολογισμός Χρηστή Διαχείριση και Διαφάνεια  </vt:lpstr>
      <vt:lpstr>Οικονομικός &amp; Λειτουργικός Εξορθολογισμός Νέες Υπηρεσίες </vt:lpstr>
      <vt:lpstr>Οικονομικός &amp; Λειτουργικός Εξορθολογισμός Βελτίωση κανονιστικού &amp; οργανωτικού πλαισίου</vt:lpstr>
      <vt:lpstr>Οικονομικός &amp; Λειτουργικός Εξορθολογισμός Χρήση Ηλεκτρονικής Διακυβέρνησης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Στρατηγικός Προγραμματισμός 2020-2022</vt:lpstr>
      <vt:lpstr>Στρατηγικός Προγραμματισμός 2020-2022</vt:lpstr>
      <vt:lpstr>Στρατηγικός Προγραμματισμός 2020-2022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LS</dc:creator>
  <cp:lastModifiedBy>Dimitris Karagiorgos</cp:lastModifiedBy>
  <cp:revision>142</cp:revision>
  <dcterms:created xsi:type="dcterms:W3CDTF">2019-11-19T06:57:57Z</dcterms:created>
  <dcterms:modified xsi:type="dcterms:W3CDTF">2019-12-24T13:31:35Z</dcterms:modified>
</cp:coreProperties>
</file>