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2.xml" ContentType="application/vnd.openxmlformats-officedocument.presentationml.notesSlide+xml"/>
  <Override PartName="/ppt/tags/tag32.xml" ContentType="application/vnd.openxmlformats-officedocument.presentationml.tags+xml"/>
  <Override PartName="/ppt/notesSlides/notesSlide3.xml" ContentType="application/vnd.openxmlformats-officedocument.presentationml.notesSlide+xml"/>
  <Override PartName="/ppt/tags/tag33.xml" ContentType="application/vnd.openxmlformats-officedocument.presentationml.tags+xml"/>
  <Override PartName="/ppt/notesSlides/notesSlide4.xml" ContentType="application/vnd.openxmlformats-officedocument.presentationml.notesSlide+xml"/>
  <Override PartName="/ppt/tags/tag34.xml" ContentType="application/vnd.openxmlformats-officedocument.presentationml.tags+xml"/>
  <Override PartName="/ppt/notesSlides/notesSlide5.xml" ContentType="application/vnd.openxmlformats-officedocument.presentationml.notesSlide+xml"/>
  <Override PartName="/ppt/tags/tag35.xml" ContentType="application/vnd.openxmlformats-officedocument.presentationml.tags+xml"/>
  <Override PartName="/ppt/notesSlides/notesSlide6.xml" ContentType="application/vnd.openxmlformats-officedocument.presentationml.notesSlide+xml"/>
  <Override PartName="/ppt/tags/tag36.xml" ContentType="application/vnd.openxmlformats-officedocument.presentationml.tags+xml"/>
  <Override PartName="/ppt/notesSlides/notesSlide7.xml" ContentType="application/vnd.openxmlformats-officedocument.presentationml.notesSlide+xml"/>
  <Override PartName="/ppt/tags/tag37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1406" r:id="rId3"/>
    <p:sldId id="1423" r:id="rId4"/>
    <p:sldId id="1422" r:id="rId5"/>
    <p:sldId id="1421" r:id="rId6"/>
    <p:sldId id="1381" r:id="rId7"/>
    <p:sldId id="1420" r:id="rId8"/>
    <p:sldId id="1282" r:id="rId9"/>
  </p:sldIdLst>
  <p:sldSz cx="12192000" cy="6858000"/>
  <p:notesSz cx="6797675" cy="9926638"/>
  <p:custDataLst>
    <p:tags r:id="rId1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8" name="Author" initials="A" lastIdx="0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536A"/>
    <a:srgbClr val="9CC7CE"/>
    <a:srgbClr val="DEECEF"/>
    <a:srgbClr val="417B85"/>
    <a:srgbClr val="7F8FA9"/>
    <a:srgbClr val="D6DCE5"/>
    <a:srgbClr val="7EB2E6"/>
    <a:srgbClr val="1F5FA0"/>
    <a:srgbClr val="D9D9D9"/>
    <a:srgbClr val="A9CC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15" autoAdjust="0"/>
    <p:restoredTop sz="95842" autoAdjust="0"/>
  </p:normalViewPr>
  <p:slideViewPr>
    <p:cSldViewPr snapToGrid="0">
      <p:cViewPr varScale="1">
        <p:scale>
          <a:sx n="101" d="100"/>
          <a:sy n="101" d="100"/>
        </p:scale>
        <p:origin x="120" y="3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A3B39-6645-44E5-92F2-E5D04627421F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D8022-7039-4A1B-9A6F-B9DE80F89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10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03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3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28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51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0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38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73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4F30A7FF-41AE-4625-90F6-A215D681039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11819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xmlns="" id="{4F30A7FF-41AE-4625-90F6-A215D68103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0EAC3B22-3027-4AD3-B2F7-774EB1A3DDE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746" y="4256881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43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D64DFB17-1D78-4615-80BB-ACA981CE510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217469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xmlns="" id="{D64DFB17-1D78-4615-80BB-ACA981CE51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03042D4C-6D59-4320-8554-FB80E67C1F9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Helvetica Neue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ED442C18-93D6-43AE-B20D-64CE51335469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3F752BB3-3FBF-4DF9-A65F-0D1072CA4E8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8934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3F752BB3-3FBF-4DF9-A65F-0D1072CA4E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45F10AE6-F43D-4F7F-A4CD-576F78CB2B6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661D27BC-47AC-45D0-82F1-AE18BD17C65B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6D75815B-0232-42E4-8D85-8A12C0C931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037753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6D75815B-0232-42E4-8D85-8A12C0C931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E4812782-A8F0-4271-BB7D-E9AC492BE63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3D620442-2235-4E08-B808-C89E2BD34959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8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775156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xmlns="" id="{A7B4C35A-3956-4E96-B723-B59E98A520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6"/>
          <p:cNvSpPr/>
          <p:nvPr userDrawn="1"/>
        </p:nvSpPr>
        <p:spPr>
          <a:xfrm rot="10800000">
            <a:off x="112395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3946" y="1268753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" y="431335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2657588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4641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170683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xmlns="" id="{A7B4C35A-3956-4E96-B723-B59E98A520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8510" y="262171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77" y="621131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>
            <a:spLocks noChangeAspect="1"/>
          </p:cNvSpPr>
          <p:nvPr userDrawn="1"/>
        </p:nvSpPr>
        <p:spPr>
          <a:xfrm rot="5400000">
            <a:off x="-1304318" y="1304318"/>
            <a:ext cx="6858000" cy="4249363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555" y="682522"/>
            <a:ext cx="1054845" cy="103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83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822634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xmlns="" id="{391605BD-34C6-4524-992D-CF91BD2E720D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4428A66F-D8D3-4492-906A-88C2D2751B75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B0CFFE79-316F-4696-A586-FCDE0BFB03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28150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B0CFFE79-316F-4696-A586-FCDE0BFB03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4FB3374-B620-492E-A77C-533BA7EC89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Helvetica Neue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08DFF622-434D-4710-B613-CB9BDE928E0B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2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442DF118-3518-41E0-906A-E7D837842FA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51477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xmlns="" id="{442DF118-3518-41E0-906A-E7D837842F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23612171-3689-4ED0-972F-F361A4A13E0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FD423360-D31D-44B9-80CC-3F72D955AF5E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6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xmlns="" id="{B63AE5B8-DD09-441C-82CF-6C774ED7E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320932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11" name="Object 10" hidden="1">
                        <a:extLst>
                          <a:ext uri="{FF2B5EF4-FFF2-40B4-BE49-F238E27FC236}">
                            <a16:creationId xmlns:a16="http://schemas.microsoft.com/office/drawing/2014/main" xmlns="" id="{B63AE5B8-DD09-441C-82CF-6C774ED7E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8DDFACA4-F2E3-4B6B-85E8-0343DD6FD5C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F9B63CF2-3650-46FF-BC32-357744F118BF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2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271039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think-cell Slide" r:id="rId5" imgW="592" imgH="591" progId="TCLayout.ActiveDocument.1">
                  <p:embed/>
                </p:oleObj>
              </mc:Choice>
              <mc:Fallback>
                <p:oleObj name="think-cell Slide" r:id="rId5" imgW="592" imgH="591" progId="TCLayout.ActiveDocument.1">
                  <p:embed/>
                  <p:pic>
                    <p:nvPicPr>
                      <p:cNvPr id="6" name="Object 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0658D61-F113-41E0-811C-7C74417291B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4969E973-5C04-4ED1-BF8A-33EDA50F0C32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B72CE040-1237-4CDD-AE61-E4D15E8FC658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7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033B81CD-5318-413B-81EC-15F21490B0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086929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xmlns="" id="{033B81CD-5318-413B-81EC-15F21490B0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17E7BD6F-17B7-4404-9EAA-FF84918C956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Helvetica Neue"/>
              </a:defRPr>
            </a:lvl1pPr>
            <a:lvl2pPr>
              <a:defRPr sz="2800">
                <a:latin typeface="Helvetica Neue"/>
              </a:defRPr>
            </a:lvl2pPr>
            <a:lvl3pPr>
              <a:defRPr sz="2400">
                <a:latin typeface="Helvetica Neue"/>
              </a:defRPr>
            </a:lvl3pPr>
            <a:lvl4pPr>
              <a:defRPr sz="2000">
                <a:latin typeface="Helvetica Neue"/>
              </a:defRPr>
            </a:lvl4pPr>
            <a:lvl5pPr>
              <a:defRPr sz="2000">
                <a:latin typeface="Helvetica Neue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42C14B1D-AEF3-4AEF-903E-A68460C27593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34472931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think-cell Slide" r:id="rId18" imgW="592" imgH="591" progId="TCLayout.ActiveDocument.1">
                  <p:embed/>
                </p:oleObj>
              </mc:Choice>
              <mc:Fallback>
                <p:oleObj name="think-cell Slide" r:id="rId18" imgW="592" imgH="591" progId="TCLayout.ActiveDocument.1">
                  <p:embed/>
                  <p:pic>
                    <p:nvPicPr>
                      <p:cNvPr id="9" name="Object 8" hidden="1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F37204ED-F58C-493A-8C81-D0A25DC0C310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ight Triangle 7"/>
          <p:cNvSpPr/>
          <p:nvPr userDrawn="1"/>
        </p:nvSpPr>
        <p:spPr>
          <a:xfrm>
            <a:off x="0" y="5903650"/>
            <a:ext cx="985421" cy="954349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 Neu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fld id="{E1121D95-C3B9-43CB-BE6E-5ABA30791757}" type="datetime1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0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0" y="6374106"/>
            <a:ext cx="375722" cy="3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Helvetica Neue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7" Type="http://schemas.openxmlformats.org/officeDocument/2006/relationships/image" Target="../media/image1.emf"/><Relationship Id="rId2" Type="http://schemas.openxmlformats.org/officeDocument/2006/relationships/tags" Target="../tags/tag28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4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image" Target="../media/image1.emf"/><Relationship Id="rId2" Type="http://schemas.openxmlformats.org/officeDocument/2006/relationships/tags" Target="../tags/tag30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5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4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8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5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6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1.bin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49D387AD-60A4-4DA0-8C2C-DAF13D11BFE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437862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Slide" r:id="rId6" imgW="473" imgH="473" progId="TCLayout.ActiveDocument.1">
                  <p:embed/>
                </p:oleObj>
              </mc:Choice>
              <mc:Fallback>
                <p:oleObj name="think-cell Slide" r:id="rId6" imgW="473" imgH="47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xmlns="" id="{49D387AD-60A4-4DA0-8C2C-DAF13D11BF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EC0822DE-4430-4372-9EB4-9DA2280C6A0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l-GR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2944" y="834501"/>
            <a:ext cx="5102105" cy="2437142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4533"/>
            </a:pPr>
            <a:r>
              <a:rPr lang="el-GR" sz="3200" b="1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>Σχέδιο σταδιακής αποκλιμάκωσης περιοριστικών μέτρων </a:t>
            </a:r>
            <a:br>
              <a:rPr lang="el-GR" sz="3200" b="1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3200" b="1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3200" b="1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32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>Γέφυρα ασφάλειας για μια νέα καθημερινότητα</a:t>
            </a:r>
            <a:br>
              <a:rPr lang="el-GR" sz="32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3200" dirty="0">
                <a:solidFill>
                  <a:schemeClr val="tx1"/>
                </a:solidFill>
                <a:latin typeface="+mn-lt"/>
                <a:ea typeface="Arial"/>
                <a:cs typeface="Arial"/>
                <a:sym typeface="Georgia"/>
              </a:rPr>
              <a:t/>
            </a:r>
            <a:br>
              <a:rPr lang="el-GR" sz="3200" dirty="0">
                <a:solidFill>
                  <a:schemeClr val="tx1"/>
                </a:solidFill>
                <a:latin typeface="+mn-lt"/>
                <a:ea typeface="Arial"/>
                <a:cs typeface="Arial"/>
                <a:sym typeface="Georgia"/>
              </a:rPr>
            </a:br>
            <a:endParaRPr lang="el-GR" sz="3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8" name="Google Shape;403;p57">
            <a:extLst>
              <a:ext uri="{FF2B5EF4-FFF2-40B4-BE49-F238E27FC236}">
                <a16:creationId xmlns:a16="http://schemas.microsoft.com/office/drawing/2014/main" xmlns="" id="{C1AA2E76-A3F6-4C1E-9D8D-823FAF868AF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016535" y="4569600"/>
            <a:ext cx="3548514" cy="22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0" lvl="0" indent="0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 dirty="0"/>
              <a:t>2</a:t>
            </a:r>
            <a:r>
              <a:rPr lang="el-GR" sz="1800" b="1" dirty="0"/>
              <a:t>7</a:t>
            </a:r>
            <a:r>
              <a:rPr lang="el-GR" sz="1800" b="1" baseline="30000" dirty="0"/>
              <a:t>η</a:t>
            </a:r>
            <a:r>
              <a:rPr lang="el-GR" sz="1800" b="1" dirty="0"/>
              <a:t> Απριλίου 2020</a:t>
            </a:r>
            <a:endParaRPr sz="1800" b="1" dirty="0"/>
          </a:p>
        </p:txBody>
      </p:sp>
    </p:spTree>
    <p:extLst>
      <p:ext uri="{BB962C8B-B14F-4D97-AF65-F5344CB8AC3E}">
        <p14:creationId xmlns:p14="http://schemas.microsoft.com/office/powerpoint/2010/main" val="102077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CC685AF6-AA29-4B40-9F69-26964347EE2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558952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think-cell Slide" r:id="rId6" imgW="473" imgH="473" progId="TCLayout.ActiveDocument.1">
                  <p:embed/>
                </p:oleObj>
              </mc:Choice>
              <mc:Fallback>
                <p:oleObj name="think-cell Slide" r:id="rId6" imgW="473" imgH="47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CC685AF6-AA29-4B40-9F69-26964347EE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xmlns="" id="{4AEA4A37-1B1F-47F1-943D-1B007CCB45C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l-GR" sz="44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B5F26F-C802-49F3-B6B7-0E477571F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0282" y="2621711"/>
            <a:ext cx="5484477" cy="2387600"/>
          </a:xfrm>
        </p:spPr>
        <p:txBody>
          <a:bodyPr anchor="t">
            <a:normAutofit/>
          </a:bodyPr>
          <a:lstStyle/>
          <a:p>
            <a:pPr algn="r"/>
            <a:r>
              <a:rPr lang="el-GR" sz="4400" dirty="0">
                <a:solidFill>
                  <a:schemeClr val="tx1"/>
                </a:solidFill>
                <a:ea typeface="Georgia"/>
                <a:cs typeface="Georgia"/>
                <a:sym typeface="Georgia"/>
              </a:rPr>
              <a:t>Ενίσχυση του Συστήματος Υγείας </a:t>
            </a:r>
          </a:p>
        </p:txBody>
      </p:sp>
    </p:spTree>
    <p:extLst>
      <p:ext uri="{BB962C8B-B14F-4D97-AF65-F5344CB8AC3E}">
        <p14:creationId xmlns:p14="http://schemas.microsoft.com/office/powerpoint/2010/main" val="55249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46FEE7B9-7E72-407F-BB77-9A7177077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D36D734-0A9E-432F-A837-CE67756A0B34}"/>
              </a:ext>
            </a:extLst>
          </p:cNvPr>
          <p:cNvGrpSpPr/>
          <p:nvPr/>
        </p:nvGrpSpPr>
        <p:grpSpPr>
          <a:xfrm>
            <a:off x="3944421" y="2122522"/>
            <a:ext cx="7121401" cy="3344523"/>
            <a:chOff x="4291554" y="1966229"/>
            <a:chExt cx="7121401" cy="3344523"/>
          </a:xfrm>
        </p:grpSpPr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xmlns="" id="{E8DEABFE-A12F-4EFF-812D-39E18E9E3143}"/>
                </a:ext>
              </a:extLst>
            </p:cNvPr>
            <p:cNvSpPr/>
            <p:nvPr/>
          </p:nvSpPr>
          <p:spPr>
            <a:xfrm>
              <a:off x="4291554" y="1966229"/>
              <a:ext cx="3417892" cy="3344523"/>
            </a:xfrm>
            <a:prstGeom prst="snip2DiagRect">
              <a:avLst/>
            </a:prstGeom>
            <a:solidFill>
              <a:srgbClr val="9CC7CE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7" name="Rectangle: Diagonal Corners Snipped 6">
              <a:extLst>
                <a:ext uri="{FF2B5EF4-FFF2-40B4-BE49-F238E27FC236}">
                  <a16:creationId xmlns:a16="http://schemas.microsoft.com/office/drawing/2014/main" xmlns="" id="{A5BCC5DF-A5E0-4A3A-8E22-025C51F22429}"/>
                </a:ext>
              </a:extLst>
            </p:cNvPr>
            <p:cNvSpPr/>
            <p:nvPr/>
          </p:nvSpPr>
          <p:spPr>
            <a:xfrm>
              <a:off x="7995063" y="1966229"/>
              <a:ext cx="3417892" cy="3344523"/>
            </a:xfrm>
            <a:prstGeom prst="snip2DiagRect">
              <a:avLst/>
            </a:prstGeom>
            <a:solidFill>
              <a:srgbClr val="7F8FA9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9A120E7-3C14-4A00-A04C-14CCAA19155A}"/>
              </a:ext>
            </a:extLst>
          </p:cNvPr>
          <p:cNvSpPr/>
          <p:nvPr/>
        </p:nvSpPr>
        <p:spPr>
          <a:xfrm>
            <a:off x="708021" y="3220276"/>
            <a:ext cx="340082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b="1" dirty="0">
                <a:solidFill>
                  <a:schemeClr val="bg1"/>
                </a:solidFill>
              </a:rPr>
              <a:t>Διασφάλιση της υγειονομικής προστασίας του ανθρώπινου δυναμικού του ΕΣΥ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b="1" dirty="0">
                <a:solidFill>
                  <a:schemeClr val="bg1"/>
                </a:solidFill>
              </a:rPr>
              <a:t>Κάλυψη αναγκών με αύξηση του ανθρώπινου δυναμικού</a:t>
            </a: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xmlns="" id="{ECB1FE7E-4029-42C0-930E-C4A257F393C8}"/>
              </a:ext>
            </a:extLst>
          </p:cNvPr>
          <p:cNvSpPr/>
          <p:nvPr/>
        </p:nvSpPr>
        <p:spPr>
          <a:xfrm>
            <a:off x="426128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32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Τηρούμε τις συνήθειες που αποκτήσαμε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88A94189-2E03-403F-9A20-50C120D153F2}"/>
              </a:ext>
            </a:extLst>
          </p:cNvPr>
          <p:cNvGrpSpPr>
            <a:grpSpLocks noChangeAspect="1"/>
          </p:cNvGrpSpPr>
          <p:nvPr/>
        </p:nvGrpSpPr>
        <p:grpSpPr>
          <a:xfrm>
            <a:off x="810709" y="2300968"/>
            <a:ext cx="864000" cy="864000"/>
            <a:chOff x="4175125" y="284163"/>
            <a:chExt cx="938213" cy="939800"/>
          </a:xfrm>
          <a:solidFill>
            <a:schemeClr val="bg1"/>
          </a:solidFill>
        </p:grpSpPr>
        <p:sp>
          <p:nvSpPr>
            <p:cNvPr id="36" name="Freeform 195">
              <a:extLst>
                <a:ext uri="{FF2B5EF4-FFF2-40B4-BE49-F238E27FC236}">
                  <a16:creationId xmlns:a16="http://schemas.microsoft.com/office/drawing/2014/main" xmlns="" id="{7F98F06C-3692-4417-967B-50868AB3F0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75125" y="284163"/>
              <a:ext cx="938213" cy="939800"/>
            </a:xfrm>
            <a:custGeom>
              <a:avLst/>
              <a:gdLst>
                <a:gd name="T0" fmla="*/ 0 w 576"/>
                <a:gd name="T1" fmla="*/ 576 h 576"/>
                <a:gd name="T2" fmla="*/ 576 w 576"/>
                <a:gd name="T3" fmla="*/ 0 h 576"/>
                <a:gd name="T4" fmla="*/ 551 w 576"/>
                <a:gd name="T5" fmla="*/ 25 h 576"/>
                <a:gd name="T6" fmla="*/ 540 w 576"/>
                <a:gd name="T7" fmla="*/ 401 h 576"/>
                <a:gd name="T8" fmla="*/ 503 w 576"/>
                <a:gd name="T9" fmla="*/ 388 h 576"/>
                <a:gd name="T10" fmla="*/ 472 w 576"/>
                <a:gd name="T11" fmla="*/ 398 h 576"/>
                <a:gd name="T12" fmla="*/ 440 w 576"/>
                <a:gd name="T13" fmla="*/ 388 h 576"/>
                <a:gd name="T14" fmla="*/ 404 w 576"/>
                <a:gd name="T15" fmla="*/ 401 h 576"/>
                <a:gd name="T16" fmla="*/ 356 w 576"/>
                <a:gd name="T17" fmla="*/ 401 h 576"/>
                <a:gd name="T18" fmla="*/ 319 w 576"/>
                <a:gd name="T19" fmla="*/ 388 h 576"/>
                <a:gd name="T20" fmla="*/ 288 w 576"/>
                <a:gd name="T21" fmla="*/ 398 h 576"/>
                <a:gd name="T22" fmla="*/ 257 w 576"/>
                <a:gd name="T23" fmla="*/ 388 h 576"/>
                <a:gd name="T24" fmla="*/ 220 w 576"/>
                <a:gd name="T25" fmla="*/ 401 h 576"/>
                <a:gd name="T26" fmla="*/ 172 w 576"/>
                <a:gd name="T27" fmla="*/ 401 h 576"/>
                <a:gd name="T28" fmla="*/ 136 w 576"/>
                <a:gd name="T29" fmla="*/ 388 h 576"/>
                <a:gd name="T30" fmla="*/ 104 w 576"/>
                <a:gd name="T31" fmla="*/ 398 h 576"/>
                <a:gd name="T32" fmla="*/ 73 w 576"/>
                <a:gd name="T33" fmla="*/ 388 h 576"/>
                <a:gd name="T34" fmla="*/ 36 w 576"/>
                <a:gd name="T35" fmla="*/ 401 h 576"/>
                <a:gd name="T36" fmla="*/ 25 w 576"/>
                <a:gd name="T37" fmla="*/ 25 h 576"/>
                <a:gd name="T38" fmla="*/ 208 w 576"/>
                <a:gd name="T39" fmla="*/ 471 h 576"/>
                <a:gd name="T40" fmla="*/ 228 w 576"/>
                <a:gd name="T41" fmla="*/ 424 h 576"/>
                <a:gd name="T42" fmla="*/ 264 w 576"/>
                <a:gd name="T43" fmla="*/ 411 h 576"/>
                <a:gd name="T44" fmla="*/ 312 w 576"/>
                <a:gd name="T45" fmla="*/ 411 h 576"/>
                <a:gd name="T46" fmla="*/ 348 w 576"/>
                <a:gd name="T47" fmla="*/ 424 h 576"/>
                <a:gd name="T48" fmla="*/ 368 w 576"/>
                <a:gd name="T49" fmla="*/ 471 h 576"/>
                <a:gd name="T50" fmla="*/ 208 w 576"/>
                <a:gd name="T51" fmla="*/ 552 h 576"/>
                <a:gd name="T52" fmla="*/ 25 w 576"/>
                <a:gd name="T53" fmla="*/ 471 h 576"/>
                <a:gd name="T54" fmla="*/ 44 w 576"/>
                <a:gd name="T55" fmla="*/ 424 h 576"/>
                <a:gd name="T56" fmla="*/ 80 w 576"/>
                <a:gd name="T57" fmla="*/ 411 h 576"/>
                <a:gd name="T58" fmla="*/ 128 w 576"/>
                <a:gd name="T59" fmla="*/ 411 h 576"/>
                <a:gd name="T60" fmla="*/ 164 w 576"/>
                <a:gd name="T61" fmla="*/ 424 h 576"/>
                <a:gd name="T62" fmla="*/ 184 w 576"/>
                <a:gd name="T63" fmla="*/ 471 h 576"/>
                <a:gd name="T64" fmla="*/ 25 w 576"/>
                <a:gd name="T65" fmla="*/ 552 h 576"/>
                <a:gd name="T66" fmla="*/ 392 w 576"/>
                <a:gd name="T67" fmla="*/ 552 h 576"/>
                <a:gd name="T68" fmla="*/ 396 w 576"/>
                <a:gd name="T69" fmla="*/ 440 h 576"/>
                <a:gd name="T70" fmla="*/ 447 w 576"/>
                <a:gd name="T71" fmla="*/ 412 h 576"/>
                <a:gd name="T72" fmla="*/ 472 w 576"/>
                <a:gd name="T73" fmla="*/ 422 h 576"/>
                <a:gd name="T74" fmla="*/ 496 w 576"/>
                <a:gd name="T75" fmla="*/ 412 h 576"/>
                <a:gd name="T76" fmla="*/ 547 w 576"/>
                <a:gd name="T77" fmla="*/ 440 h 576"/>
                <a:gd name="T78" fmla="*/ 551 w 576"/>
                <a:gd name="T79" fmla="*/ 552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76" h="576">
                  <a:moveTo>
                    <a:pt x="0" y="0"/>
                  </a:moveTo>
                  <a:cubicBezTo>
                    <a:pt x="0" y="576"/>
                    <a:pt x="0" y="576"/>
                    <a:pt x="0" y="576"/>
                  </a:cubicBezTo>
                  <a:cubicBezTo>
                    <a:pt x="576" y="576"/>
                    <a:pt x="576" y="576"/>
                    <a:pt x="576" y="576"/>
                  </a:cubicBezTo>
                  <a:cubicBezTo>
                    <a:pt x="576" y="0"/>
                    <a:pt x="576" y="0"/>
                    <a:pt x="576" y="0"/>
                  </a:cubicBezTo>
                  <a:lnTo>
                    <a:pt x="0" y="0"/>
                  </a:lnTo>
                  <a:close/>
                  <a:moveTo>
                    <a:pt x="551" y="25"/>
                  </a:moveTo>
                  <a:cubicBezTo>
                    <a:pt x="551" y="406"/>
                    <a:pt x="551" y="406"/>
                    <a:pt x="551" y="406"/>
                  </a:cubicBezTo>
                  <a:cubicBezTo>
                    <a:pt x="548" y="404"/>
                    <a:pt x="544" y="402"/>
                    <a:pt x="540" y="401"/>
                  </a:cubicBezTo>
                  <a:cubicBezTo>
                    <a:pt x="531" y="397"/>
                    <a:pt x="519" y="393"/>
                    <a:pt x="504" y="388"/>
                  </a:cubicBezTo>
                  <a:cubicBezTo>
                    <a:pt x="503" y="388"/>
                    <a:pt x="503" y="388"/>
                    <a:pt x="503" y="388"/>
                  </a:cubicBezTo>
                  <a:cubicBezTo>
                    <a:pt x="489" y="383"/>
                    <a:pt x="481" y="390"/>
                    <a:pt x="477" y="396"/>
                  </a:cubicBezTo>
                  <a:cubicBezTo>
                    <a:pt x="476" y="397"/>
                    <a:pt x="475" y="398"/>
                    <a:pt x="472" y="398"/>
                  </a:cubicBezTo>
                  <a:cubicBezTo>
                    <a:pt x="469" y="398"/>
                    <a:pt x="468" y="397"/>
                    <a:pt x="467" y="396"/>
                  </a:cubicBezTo>
                  <a:cubicBezTo>
                    <a:pt x="463" y="390"/>
                    <a:pt x="455" y="383"/>
                    <a:pt x="440" y="388"/>
                  </a:cubicBezTo>
                  <a:cubicBezTo>
                    <a:pt x="439" y="388"/>
                    <a:pt x="439" y="388"/>
                    <a:pt x="439" y="388"/>
                  </a:cubicBezTo>
                  <a:cubicBezTo>
                    <a:pt x="425" y="393"/>
                    <a:pt x="413" y="397"/>
                    <a:pt x="404" y="401"/>
                  </a:cubicBezTo>
                  <a:cubicBezTo>
                    <a:pt x="394" y="404"/>
                    <a:pt x="386" y="410"/>
                    <a:pt x="380" y="418"/>
                  </a:cubicBezTo>
                  <a:cubicBezTo>
                    <a:pt x="374" y="410"/>
                    <a:pt x="366" y="404"/>
                    <a:pt x="356" y="401"/>
                  </a:cubicBezTo>
                  <a:cubicBezTo>
                    <a:pt x="347" y="397"/>
                    <a:pt x="335" y="393"/>
                    <a:pt x="320" y="388"/>
                  </a:cubicBezTo>
                  <a:cubicBezTo>
                    <a:pt x="319" y="388"/>
                    <a:pt x="319" y="388"/>
                    <a:pt x="319" y="388"/>
                  </a:cubicBezTo>
                  <a:cubicBezTo>
                    <a:pt x="305" y="383"/>
                    <a:pt x="297" y="390"/>
                    <a:pt x="293" y="396"/>
                  </a:cubicBezTo>
                  <a:cubicBezTo>
                    <a:pt x="292" y="397"/>
                    <a:pt x="291" y="398"/>
                    <a:pt x="288" y="398"/>
                  </a:cubicBezTo>
                  <a:cubicBezTo>
                    <a:pt x="285" y="398"/>
                    <a:pt x="284" y="397"/>
                    <a:pt x="283" y="396"/>
                  </a:cubicBezTo>
                  <a:cubicBezTo>
                    <a:pt x="279" y="390"/>
                    <a:pt x="271" y="383"/>
                    <a:pt x="257" y="388"/>
                  </a:cubicBezTo>
                  <a:cubicBezTo>
                    <a:pt x="256" y="388"/>
                    <a:pt x="256" y="388"/>
                    <a:pt x="256" y="388"/>
                  </a:cubicBezTo>
                  <a:cubicBezTo>
                    <a:pt x="241" y="393"/>
                    <a:pt x="229" y="397"/>
                    <a:pt x="220" y="401"/>
                  </a:cubicBezTo>
                  <a:cubicBezTo>
                    <a:pt x="210" y="404"/>
                    <a:pt x="202" y="410"/>
                    <a:pt x="196" y="418"/>
                  </a:cubicBezTo>
                  <a:cubicBezTo>
                    <a:pt x="190" y="410"/>
                    <a:pt x="182" y="404"/>
                    <a:pt x="172" y="401"/>
                  </a:cubicBezTo>
                  <a:cubicBezTo>
                    <a:pt x="163" y="397"/>
                    <a:pt x="151" y="393"/>
                    <a:pt x="136" y="388"/>
                  </a:cubicBezTo>
                  <a:cubicBezTo>
                    <a:pt x="136" y="388"/>
                    <a:pt x="136" y="388"/>
                    <a:pt x="136" y="388"/>
                  </a:cubicBezTo>
                  <a:cubicBezTo>
                    <a:pt x="121" y="383"/>
                    <a:pt x="113" y="390"/>
                    <a:pt x="109" y="396"/>
                  </a:cubicBezTo>
                  <a:cubicBezTo>
                    <a:pt x="108" y="397"/>
                    <a:pt x="107" y="398"/>
                    <a:pt x="104" y="398"/>
                  </a:cubicBezTo>
                  <a:cubicBezTo>
                    <a:pt x="101" y="398"/>
                    <a:pt x="100" y="397"/>
                    <a:pt x="100" y="396"/>
                  </a:cubicBezTo>
                  <a:cubicBezTo>
                    <a:pt x="95" y="390"/>
                    <a:pt x="87" y="383"/>
                    <a:pt x="73" y="388"/>
                  </a:cubicBezTo>
                  <a:cubicBezTo>
                    <a:pt x="72" y="388"/>
                    <a:pt x="72" y="388"/>
                    <a:pt x="72" y="388"/>
                  </a:cubicBezTo>
                  <a:cubicBezTo>
                    <a:pt x="58" y="393"/>
                    <a:pt x="45" y="397"/>
                    <a:pt x="36" y="401"/>
                  </a:cubicBezTo>
                  <a:cubicBezTo>
                    <a:pt x="32" y="402"/>
                    <a:pt x="28" y="404"/>
                    <a:pt x="25" y="406"/>
                  </a:cubicBezTo>
                  <a:cubicBezTo>
                    <a:pt x="25" y="25"/>
                    <a:pt x="25" y="25"/>
                    <a:pt x="25" y="25"/>
                  </a:cubicBezTo>
                  <a:lnTo>
                    <a:pt x="551" y="25"/>
                  </a:lnTo>
                  <a:close/>
                  <a:moveTo>
                    <a:pt x="208" y="471"/>
                  </a:moveTo>
                  <a:cubicBezTo>
                    <a:pt x="209" y="467"/>
                    <a:pt x="211" y="450"/>
                    <a:pt x="213" y="440"/>
                  </a:cubicBezTo>
                  <a:cubicBezTo>
                    <a:pt x="213" y="435"/>
                    <a:pt x="218" y="428"/>
                    <a:pt x="228" y="424"/>
                  </a:cubicBezTo>
                  <a:cubicBezTo>
                    <a:pt x="237" y="421"/>
                    <a:pt x="249" y="417"/>
                    <a:pt x="264" y="412"/>
                  </a:cubicBezTo>
                  <a:cubicBezTo>
                    <a:pt x="264" y="411"/>
                    <a:pt x="264" y="411"/>
                    <a:pt x="264" y="411"/>
                  </a:cubicBezTo>
                  <a:cubicBezTo>
                    <a:pt x="270" y="419"/>
                    <a:pt x="278" y="422"/>
                    <a:pt x="288" y="422"/>
                  </a:cubicBezTo>
                  <a:cubicBezTo>
                    <a:pt x="298" y="422"/>
                    <a:pt x="306" y="419"/>
                    <a:pt x="312" y="411"/>
                  </a:cubicBezTo>
                  <a:cubicBezTo>
                    <a:pt x="313" y="412"/>
                    <a:pt x="313" y="412"/>
                    <a:pt x="313" y="412"/>
                  </a:cubicBezTo>
                  <a:cubicBezTo>
                    <a:pt x="327" y="417"/>
                    <a:pt x="339" y="421"/>
                    <a:pt x="348" y="424"/>
                  </a:cubicBezTo>
                  <a:cubicBezTo>
                    <a:pt x="358" y="428"/>
                    <a:pt x="363" y="435"/>
                    <a:pt x="364" y="440"/>
                  </a:cubicBezTo>
                  <a:cubicBezTo>
                    <a:pt x="365" y="450"/>
                    <a:pt x="367" y="467"/>
                    <a:pt x="368" y="471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208" y="552"/>
                    <a:pt x="208" y="552"/>
                    <a:pt x="208" y="552"/>
                  </a:cubicBezTo>
                  <a:lnTo>
                    <a:pt x="208" y="471"/>
                  </a:lnTo>
                  <a:close/>
                  <a:moveTo>
                    <a:pt x="25" y="471"/>
                  </a:moveTo>
                  <a:cubicBezTo>
                    <a:pt x="25" y="467"/>
                    <a:pt x="28" y="450"/>
                    <a:pt x="29" y="440"/>
                  </a:cubicBezTo>
                  <a:cubicBezTo>
                    <a:pt x="29" y="435"/>
                    <a:pt x="34" y="428"/>
                    <a:pt x="44" y="424"/>
                  </a:cubicBezTo>
                  <a:cubicBezTo>
                    <a:pt x="51" y="422"/>
                    <a:pt x="62" y="418"/>
                    <a:pt x="80" y="412"/>
                  </a:cubicBezTo>
                  <a:cubicBezTo>
                    <a:pt x="80" y="411"/>
                    <a:pt x="80" y="411"/>
                    <a:pt x="80" y="411"/>
                  </a:cubicBezTo>
                  <a:cubicBezTo>
                    <a:pt x="86" y="419"/>
                    <a:pt x="94" y="422"/>
                    <a:pt x="104" y="422"/>
                  </a:cubicBezTo>
                  <a:cubicBezTo>
                    <a:pt x="114" y="422"/>
                    <a:pt x="122" y="419"/>
                    <a:pt x="128" y="411"/>
                  </a:cubicBezTo>
                  <a:cubicBezTo>
                    <a:pt x="129" y="412"/>
                    <a:pt x="129" y="412"/>
                    <a:pt x="129" y="412"/>
                  </a:cubicBezTo>
                  <a:cubicBezTo>
                    <a:pt x="143" y="417"/>
                    <a:pt x="155" y="421"/>
                    <a:pt x="164" y="424"/>
                  </a:cubicBezTo>
                  <a:cubicBezTo>
                    <a:pt x="175" y="428"/>
                    <a:pt x="179" y="435"/>
                    <a:pt x="180" y="440"/>
                  </a:cubicBezTo>
                  <a:cubicBezTo>
                    <a:pt x="181" y="450"/>
                    <a:pt x="183" y="467"/>
                    <a:pt x="184" y="471"/>
                  </a:cubicBezTo>
                  <a:cubicBezTo>
                    <a:pt x="184" y="552"/>
                    <a:pt x="184" y="552"/>
                    <a:pt x="184" y="552"/>
                  </a:cubicBezTo>
                  <a:cubicBezTo>
                    <a:pt x="25" y="552"/>
                    <a:pt x="25" y="552"/>
                    <a:pt x="25" y="552"/>
                  </a:cubicBezTo>
                  <a:lnTo>
                    <a:pt x="25" y="471"/>
                  </a:lnTo>
                  <a:close/>
                  <a:moveTo>
                    <a:pt x="392" y="552"/>
                  </a:moveTo>
                  <a:cubicBezTo>
                    <a:pt x="392" y="471"/>
                    <a:pt x="392" y="471"/>
                    <a:pt x="392" y="471"/>
                  </a:cubicBezTo>
                  <a:cubicBezTo>
                    <a:pt x="393" y="467"/>
                    <a:pt x="395" y="450"/>
                    <a:pt x="396" y="440"/>
                  </a:cubicBezTo>
                  <a:cubicBezTo>
                    <a:pt x="397" y="435"/>
                    <a:pt x="401" y="428"/>
                    <a:pt x="412" y="424"/>
                  </a:cubicBezTo>
                  <a:cubicBezTo>
                    <a:pt x="421" y="421"/>
                    <a:pt x="433" y="417"/>
                    <a:pt x="447" y="412"/>
                  </a:cubicBezTo>
                  <a:cubicBezTo>
                    <a:pt x="448" y="411"/>
                    <a:pt x="448" y="411"/>
                    <a:pt x="448" y="411"/>
                  </a:cubicBezTo>
                  <a:cubicBezTo>
                    <a:pt x="454" y="419"/>
                    <a:pt x="462" y="422"/>
                    <a:pt x="472" y="422"/>
                  </a:cubicBezTo>
                  <a:cubicBezTo>
                    <a:pt x="482" y="422"/>
                    <a:pt x="490" y="419"/>
                    <a:pt x="496" y="411"/>
                  </a:cubicBezTo>
                  <a:cubicBezTo>
                    <a:pt x="496" y="412"/>
                    <a:pt x="496" y="412"/>
                    <a:pt x="496" y="412"/>
                  </a:cubicBezTo>
                  <a:cubicBezTo>
                    <a:pt x="511" y="417"/>
                    <a:pt x="523" y="421"/>
                    <a:pt x="532" y="424"/>
                  </a:cubicBezTo>
                  <a:cubicBezTo>
                    <a:pt x="542" y="428"/>
                    <a:pt x="547" y="435"/>
                    <a:pt x="547" y="440"/>
                  </a:cubicBezTo>
                  <a:cubicBezTo>
                    <a:pt x="548" y="450"/>
                    <a:pt x="551" y="467"/>
                    <a:pt x="551" y="471"/>
                  </a:cubicBezTo>
                  <a:cubicBezTo>
                    <a:pt x="551" y="552"/>
                    <a:pt x="551" y="552"/>
                    <a:pt x="551" y="552"/>
                  </a:cubicBezTo>
                  <a:lnTo>
                    <a:pt x="392" y="5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7" name="Freeform 196">
              <a:extLst>
                <a:ext uri="{FF2B5EF4-FFF2-40B4-BE49-F238E27FC236}">
                  <a16:creationId xmlns:a16="http://schemas.microsoft.com/office/drawing/2014/main" xmlns="" id="{EAC75F16-3BE8-4FA7-9ADE-E5A1DC4095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75138" y="601663"/>
              <a:ext cx="739775" cy="314325"/>
            </a:xfrm>
            <a:custGeom>
              <a:avLst/>
              <a:gdLst>
                <a:gd name="T0" fmla="*/ 44 w 455"/>
                <a:gd name="T1" fmla="*/ 192 h 192"/>
                <a:gd name="T2" fmla="*/ 74 w 455"/>
                <a:gd name="T3" fmla="*/ 95 h 192"/>
                <a:gd name="T4" fmla="*/ 60 w 455"/>
                <a:gd name="T5" fmla="*/ 57 h 192"/>
                <a:gd name="T6" fmla="*/ 111 w 455"/>
                <a:gd name="T7" fmla="*/ 28 h 192"/>
                <a:gd name="T8" fmla="*/ 135 w 455"/>
                <a:gd name="T9" fmla="*/ 39 h 192"/>
                <a:gd name="T10" fmla="*/ 160 w 455"/>
                <a:gd name="T11" fmla="*/ 28 h 192"/>
                <a:gd name="T12" fmla="*/ 211 w 455"/>
                <a:gd name="T13" fmla="*/ 57 h 192"/>
                <a:gd name="T14" fmla="*/ 197 w 455"/>
                <a:gd name="T15" fmla="*/ 95 h 192"/>
                <a:gd name="T16" fmla="*/ 227 w 455"/>
                <a:gd name="T17" fmla="*/ 192 h 192"/>
                <a:gd name="T18" fmla="*/ 269 w 455"/>
                <a:gd name="T19" fmla="*/ 133 h 192"/>
                <a:gd name="T20" fmla="*/ 240 w 455"/>
                <a:gd name="T21" fmla="*/ 84 h 192"/>
                <a:gd name="T22" fmla="*/ 259 w 455"/>
                <a:gd name="T23" fmla="*/ 40 h 192"/>
                <a:gd name="T24" fmla="*/ 295 w 455"/>
                <a:gd name="T25" fmla="*/ 28 h 192"/>
                <a:gd name="T26" fmla="*/ 343 w 455"/>
                <a:gd name="T27" fmla="*/ 28 h 192"/>
                <a:gd name="T28" fmla="*/ 379 w 455"/>
                <a:gd name="T29" fmla="*/ 40 h 192"/>
                <a:gd name="T30" fmla="*/ 398 w 455"/>
                <a:gd name="T31" fmla="*/ 84 h 192"/>
                <a:gd name="T32" fmla="*/ 369 w 455"/>
                <a:gd name="T33" fmla="*/ 133 h 192"/>
                <a:gd name="T34" fmla="*/ 411 w 455"/>
                <a:gd name="T35" fmla="*/ 192 h 192"/>
                <a:gd name="T36" fmla="*/ 441 w 455"/>
                <a:gd name="T37" fmla="*/ 95 h 192"/>
                <a:gd name="T38" fmla="*/ 419 w 455"/>
                <a:gd name="T39" fmla="*/ 54 h 192"/>
                <a:gd name="T40" fmla="*/ 351 w 455"/>
                <a:gd name="T41" fmla="*/ 5 h 192"/>
                <a:gd name="T42" fmla="*/ 324 w 455"/>
                <a:gd name="T43" fmla="*/ 12 h 192"/>
                <a:gd name="T44" fmla="*/ 314 w 455"/>
                <a:gd name="T45" fmla="*/ 12 h 192"/>
                <a:gd name="T46" fmla="*/ 287 w 455"/>
                <a:gd name="T47" fmla="*/ 5 h 192"/>
                <a:gd name="T48" fmla="*/ 227 w 455"/>
                <a:gd name="T49" fmla="*/ 34 h 192"/>
                <a:gd name="T50" fmla="*/ 167 w 455"/>
                <a:gd name="T51" fmla="*/ 5 h 192"/>
                <a:gd name="T52" fmla="*/ 140 w 455"/>
                <a:gd name="T53" fmla="*/ 12 h 192"/>
                <a:gd name="T54" fmla="*/ 130 w 455"/>
                <a:gd name="T55" fmla="*/ 12 h 192"/>
                <a:gd name="T56" fmla="*/ 103 w 455"/>
                <a:gd name="T57" fmla="*/ 5 h 192"/>
                <a:gd name="T58" fmla="*/ 35 w 455"/>
                <a:gd name="T59" fmla="*/ 54 h 192"/>
                <a:gd name="T60" fmla="*/ 13 w 455"/>
                <a:gd name="T61" fmla="*/ 95 h 192"/>
                <a:gd name="T62" fmla="*/ 43 w 455"/>
                <a:gd name="T63" fmla="*/ 192 h 192"/>
                <a:gd name="T64" fmla="*/ 411 w 455"/>
                <a:gd name="T65" fmla="*/ 167 h 192"/>
                <a:gd name="T66" fmla="*/ 393 w 455"/>
                <a:gd name="T67" fmla="*/ 131 h 192"/>
                <a:gd name="T68" fmla="*/ 411 w 455"/>
                <a:gd name="T69" fmla="*/ 106 h 192"/>
                <a:gd name="T70" fmla="*/ 423 w 455"/>
                <a:gd name="T71" fmla="*/ 112 h 192"/>
                <a:gd name="T72" fmla="*/ 245 w 455"/>
                <a:gd name="T73" fmla="*/ 131 h 192"/>
                <a:gd name="T74" fmla="*/ 227 w 455"/>
                <a:gd name="T75" fmla="*/ 167 h 192"/>
                <a:gd name="T76" fmla="*/ 215 w 455"/>
                <a:gd name="T77" fmla="*/ 112 h 192"/>
                <a:gd name="T78" fmla="*/ 227 w 455"/>
                <a:gd name="T79" fmla="*/ 106 h 192"/>
                <a:gd name="T80" fmla="*/ 245 w 455"/>
                <a:gd name="T81" fmla="*/ 131 h 192"/>
                <a:gd name="T82" fmla="*/ 43 w 455"/>
                <a:gd name="T83" fmla="*/ 106 h 192"/>
                <a:gd name="T84" fmla="*/ 56 w 455"/>
                <a:gd name="T85" fmla="*/ 112 h 192"/>
                <a:gd name="T86" fmla="*/ 44 w 455"/>
                <a:gd name="T87" fmla="*/ 167 h 192"/>
                <a:gd name="T88" fmla="*/ 26 w 455"/>
                <a:gd name="T89" fmla="*/ 131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55" h="192">
                  <a:moveTo>
                    <a:pt x="43" y="192"/>
                  </a:moveTo>
                  <a:cubicBezTo>
                    <a:pt x="44" y="192"/>
                    <a:pt x="44" y="192"/>
                    <a:pt x="44" y="192"/>
                  </a:cubicBezTo>
                  <a:cubicBezTo>
                    <a:pt x="62" y="192"/>
                    <a:pt x="83" y="174"/>
                    <a:pt x="86" y="133"/>
                  </a:cubicBezTo>
                  <a:cubicBezTo>
                    <a:pt x="87" y="114"/>
                    <a:pt x="80" y="102"/>
                    <a:pt x="74" y="95"/>
                  </a:cubicBezTo>
                  <a:cubicBezTo>
                    <a:pt x="68" y="89"/>
                    <a:pt x="62" y="86"/>
                    <a:pt x="56" y="84"/>
                  </a:cubicBezTo>
                  <a:cubicBezTo>
                    <a:pt x="57" y="77"/>
                    <a:pt x="59" y="65"/>
                    <a:pt x="60" y="57"/>
                  </a:cubicBezTo>
                  <a:cubicBezTo>
                    <a:pt x="60" y="52"/>
                    <a:pt x="65" y="44"/>
                    <a:pt x="75" y="40"/>
                  </a:cubicBezTo>
                  <a:cubicBezTo>
                    <a:pt x="87" y="36"/>
                    <a:pt x="103" y="31"/>
                    <a:pt x="111" y="28"/>
                  </a:cubicBezTo>
                  <a:cubicBezTo>
                    <a:pt x="111" y="28"/>
                    <a:pt x="111" y="28"/>
                    <a:pt x="111" y="28"/>
                  </a:cubicBezTo>
                  <a:cubicBezTo>
                    <a:pt x="117" y="35"/>
                    <a:pt x="125" y="39"/>
                    <a:pt x="135" y="39"/>
                  </a:cubicBezTo>
                  <a:cubicBezTo>
                    <a:pt x="145" y="39"/>
                    <a:pt x="153" y="35"/>
                    <a:pt x="159" y="28"/>
                  </a:cubicBezTo>
                  <a:cubicBezTo>
                    <a:pt x="160" y="28"/>
                    <a:pt x="160" y="28"/>
                    <a:pt x="160" y="28"/>
                  </a:cubicBezTo>
                  <a:cubicBezTo>
                    <a:pt x="167" y="31"/>
                    <a:pt x="183" y="36"/>
                    <a:pt x="195" y="40"/>
                  </a:cubicBezTo>
                  <a:cubicBezTo>
                    <a:pt x="206" y="44"/>
                    <a:pt x="210" y="52"/>
                    <a:pt x="211" y="57"/>
                  </a:cubicBezTo>
                  <a:cubicBezTo>
                    <a:pt x="211" y="65"/>
                    <a:pt x="213" y="77"/>
                    <a:pt x="214" y="84"/>
                  </a:cubicBezTo>
                  <a:cubicBezTo>
                    <a:pt x="208" y="86"/>
                    <a:pt x="202" y="90"/>
                    <a:pt x="197" y="95"/>
                  </a:cubicBezTo>
                  <a:cubicBezTo>
                    <a:pt x="191" y="102"/>
                    <a:pt x="184" y="114"/>
                    <a:pt x="185" y="133"/>
                  </a:cubicBezTo>
                  <a:cubicBezTo>
                    <a:pt x="188" y="174"/>
                    <a:pt x="208" y="192"/>
                    <a:pt x="227" y="192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46" y="192"/>
                    <a:pt x="266" y="174"/>
                    <a:pt x="269" y="133"/>
                  </a:cubicBezTo>
                  <a:cubicBezTo>
                    <a:pt x="271" y="114"/>
                    <a:pt x="264" y="102"/>
                    <a:pt x="257" y="95"/>
                  </a:cubicBezTo>
                  <a:cubicBezTo>
                    <a:pt x="252" y="89"/>
                    <a:pt x="246" y="86"/>
                    <a:pt x="240" y="84"/>
                  </a:cubicBezTo>
                  <a:cubicBezTo>
                    <a:pt x="241" y="77"/>
                    <a:pt x="243" y="65"/>
                    <a:pt x="243" y="57"/>
                  </a:cubicBezTo>
                  <a:cubicBezTo>
                    <a:pt x="244" y="52"/>
                    <a:pt x="248" y="44"/>
                    <a:pt x="259" y="40"/>
                  </a:cubicBezTo>
                  <a:cubicBezTo>
                    <a:pt x="271" y="36"/>
                    <a:pt x="287" y="31"/>
                    <a:pt x="295" y="28"/>
                  </a:cubicBezTo>
                  <a:cubicBezTo>
                    <a:pt x="295" y="28"/>
                    <a:pt x="295" y="28"/>
                    <a:pt x="295" y="28"/>
                  </a:cubicBezTo>
                  <a:cubicBezTo>
                    <a:pt x="301" y="35"/>
                    <a:pt x="309" y="39"/>
                    <a:pt x="319" y="39"/>
                  </a:cubicBezTo>
                  <a:cubicBezTo>
                    <a:pt x="329" y="39"/>
                    <a:pt x="337" y="35"/>
                    <a:pt x="343" y="28"/>
                  </a:cubicBezTo>
                  <a:cubicBezTo>
                    <a:pt x="343" y="28"/>
                    <a:pt x="343" y="28"/>
                    <a:pt x="343" y="28"/>
                  </a:cubicBezTo>
                  <a:cubicBezTo>
                    <a:pt x="351" y="31"/>
                    <a:pt x="367" y="36"/>
                    <a:pt x="379" y="40"/>
                  </a:cubicBezTo>
                  <a:cubicBezTo>
                    <a:pt x="389" y="44"/>
                    <a:pt x="394" y="52"/>
                    <a:pt x="394" y="57"/>
                  </a:cubicBezTo>
                  <a:cubicBezTo>
                    <a:pt x="395" y="65"/>
                    <a:pt x="397" y="77"/>
                    <a:pt x="398" y="84"/>
                  </a:cubicBezTo>
                  <a:cubicBezTo>
                    <a:pt x="392" y="86"/>
                    <a:pt x="386" y="90"/>
                    <a:pt x="381" y="95"/>
                  </a:cubicBezTo>
                  <a:cubicBezTo>
                    <a:pt x="375" y="102"/>
                    <a:pt x="367" y="114"/>
                    <a:pt x="369" y="133"/>
                  </a:cubicBezTo>
                  <a:cubicBezTo>
                    <a:pt x="372" y="174"/>
                    <a:pt x="392" y="192"/>
                    <a:pt x="411" y="192"/>
                  </a:cubicBezTo>
                  <a:cubicBezTo>
                    <a:pt x="411" y="192"/>
                    <a:pt x="411" y="192"/>
                    <a:pt x="411" y="192"/>
                  </a:cubicBezTo>
                  <a:cubicBezTo>
                    <a:pt x="430" y="192"/>
                    <a:pt x="450" y="174"/>
                    <a:pt x="453" y="133"/>
                  </a:cubicBezTo>
                  <a:cubicBezTo>
                    <a:pt x="455" y="114"/>
                    <a:pt x="448" y="102"/>
                    <a:pt x="441" y="95"/>
                  </a:cubicBezTo>
                  <a:cubicBezTo>
                    <a:pt x="436" y="89"/>
                    <a:pt x="429" y="85"/>
                    <a:pt x="423" y="83"/>
                  </a:cubicBezTo>
                  <a:cubicBezTo>
                    <a:pt x="422" y="79"/>
                    <a:pt x="420" y="63"/>
                    <a:pt x="419" y="54"/>
                  </a:cubicBezTo>
                  <a:cubicBezTo>
                    <a:pt x="417" y="38"/>
                    <a:pt x="405" y="24"/>
                    <a:pt x="387" y="17"/>
                  </a:cubicBezTo>
                  <a:cubicBezTo>
                    <a:pt x="375" y="13"/>
                    <a:pt x="359" y="8"/>
                    <a:pt x="351" y="5"/>
                  </a:cubicBezTo>
                  <a:cubicBezTo>
                    <a:pt x="350" y="5"/>
                    <a:pt x="350" y="5"/>
                    <a:pt x="350" y="5"/>
                  </a:cubicBezTo>
                  <a:cubicBezTo>
                    <a:pt x="336" y="0"/>
                    <a:pt x="328" y="6"/>
                    <a:pt x="324" y="12"/>
                  </a:cubicBezTo>
                  <a:cubicBezTo>
                    <a:pt x="323" y="14"/>
                    <a:pt x="322" y="14"/>
                    <a:pt x="319" y="14"/>
                  </a:cubicBezTo>
                  <a:cubicBezTo>
                    <a:pt x="316" y="14"/>
                    <a:pt x="315" y="14"/>
                    <a:pt x="314" y="12"/>
                  </a:cubicBezTo>
                  <a:cubicBezTo>
                    <a:pt x="310" y="6"/>
                    <a:pt x="302" y="0"/>
                    <a:pt x="287" y="5"/>
                  </a:cubicBezTo>
                  <a:cubicBezTo>
                    <a:pt x="287" y="5"/>
                    <a:pt x="287" y="5"/>
                    <a:pt x="287" y="5"/>
                  </a:cubicBezTo>
                  <a:cubicBezTo>
                    <a:pt x="279" y="8"/>
                    <a:pt x="263" y="13"/>
                    <a:pt x="251" y="17"/>
                  </a:cubicBezTo>
                  <a:cubicBezTo>
                    <a:pt x="241" y="21"/>
                    <a:pt x="233" y="27"/>
                    <a:pt x="227" y="34"/>
                  </a:cubicBezTo>
                  <a:cubicBezTo>
                    <a:pt x="221" y="27"/>
                    <a:pt x="213" y="21"/>
                    <a:pt x="203" y="17"/>
                  </a:cubicBezTo>
                  <a:cubicBezTo>
                    <a:pt x="191" y="13"/>
                    <a:pt x="175" y="8"/>
                    <a:pt x="167" y="5"/>
                  </a:cubicBezTo>
                  <a:cubicBezTo>
                    <a:pt x="167" y="5"/>
                    <a:pt x="167" y="5"/>
                    <a:pt x="167" y="5"/>
                  </a:cubicBezTo>
                  <a:cubicBezTo>
                    <a:pt x="152" y="0"/>
                    <a:pt x="144" y="6"/>
                    <a:pt x="140" y="12"/>
                  </a:cubicBezTo>
                  <a:cubicBezTo>
                    <a:pt x="139" y="14"/>
                    <a:pt x="138" y="14"/>
                    <a:pt x="135" y="14"/>
                  </a:cubicBezTo>
                  <a:cubicBezTo>
                    <a:pt x="132" y="14"/>
                    <a:pt x="131" y="14"/>
                    <a:pt x="130" y="12"/>
                  </a:cubicBezTo>
                  <a:cubicBezTo>
                    <a:pt x="126" y="6"/>
                    <a:pt x="118" y="0"/>
                    <a:pt x="104" y="5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95" y="8"/>
                    <a:pt x="79" y="13"/>
                    <a:pt x="67" y="17"/>
                  </a:cubicBezTo>
                  <a:cubicBezTo>
                    <a:pt x="49" y="24"/>
                    <a:pt x="37" y="38"/>
                    <a:pt x="35" y="54"/>
                  </a:cubicBezTo>
                  <a:cubicBezTo>
                    <a:pt x="34" y="63"/>
                    <a:pt x="32" y="79"/>
                    <a:pt x="31" y="83"/>
                  </a:cubicBezTo>
                  <a:cubicBezTo>
                    <a:pt x="25" y="86"/>
                    <a:pt x="19" y="89"/>
                    <a:pt x="13" y="95"/>
                  </a:cubicBezTo>
                  <a:cubicBezTo>
                    <a:pt x="7" y="102"/>
                    <a:pt x="0" y="114"/>
                    <a:pt x="1" y="133"/>
                  </a:cubicBezTo>
                  <a:cubicBezTo>
                    <a:pt x="4" y="174"/>
                    <a:pt x="24" y="192"/>
                    <a:pt x="43" y="192"/>
                  </a:cubicBezTo>
                  <a:close/>
                  <a:moveTo>
                    <a:pt x="429" y="131"/>
                  </a:moveTo>
                  <a:cubicBezTo>
                    <a:pt x="427" y="156"/>
                    <a:pt x="417" y="167"/>
                    <a:pt x="411" y="167"/>
                  </a:cubicBezTo>
                  <a:cubicBezTo>
                    <a:pt x="411" y="167"/>
                    <a:pt x="411" y="167"/>
                    <a:pt x="411" y="167"/>
                  </a:cubicBezTo>
                  <a:cubicBezTo>
                    <a:pt x="405" y="167"/>
                    <a:pt x="395" y="156"/>
                    <a:pt x="393" y="131"/>
                  </a:cubicBezTo>
                  <a:cubicBezTo>
                    <a:pt x="393" y="123"/>
                    <a:pt x="395" y="116"/>
                    <a:pt x="399" y="112"/>
                  </a:cubicBezTo>
                  <a:cubicBezTo>
                    <a:pt x="403" y="107"/>
                    <a:pt x="409" y="106"/>
                    <a:pt x="411" y="106"/>
                  </a:cubicBezTo>
                  <a:cubicBezTo>
                    <a:pt x="411" y="106"/>
                    <a:pt x="411" y="106"/>
                    <a:pt x="411" y="106"/>
                  </a:cubicBezTo>
                  <a:cubicBezTo>
                    <a:pt x="413" y="106"/>
                    <a:pt x="419" y="107"/>
                    <a:pt x="423" y="112"/>
                  </a:cubicBezTo>
                  <a:cubicBezTo>
                    <a:pt x="428" y="116"/>
                    <a:pt x="429" y="123"/>
                    <a:pt x="429" y="131"/>
                  </a:cubicBezTo>
                  <a:close/>
                  <a:moveTo>
                    <a:pt x="245" y="131"/>
                  </a:moveTo>
                  <a:cubicBezTo>
                    <a:pt x="243" y="156"/>
                    <a:pt x="234" y="167"/>
                    <a:pt x="227" y="167"/>
                  </a:cubicBezTo>
                  <a:cubicBezTo>
                    <a:pt x="227" y="167"/>
                    <a:pt x="227" y="167"/>
                    <a:pt x="227" y="167"/>
                  </a:cubicBezTo>
                  <a:cubicBezTo>
                    <a:pt x="221" y="167"/>
                    <a:pt x="211" y="156"/>
                    <a:pt x="210" y="131"/>
                  </a:cubicBezTo>
                  <a:cubicBezTo>
                    <a:pt x="209" y="123"/>
                    <a:pt x="211" y="116"/>
                    <a:pt x="215" y="112"/>
                  </a:cubicBezTo>
                  <a:cubicBezTo>
                    <a:pt x="219" y="107"/>
                    <a:pt x="225" y="106"/>
                    <a:pt x="227" y="106"/>
                  </a:cubicBezTo>
                  <a:cubicBezTo>
                    <a:pt x="227" y="106"/>
                    <a:pt x="227" y="106"/>
                    <a:pt x="227" y="106"/>
                  </a:cubicBezTo>
                  <a:cubicBezTo>
                    <a:pt x="229" y="106"/>
                    <a:pt x="235" y="107"/>
                    <a:pt x="239" y="112"/>
                  </a:cubicBezTo>
                  <a:cubicBezTo>
                    <a:pt x="244" y="116"/>
                    <a:pt x="245" y="123"/>
                    <a:pt x="245" y="131"/>
                  </a:cubicBezTo>
                  <a:close/>
                  <a:moveTo>
                    <a:pt x="31" y="112"/>
                  </a:moveTo>
                  <a:cubicBezTo>
                    <a:pt x="35" y="107"/>
                    <a:pt x="41" y="106"/>
                    <a:pt x="43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6" y="106"/>
                    <a:pt x="51" y="107"/>
                    <a:pt x="56" y="112"/>
                  </a:cubicBezTo>
                  <a:cubicBezTo>
                    <a:pt x="60" y="116"/>
                    <a:pt x="62" y="123"/>
                    <a:pt x="61" y="131"/>
                  </a:cubicBezTo>
                  <a:cubicBezTo>
                    <a:pt x="59" y="156"/>
                    <a:pt x="50" y="167"/>
                    <a:pt x="44" y="167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37" y="167"/>
                    <a:pt x="27" y="156"/>
                    <a:pt x="26" y="131"/>
                  </a:cubicBezTo>
                  <a:cubicBezTo>
                    <a:pt x="25" y="123"/>
                    <a:pt x="27" y="116"/>
                    <a:pt x="31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8" name="Freeform 197">
              <a:extLst>
                <a:ext uri="{FF2B5EF4-FFF2-40B4-BE49-F238E27FC236}">
                  <a16:creationId xmlns:a16="http://schemas.microsoft.com/office/drawing/2014/main" xmlns="" id="{B869244E-AD2B-4375-9D8A-431E1BE5D9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24363" y="428625"/>
              <a:ext cx="141288" cy="179388"/>
            </a:xfrm>
            <a:custGeom>
              <a:avLst/>
              <a:gdLst>
                <a:gd name="T0" fmla="*/ 43 w 87"/>
                <a:gd name="T1" fmla="*/ 110 h 110"/>
                <a:gd name="T2" fmla="*/ 44 w 87"/>
                <a:gd name="T3" fmla="*/ 110 h 110"/>
                <a:gd name="T4" fmla="*/ 85 w 87"/>
                <a:gd name="T5" fmla="*/ 52 h 110"/>
                <a:gd name="T6" fmla="*/ 74 w 87"/>
                <a:gd name="T7" fmla="*/ 14 h 110"/>
                <a:gd name="T8" fmla="*/ 44 w 87"/>
                <a:gd name="T9" fmla="*/ 0 h 110"/>
                <a:gd name="T10" fmla="*/ 43 w 87"/>
                <a:gd name="T11" fmla="*/ 0 h 110"/>
                <a:gd name="T12" fmla="*/ 13 w 87"/>
                <a:gd name="T13" fmla="*/ 14 h 110"/>
                <a:gd name="T14" fmla="*/ 1 w 87"/>
                <a:gd name="T15" fmla="*/ 52 h 110"/>
                <a:gd name="T16" fmla="*/ 43 w 87"/>
                <a:gd name="T17" fmla="*/ 110 h 110"/>
                <a:gd name="T18" fmla="*/ 31 w 87"/>
                <a:gd name="T19" fmla="*/ 30 h 110"/>
                <a:gd name="T20" fmla="*/ 43 w 87"/>
                <a:gd name="T21" fmla="*/ 24 h 110"/>
                <a:gd name="T22" fmla="*/ 44 w 87"/>
                <a:gd name="T23" fmla="*/ 24 h 110"/>
                <a:gd name="T24" fmla="*/ 56 w 87"/>
                <a:gd name="T25" fmla="*/ 30 h 110"/>
                <a:gd name="T26" fmla="*/ 61 w 87"/>
                <a:gd name="T27" fmla="*/ 50 h 110"/>
                <a:gd name="T28" fmla="*/ 44 w 87"/>
                <a:gd name="T29" fmla="*/ 85 h 110"/>
                <a:gd name="T30" fmla="*/ 43 w 87"/>
                <a:gd name="T31" fmla="*/ 85 h 110"/>
                <a:gd name="T32" fmla="*/ 26 w 87"/>
                <a:gd name="T33" fmla="*/ 50 h 110"/>
                <a:gd name="T34" fmla="*/ 31 w 87"/>
                <a:gd name="T35" fmla="*/ 3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110">
                  <a:moveTo>
                    <a:pt x="43" y="110"/>
                  </a:moveTo>
                  <a:cubicBezTo>
                    <a:pt x="44" y="110"/>
                    <a:pt x="44" y="110"/>
                    <a:pt x="44" y="110"/>
                  </a:cubicBezTo>
                  <a:cubicBezTo>
                    <a:pt x="62" y="110"/>
                    <a:pt x="83" y="92"/>
                    <a:pt x="85" y="52"/>
                  </a:cubicBezTo>
                  <a:cubicBezTo>
                    <a:pt x="87" y="32"/>
                    <a:pt x="80" y="20"/>
                    <a:pt x="74" y="14"/>
                  </a:cubicBezTo>
                  <a:cubicBezTo>
                    <a:pt x="64" y="3"/>
                    <a:pt x="51" y="0"/>
                    <a:pt x="4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5" y="0"/>
                    <a:pt x="23" y="3"/>
                    <a:pt x="13" y="14"/>
                  </a:cubicBezTo>
                  <a:cubicBezTo>
                    <a:pt x="7" y="20"/>
                    <a:pt x="0" y="32"/>
                    <a:pt x="1" y="52"/>
                  </a:cubicBezTo>
                  <a:cubicBezTo>
                    <a:pt x="4" y="92"/>
                    <a:pt x="24" y="110"/>
                    <a:pt x="43" y="110"/>
                  </a:cubicBezTo>
                  <a:close/>
                  <a:moveTo>
                    <a:pt x="31" y="30"/>
                  </a:moveTo>
                  <a:cubicBezTo>
                    <a:pt x="35" y="26"/>
                    <a:pt x="41" y="24"/>
                    <a:pt x="43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5" y="24"/>
                    <a:pt x="51" y="26"/>
                    <a:pt x="56" y="30"/>
                  </a:cubicBezTo>
                  <a:cubicBezTo>
                    <a:pt x="60" y="35"/>
                    <a:pt x="62" y="41"/>
                    <a:pt x="61" y="50"/>
                  </a:cubicBezTo>
                  <a:cubicBezTo>
                    <a:pt x="59" y="74"/>
                    <a:pt x="50" y="85"/>
                    <a:pt x="44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37" y="85"/>
                    <a:pt x="27" y="74"/>
                    <a:pt x="26" y="50"/>
                  </a:cubicBezTo>
                  <a:cubicBezTo>
                    <a:pt x="25" y="41"/>
                    <a:pt x="27" y="35"/>
                    <a:pt x="3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9" name="Freeform 198">
              <a:extLst>
                <a:ext uri="{FF2B5EF4-FFF2-40B4-BE49-F238E27FC236}">
                  <a16:creationId xmlns:a16="http://schemas.microsoft.com/office/drawing/2014/main" xmlns="" id="{1F7486B5-E141-4601-9DBF-53CA6A541C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24400" y="428625"/>
              <a:ext cx="141288" cy="179388"/>
            </a:xfrm>
            <a:custGeom>
              <a:avLst/>
              <a:gdLst>
                <a:gd name="T0" fmla="*/ 43 w 87"/>
                <a:gd name="T1" fmla="*/ 110 h 110"/>
                <a:gd name="T2" fmla="*/ 43 w 87"/>
                <a:gd name="T3" fmla="*/ 110 h 110"/>
                <a:gd name="T4" fmla="*/ 85 w 87"/>
                <a:gd name="T5" fmla="*/ 52 h 110"/>
                <a:gd name="T6" fmla="*/ 73 w 87"/>
                <a:gd name="T7" fmla="*/ 14 h 110"/>
                <a:gd name="T8" fmla="*/ 43 w 87"/>
                <a:gd name="T9" fmla="*/ 0 h 110"/>
                <a:gd name="T10" fmla="*/ 43 w 87"/>
                <a:gd name="T11" fmla="*/ 0 h 110"/>
                <a:gd name="T12" fmla="*/ 13 w 87"/>
                <a:gd name="T13" fmla="*/ 14 h 110"/>
                <a:gd name="T14" fmla="*/ 1 w 87"/>
                <a:gd name="T15" fmla="*/ 52 h 110"/>
                <a:gd name="T16" fmla="*/ 43 w 87"/>
                <a:gd name="T17" fmla="*/ 110 h 110"/>
                <a:gd name="T18" fmla="*/ 31 w 87"/>
                <a:gd name="T19" fmla="*/ 30 h 110"/>
                <a:gd name="T20" fmla="*/ 43 w 87"/>
                <a:gd name="T21" fmla="*/ 24 h 110"/>
                <a:gd name="T22" fmla="*/ 43 w 87"/>
                <a:gd name="T23" fmla="*/ 24 h 110"/>
                <a:gd name="T24" fmla="*/ 55 w 87"/>
                <a:gd name="T25" fmla="*/ 30 h 110"/>
                <a:gd name="T26" fmla="*/ 61 w 87"/>
                <a:gd name="T27" fmla="*/ 50 h 110"/>
                <a:gd name="T28" fmla="*/ 43 w 87"/>
                <a:gd name="T29" fmla="*/ 85 h 110"/>
                <a:gd name="T30" fmla="*/ 43 w 87"/>
                <a:gd name="T31" fmla="*/ 85 h 110"/>
                <a:gd name="T32" fmla="*/ 25 w 87"/>
                <a:gd name="T33" fmla="*/ 50 h 110"/>
                <a:gd name="T34" fmla="*/ 31 w 87"/>
                <a:gd name="T35" fmla="*/ 3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110">
                  <a:moveTo>
                    <a:pt x="43" y="110"/>
                  </a:moveTo>
                  <a:cubicBezTo>
                    <a:pt x="43" y="110"/>
                    <a:pt x="43" y="110"/>
                    <a:pt x="43" y="110"/>
                  </a:cubicBezTo>
                  <a:cubicBezTo>
                    <a:pt x="62" y="110"/>
                    <a:pt x="82" y="92"/>
                    <a:pt x="85" y="52"/>
                  </a:cubicBezTo>
                  <a:cubicBezTo>
                    <a:pt x="87" y="32"/>
                    <a:pt x="80" y="20"/>
                    <a:pt x="73" y="14"/>
                  </a:cubicBezTo>
                  <a:cubicBezTo>
                    <a:pt x="64" y="3"/>
                    <a:pt x="51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5" y="0"/>
                    <a:pt x="22" y="3"/>
                    <a:pt x="13" y="14"/>
                  </a:cubicBezTo>
                  <a:cubicBezTo>
                    <a:pt x="7" y="20"/>
                    <a:pt x="0" y="32"/>
                    <a:pt x="1" y="52"/>
                  </a:cubicBezTo>
                  <a:cubicBezTo>
                    <a:pt x="4" y="92"/>
                    <a:pt x="24" y="110"/>
                    <a:pt x="43" y="110"/>
                  </a:cubicBezTo>
                  <a:close/>
                  <a:moveTo>
                    <a:pt x="31" y="30"/>
                  </a:moveTo>
                  <a:cubicBezTo>
                    <a:pt x="35" y="26"/>
                    <a:pt x="41" y="24"/>
                    <a:pt x="43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5" y="24"/>
                    <a:pt x="51" y="26"/>
                    <a:pt x="55" y="30"/>
                  </a:cubicBezTo>
                  <a:cubicBezTo>
                    <a:pt x="60" y="35"/>
                    <a:pt x="61" y="41"/>
                    <a:pt x="61" y="50"/>
                  </a:cubicBezTo>
                  <a:cubicBezTo>
                    <a:pt x="59" y="74"/>
                    <a:pt x="50" y="85"/>
                    <a:pt x="43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37" y="85"/>
                    <a:pt x="27" y="74"/>
                    <a:pt x="25" y="50"/>
                  </a:cubicBezTo>
                  <a:cubicBezTo>
                    <a:pt x="25" y="41"/>
                    <a:pt x="27" y="35"/>
                    <a:pt x="3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718323A-D925-4889-833E-4443CBDDC03B}"/>
              </a:ext>
            </a:extLst>
          </p:cNvPr>
          <p:cNvSpPr/>
          <p:nvPr/>
        </p:nvSpPr>
        <p:spPr>
          <a:xfrm>
            <a:off x="3944421" y="3031103"/>
            <a:ext cx="34178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Αναπνευστική Υγιεινή</a:t>
            </a:r>
          </a:p>
          <a:p>
            <a:endParaRPr lang="el-GR" sz="2000" b="1" dirty="0"/>
          </a:p>
          <a:p>
            <a:r>
              <a:rPr lang="el-GR" sz="2000" b="1" dirty="0"/>
              <a:t>Χρήση μάσκας ή καλύμματος προσώπου σε κλειστούς χώρους όπου υπάρχει συγχρωτισμός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8142F9D-EDBE-4372-9E92-91DF24DAE9E7}"/>
              </a:ext>
            </a:extLst>
          </p:cNvPr>
          <p:cNvSpPr/>
          <p:nvPr/>
        </p:nvSpPr>
        <p:spPr>
          <a:xfrm>
            <a:off x="8068112" y="3001722"/>
            <a:ext cx="31544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Τήρηση Αποστάσεων</a:t>
            </a:r>
          </a:p>
          <a:p>
            <a:endParaRPr lang="el-GR" sz="2000" b="1" dirty="0">
              <a:solidFill>
                <a:schemeClr val="bg1"/>
              </a:solidFill>
            </a:endParaRPr>
          </a:p>
          <a:p>
            <a:r>
              <a:rPr lang="el-GR" sz="2000" b="1" dirty="0">
                <a:solidFill>
                  <a:schemeClr val="bg1"/>
                </a:solidFill>
              </a:rPr>
              <a:t>Τουλάχιστον 1,5 μ μεταξύ </a:t>
            </a:r>
            <a:r>
              <a:rPr lang="el-GR" sz="2000" b="1">
                <a:solidFill>
                  <a:schemeClr val="bg1"/>
                </a:solidFill>
              </a:rPr>
              <a:t>2 ανθρώπω</a:t>
            </a:r>
            <a:r>
              <a:rPr lang="el-GR" sz="2000" b="1" dirty="0">
                <a:solidFill>
                  <a:schemeClr val="bg1"/>
                </a:solidFill>
              </a:rPr>
              <a:t>ν</a:t>
            </a:r>
            <a:endParaRPr lang="el-GR" sz="2000" b="1">
              <a:solidFill>
                <a:schemeClr val="bg1"/>
              </a:solidFill>
            </a:endParaRPr>
          </a:p>
        </p:txBody>
      </p:sp>
      <p:sp>
        <p:nvSpPr>
          <p:cNvPr id="25" name="Rectangle: Diagonal Corners Snipped 6">
            <a:extLst>
              <a:ext uri="{FF2B5EF4-FFF2-40B4-BE49-F238E27FC236}">
                <a16:creationId xmlns:a16="http://schemas.microsoft.com/office/drawing/2014/main" xmlns="" id="{DD41C2B6-CEFC-4EA6-9FB0-E11025E541A2}"/>
              </a:ext>
            </a:extLst>
          </p:cNvPr>
          <p:cNvSpPr/>
          <p:nvPr/>
        </p:nvSpPr>
        <p:spPr>
          <a:xfrm>
            <a:off x="233136" y="2012504"/>
            <a:ext cx="3417892" cy="3564558"/>
          </a:xfrm>
          <a:prstGeom prst="snip2DiagRect">
            <a:avLst/>
          </a:prstGeom>
          <a:solidFill>
            <a:srgbClr val="7F8FA9"/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endParaRPr lang="el-GR" sz="1050" dirty="0">
              <a:sym typeface="Georgia"/>
            </a:endParaRPr>
          </a:p>
        </p:txBody>
      </p:sp>
      <p:sp>
        <p:nvSpPr>
          <p:cNvPr id="47" name="Rectangle 2">
            <a:extLst>
              <a:ext uri="{FF2B5EF4-FFF2-40B4-BE49-F238E27FC236}">
                <a16:creationId xmlns:a16="http://schemas.microsoft.com/office/drawing/2014/main" xmlns="" id="{0A4C8730-DAF5-4327-A646-B5633E781126}"/>
              </a:ext>
            </a:extLst>
          </p:cNvPr>
          <p:cNvSpPr/>
          <p:nvPr/>
        </p:nvSpPr>
        <p:spPr>
          <a:xfrm>
            <a:off x="518144" y="3031103"/>
            <a:ext cx="32887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Υγιεινή χεριών</a:t>
            </a:r>
          </a:p>
          <a:p>
            <a:endParaRPr lang="el-GR" sz="2000" b="1" dirty="0"/>
          </a:p>
          <a:p>
            <a:r>
              <a:rPr lang="el-GR" sz="2000" b="1" dirty="0"/>
              <a:t>Τακτικό πλύσιμο χεριών</a:t>
            </a:r>
          </a:p>
          <a:p>
            <a:r>
              <a:rPr lang="el-GR" sz="2000" b="1" dirty="0"/>
              <a:t>Χρήση αντισηπτικού</a:t>
            </a:r>
          </a:p>
        </p:txBody>
      </p:sp>
    </p:spTree>
    <p:extLst>
      <p:ext uri="{BB962C8B-B14F-4D97-AF65-F5344CB8AC3E}">
        <p14:creationId xmlns:p14="http://schemas.microsoft.com/office/powerpoint/2010/main" val="95349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46FEE7B9-7E72-407F-BB77-9A7177077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D36D734-0A9E-432F-A837-CE67756A0B34}"/>
              </a:ext>
            </a:extLst>
          </p:cNvPr>
          <p:cNvGrpSpPr/>
          <p:nvPr/>
        </p:nvGrpSpPr>
        <p:grpSpPr>
          <a:xfrm>
            <a:off x="3944421" y="2122522"/>
            <a:ext cx="7121401" cy="3344523"/>
            <a:chOff x="4291554" y="1966229"/>
            <a:chExt cx="7121401" cy="3344523"/>
          </a:xfrm>
        </p:grpSpPr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xmlns="" id="{E8DEABFE-A12F-4EFF-812D-39E18E9E3143}"/>
                </a:ext>
              </a:extLst>
            </p:cNvPr>
            <p:cNvSpPr/>
            <p:nvPr/>
          </p:nvSpPr>
          <p:spPr>
            <a:xfrm>
              <a:off x="4291554" y="1966229"/>
              <a:ext cx="3417892" cy="3344523"/>
            </a:xfrm>
            <a:prstGeom prst="snip2DiagRect">
              <a:avLst/>
            </a:prstGeom>
            <a:solidFill>
              <a:srgbClr val="9CC7CE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7" name="Rectangle: Diagonal Corners Snipped 6">
              <a:extLst>
                <a:ext uri="{FF2B5EF4-FFF2-40B4-BE49-F238E27FC236}">
                  <a16:creationId xmlns:a16="http://schemas.microsoft.com/office/drawing/2014/main" xmlns="" id="{A5BCC5DF-A5E0-4A3A-8E22-025C51F22429}"/>
                </a:ext>
              </a:extLst>
            </p:cNvPr>
            <p:cNvSpPr/>
            <p:nvPr/>
          </p:nvSpPr>
          <p:spPr>
            <a:xfrm>
              <a:off x="7995063" y="1966229"/>
              <a:ext cx="3417892" cy="3344523"/>
            </a:xfrm>
            <a:prstGeom prst="snip2DiagRect">
              <a:avLst/>
            </a:prstGeom>
            <a:solidFill>
              <a:srgbClr val="7F8FA9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9A120E7-3C14-4A00-A04C-14CCAA19155A}"/>
              </a:ext>
            </a:extLst>
          </p:cNvPr>
          <p:cNvSpPr/>
          <p:nvPr/>
        </p:nvSpPr>
        <p:spPr>
          <a:xfrm>
            <a:off x="708021" y="3220276"/>
            <a:ext cx="340082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b="1" dirty="0">
                <a:solidFill>
                  <a:schemeClr val="bg1"/>
                </a:solidFill>
              </a:rPr>
              <a:t>Διασφάλιση της υγειονομικής προστασίας του ανθρώπινου δυναμικού του ΕΣΥ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b="1" dirty="0">
                <a:solidFill>
                  <a:schemeClr val="bg1"/>
                </a:solidFill>
              </a:rPr>
              <a:t>Κάλυψη αναγκών με αύξηση του ανθρώπινου δυναμικού</a:t>
            </a: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xmlns="" id="{ECB1FE7E-4029-42C0-930E-C4A257F393C8}"/>
              </a:ext>
            </a:extLst>
          </p:cNvPr>
          <p:cNvSpPr/>
          <p:nvPr/>
        </p:nvSpPr>
        <p:spPr>
          <a:xfrm>
            <a:off x="426128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32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Το Εθνικό Σύστημα Υγείας παραμένει σε ετοιμότητα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88A94189-2E03-403F-9A20-50C120D153F2}"/>
              </a:ext>
            </a:extLst>
          </p:cNvPr>
          <p:cNvGrpSpPr>
            <a:grpSpLocks noChangeAspect="1"/>
          </p:cNvGrpSpPr>
          <p:nvPr/>
        </p:nvGrpSpPr>
        <p:grpSpPr>
          <a:xfrm>
            <a:off x="810709" y="2300968"/>
            <a:ext cx="864000" cy="864000"/>
            <a:chOff x="4175125" y="284163"/>
            <a:chExt cx="938213" cy="939800"/>
          </a:xfrm>
          <a:solidFill>
            <a:schemeClr val="bg1"/>
          </a:solidFill>
        </p:grpSpPr>
        <p:sp>
          <p:nvSpPr>
            <p:cNvPr id="36" name="Freeform 195">
              <a:extLst>
                <a:ext uri="{FF2B5EF4-FFF2-40B4-BE49-F238E27FC236}">
                  <a16:creationId xmlns:a16="http://schemas.microsoft.com/office/drawing/2014/main" xmlns="" id="{7F98F06C-3692-4417-967B-50868AB3F0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75125" y="284163"/>
              <a:ext cx="938213" cy="939800"/>
            </a:xfrm>
            <a:custGeom>
              <a:avLst/>
              <a:gdLst>
                <a:gd name="T0" fmla="*/ 0 w 576"/>
                <a:gd name="T1" fmla="*/ 576 h 576"/>
                <a:gd name="T2" fmla="*/ 576 w 576"/>
                <a:gd name="T3" fmla="*/ 0 h 576"/>
                <a:gd name="T4" fmla="*/ 551 w 576"/>
                <a:gd name="T5" fmla="*/ 25 h 576"/>
                <a:gd name="T6" fmla="*/ 540 w 576"/>
                <a:gd name="T7" fmla="*/ 401 h 576"/>
                <a:gd name="T8" fmla="*/ 503 w 576"/>
                <a:gd name="T9" fmla="*/ 388 h 576"/>
                <a:gd name="T10" fmla="*/ 472 w 576"/>
                <a:gd name="T11" fmla="*/ 398 h 576"/>
                <a:gd name="T12" fmla="*/ 440 w 576"/>
                <a:gd name="T13" fmla="*/ 388 h 576"/>
                <a:gd name="T14" fmla="*/ 404 w 576"/>
                <a:gd name="T15" fmla="*/ 401 h 576"/>
                <a:gd name="T16" fmla="*/ 356 w 576"/>
                <a:gd name="T17" fmla="*/ 401 h 576"/>
                <a:gd name="T18" fmla="*/ 319 w 576"/>
                <a:gd name="T19" fmla="*/ 388 h 576"/>
                <a:gd name="T20" fmla="*/ 288 w 576"/>
                <a:gd name="T21" fmla="*/ 398 h 576"/>
                <a:gd name="T22" fmla="*/ 257 w 576"/>
                <a:gd name="T23" fmla="*/ 388 h 576"/>
                <a:gd name="T24" fmla="*/ 220 w 576"/>
                <a:gd name="T25" fmla="*/ 401 h 576"/>
                <a:gd name="T26" fmla="*/ 172 w 576"/>
                <a:gd name="T27" fmla="*/ 401 h 576"/>
                <a:gd name="T28" fmla="*/ 136 w 576"/>
                <a:gd name="T29" fmla="*/ 388 h 576"/>
                <a:gd name="T30" fmla="*/ 104 w 576"/>
                <a:gd name="T31" fmla="*/ 398 h 576"/>
                <a:gd name="T32" fmla="*/ 73 w 576"/>
                <a:gd name="T33" fmla="*/ 388 h 576"/>
                <a:gd name="T34" fmla="*/ 36 w 576"/>
                <a:gd name="T35" fmla="*/ 401 h 576"/>
                <a:gd name="T36" fmla="*/ 25 w 576"/>
                <a:gd name="T37" fmla="*/ 25 h 576"/>
                <a:gd name="T38" fmla="*/ 208 w 576"/>
                <a:gd name="T39" fmla="*/ 471 h 576"/>
                <a:gd name="T40" fmla="*/ 228 w 576"/>
                <a:gd name="T41" fmla="*/ 424 h 576"/>
                <a:gd name="T42" fmla="*/ 264 w 576"/>
                <a:gd name="T43" fmla="*/ 411 h 576"/>
                <a:gd name="T44" fmla="*/ 312 w 576"/>
                <a:gd name="T45" fmla="*/ 411 h 576"/>
                <a:gd name="T46" fmla="*/ 348 w 576"/>
                <a:gd name="T47" fmla="*/ 424 h 576"/>
                <a:gd name="T48" fmla="*/ 368 w 576"/>
                <a:gd name="T49" fmla="*/ 471 h 576"/>
                <a:gd name="T50" fmla="*/ 208 w 576"/>
                <a:gd name="T51" fmla="*/ 552 h 576"/>
                <a:gd name="T52" fmla="*/ 25 w 576"/>
                <a:gd name="T53" fmla="*/ 471 h 576"/>
                <a:gd name="T54" fmla="*/ 44 w 576"/>
                <a:gd name="T55" fmla="*/ 424 h 576"/>
                <a:gd name="T56" fmla="*/ 80 w 576"/>
                <a:gd name="T57" fmla="*/ 411 h 576"/>
                <a:gd name="T58" fmla="*/ 128 w 576"/>
                <a:gd name="T59" fmla="*/ 411 h 576"/>
                <a:gd name="T60" fmla="*/ 164 w 576"/>
                <a:gd name="T61" fmla="*/ 424 h 576"/>
                <a:gd name="T62" fmla="*/ 184 w 576"/>
                <a:gd name="T63" fmla="*/ 471 h 576"/>
                <a:gd name="T64" fmla="*/ 25 w 576"/>
                <a:gd name="T65" fmla="*/ 552 h 576"/>
                <a:gd name="T66" fmla="*/ 392 w 576"/>
                <a:gd name="T67" fmla="*/ 552 h 576"/>
                <a:gd name="T68" fmla="*/ 396 w 576"/>
                <a:gd name="T69" fmla="*/ 440 h 576"/>
                <a:gd name="T70" fmla="*/ 447 w 576"/>
                <a:gd name="T71" fmla="*/ 412 h 576"/>
                <a:gd name="T72" fmla="*/ 472 w 576"/>
                <a:gd name="T73" fmla="*/ 422 h 576"/>
                <a:gd name="T74" fmla="*/ 496 w 576"/>
                <a:gd name="T75" fmla="*/ 412 h 576"/>
                <a:gd name="T76" fmla="*/ 547 w 576"/>
                <a:gd name="T77" fmla="*/ 440 h 576"/>
                <a:gd name="T78" fmla="*/ 551 w 576"/>
                <a:gd name="T79" fmla="*/ 552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76" h="576">
                  <a:moveTo>
                    <a:pt x="0" y="0"/>
                  </a:moveTo>
                  <a:cubicBezTo>
                    <a:pt x="0" y="576"/>
                    <a:pt x="0" y="576"/>
                    <a:pt x="0" y="576"/>
                  </a:cubicBezTo>
                  <a:cubicBezTo>
                    <a:pt x="576" y="576"/>
                    <a:pt x="576" y="576"/>
                    <a:pt x="576" y="576"/>
                  </a:cubicBezTo>
                  <a:cubicBezTo>
                    <a:pt x="576" y="0"/>
                    <a:pt x="576" y="0"/>
                    <a:pt x="576" y="0"/>
                  </a:cubicBezTo>
                  <a:lnTo>
                    <a:pt x="0" y="0"/>
                  </a:lnTo>
                  <a:close/>
                  <a:moveTo>
                    <a:pt x="551" y="25"/>
                  </a:moveTo>
                  <a:cubicBezTo>
                    <a:pt x="551" y="406"/>
                    <a:pt x="551" y="406"/>
                    <a:pt x="551" y="406"/>
                  </a:cubicBezTo>
                  <a:cubicBezTo>
                    <a:pt x="548" y="404"/>
                    <a:pt x="544" y="402"/>
                    <a:pt x="540" y="401"/>
                  </a:cubicBezTo>
                  <a:cubicBezTo>
                    <a:pt x="531" y="397"/>
                    <a:pt x="519" y="393"/>
                    <a:pt x="504" y="388"/>
                  </a:cubicBezTo>
                  <a:cubicBezTo>
                    <a:pt x="503" y="388"/>
                    <a:pt x="503" y="388"/>
                    <a:pt x="503" y="388"/>
                  </a:cubicBezTo>
                  <a:cubicBezTo>
                    <a:pt x="489" y="383"/>
                    <a:pt x="481" y="390"/>
                    <a:pt x="477" y="396"/>
                  </a:cubicBezTo>
                  <a:cubicBezTo>
                    <a:pt x="476" y="397"/>
                    <a:pt x="475" y="398"/>
                    <a:pt x="472" y="398"/>
                  </a:cubicBezTo>
                  <a:cubicBezTo>
                    <a:pt x="469" y="398"/>
                    <a:pt x="468" y="397"/>
                    <a:pt x="467" y="396"/>
                  </a:cubicBezTo>
                  <a:cubicBezTo>
                    <a:pt x="463" y="390"/>
                    <a:pt x="455" y="383"/>
                    <a:pt x="440" y="388"/>
                  </a:cubicBezTo>
                  <a:cubicBezTo>
                    <a:pt x="439" y="388"/>
                    <a:pt x="439" y="388"/>
                    <a:pt x="439" y="388"/>
                  </a:cubicBezTo>
                  <a:cubicBezTo>
                    <a:pt x="425" y="393"/>
                    <a:pt x="413" y="397"/>
                    <a:pt x="404" y="401"/>
                  </a:cubicBezTo>
                  <a:cubicBezTo>
                    <a:pt x="394" y="404"/>
                    <a:pt x="386" y="410"/>
                    <a:pt x="380" y="418"/>
                  </a:cubicBezTo>
                  <a:cubicBezTo>
                    <a:pt x="374" y="410"/>
                    <a:pt x="366" y="404"/>
                    <a:pt x="356" y="401"/>
                  </a:cubicBezTo>
                  <a:cubicBezTo>
                    <a:pt x="347" y="397"/>
                    <a:pt x="335" y="393"/>
                    <a:pt x="320" y="388"/>
                  </a:cubicBezTo>
                  <a:cubicBezTo>
                    <a:pt x="319" y="388"/>
                    <a:pt x="319" y="388"/>
                    <a:pt x="319" y="388"/>
                  </a:cubicBezTo>
                  <a:cubicBezTo>
                    <a:pt x="305" y="383"/>
                    <a:pt x="297" y="390"/>
                    <a:pt x="293" y="396"/>
                  </a:cubicBezTo>
                  <a:cubicBezTo>
                    <a:pt x="292" y="397"/>
                    <a:pt x="291" y="398"/>
                    <a:pt x="288" y="398"/>
                  </a:cubicBezTo>
                  <a:cubicBezTo>
                    <a:pt x="285" y="398"/>
                    <a:pt x="284" y="397"/>
                    <a:pt x="283" y="396"/>
                  </a:cubicBezTo>
                  <a:cubicBezTo>
                    <a:pt x="279" y="390"/>
                    <a:pt x="271" y="383"/>
                    <a:pt x="257" y="388"/>
                  </a:cubicBezTo>
                  <a:cubicBezTo>
                    <a:pt x="256" y="388"/>
                    <a:pt x="256" y="388"/>
                    <a:pt x="256" y="388"/>
                  </a:cubicBezTo>
                  <a:cubicBezTo>
                    <a:pt x="241" y="393"/>
                    <a:pt x="229" y="397"/>
                    <a:pt x="220" y="401"/>
                  </a:cubicBezTo>
                  <a:cubicBezTo>
                    <a:pt x="210" y="404"/>
                    <a:pt x="202" y="410"/>
                    <a:pt x="196" y="418"/>
                  </a:cubicBezTo>
                  <a:cubicBezTo>
                    <a:pt x="190" y="410"/>
                    <a:pt x="182" y="404"/>
                    <a:pt x="172" y="401"/>
                  </a:cubicBezTo>
                  <a:cubicBezTo>
                    <a:pt x="163" y="397"/>
                    <a:pt x="151" y="393"/>
                    <a:pt x="136" y="388"/>
                  </a:cubicBezTo>
                  <a:cubicBezTo>
                    <a:pt x="136" y="388"/>
                    <a:pt x="136" y="388"/>
                    <a:pt x="136" y="388"/>
                  </a:cubicBezTo>
                  <a:cubicBezTo>
                    <a:pt x="121" y="383"/>
                    <a:pt x="113" y="390"/>
                    <a:pt x="109" y="396"/>
                  </a:cubicBezTo>
                  <a:cubicBezTo>
                    <a:pt x="108" y="397"/>
                    <a:pt x="107" y="398"/>
                    <a:pt x="104" y="398"/>
                  </a:cubicBezTo>
                  <a:cubicBezTo>
                    <a:pt x="101" y="398"/>
                    <a:pt x="100" y="397"/>
                    <a:pt x="100" y="396"/>
                  </a:cubicBezTo>
                  <a:cubicBezTo>
                    <a:pt x="95" y="390"/>
                    <a:pt x="87" y="383"/>
                    <a:pt x="73" y="388"/>
                  </a:cubicBezTo>
                  <a:cubicBezTo>
                    <a:pt x="72" y="388"/>
                    <a:pt x="72" y="388"/>
                    <a:pt x="72" y="388"/>
                  </a:cubicBezTo>
                  <a:cubicBezTo>
                    <a:pt x="58" y="393"/>
                    <a:pt x="45" y="397"/>
                    <a:pt x="36" y="401"/>
                  </a:cubicBezTo>
                  <a:cubicBezTo>
                    <a:pt x="32" y="402"/>
                    <a:pt x="28" y="404"/>
                    <a:pt x="25" y="406"/>
                  </a:cubicBezTo>
                  <a:cubicBezTo>
                    <a:pt x="25" y="25"/>
                    <a:pt x="25" y="25"/>
                    <a:pt x="25" y="25"/>
                  </a:cubicBezTo>
                  <a:lnTo>
                    <a:pt x="551" y="25"/>
                  </a:lnTo>
                  <a:close/>
                  <a:moveTo>
                    <a:pt x="208" y="471"/>
                  </a:moveTo>
                  <a:cubicBezTo>
                    <a:pt x="209" y="467"/>
                    <a:pt x="211" y="450"/>
                    <a:pt x="213" y="440"/>
                  </a:cubicBezTo>
                  <a:cubicBezTo>
                    <a:pt x="213" y="435"/>
                    <a:pt x="218" y="428"/>
                    <a:pt x="228" y="424"/>
                  </a:cubicBezTo>
                  <a:cubicBezTo>
                    <a:pt x="237" y="421"/>
                    <a:pt x="249" y="417"/>
                    <a:pt x="264" y="412"/>
                  </a:cubicBezTo>
                  <a:cubicBezTo>
                    <a:pt x="264" y="411"/>
                    <a:pt x="264" y="411"/>
                    <a:pt x="264" y="411"/>
                  </a:cubicBezTo>
                  <a:cubicBezTo>
                    <a:pt x="270" y="419"/>
                    <a:pt x="278" y="422"/>
                    <a:pt x="288" y="422"/>
                  </a:cubicBezTo>
                  <a:cubicBezTo>
                    <a:pt x="298" y="422"/>
                    <a:pt x="306" y="419"/>
                    <a:pt x="312" y="411"/>
                  </a:cubicBezTo>
                  <a:cubicBezTo>
                    <a:pt x="313" y="412"/>
                    <a:pt x="313" y="412"/>
                    <a:pt x="313" y="412"/>
                  </a:cubicBezTo>
                  <a:cubicBezTo>
                    <a:pt x="327" y="417"/>
                    <a:pt x="339" y="421"/>
                    <a:pt x="348" y="424"/>
                  </a:cubicBezTo>
                  <a:cubicBezTo>
                    <a:pt x="358" y="428"/>
                    <a:pt x="363" y="435"/>
                    <a:pt x="364" y="440"/>
                  </a:cubicBezTo>
                  <a:cubicBezTo>
                    <a:pt x="365" y="450"/>
                    <a:pt x="367" y="467"/>
                    <a:pt x="368" y="471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208" y="552"/>
                    <a:pt x="208" y="552"/>
                    <a:pt x="208" y="552"/>
                  </a:cubicBezTo>
                  <a:lnTo>
                    <a:pt x="208" y="471"/>
                  </a:lnTo>
                  <a:close/>
                  <a:moveTo>
                    <a:pt x="25" y="471"/>
                  </a:moveTo>
                  <a:cubicBezTo>
                    <a:pt x="25" y="467"/>
                    <a:pt x="28" y="450"/>
                    <a:pt x="29" y="440"/>
                  </a:cubicBezTo>
                  <a:cubicBezTo>
                    <a:pt x="29" y="435"/>
                    <a:pt x="34" y="428"/>
                    <a:pt x="44" y="424"/>
                  </a:cubicBezTo>
                  <a:cubicBezTo>
                    <a:pt x="51" y="422"/>
                    <a:pt x="62" y="418"/>
                    <a:pt x="80" y="412"/>
                  </a:cubicBezTo>
                  <a:cubicBezTo>
                    <a:pt x="80" y="411"/>
                    <a:pt x="80" y="411"/>
                    <a:pt x="80" y="411"/>
                  </a:cubicBezTo>
                  <a:cubicBezTo>
                    <a:pt x="86" y="419"/>
                    <a:pt x="94" y="422"/>
                    <a:pt x="104" y="422"/>
                  </a:cubicBezTo>
                  <a:cubicBezTo>
                    <a:pt x="114" y="422"/>
                    <a:pt x="122" y="419"/>
                    <a:pt x="128" y="411"/>
                  </a:cubicBezTo>
                  <a:cubicBezTo>
                    <a:pt x="129" y="412"/>
                    <a:pt x="129" y="412"/>
                    <a:pt x="129" y="412"/>
                  </a:cubicBezTo>
                  <a:cubicBezTo>
                    <a:pt x="143" y="417"/>
                    <a:pt x="155" y="421"/>
                    <a:pt x="164" y="424"/>
                  </a:cubicBezTo>
                  <a:cubicBezTo>
                    <a:pt x="175" y="428"/>
                    <a:pt x="179" y="435"/>
                    <a:pt x="180" y="440"/>
                  </a:cubicBezTo>
                  <a:cubicBezTo>
                    <a:pt x="181" y="450"/>
                    <a:pt x="183" y="467"/>
                    <a:pt x="184" y="471"/>
                  </a:cubicBezTo>
                  <a:cubicBezTo>
                    <a:pt x="184" y="552"/>
                    <a:pt x="184" y="552"/>
                    <a:pt x="184" y="552"/>
                  </a:cubicBezTo>
                  <a:cubicBezTo>
                    <a:pt x="25" y="552"/>
                    <a:pt x="25" y="552"/>
                    <a:pt x="25" y="552"/>
                  </a:cubicBezTo>
                  <a:lnTo>
                    <a:pt x="25" y="471"/>
                  </a:lnTo>
                  <a:close/>
                  <a:moveTo>
                    <a:pt x="392" y="552"/>
                  </a:moveTo>
                  <a:cubicBezTo>
                    <a:pt x="392" y="471"/>
                    <a:pt x="392" y="471"/>
                    <a:pt x="392" y="471"/>
                  </a:cubicBezTo>
                  <a:cubicBezTo>
                    <a:pt x="393" y="467"/>
                    <a:pt x="395" y="450"/>
                    <a:pt x="396" y="440"/>
                  </a:cubicBezTo>
                  <a:cubicBezTo>
                    <a:pt x="397" y="435"/>
                    <a:pt x="401" y="428"/>
                    <a:pt x="412" y="424"/>
                  </a:cubicBezTo>
                  <a:cubicBezTo>
                    <a:pt x="421" y="421"/>
                    <a:pt x="433" y="417"/>
                    <a:pt x="447" y="412"/>
                  </a:cubicBezTo>
                  <a:cubicBezTo>
                    <a:pt x="448" y="411"/>
                    <a:pt x="448" y="411"/>
                    <a:pt x="448" y="411"/>
                  </a:cubicBezTo>
                  <a:cubicBezTo>
                    <a:pt x="454" y="419"/>
                    <a:pt x="462" y="422"/>
                    <a:pt x="472" y="422"/>
                  </a:cubicBezTo>
                  <a:cubicBezTo>
                    <a:pt x="482" y="422"/>
                    <a:pt x="490" y="419"/>
                    <a:pt x="496" y="411"/>
                  </a:cubicBezTo>
                  <a:cubicBezTo>
                    <a:pt x="496" y="412"/>
                    <a:pt x="496" y="412"/>
                    <a:pt x="496" y="412"/>
                  </a:cubicBezTo>
                  <a:cubicBezTo>
                    <a:pt x="511" y="417"/>
                    <a:pt x="523" y="421"/>
                    <a:pt x="532" y="424"/>
                  </a:cubicBezTo>
                  <a:cubicBezTo>
                    <a:pt x="542" y="428"/>
                    <a:pt x="547" y="435"/>
                    <a:pt x="547" y="440"/>
                  </a:cubicBezTo>
                  <a:cubicBezTo>
                    <a:pt x="548" y="450"/>
                    <a:pt x="551" y="467"/>
                    <a:pt x="551" y="471"/>
                  </a:cubicBezTo>
                  <a:cubicBezTo>
                    <a:pt x="551" y="552"/>
                    <a:pt x="551" y="552"/>
                    <a:pt x="551" y="552"/>
                  </a:cubicBezTo>
                  <a:lnTo>
                    <a:pt x="392" y="5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7" name="Freeform 196">
              <a:extLst>
                <a:ext uri="{FF2B5EF4-FFF2-40B4-BE49-F238E27FC236}">
                  <a16:creationId xmlns:a16="http://schemas.microsoft.com/office/drawing/2014/main" xmlns="" id="{EAC75F16-3BE8-4FA7-9ADE-E5A1DC4095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75138" y="601663"/>
              <a:ext cx="739775" cy="314325"/>
            </a:xfrm>
            <a:custGeom>
              <a:avLst/>
              <a:gdLst>
                <a:gd name="T0" fmla="*/ 44 w 455"/>
                <a:gd name="T1" fmla="*/ 192 h 192"/>
                <a:gd name="T2" fmla="*/ 74 w 455"/>
                <a:gd name="T3" fmla="*/ 95 h 192"/>
                <a:gd name="T4" fmla="*/ 60 w 455"/>
                <a:gd name="T5" fmla="*/ 57 h 192"/>
                <a:gd name="T6" fmla="*/ 111 w 455"/>
                <a:gd name="T7" fmla="*/ 28 h 192"/>
                <a:gd name="T8" fmla="*/ 135 w 455"/>
                <a:gd name="T9" fmla="*/ 39 h 192"/>
                <a:gd name="T10" fmla="*/ 160 w 455"/>
                <a:gd name="T11" fmla="*/ 28 h 192"/>
                <a:gd name="T12" fmla="*/ 211 w 455"/>
                <a:gd name="T13" fmla="*/ 57 h 192"/>
                <a:gd name="T14" fmla="*/ 197 w 455"/>
                <a:gd name="T15" fmla="*/ 95 h 192"/>
                <a:gd name="T16" fmla="*/ 227 w 455"/>
                <a:gd name="T17" fmla="*/ 192 h 192"/>
                <a:gd name="T18" fmla="*/ 269 w 455"/>
                <a:gd name="T19" fmla="*/ 133 h 192"/>
                <a:gd name="T20" fmla="*/ 240 w 455"/>
                <a:gd name="T21" fmla="*/ 84 h 192"/>
                <a:gd name="T22" fmla="*/ 259 w 455"/>
                <a:gd name="T23" fmla="*/ 40 h 192"/>
                <a:gd name="T24" fmla="*/ 295 w 455"/>
                <a:gd name="T25" fmla="*/ 28 h 192"/>
                <a:gd name="T26" fmla="*/ 343 w 455"/>
                <a:gd name="T27" fmla="*/ 28 h 192"/>
                <a:gd name="T28" fmla="*/ 379 w 455"/>
                <a:gd name="T29" fmla="*/ 40 h 192"/>
                <a:gd name="T30" fmla="*/ 398 w 455"/>
                <a:gd name="T31" fmla="*/ 84 h 192"/>
                <a:gd name="T32" fmla="*/ 369 w 455"/>
                <a:gd name="T33" fmla="*/ 133 h 192"/>
                <a:gd name="T34" fmla="*/ 411 w 455"/>
                <a:gd name="T35" fmla="*/ 192 h 192"/>
                <a:gd name="T36" fmla="*/ 441 w 455"/>
                <a:gd name="T37" fmla="*/ 95 h 192"/>
                <a:gd name="T38" fmla="*/ 419 w 455"/>
                <a:gd name="T39" fmla="*/ 54 h 192"/>
                <a:gd name="T40" fmla="*/ 351 w 455"/>
                <a:gd name="T41" fmla="*/ 5 h 192"/>
                <a:gd name="T42" fmla="*/ 324 w 455"/>
                <a:gd name="T43" fmla="*/ 12 h 192"/>
                <a:gd name="T44" fmla="*/ 314 w 455"/>
                <a:gd name="T45" fmla="*/ 12 h 192"/>
                <a:gd name="T46" fmla="*/ 287 w 455"/>
                <a:gd name="T47" fmla="*/ 5 h 192"/>
                <a:gd name="T48" fmla="*/ 227 w 455"/>
                <a:gd name="T49" fmla="*/ 34 h 192"/>
                <a:gd name="T50" fmla="*/ 167 w 455"/>
                <a:gd name="T51" fmla="*/ 5 h 192"/>
                <a:gd name="T52" fmla="*/ 140 w 455"/>
                <a:gd name="T53" fmla="*/ 12 h 192"/>
                <a:gd name="T54" fmla="*/ 130 w 455"/>
                <a:gd name="T55" fmla="*/ 12 h 192"/>
                <a:gd name="T56" fmla="*/ 103 w 455"/>
                <a:gd name="T57" fmla="*/ 5 h 192"/>
                <a:gd name="T58" fmla="*/ 35 w 455"/>
                <a:gd name="T59" fmla="*/ 54 h 192"/>
                <a:gd name="T60" fmla="*/ 13 w 455"/>
                <a:gd name="T61" fmla="*/ 95 h 192"/>
                <a:gd name="T62" fmla="*/ 43 w 455"/>
                <a:gd name="T63" fmla="*/ 192 h 192"/>
                <a:gd name="T64" fmla="*/ 411 w 455"/>
                <a:gd name="T65" fmla="*/ 167 h 192"/>
                <a:gd name="T66" fmla="*/ 393 w 455"/>
                <a:gd name="T67" fmla="*/ 131 h 192"/>
                <a:gd name="T68" fmla="*/ 411 w 455"/>
                <a:gd name="T69" fmla="*/ 106 h 192"/>
                <a:gd name="T70" fmla="*/ 423 w 455"/>
                <a:gd name="T71" fmla="*/ 112 h 192"/>
                <a:gd name="T72" fmla="*/ 245 w 455"/>
                <a:gd name="T73" fmla="*/ 131 h 192"/>
                <a:gd name="T74" fmla="*/ 227 w 455"/>
                <a:gd name="T75" fmla="*/ 167 h 192"/>
                <a:gd name="T76" fmla="*/ 215 w 455"/>
                <a:gd name="T77" fmla="*/ 112 h 192"/>
                <a:gd name="T78" fmla="*/ 227 w 455"/>
                <a:gd name="T79" fmla="*/ 106 h 192"/>
                <a:gd name="T80" fmla="*/ 245 w 455"/>
                <a:gd name="T81" fmla="*/ 131 h 192"/>
                <a:gd name="T82" fmla="*/ 43 w 455"/>
                <a:gd name="T83" fmla="*/ 106 h 192"/>
                <a:gd name="T84" fmla="*/ 56 w 455"/>
                <a:gd name="T85" fmla="*/ 112 h 192"/>
                <a:gd name="T86" fmla="*/ 44 w 455"/>
                <a:gd name="T87" fmla="*/ 167 h 192"/>
                <a:gd name="T88" fmla="*/ 26 w 455"/>
                <a:gd name="T89" fmla="*/ 131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55" h="192">
                  <a:moveTo>
                    <a:pt x="43" y="192"/>
                  </a:moveTo>
                  <a:cubicBezTo>
                    <a:pt x="44" y="192"/>
                    <a:pt x="44" y="192"/>
                    <a:pt x="44" y="192"/>
                  </a:cubicBezTo>
                  <a:cubicBezTo>
                    <a:pt x="62" y="192"/>
                    <a:pt x="83" y="174"/>
                    <a:pt x="86" y="133"/>
                  </a:cubicBezTo>
                  <a:cubicBezTo>
                    <a:pt x="87" y="114"/>
                    <a:pt x="80" y="102"/>
                    <a:pt x="74" y="95"/>
                  </a:cubicBezTo>
                  <a:cubicBezTo>
                    <a:pt x="68" y="89"/>
                    <a:pt x="62" y="86"/>
                    <a:pt x="56" y="84"/>
                  </a:cubicBezTo>
                  <a:cubicBezTo>
                    <a:pt x="57" y="77"/>
                    <a:pt x="59" y="65"/>
                    <a:pt x="60" y="57"/>
                  </a:cubicBezTo>
                  <a:cubicBezTo>
                    <a:pt x="60" y="52"/>
                    <a:pt x="65" y="44"/>
                    <a:pt x="75" y="40"/>
                  </a:cubicBezTo>
                  <a:cubicBezTo>
                    <a:pt x="87" y="36"/>
                    <a:pt x="103" y="31"/>
                    <a:pt x="111" y="28"/>
                  </a:cubicBezTo>
                  <a:cubicBezTo>
                    <a:pt x="111" y="28"/>
                    <a:pt x="111" y="28"/>
                    <a:pt x="111" y="28"/>
                  </a:cubicBezTo>
                  <a:cubicBezTo>
                    <a:pt x="117" y="35"/>
                    <a:pt x="125" y="39"/>
                    <a:pt x="135" y="39"/>
                  </a:cubicBezTo>
                  <a:cubicBezTo>
                    <a:pt x="145" y="39"/>
                    <a:pt x="153" y="35"/>
                    <a:pt x="159" y="28"/>
                  </a:cubicBezTo>
                  <a:cubicBezTo>
                    <a:pt x="160" y="28"/>
                    <a:pt x="160" y="28"/>
                    <a:pt x="160" y="28"/>
                  </a:cubicBezTo>
                  <a:cubicBezTo>
                    <a:pt x="167" y="31"/>
                    <a:pt x="183" y="36"/>
                    <a:pt x="195" y="40"/>
                  </a:cubicBezTo>
                  <a:cubicBezTo>
                    <a:pt x="206" y="44"/>
                    <a:pt x="210" y="52"/>
                    <a:pt x="211" y="57"/>
                  </a:cubicBezTo>
                  <a:cubicBezTo>
                    <a:pt x="211" y="65"/>
                    <a:pt x="213" y="77"/>
                    <a:pt x="214" y="84"/>
                  </a:cubicBezTo>
                  <a:cubicBezTo>
                    <a:pt x="208" y="86"/>
                    <a:pt x="202" y="90"/>
                    <a:pt x="197" y="95"/>
                  </a:cubicBezTo>
                  <a:cubicBezTo>
                    <a:pt x="191" y="102"/>
                    <a:pt x="184" y="114"/>
                    <a:pt x="185" y="133"/>
                  </a:cubicBezTo>
                  <a:cubicBezTo>
                    <a:pt x="188" y="174"/>
                    <a:pt x="208" y="192"/>
                    <a:pt x="227" y="192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46" y="192"/>
                    <a:pt x="266" y="174"/>
                    <a:pt x="269" y="133"/>
                  </a:cubicBezTo>
                  <a:cubicBezTo>
                    <a:pt x="271" y="114"/>
                    <a:pt x="264" y="102"/>
                    <a:pt x="257" y="95"/>
                  </a:cubicBezTo>
                  <a:cubicBezTo>
                    <a:pt x="252" y="89"/>
                    <a:pt x="246" y="86"/>
                    <a:pt x="240" y="84"/>
                  </a:cubicBezTo>
                  <a:cubicBezTo>
                    <a:pt x="241" y="77"/>
                    <a:pt x="243" y="65"/>
                    <a:pt x="243" y="57"/>
                  </a:cubicBezTo>
                  <a:cubicBezTo>
                    <a:pt x="244" y="52"/>
                    <a:pt x="248" y="44"/>
                    <a:pt x="259" y="40"/>
                  </a:cubicBezTo>
                  <a:cubicBezTo>
                    <a:pt x="271" y="36"/>
                    <a:pt x="287" y="31"/>
                    <a:pt x="295" y="28"/>
                  </a:cubicBezTo>
                  <a:cubicBezTo>
                    <a:pt x="295" y="28"/>
                    <a:pt x="295" y="28"/>
                    <a:pt x="295" y="28"/>
                  </a:cubicBezTo>
                  <a:cubicBezTo>
                    <a:pt x="301" y="35"/>
                    <a:pt x="309" y="39"/>
                    <a:pt x="319" y="39"/>
                  </a:cubicBezTo>
                  <a:cubicBezTo>
                    <a:pt x="329" y="39"/>
                    <a:pt x="337" y="35"/>
                    <a:pt x="343" y="28"/>
                  </a:cubicBezTo>
                  <a:cubicBezTo>
                    <a:pt x="343" y="28"/>
                    <a:pt x="343" y="28"/>
                    <a:pt x="343" y="28"/>
                  </a:cubicBezTo>
                  <a:cubicBezTo>
                    <a:pt x="351" y="31"/>
                    <a:pt x="367" y="36"/>
                    <a:pt x="379" y="40"/>
                  </a:cubicBezTo>
                  <a:cubicBezTo>
                    <a:pt x="389" y="44"/>
                    <a:pt x="394" y="52"/>
                    <a:pt x="394" y="57"/>
                  </a:cubicBezTo>
                  <a:cubicBezTo>
                    <a:pt x="395" y="65"/>
                    <a:pt x="397" y="77"/>
                    <a:pt x="398" y="84"/>
                  </a:cubicBezTo>
                  <a:cubicBezTo>
                    <a:pt x="392" y="86"/>
                    <a:pt x="386" y="90"/>
                    <a:pt x="381" y="95"/>
                  </a:cubicBezTo>
                  <a:cubicBezTo>
                    <a:pt x="375" y="102"/>
                    <a:pt x="367" y="114"/>
                    <a:pt x="369" y="133"/>
                  </a:cubicBezTo>
                  <a:cubicBezTo>
                    <a:pt x="372" y="174"/>
                    <a:pt x="392" y="192"/>
                    <a:pt x="411" y="192"/>
                  </a:cubicBezTo>
                  <a:cubicBezTo>
                    <a:pt x="411" y="192"/>
                    <a:pt x="411" y="192"/>
                    <a:pt x="411" y="192"/>
                  </a:cubicBezTo>
                  <a:cubicBezTo>
                    <a:pt x="430" y="192"/>
                    <a:pt x="450" y="174"/>
                    <a:pt x="453" y="133"/>
                  </a:cubicBezTo>
                  <a:cubicBezTo>
                    <a:pt x="455" y="114"/>
                    <a:pt x="448" y="102"/>
                    <a:pt x="441" y="95"/>
                  </a:cubicBezTo>
                  <a:cubicBezTo>
                    <a:pt x="436" y="89"/>
                    <a:pt x="429" y="85"/>
                    <a:pt x="423" y="83"/>
                  </a:cubicBezTo>
                  <a:cubicBezTo>
                    <a:pt x="422" y="79"/>
                    <a:pt x="420" y="63"/>
                    <a:pt x="419" y="54"/>
                  </a:cubicBezTo>
                  <a:cubicBezTo>
                    <a:pt x="417" y="38"/>
                    <a:pt x="405" y="24"/>
                    <a:pt x="387" y="17"/>
                  </a:cubicBezTo>
                  <a:cubicBezTo>
                    <a:pt x="375" y="13"/>
                    <a:pt x="359" y="8"/>
                    <a:pt x="351" y="5"/>
                  </a:cubicBezTo>
                  <a:cubicBezTo>
                    <a:pt x="350" y="5"/>
                    <a:pt x="350" y="5"/>
                    <a:pt x="350" y="5"/>
                  </a:cubicBezTo>
                  <a:cubicBezTo>
                    <a:pt x="336" y="0"/>
                    <a:pt x="328" y="6"/>
                    <a:pt x="324" y="12"/>
                  </a:cubicBezTo>
                  <a:cubicBezTo>
                    <a:pt x="323" y="14"/>
                    <a:pt x="322" y="14"/>
                    <a:pt x="319" y="14"/>
                  </a:cubicBezTo>
                  <a:cubicBezTo>
                    <a:pt x="316" y="14"/>
                    <a:pt x="315" y="14"/>
                    <a:pt x="314" y="12"/>
                  </a:cubicBezTo>
                  <a:cubicBezTo>
                    <a:pt x="310" y="6"/>
                    <a:pt x="302" y="0"/>
                    <a:pt x="287" y="5"/>
                  </a:cubicBezTo>
                  <a:cubicBezTo>
                    <a:pt x="287" y="5"/>
                    <a:pt x="287" y="5"/>
                    <a:pt x="287" y="5"/>
                  </a:cubicBezTo>
                  <a:cubicBezTo>
                    <a:pt x="279" y="8"/>
                    <a:pt x="263" y="13"/>
                    <a:pt x="251" y="17"/>
                  </a:cubicBezTo>
                  <a:cubicBezTo>
                    <a:pt x="241" y="21"/>
                    <a:pt x="233" y="27"/>
                    <a:pt x="227" y="34"/>
                  </a:cubicBezTo>
                  <a:cubicBezTo>
                    <a:pt x="221" y="27"/>
                    <a:pt x="213" y="21"/>
                    <a:pt x="203" y="17"/>
                  </a:cubicBezTo>
                  <a:cubicBezTo>
                    <a:pt x="191" y="13"/>
                    <a:pt x="175" y="8"/>
                    <a:pt x="167" y="5"/>
                  </a:cubicBezTo>
                  <a:cubicBezTo>
                    <a:pt x="167" y="5"/>
                    <a:pt x="167" y="5"/>
                    <a:pt x="167" y="5"/>
                  </a:cubicBezTo>
                  <a:cubicBezTo>
                    <a:pt x="152" y="0"/>
                    <a:pt x="144" y="6"/>
                    <a:pt x="140" y="12"/>
                  </a:cubicBezTo>
                  <a:cubicBezTo>
                    <a:pt x="139" y="14"/>
                    <a:pt x="138" y="14"/>
                    <a:pt x="135" y="14"/>
                  </a:cubicBezTo>
                  <a:cubicBezTo>
                    <a:pt x="132" y="14"/>
                    <a:pt x="131" y="14"/>
                    <a:pt x="130" y="12"/>
                  </a:cubicBezTo>
                  <a:cubicBezTo>
                    <a:pt x="126" y="6"/>
                    <a:pt x="118" y="0"/>
                    <a:pt x="104" y="5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95" y="8"/>
                    <a:pt x="79" y="13"/>
                    <a:pt x="67" y="17"/>
                  </a:cubicBezTo>
                  <a:cubicBezTo>
                    <a:pt x="49" y="24"/>
                    <a:pt x="37" y="38"/>
                    <a:pt x="35" y="54"/>
                  </a:cubicBezTo>
                  <a:cubicBezTo>
                    <a:pt x="34" y="63"/>
                    <a:pt x="32" y="79"/>
                    <a:pt x="31" y="83"/>
                  </a:cubicBezTo>
                  <a:cubicBezTo>
                    <a:pt x="25" y="86"/>
                    <a:pt x="19" y="89"/>
                    <a:pt x="13" y="95"/>
                  </a:cubicBezTo>
                  <a:cubicBezTo>
                    <a:pt x="7" y="102"/>
                    <a:pt x="0" y="114"/>
                    <a:pt x="1" y="133"/>
                  </a:cubicBezTo>
                  <a:cubicBezTo>
                    <a:pt x="4" y="174"/>
                    <a:pt x="24" y="192"/>
                    <a:pt x="43" y="192"/>
                  </a:cubicBezTo>
                  <a:close/>
                  <a:moveTo>
                    <a:pt x="429" y="131"/>
                  </a:moveTo>
                  <a:cubicBezTo>
                    <a:pt x="427" y="156"/>
                    <a:pt x="417" y="167"/>
                    <a:pt x="411" y="167"/>
                  </a:cubicBezTo>
                  <a:cubicBezTo>
                    <a:pt x="411" y="167"/>
                    <a:pt x="411" y="167"/>
                    <a:pt x="411" y="167"/>
                  </a:cubicBezTo>
                  <a:cubicBezTo>
                    <a:pt x="405" y="167"/>
                    <a:pt x="395" y="156"/>
                    <a:pt x="393" y="131"/>
                  </a:cubicBezTo>
                  <a:cubicBezTo>
                    <a:pt x="393" y="123"/>
                    <a:pt x="395" y="116"/>
                    <a:pt x="399" y="112"/>
                  </a:cubicBezTo>
                  <a:cubicBezTo>
                    <a:pt x="403" y="107"/>
                    <a:pt x="409" y="106"/>
                    <a:pt x="411" y="106"/>
                  </a:cubicBezTo>
                  <a:cubicBezTo>
                    <a:pt x="411" y="106"/>
                    <a:pt x="411" y="106"/>
                    <a:pt x="411" y="106"/>
                  </a:cubicBezTo>
                  <a:cubicBezTo>
                    <a:pt x="413" y="106"/>
                    <a:pt x="419" y="107"/>
                    <a:pt x="423" y="112"/>
                  </a:cubicBezTo>
                  <a:cubicBezTo>
                    <a:pt x="428" y="116"/>
                    <a:pt x="429" y="123"/>
                    <a:pt x="429" y="131"/>
                  </a:cubicBezTo>
                  <a:close/>
                  <a:moveTo>
                    <a:pt x="245" y="131"/>
                  </a:moveTo>
                  <a:cubicBezTo>
                    <a:pt x="243" y="156"/>
                    <a:pt x="234" y="167"/>
                    <a:pt x="227" y="167"/>
                  </a:cubicBezTo>
                  <a:cubicBezTo>
                    <a:pt x="227" y="167"/>
                    <a:pt x="227" y="167"/>
                    <a:pt x="227" y="167"/>
                  </a:cubicBezTo>
                  <a:cubicBezTo>
                    <a:pt x="221" y="167"/>
                    <a:pt x="211" y="156"/>
                    <a:pt x="210" y="131"/>
                  </a:cubicBezTo>
                  <a:cubicBezTo>
                    <a:pt x="209" y="123"/>
                    <a:pt x="211" y="116"/>
                    <a:pt x="215" y="112"/>
                  </a:cubicBezTo>
                  <a:cubicBezTo>
                    <a:pt x="219" y="107"/>
                    <a:pt x="225" y="106"/>
                    <a:pt x="227" y="106"/>
                  </a:cubicBezTo>
                  <a:cubicBezTo>
                    <a:pt x="227" y="106"/>
                    <a:pt x="227" y="106"/>
                    <a:pt x="227" y="106"/>
                  </a:cubicBezTo>
                  <a:cubicBezTo>
                    <a:pt x="229" y="106"/>
                    <a:pt x="235" y="107"/>
                    <a:pt x="239" y="112"/>
                  </a:cubicBezTo>
                  <a:cubicBezTo>
                    <a:pt x="244" y="116"/>
                    <a:pt x="245" y="123"/>
                    <a:pt x="245" y="131"/>
                  </a:cubicBezTo>
                  <a:close/>
                  <a:moveTo>
                    <a:pt x="31" y="112"/>
                  </a:moveTo>
                  <a:cubicBezTo>
                    <a:pt x="35" y="107"/>
                    <a:pt x="41" y="106"/>
                    <a:pt x="43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6" y="106"/>
                    <a:pt x="51" y="107"/>
                    <a:pt x="56" y="112"/>
                  </a:cubicBezTo>
                  <a:cubicBezTo>
                    <a:pt x="60" y="116"/>
                    <a:pt x="62" y="123"/>
                    <a:pt x="61" y="131"/>
                  </a:cubicBezTo>
                  <a:cubicBezTo>
                    <a:pt x="59" y="156"/>
                    <a:pt x="50" y="167"/>
                    <a:pt x="44" y="167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37" y="167"/>
                    <a:pt x="27" y="156"/>
                    <a:pt x="26" y="131"/>
                  </a:cubicBezTo>
                  <a:cubicBezTo>
                    <a:pt x="25" y="123"/>
                    <a:pt x="27" y="116"/>
                    <a:pt x="31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8" name="Freeform 197">
              <a:extLst>
                <a:ext uri="{FF2B5EF4-FFF2-40B4-BE49-F238E27FC236}">
                  <a16:creationId xmlns:a16="http://schemas.microsoft.com/office/drawing/2014/main" xmlns="" id="{B869244E-AD2B-4375-9D8A-431E1BE5D9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24363" y="428625"/>
              <a:ext cx="141288" cy="179388"/>
            </a:xfrm>
            <a:custGeom>
              <a:avLst/>
              <a:gdLst>
                <a:gd name="T0" fmla="*/ 43 w 87"/>
                <a:gd name="T1" fmla="*/ 110 h 110"/>
                <a:gd name="T2" fmla="*/ 44 w 87"/>
                <a:gd name="T3" fmla="*/ 110 h 110"/>
                <a:gd name="T4" fmla="*/ 85 w 87"/>
                <a:gd name="T5" fmla="*/ 52 h 110"/>
                <a:gd name="T6" fmla="*/ 74 w 87"/>
                <a:gd name="T7" fmla="*/ 14 h 110"/>
                <a:gd name="T8" fmla="*/ 44 w 87"/>
                <a:gd name="T9" fmla="*/ 0 h 110"/>
                <a:gd name="T10" fmla="*/ 43 w 87"/>
                <a:gd name="T11" fmla="*/ 0 h 110"/>
                <a:gd name="T12" fmla="*/ 13 w 87"/>
                <a:gd name="T13" fmla="*/ 14 h 110"/>
                <a:gd name="T14" fmla="*/ 1 w 87"/>
                <a:gd name="T15" fmla="*/ 52 h 110"/>
                <a:gd name="T16" fmla="*/ 43 w 87"/>
                <a:gd name="T17" fmla="*/ 110 h 110"/>
                <a:gd name="T18" fmla="*/ 31 w 87"/>
                <a:gd name="T19" fmla="*/ 30 h 110"/>
                <a:gd name="T20" fmla="*/ 43 w 87"/>
                <a:gd name="T21" fmla="*/ 24 h 110"/>
                <a:gd name="T22" fmla="*/ 44 w 87"/>
                <a:gd name="T23" fmla="*/ 24 h 110"/>
                <a:gd name="T24" fmla="*/ 56 w 87"/>
                <a:gd name="T25" fmla="*/ 30 h 110"/>
                <a:gd name="T26" fmla="*/ 61 w 87"/>
                <a:gd name="T27" fmla="*/ 50 h 110"/>
                <a:gd name="T28" fmla="*/ 44 w 87"/>
                <a:gd name="T29" fmla="*/ 85 h 110"/>
                <a:gd name="T30" fmla="*/ 43 w 87"/>
                <a:gd name="T31" fmla="*/ 85 h 110"/>
                <a:gd name="T32" fmla="*/ 26 w 87"/>
                <a:gd name="T33" fmla="*/ 50 h 110"/>
                <a:gd name="T34" fmla="*/ 31 w 87"/>
                <a:gd name="T35" fmla="*/ 3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110">
                  <a:moveTo>
                    <a:pt x="43" y="110"/>
                  </a:moveTo>
                  <a:cubicBezTo>
                    <a:pt x="44" y="110"/>
                    <a:pt x="44" y="110"/>
                    <a:pt x="44" y="110"/>
                  </a:cubicBezTo>
                  <a:cubicBezTo>
                    <a:pt x="62" y="110"/>
                    <a:pt x="83" y="92"/>
                    <a:pt x="85" y="52"/>
                  </a:cubicBezTo>
                  <a:cubicBezTo>
                    <a:pt x="87" y="32"/>
                    <a:pt x="80" y="20"/>
                    <a:pt x="74" y="14"/>
                  </a:cubicBezTo>
                  <a:cubicBezTo>
                    <a:pt x="64" y="3"/>
                    <a:pt x="51" y="0"/>
                    <a:pt x="4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5" y="0"/>
                    <a:pt x="23" y="3"/>
                    <a:pt x="13" y="14"/>
                  </a:cubicBezTo>
                  <a:cubicBezTo>
                    <a:pt x="7" y="20"/>
                    <a:pt x="0" y="32"/>
                    <a:pt x="1" y="52"/>
                  </a:cubicBezTo>
                  <a:cubicBezTo>
                    <a:pt x="4" y="92"/>
                    <a:pt x="24" y="110"/>
                    <a:pt x="43" y="110"/>
                  </a:cubicBezTo>
                  <a:close/>
                  <a:moveTo>
                    <a:pt x="31" y="30"/>
                  </a:moveTo>
                  <a:cubicBezTo>
                    <a:pt x="35" y="26"/>
                    <a:pt x="41" y="24"/>
                    <a:pt x="43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5" y="24"/>
                    <a:pt x="51" y="26"/>
                    <a:pt x="56" y="30"/>
                  </a:cubicBezTo>
                  <a:cubicBezTo>
                    <a:pt x="60" y="35"/>
                    <a:pt x="62" y="41"/>
                    <a:pt x="61" y="50"/>
                  </a:cubicBezTo>
                  <a:cubicBezTo>
                    <a:pt x="59" y="74"/>
                    <a:pt x="50" y="85"/>
                    <a:pt x="44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37" y="85"/>
                    <a:pt x="27" y="74"/>
                    <a:pt x="26" y="50"/>
                  </a:cubicBezTo>
                  <a:cubicBezTo>
                    <a:pt x="25" y="41"/>
                    <a:pt x="27" y="35"/>
                    <a:pt x="3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9" name="Freeform 198">
              <a:extLst>
                <a:ext uri="{FF2B5EF4-FFF2-40B4-BE49-F238E27FC236}">
                  <a16:creationId xmlns:a16="http://schemas.microsoft.com/office/drawing/2014/main" xmlns="" id="{1F7486B5-E141-4601-9DBF-53CA6A541C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24400" y="428625"/>
              <a:ext cx="141288" cy="179388"/>
            </a:xfrm>
            <a:custGeom>
              <a:avLst/>
              <a:gdLst>
                <a:gd name="T0" fmla="*/ 43 w 87"/>
                <a:gd name="T1" fmla="*/ 110 h 110"/>
                <a:gd name="T2" fmla="*/ 43 w 87"/>
                <a:gd name="T3" fmla="*/ 110 h 110"/>
                <a:gd name="T4" fmla="*/ 85 w 87"/>
                <a:gd name="T5" fmla="*/ 52 h 110"/>
                <a:gd name="T6" fmla="*/ 73 w 87"/>
                <a:gd name="T7" fmla="*/ 14 h 110"/>
                <a:gd name="T8" fmla="*/ 43 w 87"/>
                <a:gd name="T9" fmla="*/ 0 h 110"/>
                <a:gd name="T10" fmla="*/ 43 w 87"/>
                <a:gd name="T11" fmla="*/ 0 h 110"/>
                <a:gd name="T12" fmla="*/ 13 w 87"/>
                <a:gd name="T13" fmla="*/ 14 h 110"/>
                <a:gd name="T14" fmla="*/ 1 w 87"/>
                <a:gd name="T15" fmla="*/ 52 h 110"/>
                <a:gd name="T16" fmla="*/ 43 w 87"/>
                <a:gd name="T17" fmla="*/ 110 h 110"/>
                <a:gd name="T18" fmla="*/ 31 w 87"/>
                <a:gd name="T19" fmla="*/ 30 h 110"/>
                <a:gd name="T20" fmla="*/ 43 w 87"/>
                <a:gd name="T21" fmla="*/ 24 h 110"/>
                <a:gd name="T22" fmla="*/ 43 w 87"/>
                <a:gd name="T23" fmla="*/ 24 h 110"/>
                <a:gd name="T24" fmla="*/ 55 w 87"/>
                <a:gd name="T25" fmla="*/ 30 h 110"/>
                <a:gd name="T26" fmla="*/ 61 w 87"/>
                <a:gd name="T27" fmla="*/ 50 h 110"/>
                <a:gd name="T28" fmla="*/ 43 w 87"/>
                <a:gd name="T29" fmla="*/ 85 h 110"/>
                <a:gd name="T30" fmla="*/ 43 w 87"/>
                <a:gd name="T31" fmla="*/ 85 h 110"/>
                <a:gd name="T32" fmla="*/ 25 w 87"/>
                <a:gd name="T33" fmla="*/ 50 h 110"/>
                <a:gd name="T34" fmla="*/ 31 w 87"/>
                <a:gd name="T35" fmla="*/ 3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110">
                  <a:moveTo>
                    <a:pt x="43" y="110"/>
                  </a:moveTo>
                  <a:cubicBezTo>
                    <a:pt x="43" y="110"/>
                    <a:pt x="43" y="110"/>
                    <a:pt x="43" y="110"/>
                  </a:cubicBezTo>
                  <a:cubicBezTo>
                    <a:pt x="62" y="110"/>
                    <a:pt x="82" y="92"/>
                    <a:pt x="85" y="52"/>
                  </a:cubicBezTo>
                  <a:cubicBezTo>
                    <a:pt x="87" y="32"/>
                    <a:pt x="80" y="20"/>
                    <a:pt x="73" y="14"/>
                  </a:cubicBezTo>
                  <a:cubicBezTo>
                    <a:pt x="64" y="3"/>
                    <a:pt x="51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5" y="0"/>
                    <a:pt x="22" y="3"/>
                    <a:pt x="13" y="14"/>
                  </a:cubicBezTo>
                  <a:cubicBezTo>
                    <a:pt x="7" y="20"/>
                    <a:pt x="0" y="32"/>
                    <a:pt x="1" y="52"/>
                  </a:cubicBezTo>
                  <a:cubicBezTo>
                    <a:pt x="4" y="92"/>
                    <a:pt x="24" y="110"/>
                    <a:pt x="43" y="110"/>
                  </a:cubicBezTo>
                  <a:close/>
                  <a:moveTo>
                    <a:pt x="31" y="30"/>
                  </a:moveTo>
                  <a:cubicBezTo>
                    <a:pt x="35" y="26"/>
                    <a:pt x="41" y="24"/>
                    <a:pt x="43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5" y="24"/>
                    <a:pt x="51" y="26"/>
                    <a:pt x="55" y="30"/>
                  </a:cubicBezTo>
                  <a:cubicBezTo>
                    <a:pt x="60" y="35"/>
                    <a:pt x="61" y="41"/>
                    <a:pt x="61" y="50"/>
                  </a:cubicBezTo>
                  <a:cubicBezTo>
                    <a:pt x="59" y="74"/>
                    <a:pt x="50" y="85"/>
                    <a:pt x="43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37" y="85"/>
                    <a:pt x="27" y="74"/>
                    <a:pt x="25" y="50"/>
                  </a:cubicBezTo>
                  <a:cubicBezTo>
                    <a:pt x="25" y="41"/>
                    <a:pt x="27" y="35"/>
                    <a:pt x="3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718323A-D925-4889-833E-4443CBDDC03B}"/>
              </a:ext>
            </a:extLst>
          </p:cNvPr>
          <p:cNvSpPr/>
          <p:nvPr/>
        </p:nvSpPr>
        <p:spPr>
          <a:xfrm>
            <a:off x="3944770" y="3184990"/>
            <a:ext cx="34178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Οι ΜΕΘ </a:t>
            </a:r>
            <a:r>
              <a:rPr lang="en-US" sz="2000" b="1" dirty="0" err="1"/>
              <a:t>covid</a:t>
            </a:r>
            <a:r>
              <a:rPr lang="en-US" sz="2000" b="1" dirty="0"/>
              <a:t> </a:t>
            </a:r>
            <a:r>
              <a:rPr lang="el-GR" sz="2000" b="1" dirty="0"/>
              <a:t>παραμένουν σε ετοιμότητα</a:t>
            </a:r>
          </a:p>
          <a:p>
            <a:endParaRPr lang="el-GR" sz="2000" b="1" dirty="0"/>
          </a:p>
          <a:p>
            <a:r>
              <a:rPr lang="el-GR" sz="2000" b="1" dirty="0"/>
              <a:t>Παμμακάριστος, Αγ. Βαρβάρα και ΝΙΜΤΣ παραμένουν ως </a:t>
            </a:r>
            <a:r>
              <a:rPr lang="en-US" sz="2000" b="1" dirty="0"/>
              <a:t>COVID</a:t>
            </a:r>
            <a:r>
              <a:rPr lang="el-GR" sz="2000" b="1" dirty="0"/>
              <a:t> μόνο δομές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8142F9D-EDBE-4372-9E92-91DF24DAE9E7}"/>
              </a:ext>
            </a:extLst>
          </p:cNvPr>
          <p:cNvSpPr/>
          <p:nvPr/>
        </p:nvSpPr>
        <p:spPr>
          <a:xfrm>
            <a:off x="8093512" y="3218499"/>
            <a:ext cx="31544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Παροχή ηλεκτρονικών υπηρεσιών (πχ. άυλη </a:t>
            </a:r>
            <a:r>
              <a:rPr lang="el-GR" sz="2000" b="1" dirty="0" err="1">
                <a:solidFill>
                  <a:schemeClr val="bg1"/>
                </a:solidFill>
              </a:rPr>
              <a:t>συνταγογράφηση</a:t>
            </a:r>
            <a:r>
              <a:rPr lang="el-GR" sz="2000" b="1" dirty="0">
                <a:solidFill>
                  <a:schemeClr val="bg1"/>
                </a:solidFill>
              </a:rPr>
              <a:t>, επανέκδοση συνταγών) </a:t>
            </a:r>
          </a:p>
        </p:txBody>
      </p:sp>
      <p:sp>
        <p:nvSpPr>
          <p:cNvPr id="31" name="Freeform 23">
            <a:extLst>
              <a:ext uri="{FF2B5EF4-FFF2-40B4-BE49-F238E27FC236}">
                <a16:creationId xmlns:a16="http://schemas.microsoft.com/office/drawing/2014/main" xmlns="" id="{241E24CB-5F90-43EC-A0DC-47E4A7ED9CD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487875" y="2306388"/>
            <a:ext cx="861820" cy="864000"/>
          </a:xfrm>
          <a:custGeom>
            <a:avLst/>
            <a:gdLst>
              <a:gd name="T0" fmla="*/ 346 w 346"/>
              <a:gd name="T1" fmla="*/ 0 h 347"/>
              <a:gd name="T2" fmla="*/ 0 w 346"/>
              <a:gd name="T3" fmla="*/ 0 h 347"/>
              <a:gd name="T4" fmla="*/ 0 w 346"/>
              <a:gd name="T5" fmla="*/ 347 h 347"/>
              <a:gd name="T6" fmla="*/ 346 w 346"/>
              <a:gd name="T7" fmla="*/ 347 h 347"/>
              <a:gd name="T8" fmla="*/ 346 w 346"/>
              <a:gd name="T9" fmla="*/ 347 h 347"/>
              <a:gd name="T10" fmla="*/ 346 w 346"/>
              <a:gd name="T11" fmla="*/ 0 h 347"/>
              <a:gd name="T12" fmla="*/ 14 w 346"/>
              <a:gd name="T13" fmla="*/ 319 h 347"/>
              <a:gd name="T14" fmla="*/ 68 w 346"/>
              <a:gd name="T15" fmla="*/ 265 h 347"/>
              <a:gd name="T16" fmla="*/ 68 w 346"/>
              <a:gd name="T17" fmla="*/ 265 h 347"/>
              <a:gd name="T18" fmla="*/ 103 w 346"/>
              <a:gd name="T19" fmla="*/ 231 h 347"/>
              <a:gd name="T20" fmla="*/ 109 w 346"/>
              <a:gd name="T21" fmla="*/ 228 h 347"/>
              <a:gd name="T22" fmla="*/ 189 w 346"/>
              <a:gd name="T23" fmla="*/ 228 h 347"/>
              <a:gd name="T24" fmla="*/ 198 w 346"/>
              <a:gd name="T25" fmla="*/ 237 h 347"/>
              <a:gd name="T26" fmla="*/ 189 w 346"/>
              <a:gd name="T27" fmla="*/ 246 h 347"/>
              <a:gd name="T28" fmla="*/ 116 w 346"/>
              <a:gd name="T29" fmla="*/ 246 h 347"/>
              <a:gd name="T30" fmla="*/ 116 w 346"/>
              <a:gd name="T31" fmla="*/ 261 h 347"/>
              <a:gd name="T32" fmla="*/ 189 w 346"/>
              <a:gd name="T33" fmla="*/ 261 h 347"/>
              <a:gd name="T34" fmla="*/ 214 w 346"/>
              <a:gd name="T35" fmla="*/ 252 h 347"/>
              <a:gd name="T36" fmla="*/ 280 w 346"/>
              <a:gd name="T37" fmla="*/ 186 h 347"/>
              <a:gd name="T38" fmla="*/ 293 w 346"/>
              <a:gd name="T39" fmla="*/ 185 h 347"/>
              <a:gd name="T40" fmla="*/ 296 w 346"/>
              <a:gd name="T41" fmla="*/ 192 h 347"/>
              <a:gd name="T42" fmla="*/ 293 w 346"/>
              <a:gd name="T43" fmla="*/ 198 h 347"/>
              <a:gd name="T44" fmla="*/ 208 w 346"/>
              <a:gd name="T45" fmla="*/ 284 h 347"/>
              <a:gd name="T46" fmla="*/ 202 w 346"/>
              <a:gd name="T47" fmla="*/ 286 h 347"/>
              <a:gd name="T48" fmla="*/ 125 w 346"/>
              <a:gd name="T49" fmla="*/ 286 h 347"/>
              <a:gd name="T50" fmla="*/ 79 w 346"/>
              <a:gd name="T51" fmla="*/ 332 h 347"/>
              <a:gd name="T52" fmla="*/ 14 w 346"/>
              <a:gd name="T53" fmla="*/ 332 h 347"/>
              <a:gd name="T54" fmla="*/ 14 w 346"/>
              <a:gd name="T55" fmla="*/ 319 h 347"/>
              <a:gd name="T56" fmla="*/ 100 w 346"/>
              <a:gd name="T57" fmla="*/ 332 h 347"/>
              <a:gd name="T58" fmla="*/ 131 w 346"/>
              <a:gd name="T59" fmla="*/ 301 h 347"/>
              <a:gd name="T60" fmla="*/ 202 w 346"/>
              <a:gd name="T61" fmla="*/ 301 h 347"/>
              <a:gd name="T62" fmla="*/ 218 w 346"/>
              <a:gd name="T63" fmla="*/ 294 h 347"/>
              <a:gd name="T64" fmla="*/ 304 w 346"/>
              <a:gd name="T65" fmla="*/ 209 h 347"/>
              <a:gd name="T66" fmla="*/ 311 w 346"/>
              <a:gd name="T67" fmla="*/ 191 h 347"/>
              <a:gd name="T68" fmla="*/ 303 w 346"/>
              <a:gd name="T69" fmla="*/ 174 h 347"/>
              <a:gd name="T70" fmla="*/ 269 w 346"/>
              <a:gd name="T71" fmla="*/ 176 h 347"/>
              <a:gd name="T72" fmla="*/ 212 w 346"/>
              <a:gd name="T73" fmla="*/ 233 h 347"/>
              <a:gd name="T74" fmla="*/ 189 w 346"/>
              <a:gd name="T75" fmla="*/ 214 h 347"/>
              <a:gd name="T76" fmla="*/ 109 w 346"/>
              <a:gd name="T77" fmla="*/ 214 h 347"/>
              <a:gd name="T78" fmla="*/ 92 w 346"/>
              <a:gd name="T79" fmla="*/ 220 h 347"/>
              <a:gd name="T80" fmla="*/ 60 w 346"/>
              <a:gd name="T81" fmla="*/ 253 h 347"/>
              <a:gd name="T82" fmla="*/ 60 w 346"/>
              <a:gd name="T83" fmla="*/ 253 h 347"/>
              <a:gd name="T84" fmla="*/ 14 w 346"/>
              <a:gd name="T85" fmla="*/ 298 h 347"/>
              <a:gd name="T86" fmla="*/ 14 w 346"/>
              <a:gd name="T87" fmla="*/ 15 h 347"/>
              <a:gd name="T88" fmla="*/ 331 w 346"/>
              <a:gd name="T89" fmla="*/ 15 h 347"/>
              <a:gd name="T90" fmla="*/ 331 w 346"/>
              <a:gd name="T91" fmla="*/ 332 h 347"/>
              <a:gd name="T92" fmla="*/ 100 w 346"/>
              <a:gd name="T93" fmla="*/ 332 h 347"/>
              <a:gd name="T94" fmla="*/ 175 w 346"/>
              <a:gd name="T95" fmla="*/ 109 h 347"/>
              <a:gd name="T96" fmla="*/ 216 w 346"/>
              <a:gd name="T97" fmla="*/ 109 h 347"/>
              <a:gd name="T98" fmla="*/ 216 w 346"/>
              <a:gd name="T99" fmla="*/ 124 h 347"/>
              <a:gd name="T100" fmla="*/ 175 w 346"/>
              <a:gd name="T101" fmla="*/ 124 h 347"/>
              <a:gd name="T102" fmla="*/ 175 w 346"/>
              <a:gd name="T103" fmla="*/ 165 h 347"/>
              <a:gd name="T104" fmla="*/ 160 w 346"/>
              <a:gd name="T105" fmla="*/ 165 h 347"/>
              <a:gd name="T106" fmla="*/ 160 w 346"/>
              <a:gd name="T107" fmla="*/ 124 h 347"/>
              <a:gd name="T108" fmla="*/ 120 w 346"/>
              <a:gd name="T109" fmla="*/ 124 h 347"/>
              <a:gd name="T110" fmla="*/ 120 w 346"/>
              <a:gd name="T111" fmla="*/ 109 h 347"/>
              <a:gd name="T112" fmla="*/ 160 w 346"/>
              <a:gd name="T113" fmla="*/ 109 h 347"/>
              <a:gd name="T114" fmla="*/ 160 w 346"/>
              <a:gd name="T115" fmla="*/ 69 h 347"/>
              <a:gd name="T116" fmla="*/ 175 w 346"/>
              <a:gd name="T117" fmla="*/ 69 h 347"/>
              <a:gd name="T118" fmla="*/ 175 w 346"/>
              <a:gd name="T119" fmla="*/ 109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46" h="347">
                <a:moveTo>
                  <a:pt x="346" y="0"/>
                </a:moveTo>
                <a:cubicBezTo>
                  <a:pt x="0" y="0"/>
                  <a:pt x="0" y="0"/>
                  <a:pt x="0" y="0"/>
                </a:cubicBezTo>
                <a:cubicBezTo>
                  <a:pt x="0" y="347"/>
                  <a:pt x="0" y="347"/>
                  <a:pt x="0" y="347"/>
                </a:cubicBezTo>
                <a:cubicBezTo>
                  <a:pt x="346" y="347"/>
                  <a:pt x="346" y="347"/>
                  <a:pt x="346" y="347"/>
                </a:cubicBezTo>
                <a:cubicBezTo>
                  <a:pt x="346" y="347"/>
                  <a:pt x="346" y="347"/>
                  <a:pt x="346" y="347"/>
                </a:cubicBezTo>
                <a:cubicBezTo>
                  <a:pt x="346" y="0"/>
                  <a:pt x="346" y="0"/>
                  <a:pt x="346" y="0"/>
                </a:cubicBezTo>
                <a:close/>
                <a:moveTo>
                  <a:pt x="14" y="319"/>
                </a:moveTo>
                <a:cubicBezTo>
                  <a:pt x="68" y="265"/>
                  <a:pt x="68" y="265"/>
                  <a:pt x="68" y="265"/>
                </a:cubicBezTo>
                <a:cubicBezTo>
                  <a:pt x="68" y="265"/>
                  <a:pt x="68" y="265"/>
                  <a:pt x="68" y="265"/>
                </a:cubicBezTo>
                <a:cubicBezTo>
                  <a:pt x="103" y="231"/>
                  <a:pt x="103" y="231"/>
                  <a:pt x="103" y="231"/>
                </a:cubicBezTo>
                <a:cubicBezTo>
                  <a:pt x="104" y="229"/>
                  <a:pt x="107" y="228"/>
                  <a:pt x="109" y="228"/>
                </a:cubicBezTo>
                <a:cubicBezTo>
                  <a:pt x="189" y="228"/>
                  <a:pt x="189" y="228"/>
                  <a:pt x="189" y="228"/>
                </a:cubicBezTo>
                <a:cubicBezTo>
                  <a:pt x="194" y="228"/>
                  <a:pt x="198" y="232"/>
                  <a:pt x="198" y="237"/>
                </a:cubicBezTo>
                <a:cubicBezTo>
                  <a:pt x="198" y="242"/>
                  <a:pt x="194" y="246"/>
                  <a:pt x="189" y="246"/>
                </a:cubicBezTo>
                <a:cubicBezTo>
                  <a:pt x="116" y="246"/>
                  <a:pt x="116" y="246"/>
                  <a:pt x="116" y="246"/>
                </a:cubicBezTo>
                <a:cubicBezTo>
                  <a:pt x="116" y="261"/>
                  <a:pt x="116" y="261"/>
                  <a:pt x="116" y="261"/>
                </a:cubicBezTo>
                <a:cubicBezTo>
                  <a:pt x="189" y="261"/>
                  <a:pt x="189" y="261"/>
                  <a:pt x="189" y="261"/>
                </a:cubicBezTo>
                <a:cubicBezTo>
                  <a:pt x="195" y="261"/>
                  <a:pt x="208" y="259"/>
                  <a:pt x="214" y="252"/>
                </a:cubicBezTo>
                <a:cubicBezTo>
                  <a:pt x="280" y="186"/>
                  <a:pt x="280" y="186"/>
                  <a:pt x="280" y="186"/>
                </a:cubicBezTo>
                <a:cubicBezTo>
                  <a:pt x="284" y="183"/>
                  <a:pt x="289" y="182"/>
                  <a:pt x="293" y="185"/>
                </a:cubicBezTo>
                <a:cubicBezTo>
                  <a:pt x="295" y="187"/>
                  <a:pt x="296" y="189"/>
                  <a:pt x="296" y="192"/>
                </a:cubicBezTo>
                <a:cubicBezTo>
                  <a:pt x="296" y="194"/>
                  <a:pt x="295" y="197"/>
                  <a:pt x="293" y="198"/>
                </a:cubicBezTo>
                <a:cubicBezTo>
                  <a:pt x="208" y="284"/>
                  <a:pt x="208" y="284"/>
                  <a:pt x="208" y="284"/>
                </a:cubicBezTo>
                <a:cubicBezTo>
                  <a:pt x="206" y="285"/>
                  <a:pt x="204" y="286"/>
                  <a:pt x="202" y="286"/>
                </a:cubicBezTo>
                <a:cubicBezTo>
                  <a:pt x="125" y="286"/>
                  <a:pt x="125" y="286"/>
                  <a:pt x="125" y="286"/>
                </a:cubicBezTo>
                <a:cubicBezTo>
                  <a:pt x="79" y="332"/>
                  <a:pt x="79" y="332"/>
                  <a:pt x="79" y="332"/>
                </a:cubicBezTo>
                <a:cubicBezTo>
                  <a:pt x="14" y="332"/>
                  <a:pt x="14" y="332"/>
                  <a:pt x="14" y="332"/>
                </a:cubicBezTo>
                <a:lnTo>
                  <a:pt x="14" y="319"/>
                </a:lnTo>
                <a:close/>
                <a:moveTo>
                  <a:pt x="100" y="332"/>
                </a:moveTo>
                <a:cubicBezTo>
                  <a:pt x="131" y="301"/>
                  <a:pt x="131" y="301"/>
                  <a:pt x="131" y="301"/>
                </a:cubicBezTo>
                <a:cubicBezTo>
                  <a:pt x="202" y="301"/>
                  <a:pt x="202" y="301"/>
                  <a:pt x="202" y="301"/>
                </a:cubicBezTo>
                <a:cubicBezTo>
                  <a:pt x="208" y="301"/>
                  <a:pt x="214" y="299"/>
                  <a:pt x="218" y="294"/>
                </a:cubicBezTo>
                <a:cubicBezTo>
                  <a:pt x="304" y="209"/>
                  <a:pt x="304" y="209"/>
                  <a:pt x="304" y="209"/>
                </a:cubicBezTo>
                <a:cubicBezTo>
                  <a:pt x="308" y="204"/>
                  <a:pt x="311" y="198"/>
                  <a:pt x="311" y="191"/>
                </a:cubicBezTo>
                <a:cubicBezTo>
                  <a:pt x="310" y="185"/>
                  <a:pt x="308" y="179"/>
                  <a:pt x="303" y="174"/>
                </a:cubicBezTo>
                <a:cubicBezTo>
                  <a:pt x="293" y="166"/>
                  <a:pt x="279" y="167"/>
                  <a:pt x="269" y="176"/>
                </a:cubicBezTo>
                <a:cubicBezTo>
                  <a:pt x="212" y="233"/>
                  <a:pt x="212" y="233"/>
                  <a:pt x="212" y="233"/>
                </a:cubicBezTo>
                <a:cubicBezTo>
                  <a:pt x="210" y="222"/>
                  <a:pt x="200" y="214"/>
                  <a:pt x="189" y="214"/>
                </a:cubicBezTo>
                <a:cubicBezTo>
                  <a:pt x="109" y="214"/>
                  <a:pt x="109" y="214"/>
                  <a:pt x="109" y="214"/>
                </a:cubicBezTo>
                <a:cubicBezTo>
                  <a:pt x="103" y="214"/>
                  <a:pt x="97" y="216"/>
                  <a:pt x="92" y="220"/>
                </a:cubicBezTo>
                <a:cubicBezTo>
                  <a:pt x="60" y="253"/>
                  <a:pt x="60" y="253"/>
                  <a:pt x="60" y="253"/>
                </a:cubicBezTo>
                <a:cubicBezTo>
                  <a:pt x="60" y="253"/>
                  <a:pt x="60" y="253"/>
                  <a:pt x="60" y="253"/>
                </a:cubicBezTo>
                <a:cubicBezTo>
                  <a:pt x="14" y="298"/>
                  <a:pt x="14" y="298"/>
                  <a:pt x="14" y="298"/>
                </a:cubicBezTo>
                <a:cubicBezTo>
                  <a:pt x="14" y="15"/>
                  <a:pt x="14" y="15"/>
                  <a:pt x="14" y="15"/>
                </a:cubicBezTo>
                <a:cubicBezTo>
                  <a:pt x="331" y="15"/>
                  <a:pt x="331" y="15"/>
                  <a:pt x="331" y="15"/>
                </a:cubicBezTo>
                <a:cubicBezTo>
                  <a:pt x="331" y="332"/>
                  <a:pt x="331" y="332"/>
                  <a:pt x="331" y="332"/>
                </a:cubicBezTo>
                <a:lnTo>
                  <a:pt x="100" y="332"/>
                </a:lnTo>
                <a:close/>
                <a:moveTo>
                  <a:pt x="175" y="109"/>
                </a:moveTo>
                <a:cubicBezTo>
                  <a:pt x="216" y="109"/>
                  <a:pt x="216" y="109"/>
                  <a:pt x="216" y="109"/>
                </a:cubicBezTo>
                <a:cubicBezTo>
                  <a:pt x="216" y="124"/>
                  <a:pt x="216" y="124"/>
                  <a:pt x="216" y="124"/>
                </a:cubicBezTo>
                <a:cubicBezTo>
                  <a:pt x="175" y="124"/>
                  <a:pt x="175" y="124"/>
                  <a:pt x="175" y="124"/>
                </a:cubicBezTo>
                <a:cubicBezTo>
                  <a:pt x="175" y="165"/>
                  <a:pt x="175" y="165"/>
                  <a:pt x="175" y="165"/>
                </a:cubicBezTo>
                <a:cubicBezTo>
                  <a:pt x="160" y="165"/>
                  <a:pt x="160" y="165"/>
                  <a:pt x="160" y="165"/>
                </a:cubicBezTo>
                <a:cubicBezTo>
                  <a:pt x="160" y="124"/>
                  <a:pt x="160" y="124"/>
                  <a:pt x="160" y="124"/>
                </a:cubicBezTo>
                <a:cubicBezTo>
                  <a:pt x="120" y="124"/>
                  <a:pt x="120" y="124"/>
                  <a:pt x="120" y="124"/>
                </a:cubicBezTo>
                <a:cubicBezTo>
                  <a:pt x="120" y="109"/>
                  <a:pt x="120" y="109"/>
                  <a:pt x="120" y="109"/>
                </a:cubicBezTo>
                <a:cubicBezTo>
                  <a:pt x="160" y="109"/>
                  <a:pt x="160" y="109"/>
                  <a:pt x="160" y="109"/>
                </a:cubicBezTo>
                <a:cubicBezTo>
                  <a:pt x="160" y="69"/>
                  <a:pt x="160" y="69"/>
                  <a:pt x="160" y="69"/>
                </a:cubicBezTo>
                <a:cubicBezTo>
                  <a:pt x="175" y="69"/>
                  <a:pt x="175" y="69"/>
                  <a:pt x="175" y="69"/>
                </a:cubicBezTo>
                <a:lnTo>
                  <a:pt x="175" y="10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85725" tIns="42863" rIns="85725" bIns="42863" numCol="1" anchor="t" anchorCtr="0" compatLnSpc="1">
            <a:prstTxWarp prst="textNoShape">
              <a:avLst/>
            </a:prstTxWarp>
          </a:bodyPr>
          <a:lstStyle/>
          <a:p>
            <a:pPr defTabSz="1143000">
              <a:buClrTx/>
            </a:pPr>
            <a:endParaRPr lang="en-US" sz="1000" kern="1200">
              <a:solidFill>
                <a:srgbClr val="D04A02"/>
              </a:solidFill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338B5292-06C7-4291-9D5D-9A688B1C6C68}"/>
              </a:ext>
            </a:extLst>
          </p:cNvPr>
          <p:cNvGrpSpPr>
            <a:grpSpLocks noChangeAspect="1"/>
          </p:cNvGrpSpPr>
          <p:nvPr/>
        </p:nvGrpSpPr>
        <p:grpSpPr>
          <a:xfrm>
            <a:off x="8199483" y="2300968"/>
            <a:ext cx="864000" cy="864000"/>
            <a:chOff x="1600200" y="3360806"/>
            <a:chExt cx="206140" cy="206140"/>
          </a:xfrm>
          <a:solidFill>
            <a:schemeClr val="bg1"/>
          </a:solidFill>
        </p:grpSpPr>
        <p:sp>
          <p:nvSpPr>
            <p:cNvPr id="34" name="Freeform 107">
              <a:extLst>
                <a:ext uri="{FF2B5EF4-FFF2-40B4-BE49-F238E27FC236}">
                  <a16:creationId xmlns:a16="http://schemas.microsoft.com/office/drawing/2014/main" xmlns="" id="{BE19D780-CEA5-4B2B-AF4C-5BDC69A7A5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3143" y="3360806"/>
              <a:ext cx="53197" cy="206140"/>
            </a:xfrm>
            <a:custGeom>
              <a:avLst/>
              <a:gdLst>
                <a:gd name="T0" fmla="*/ 0 w 16"/>
                <a:gd name="T1" fmla="*/ 0 h 62"/>
                <a:gd name="T2" fmla="*/ 0 w 16"/>
                <a:gd name="T3" fmla="*/ 54 h 62"/>
                <a:gd name="T4" fmla="*/ 5 w 16"/>
                <a:gd name="T5" fmla="*/ 62 h 62"/>
                <a:gd name="T6" fmla="*/ 11 w 16"/>
                <a:gd name="T7" fmla="*/ 54 h 62"/>
                <a:gd name="T8" fmla="*/ 11 w 16"/>
                <a:gd name="T9" fmla="*/ 3 h 62"/>
                <a:gd name="T10" fmla="*/ 13 w 16"/>
                <a:gd name="T11" fmla="*/ 3 h 62"/>
                <a:gd name="T12" fmla="*/ 13 w 16"/>
                <a:gd name="T13" fmla="*/ 22 h 62"/>
                <a:gd name="T14" fmla="*/ 16 w 16"/>
                <a:gd name="T15" fmla="*/ 22 h 62"/>
                <a:gd name="T16" fmla="*/ 16 w 16"/>
                <a:gd name="T17" fmla="*/ 0 h 62"/>
                <a:gd name="T18" fmla="*/ 0 w 16"/>
                <a:gd name="T19" fmla="*/ 0 h 62"/>
                <a:gd name="T20" fmla="*/ 8 w 16"/>
                <a:gd name="T21" fmla="*/ 3 h 62"/>
                <a:gd name="T22" fmla="*/ 8 w 16"/>
                <a:gd name="T23" fmla="*/ 21 h 62"/>
                <a:gd name="T24" fmla="*/ 3 w 16"/>
                <a:gd name="T25" fmla="*/ 21 h 62"/>
                <a:gd name="T26" fmla="*/ 3 w 16"/>
                <a:gd name="T27" fmla="*/ 3 h 62"/>
                <a:gd name="T28" fmla="*/ 8 w 16"/>
                <a:gd name="T29" fmla="*/ 3 h 62"/>
                <a:gd name="T30" fmla="*/ 5 w 16"/>
                <a:gd name="T31" fmla="*/ 57 h 62"/>
                <a:gd name="T32" fmla="*/ 3 w 16"/>
                <a:gd name="T33" fmla="*/ 53 h 62"/>
                <a:gd name="T34" fmla="*/ 3 w 16"/>
                <a:gd name="T35" fmla="*/ 24 h 62"/>
                <a:gd name="T36" fmla="*/ 8 w 16"/>
                <a:gd name="T37" fmla="*/ 24 h 62"/>
                <a:gd name="T38" fmla="*/ 8 w 16"/>
                <a:gd name="T39" fmla="*/ 53 h 62"/>
                <a:gd name="T40" fmla="*/ 5 w 16"/>
                <a:gd name="T41" fmla="*/ 57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" h="62">
                  <a:moveTo>
                    <a:pt x="0" y="0"/>
                  </a:moveTo>
                  <a:lnTo>
                    <a:pt x="0" y="54"/>
                  </a:lnTo>
                  <a:lnTo>
                    <a:pt x="5" y="62"/>
                  </a:lnTo>
                  <a:lnTo>
                    <a:pt x="11" y="54"/>
                  </a:lnTo>
                  <a:lnTo>
                    <a:pt x="11" y="3"/>
                  </a:lnTo>
                  <a:lnTo>
                    <a:pt x="13" y="3"/>
                  </a:lnTo>
                  <a:lnTo>
                    <a:pt x="13" y="22"/>
                  </a:lnTo>
                  <a:lnTo>
                    <a:pt x="16" y="22"/>
                  </a:lnTo>
                  <a:lnTo>
                    <a:pt x="16" y="0"/>
                  </a:lnTo>
                  <a:lnTo>
                    <a:pt x="0" y="0"/>
                  </a:lnTo>
                  <a:close/>
                  <a:moveTo>
                    <a:pt x="8" y="3"/>
                  </a:moveTo>
                  <a:lnTo>
                    <a:pt x="8" y="21"/>
                  </a:lnTo>
                  <a:lnTo>
                    <a:pt x="3" y="21"/>
                  </a:lnTo>
                  <a:lnTo>
                    <a:pt x="3" y="3"/>
                  </a:lnTo>
                  <a:lnTo>
                    <a:pt x="8" y="3"/>
                  </a:lnTo>
                  <a:close/>
                  <a:moveTo>
                    <a:pt x="5" y="57"/>
                  </a:moveTo>
                  <a:lnTo>
                    <a:pt x="3" y="53"/>
                  </a:lnTo>
                  <a:lnTo>
                    <a:pt x="3" y="24"/>
                  </a:lnTo>
                  <a:lnTo>
                    <a:pt x="8" y="24"/>
                  </a:lnTo>
                  <a:lnTo>
                    <a:pt x="8" y="53"/>
                  </a:lnTo>
                  <a:lnTo>
                    <a:pt x="5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0" name="Rectangle 108">
              <a:extLst>
                <a:ext uri="{FF2B5EF4-FFF2-40B4-BE49-F238E27FC236}">
                  <a16:creationId xmlns:a16="http://schemas.microsoft.com/office/drawing/2014/main" xmlns="" id="{58C85AE9-0C77-4C37-9C8D-6649C8E7A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404030"/>
              <a:ext cx="69821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1" name="Rectangle 109">
              <a:extLst>
                <a:ext uri="{FF2B5EF4-FFF2-40B4-BE49-F238E27FC236}">
                  <a16:creationId xmlns:a16="http://schemas.microsoft.com/office/drawing/2014/main" xmlns="" id="{CDF3A71E-F871-42D9-89F7-937928FAF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440602"/>
              <a:ext cx="69821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2" name="Rectangle 110">
              <a:extLst>
                <a:ext uri="{FF2B5EF4-FFF2-40B4-BE49-F238E27FC236}">
                  <a16:creationId xmlns:a16="http://schemas.microsoft.com/office/drawing/2014/main" xmlns="" id="{A32C0D38-CACB-4D7D-BFF9-54E5A1280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480500"/>
              <a:ext cx="69821" cy="6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3" name="Rectangle 111">
              <a:extLst>
                <a:ext uri="{FF2B5EF4-FFF2-40B4-BE49-F238E27FC236}">
                  <a16:creationId xmlns:a16="http://schemas.microsoft.com/office/drawing/2014/main" xmlns="" id="{A918C161-8AC5-481A-9746-DC2AC3C95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513749"/>
              <a:ext cx="69821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4" name="Freeform 112">
              <a:extLst>
                <a:ext uri="{FF2B5EF4-FFF2-40B4-BE49-F238E27FC236}">
                  <a16:creationId xmlns:a16="http://schemas.microsoft.com/office/drawing/2014/main" xmlns="" id="{D2942B1B-5E80-47AE-AB95-511074A0E7E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00200" y="3360806"/>
              <a:ext cx="136318" cy="206140"/>
            </a:xfrm>
            <a:custGeom>
              <a:avLst/>
              <a:gdLst>
                <a:gd name="T0" fmla="*/ 41 w 41"/>
                <a:gd name="T1" fmla="*/ 62 h 62"/>
                <a:gd name="T2" fmla="*/ 0 w 41"/>
                <a:gd name="T3" fmla="*/ 62 h 62"/>
                <a:gd name="T4" fmla="*/ 0 w 41"/>
                <a:gd name="T5" fmla="*/ 0 h 62"/>
                <a:gd name="T6" fmla="*/ 41 w 41"/>
                <a:gd name="T7" fmla="*/ 0 h 62"/>
                <a:gd name="T8" fmla="*/ 41 w 41"/>
                <a:gd name="T9" fmla="*/ 62 h 62"/>
                <a:gd name="T10" fmla="*/ 3 w 41"/>
                <a:gd name="T11" fmla="*/ 59 h 62"/>
                <a:gd name="T12" fmla="*/ 38 w 41"/>
                <a:gd name="T13" fmla="*/ 59 h 62"/>
                <a:gd name="T14" fmla="*/ 38 w 41"/>
                <a:gd name="T15" fmla="*/ 3 h 62"/>
                <a:gd name="T16" fmla="*/ 3 w 41"/>
                <a:gd name="T17" fmla="*/ 3 h 62"/>
                <a:gd name="T18" fmla="*/ 3 w 41"/>
                <a:gd name="T19" fmla="*/ 59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2">
                  <a:moveTo>
                    <a:pt x="41" y="62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62"/>
                  </a:lnTo>
                  <a:close/>
                  <a:moveTo>
                    <a:pt x="3" y="59"/>
                  </a:moveTo>
                  <a:lnTo>
                    <a:pt x="38" y="59"/>
                  </a:lnTo>
                  <a:lnTo>
                    <a:pt x="38" y="3"/>
                  </a:lnTo>
                  <a:lnTo>
                    <a:pt x="3" y="3"/>
                  </a:lnTo>
                  <a:lnTo>
                    <a:pt x="3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</p:grpSp>
      <p:sp>
        <p:nvSpPr>
          <p:cNvPr id="25" name="Rectangle: Diagonal Corners Snipped 6">
            <a:extLst>
              <a:ext uri="{FF2B5EF4-FFF2-40B4-BE49-F238E27FC236}">
                <a16:creationId xmlns:a16="http://schemas.microsoft.com/office/drawing/2014/main" xmlns="" id="{DD41C2B6-CEFC-4EA6-9FB0-E11025E541A2}"/>
              </a:ext>
            </a:extLst>
          </p:cNvPr>
          <p:cNvSpPr/>
          <p:nvPr/>
        </p:nvSpPr>
        <p:spPr>
          <a:xfrm>
            <a:off x="233136" y="2012504"/>
            <a:ext cx="3417892" cy="3564558"/>
          </a:xfrm>
          <a:prstGeom prst="snip2DiagRect">
            <a:avLst/>
          </a:prstGeom>
          <a:solidFill>
            <a:srgbClr val="7F8FA9"/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endParaRPr lang="el-GR" sz="1050" dirty="0">
              <a:sym typeface="Georgia"/>
            </a:endParaRPr>
          </a:p>
        </p:txBody>
      </p:sp>
      <p:grpSp>
        <p:nvGrpSpPr>
          <p:cNvPr id="29" name="Group 27">
            <a:extLst>
              <a:ext uri="{FF2B5EF4-FFF2-40B4-BE49-F238E27FC236}">
                <a16:creationId xmlns:a16="http://schemas.microsoft.com/office/drawing/2014/main" xmlns="" id="{F0969A5B-B29B-49E2-9FFF-B7D01E2F65D0}"/>
              </a:ext>
            </a:extLst>
          </p:cNvPr>
          <p:cNvGrpSpPr>
            <a:grpSpLocks noChangeAspect="1"/>
          </p:cNvGrpSpPr>
          <p:nvPr/>
        </p:nvGrpSpPr>
        <p:grpSpPr>
          <a:xfrm>
            <a:off x="435971" y="2160860"/>
            <a:ext cx="864000" cy="864000"/>
            <a:chOff x="204788" y="3878263"/>
            <a:chExt cx="476250" cy="476250"/>
          </a:xfrm>
          <a:solidFill>
            <a:schemeClr val="bg1"/>
          </a:solidFill>
        </p:grpSpPr>
        <p:sp>
          <p:nvSpPr>
            <p:cNvPr id="30" name="Freeform 84">
              <a:extLst>
                <a:ext uri="{FF2B5EF4-FFF2-40B4-BE49-F238E27FC236}">
                  <a16:creationId xmlns:a16="http://schemas.microsoft.com/office/drawing/2014/main" xmlns="" id="{0161C2D2-9D3F-4706-89F9-C2AFB88F4F4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4788" y="3878263"/>
              <a:ext cx="476250" cy="476250"/>
            </a:xfrm>
            <a:custGeom>
              <a:avLst/>
              <a:gdLst>
                <a:gd name="T0" fmla="*/ 0 w 300"/>
                <a:gd name="T1" fmla="*/ 0 h 300"/>
                <a:gd name="T2" fmla="*/ 0 w 300"/>
                <a:gd name="T3" fmla="*/ 300 h 300"/>
                <a:gd name="T4" fmla="*/ 300 w 300"/>
                <a:gd name="T5" fmla="*/ 300 h 300"/>
                <a:gd name="T6" fmla="*/ 300 w 300"/>
                <a:gd name="T7" fmla="*/ 0 h 300"/>
                <a:gd name="T8" fmla="*/ 0 w 300"/>
                <a:gd name="T9" fmla="*/ 0 h 300"/>
                <a:gd name="T10" fmla="*/ 287 w 300"/>
                <a:gd name="T11" fmla="*/ 287 h 300"/>
                <a:gd name="T12" fmla="*/ 13 w 300"/>
                <a:gd name="T13" fmla="*/ 287 h 300"/>
                <a:gd name="T14" fmla="*/ 13 w 300"/>
                <a:gd name="T15" fmla="*/ 13 h 300"/>
                <a:gd name="T16" fmla="*/ 287 w 300"/>
                <a:gd name="T17" fmla="*/ 13 h 300"/>
                <a:gd name="T18" fmla="*/ 287 w 300"/>
                <a:gd name="T19" fmla="*/ 287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0" h="300">
                  <a:moveTo>
                    <a:pt x="0" y="0"/>
                  </a:moveTo>
                  <a:lnTo>
                    <a:pt x="0" y="300"/>
                  </a:lnTo>
                  <a:lnTo>
                    <a:pt x="300" y="300"/>
                  </a:lnTo>
                  <a:lnTo>
                    <a:pt x="300" y="0"/>
                  </a:lnTo>
                  <a:lnTo>
                    <a:pt x="0" y="0"/>
                  </a:lnTo>
                  <a:close/>
                  <a:moveTo>
                    <a:pt x="287" y="287"/>
                  </a:moveTo>
                  <a:lnTo>
                    <a:pt x="13" y="287"/>
                  </a:lnTo>
                  <a:lnTo>
                    <a:pt x="13" y="13"/>
                  </a:lnTo>
                  <a:lnTo>
                    <a:pt x="287" y="13"/>
                  </a:lnTo>
                  <a:lnTo>
                    <a:pt x="287" y="2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45" name="Freeform 85">
              <a:extLst>
                <a:ext uri="{FF2B5EF4-FFF2-40B4-BE49-F238E27FC236}">
                  <a16:creationId xmlns:a16="http://schemas.microsoft.com/office/drawing/2014/main" xmlns="" id="{8534F953-3C69-42E2-8223-D5C2A8665C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8763" y="3932238"/>
              <a:ext cx="368300" cy="368300"/>
            </a:xfrm>
            <a:custGeom>
              <a:avLst/>
              <a:gdLst>
                <a:gd name="T0" fmla="*/ 222 w 444"/>
                <a:gd name="T1" fmla="*/ 444 h 444"/>
                <a:gd name="T2" fmla="*/ 444 w 444"/>
                <a:gd name="T3" fmla="*/ 222 h 444"/>
                <a:gd name="T4" fmla="*/ 222 w 444"/>
                <a:gd name="T5" fmla="*/ 0 h 444"/>
                <a:gd name="T6" fmla="*/ 0 w 444"/>
                <a:gd name="T7" fmla="*/ 222 h 444"/>
                <a:gd name="T8" fmla="*/ 222 w 444"/>
                <a:gd name="T9" fmla="*/ 444 h 444"/>
                <a:gd name="T10" fmla="*/ 222 w 444"/>
                <a:gd name="T11" fmla="*/ 24 h 444"/>
                <a:gd name="T12" fmla="*/ 419 w 444"/>
                <a:gd name="T13" fmla="*/ 222 h 444"/>
                <a:gd name="T14" fmla="*/ 222 w 444"/>
                <a:gd name="T15" fmla="*/ 419 h 444"/>
                <a:gd name="T16" fmla="*/ 25 w 444"/>
                <a:gd name="T17" fmla="*/ 222 h 444"/>
                <a:gd name="T18" fmla="*/ 222 w 444"/>
                <a:gd name="T19" fmla="*/ 24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4" h="444">
                  <a:moveTo>
                    <a:pt x="222" y="444"/>
                  </a:moveTo>
                  <a:cubicBezTo>
                    <a:pt x="344" y="444"/>
                    <a:pt x="444" y="344"/>
                    <a:pt x="444" y="222"/>
                  </a:cubicBezTo>
                  <a:cubicBezTo>
                    <a:pt x="444" y="99"/>
                    <a:pt x="344" y="0"/>
                    <a:pt x="222" y="0"/>
                  </a:cubicBezTo>
                  <a:cubicBezTo>
                    <a:pt x="100" y="0"/>
                    <a:pt x="0" y="99"/>
                    <a:pt x="0" y="222"/>
                  </a:cubicBezTo>
                  <a:cubicBezTo>
                    <a:pt x="0" y="344"/>
                    <a:pt x="100" y="444"/>
                    <a:pt x="222" y="444"/>
                  </a:cubicBezTo>
                  <a:close/>
                  <a:moveTo>
                    <a:pt x="222" y="24"/>
                  </a:moveTo>
                  <a:cubicBezTo>
                    <a:pt x="331" y="24"/>
                    <a:pt x="419" y="113"/>
                    <a:pt x="419" y="222"/>
                  </a:cubicBezTo>
                  <a:cubicBezTo>
                    <a:pt x="419" y="331"/>
                    <a:pt x="331" y="419"/>
                    <a:pt x="222" y="419"/>
                  </a:cubicBezTo>
                  <a:cubicBezTo>
                    <a:pt x="113" y="419"/>
                    <a:pt x="25" y="331"/>
                    <a:pt x="25" y="222"/>
                  </a:cubicBezTo>
                  <a:cubicBezTo>
                    <a:pt x="25" y="113"/>
                    <a:pt x="113" y="24"/>
                    <a:pt x="222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46" name="Freeform 86">
              <a:extLst>
                <a:ext uri="{FF2B5EF4-FFF2-40B4-BE49-F238E27FC236}">
                  <a16:creationId xmlns:a16="http://schemas.microsoft.com/office/drawing/2014/main" xmlns="" id="{31DF2AA2-D787-4F54-B86F-090EDCDA47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1788" y="4003676"/>
              <a:ext cx="222250" cy="223838"/>
            </a:xfrm>
            <a:custGeom>
              <a:avLst/>
              <a:gdLst>
                <a:gd name="T0" fmla="*/ 42 w 140"/>
                <a:gd name="T1" fmla="*/ 141 h 141"/>
                <a:gd name="T2" fmla="*/ 98 w 140"/>
                <a:gd name="T3" fmla="*/ 141 h 141"/>
                <a:gd name="T4" fmla="*/ 98 w 140"/>
                <a:gd name="T5" fmla="*/ 99 h 141"/>
                <a:gd name="T6" fmla="*/ 140 w 140"/>
                <a:gd name="T7" fmla="*/ 99 h 141"/>
                <a:gd name="T8" fmla="*/ 140 w 140"/>
                <a:gd name="T9" fmla="*/ 43 h 141"/>
                <a:gd name="T10" fmla="*/ 98 w 140"/>
                <a:gd name="T11" fmla="*/ 43 h 141"/>
                <a:gd name="T12" fmla="*/ 98 w 140"/>
                <a:gd name="T13" fmla="*/ 0 h 141"/>
                <a:gd name="T14" fmla="*/ 42 w 140"/>
                <a:gd name="T15" fmla="*/ 0 h 141"/>
                <a:gd name="T16" fmla="*/ 42 w 140"/>
                <a:gd name="T17" fmla="*/ 43 h 141"/>
                <a:gd name="T18" fmla="*/ 0 w 140"/>
                <a:gd name="T19" fmla="*/ 43 h 141"/>
                <a:gd name="T20" fmla="*/ 0 w 140"/>
                <a:gd name="T21" fmla="*/ 99 h 141"/>
                <a:gd name="T22" fmla="*/ 42 w 140"/>
                <a:gd name="T23" fmla="*/ 99 h 141"/>
                <a:gd name="T24" fmla="*/ 42 w 140"/>
                <a:gd name="T25" fmla="*/ 141 h 141"/>
                <a:gd name="T26" fmla="*/ 12 w 140"/>
                <a:gd name="T27" fmla="*/ 86 h 141"/>
                <a:gd name="T28" fmla="*/ 12 w 140"/>
                <a:gd name="T29" fmla="*/ 56 h 141"/>
                <a:gd name="T30" fmla="*/ 55 w 140"/>
                <a:gd name="T31" fmla="*/ 56 h 141"/>
                <a:gd name="T32" fmla="*/ 55 w 140"/>
                <a:gd name="T33" fmla="*/ 13 h 141"/>
                <a:gd name="T34" fmla="*/ 85 w 140"/>
                <a:gd name="T35" fmla="*/ 13 h 141"/>
                <a:gd name="T36" fmla="*/ 85 w 140"/>
                <a:gd name="T37" fmla="*/ 56 h 141"/>
                <a:gd name="T38" fmla="*/ 128 w 140"/>
                <a:gd name="T39" fmla="*/ 56 h 141"/>
                <a:gd name="T40" fmla="*/ 128 w 140"/>
                <a:gd name="T41" fmla="*/ 86 h 141"/>
                <a:gd name="T42" fmla="*/ 85 w 140"/>
                <a:gd name="T43" fmla="*/ 86 h 141"/>
                <a:gd name="T44" fmla="*/ 85 w 140"/>
                <a:gd name="T45" fmla="*/ 129 h 141"/>
                <a:gd name="T46" fmla="*/ 55 w 140"/>
                <a:gd name="T47" fmla="*/ 129 h 141"/>
                <a:gd name="T48" fmla="*/ 55 w 140"/>
                <a:gd name="T49" fmla="*/ 86 h 141"/>
                <a:gd name="T50" fmla="*/ 12 w 140"/>
                <a:gd name="T51" fmla="*/ 8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40" h="141">
                  <a:moveTo>
                    <a:pt x="42" y="141"/>
                  </a:moveTo>
                  <a:lnTo>
                    <a:pt x="98" y="141"/>
                  </a:lnTo>
                  <a:lnTo>
                    <a:pt x="98" y="99"/>
                  </a:lnTo>
                  <a:lnTo>
                    <a:pt x="140" y="99"/>
                  </a:lnTo>
                  <a:lnTo>
                    <a:pt x="140" y="43"/>
                  </a:lnTo>
                  <a:lnTo>
                    <a:pt x="98" y="43"/>
                  </a:lnTo>
                  <a:lnTo>
                    <a:pt x="98" y="0"/>
                  </a:lnTo>
                  <a:lnTo>
                    <a:pt x="42" y="0"/>
                  </a:lnTo>
                  <a:lnTo>
                    <a:pt x="42" y="43"/>
                  </a:lnTo>
                  <a:lnTo>
                    <a:pt x="0" y="43"/>
                  </a:lnTo>
                  <a:lnTo>
                    <a:pt x="0" y="99"/>
                  </a:lnTo>
                  <a:lnTo>
                    <a:pt x="42" y="99"/>
                  </a:lnTo>
                  <a:lnTo>
                    <a:pt x="42" y="141"/>
                  </a:lnTo>
                  <a:close/>
                  <a:moveTo>
                    <a:pt x="12" y="86"/>
                  </a:moveTo>
                  <a:lnTo>
                    <a:pt x="12" y="56"/>
                  </a:lnTo>
                  <a:lnTo>
                    <a:pt x="55" y="56"/>
                  </a:lnTo>
                  <a:lnTo>
                    <a:pt x="55" y="13"/>
                  </a:lnTo>
                  <a:lnTo>
                    <a:pt x="85" y="13"/>
                  </a:lnTo>
                  <a:lnTo>
                    <a:pt x="85" y="56"/>
                  </a:lnTo>
                  <a:lnTo>
                    <a:pt x="128" y="56"/>
                  </a:lnTo>
                  <a:lnTo>
                    <a:pt x="128" y="86"/>
                  </a:lnTo>
                  <a:lnTo>
                    <a:pt x="85" y="86"/>
                  </a:lnTo>
                  <a:lnTo>
                    <a:pt x="85" y="129"/>
                  </a:lnTo>
                  <a:lnTo>
                    <a:pt x="55" y="129"/>
                  </a:lnTo>
                  <a:lnTo>
                    <a:pt x="55" y="86"/>
                  </a:lnTo>
                  <a:lnTo>
                    <a:pt x="1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  <p:sp>
        <p:nvSpPr>
          <p:cNvPr id="47" name="Rectangle 2">
            <a:extLst>
              <a:ext uri="{FF2B5EF4-FFF2-40B4-BE49-F238E27FC236}">
                <a16:creationId xmlns:a16="http://schemas.microsoft.com/office/drawing/2014/main" xmlns="" id="{0A4C8730-DAF5-4327-A646-B5633E781126}"/>
              </a:ext>
            </a:extLst>
          </p:cNvPr>
          <p:cNvSpPr/>
          <p:nvPr/>
        </p:nvSpPr>
        <p:spPr>
          <a:xfrm>
            <a:off x="518144" y="3031103"/>
            <a:ext cx="32887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Τα νοσοκομεία αναφοράς συνεχίζουν κανονικά τη λειτουργία τους</a:t>
            </a:r>
          </a:p>
          <a:p>
            <a:endParaRPr lang="el-GR" sz="2000" b="1" dirty="0"/>
          </a:p>
          <a:p>
            <a:r>
              <a:rPr lang="el-GR" sz="2000" b="1" dirty="0"/>
              <a:t>Διαλογή ύποπτων κρουσμάτων σε όλα τα νοσοκομεία</a:t>
            </a:r>
          </a:p>
        </p:txBody>
      </p:sp>
    </p:spTree>
    <p:extLst>
      <p:ext uri="{BB962C8B-B14F-4D97-AF65-F5344CB8AC3E}">
        <p14:creationId xmlns:p14="http://schemas.microsoft.com/office/powerpoint/2010/main" val="67985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46FEE7B9-7E72-407F-BB77-9A7177077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D36D734-0A9E-432F-A837-CE67756A0B34}"/>
              </a:ext>
            </a:extLst>
          </p:cNvPr>
          <p:cNvGrpSpPr/>
          <p:nvPr/>
        </p:nvGrpSpPr>
        <p:grpSpPr>
          <a:xfrm>
            <a:off x="588044" y="1755693"/>
            <a:ext cx="10824911" cy="4530828"/>
            <a:chOff x="588044" y="1966229"/>
            <a:chExt cx="10824911" cy="3344523"/>
          </a:xfrm>
        </p:grpSpPr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xmlns="" id="{F2FAD7BA-9F47-4F3D-8FAF-E4907D269DFF}"/>
                </a:ext>
              </a:extLst>
            </p:cNvPr>
            <p:cNvSpPr/>
            <p:nvPr/>
          </p:nvSpPr>
          <p:spPr>
            <a:xfrm>
              <a:off x="588044" y="1966229"/>
              <a:ext cx="3417892" cy="3344523"/>
            </a:xfrm>
            <a:prstGeom prst="snip2Diag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xmlns="" id="{E8DEABFE-A12F-4EFF-812D-39E18E9E3143}"/>
                </a:ext>
              </a:extLst>
            </p:cNvPr>
            <p:cNvSpPr/>
            <p:nvPr/>
          </p:nvSpPr>
          <p:spPr>
            <a:xfrm>
              <a:off x="4291554" y="1966229"/>
              <a:ext cx="3417892" cy="3344523"/>
            </a:xfrm>
            <a:prstGeom prst="snip2DiagRect">
              <a:avLst/>
            </a:prstGeom>
            <a:solidFill>
              <a:srgbClr val="9CC7CE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7" name="Rectangle: Diagonal Corners Snipped 6">
              <a:extLst>
                <a:ext uri="{FF2B5EF4-FFF2-40B4-BE49-F238E27FC236}">
                  <a16:creationId xmlns:a16="http://schemas.microsoft.com/office/drawing/2014/main" xmlns="" id="{A5BCC5DF-A5E0-4A3A-8E22-025C51F22429}"/>
                </a:ext>
              </a:extLst>
            </p:cNvPr>
            <p:cNvSpPr/>
            <p:nvPr/>
          </p:nvSpPr>
          <p:spPr>
            <a:xfrm>
              <a:off x="7995063" y="1966229"/>
              <a:ext cx="3417892" cy="3344523"/>
            </a:xfrm>
            <a:prstGeom prst="snip2DiagRect">
              <a:avLst/>
            </a:prstGeom>
            <a:solidFill>
              <a:srgbClr val="7F8FA9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ADC85E3-619C-4EFB-A57F-61E1B7A14CF1}"/>
              </a:ext>
            </a:extLst>
          </p:cNvPr>
          <p:cNvSpPr/>
          <p:nvPr/>
        </p:nvSpPr>
        <p:spPr>
          <a:xfrm>
            <a:off x="8105246" y="2839250"/>
            <a:ext cx="327754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2000" b="1" dirty="0">
              <a:solidFill>
                <a:schemeClr val="bg1"/>
              </a:solidFill>
            </a:endParaRPr>
          </a:p>
          <a:p>
            <a:r>
              <a:rPr lang="el-GR" sz="2000" b="1" dirty="0">
                <a:solidFill>
                  <a:schemeClr val="bg1"/>
                </a:solidFill>
              </a:rPr>
              <a:t>Δημιουργία στρατηγικού αποθέματος υλικών </a:t>
            </a:r>
          </a:p>
          <a:p>
            <a:endParaRPr lang="el-GR" sz="2000" b="1" dirty="0">
              <a:solidFill>
                <a:schemeClr val="bg1"/>
              </a:solidFill>
            </a:endParaRPr>
          </a:p>
          <a:p>
            <a:r>
              <a:rPr lang="el-GR" sz="2000" b="1" dirty="0">
                <a:solidFill>
                  <a:schemeClr val="bg1"/>
                </a:solidFill>
              </a:rPr>
              <a:t>Αξιοποίηση δωρεών</a:t>
            </a:r>
            <a:endParaRPr lang="en-US" sz="2000" b="1" dirty="0">
              <a:solidFill>
                <a:schemeClr val="bg1"/>
              </a:solidFill>
            </a:endParaRP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l-GR" sz="2000" b="1" dirty="0">
                <a:solidFill>
                  <a:schemeClr val="bg1"/>
                </a:solidFill>
              </a:rPr>
              <a:t>Εκσυγχρονισμός Εξοπλισμού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A0E7EE04-87DF-42F5-9F54-E5686CFBAC84}"/>
              </a:ext>
            </a:extLst>
          </p:cNvPr>
          <p:cNvGrpSpPr/>
          <p:nvPr/>
        </p:nvGrpSpPr>
        <p:grpSpPr>
          <a:xfrm>
            <a:off x="8176627" y="1954738"/>
            <a:ext cx="864000" cy="864000"/>
            <a:chOff x="892951" y="3366287"/>
            <a:chExt cx="864000" cy="864000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xmlns="" id="{95A84697-B49F-4FA8-9A74-56A7E45BF9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3001" y="3707638"/>
              <a:ext cx="763900" cy="522649"/>
            </a:xfrm>
            <a:custGeom>
              <a:avLst/>
              <a:gdLst>
                <a:gd name="T0" fmla="*/ 183603 w 241"/>
                <a:gd name="T1" fmla="*/ 241508 h 176"/>
                <a:gd name="T2" fmla="*/ 138508 w 241"/>
                <a:gd name="T3" fmla="*/ 202866 h 176"/>
                <a:gd name="T4" fmla="*/ 112739 w 241"/>
                <a:gd name="T5" fmla="*/ 257608 h 176"/>
                <a:gd name="T6" fmla="*/ 112739 w 241"/>
                <a:gd name="T7" fmla="*/ 257608 h 176"/>
                <a:gd name="T8" fmla="*/ 663549 w 241"/>
                <a:gd name="T9" fmla="*/ 273709 h 176"/>
                <a:gd name="T10" fmla="*/ 483167 w 241"/>
                <a:gd name="T11" fmla="*/ 235067 h 176"/>
                <a:gd name="T12" fmla="*/ 579800 w 241"/>
                <a:gd name="T13" fmla="*/ 119144 h 176"/>
                <a:gd name="T14" fmla="*/ 560473 w 241"/>
                <a:gd name="T15" fmla="*/ 74062 h 176"/>
                <a:gd name="T16" fmla="*/ 463840 w 241"/>
                <a:gd name="T17" fmla="*/ 28981 h 176"/>
                <a:gd name="T18" fmla="*/ 444513 w 241"/>
                <a:gd name="T19" fmla="*/ 28981 h 176"/>
                <a:gd name="T20" fmla="*/ 444513 w 241"/>
                <a:gd name="T21" fmla="*/ 45081 h 176"/>
                <a:gd name="T22" fmla="*/ 331775 w 241"/>
                <a:gd name="T23" fmla="*/ 273709 h 176"/>
                <a:gd name="T24" fmla="*/ 257689 w 241"/>
                <a:gd name="T25" fmla="*/ 383192 h 176"/>
                <a:gd name="T26" fmla="*/ 228699 w 241"/>
                <a:gd name="T27" fmla="*/ 325230 h 176"/>
                <a:gd name="T28" fmla="*/ 260910 w 241"/>
                <a:gd name="T29" fmla="*/ 231847 h 176"/>
                <a:gd name="T30" fmla="*/ 212593 w 241"/>
                <a:gd name="T31" fmla="*/ 280149 h 176"/>
                <a:gd name="T32" fmla="*/ 112739 w 241"/>
                <a:gd name="T33" fmla="*/ 276929 h 176"/>
                <a:gd name="T34" fmla="*/ 128844 w 241"/>
                <a:gd name="T35" fmla="*/ 383192 h 176"/>
                <a:gd name="T36" fmla="*/ 0 w 241"/>
                <a:gd name="T37" fmla="*/ 157785 h 176"/>
                <a:gd name="T38" fmla="*/ 74086 w 241"/>
                <a:gd name="T39" fmla="*/ 444374 h 176"/>
                <a:gd name="T40" fmla="*/ 463840 w 241"/>
                <a:gd name="T41" fmla="*/ 560298 h 176"/>
                <a:gd name="T42" fmla="*/ 702202 w 241"/>
                <a:gd name="T43" fmla="*/ 566738 h 176"/>
                <a:gd name="T44" fmla="*/ 702202 w 241"/>
                <a:gd name="T45" fmla="*/ 157785 h 176"/>
                <a:gd name="T46" fmla="*/ 541147 w 241"/>
                <a:gd name="T47" fmla="*/ 151345 h 176"/>
                <a:gd name="T48" fmla="*/ 463840 w 241"/>
                <a:gd name="T49" fmla="*/ 45081 h 176"/>
                <a:gd name="T50" fmla="*/ 541147 w 241"/>
                <a:gd name="T51" fmla="*/ 74062 h 176"/>
                <a:gd name="T52" fmla="*/ 521820 w 241"/>
                <a:gd name="T53" fmla="*/ 119144 h 176"/>
                <a:gd name="T54" fmla="*/ 483167 w 241"/>
                <a:gd name="T55" fmla="*/ 225407 h 176"/>
                <a:gd name="T56" fmla="*/ 199709 w 241"/>
                <a:gd name="T57" fmla="*/ 305910 h 176"/>
                <a:gd name="T58" fmla="*/ 219036 w 241"/>
                <a:gd name="T59" fmla="*/ 286589 h 176"/>
                <a:gd name="T60" fmla="*/ 222257 w 241"/>
                <a:gd name="T61" fmla="*/ 283369 h 176"/>
                <a:gd name="T62" fmla="*/ 219036 w 241"/>
                <a:gd name="T63" fmla="*/ 273709 h 176"/>
                <a:gd name="T64" fmla="*/ 219036 w 241"/>
                <a:gd name="T65" fmla="*/ 273709 h 176"/>
                <a:gd name="T66" fmla="*/ 228699 w 241"/>
                <a:gd name="T67" fmla="*/ 270489 h 176"/>
                <a:gd name="T68" fmla="*/ 231920 w 241"/>
                <a:gd name="T69" fmla="*/ 267268 h 176"/>
                <a:gd name="T70" fmla="*/ 228699 w 241"/>
                <a:gd name="T71" fmla="*/ 257608 h 176"/>
                <a:gd name="T72" fmla="*/ 231920 w 241"/>
                <a:gd name="T73" fmla="*/ 257608 h 176"/>
                <a:gd name="T74" fmla="*/ 241583 w 241"/>
                <a:gd name="T75" fmla="*/ 254388 h 176"/>
                <a:gd name="T76" fmla="*/ 241583 w 241"/>
                <a:gd name="T77" fmla="*/ 251168 h 176"/>
                <a:gd name="T78" fmla="*/ 241583 w 241"/>
                <a:gd name="T79" fmla="*/ 241508 h 176"/>
                <a:gd name="T80" fmla="*/ 241583 w 241"/>
                <a:gd name="T81" fmla="*/ 241508 h 176"/>
                <a:gd name="T82" fmla="*/ 251247 w 241"/>
                <a:gd name="T83" fmla="*/ 238288 h 176"/>
                <a:gd name="T84" fmla="*/ 257689 w 241"/>
                <a:gd name="T85" fmla="*/ 228627 h 176"/>
                <a:gd name="T86" fmla="*/ 209372 w 241"/>
                <a:gd name="T87" fmla="*/ 312350 h 176"/>
                <a:gd name="T88" fmla="*/ 199709 w 241"/>
                <a:gd name="T89" fmla="*/ 305910 h 176"/>
                <a:gd name="T90" fmla="*/ 373649 w 241"/>
                <a:gd name="T91" fmla="*/ 251168 h 176"/>
                <a:gd name="T92" fmla="*/ 547589 w 241"/>
                <a:gd name="T93" fmla="*/ 154565 h 176"/>
                <a:gd name="T94" fmla="*/ 560473 w 241"/>
                <a:gd name="T95" fmla="*/ 148125 h 176"/>
                <a:gd name="T96" fmla="*/ 554031 w 241"/>
                <a:gd name="T97" fmla="*/ 135244 h 176"/>
                <a:gd name="T98" fmla="*/ 541147 w 241"/>
                <a:gd name="T99" fmla="*/ 141685 h 176"/>
                <a:gd name="T100" fmla="*/ 547589 w 241"/>
                <a:gd name="T101" fmla="*/ 154565 h 17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41" h="176">
                  <a:moveTo>
                    <a:pt x="58" y="70"/>
                  </a:moveTo>
                  <a:cubicBezTo>
                    <a:pt x="59" y="69"/>
                    <a:pt x="62" y="65"/>
                    <a:pt x="60" y="64"/>
                  </a:cubicBezTo>
                  <a:cubicBezTo>
                    <a:pt x="57" y="63"/>
                    <a:pt x="55" y="71"/>
                    <a:pt x="57" y="75"/>
                  </a:cubicBezTo>
                  <a:cubicBezTo>
                    <a:pt x="56" y="74"/>
                    <a:pt x="57" y="71"/>
                    <a:pt x="58" y="70"/>
                  </a:cubicBezTo>
                  <a:close/>
                  <a:moveTo>
                    <a:pt x="44" y="69"/>
                  </a:moveTo>
                  <a:cubicBezTo>
                    <a:pt x="44" y="68"/>
                    <a:pt x="46" y="63"/>
                    <a:pt x="43" y="63"/>
                  </a:cubicBezTo>
                  <a:cubicBezTo>
                    <a:pt x="40" y="63"/>
                    <a:pt x="42" y="72"/>
                    <a:pt x="45" y="75"/>
                  </a:cubicBezTo>
                  <a:cubicBezTo>
                    <a:pt x="44" y="74"/>
                    <a:pt x="44" y="70"/>
                    <a:pt x="44" y="69"/>
                  </a:cubicBezTo>
                  <a:close/>
                  <a:moveTo>
                    <a:pt x="35" y="80"/>
                  </a:moveTo>
                  <a:cubicBezTo>
                    <a:pt x="33" y="80"/>
                    <a:pt x="32" y="77"/>
                    <a:pt x="32" y="75"/>
                  </a:cubicBezTo>
                  <a:cubicBezTo>
                    <a:pt x="32" y="74"/>
                    <a:pt x="31" y="69"/>
                    <a:pt x="29" y="70"/>
                  </a:cubicBezTo>
                  <a:cubicBezTo>
                    <a:pt x="26" y="71"/>
                    <a:pt x="31" y="79"/>
                    <a:pt x="35" y="80"/>
                  </a:cubicBezTo>
                  <a:close/>
                  <a:moveTo>
                    <a:pt x="218" y="49"/>
                  </a:moveTo>
                  <a:cubicBezTo>
                    <a:pt x="218" y="89"/>
                    <a:pt x="218" y="89"/>
                    <a:pt x="218" y="89"/>
                  </a:cubicBezTo>
                  <a:cubicBezTo>
                    <a:pt x="214" y="87"/>
                    <a:pt x="210" y="85"/>
                    <a:pt x="206" y="85"/>
                  </a:cubicBezTo>
                  <a:cubicBezTo>
                    <a:pt x="144" y="85"/>
                    <a:pt x="144" y="85"/>
                    <a:pt x="144" y="85"/>
                  </a:cubicBezTo>
                  <a:cubicBezTo>
                    <a:pt x="144" y="73"/>
                    <a:pt x="144" y="73"/>
                    <a:pt x="144" y="73"/>
                  </a:cubicBezTo>
                  <a:cubicBezTo>
                    <a:pt x="146" y="73"/>
                    <a:pt x="148" y="73"/>
                    <a:pt x="150" y="73"/>
                  </a:cubicBezTo>
                  <a:cubicBezTo>
                    <a:pt x="158" y="73"/>
                    <a:pt x="167" y="69"/>
                    <a:pt x="171" y="60"/>
                  </a:cubicBezTo>
                  <a:cubicBezTo>
                    <a:pt x="180" y="60"/>
                    <a:pt x="180" y="60"/>
                    <a:pt x="180" y="60"/>
                  </a:cubicBezTo>
                  <a:cubicBezTo>
                    <a:pt x="180" y="37"/>
                    <a:pt x="180" y="37"/>
                    <a:pt x="180" y="37"/>
                  </a:cubicBezTo>
                  <a:cubicBezTo>
                    <a:pt x="177" y="32"/>
                    <a:pt x="177" y="32"/>
                    <a:pt x="177" y="32"/>
                  </a:cubicBezTo>
                  <a:cubicBezTo>
                    <a:pt x="177" y="23"/>
                    <a:pt x="177" y="23"/>
                    <a:pt x="177" y="23"/>
                  </a:cubicBezTo>
                  <a:cubicBezTo>
                    <a:pt x="174" y="23"/>
                    <a:pt x="174" y="23"/>
                    <a:pt x="174" y="23"/>
                  </a:cubicBezTo>
                  <a:cubicBezTo>
                    <a:pt x="174" y="15"/>
                    <a:pt x="174" y="15"/>
                    <a:pt x="174" y="15"/>
                  </a:cubicBezTo>
                  <a:cubicBezTo>
                    <a:pt x="174" y="11"/>
                    <a:pt x="171" y="9"/>
                    <a:pt x="166" y="9"/>
                  </a:cubicBezTo>
                  <a:cubicBezTo>
                    <a:pt x="144" y="9"/>
                    <a:pt x="144" y="9"/>
                    <a:pt x="144" y="9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8" y="9"/>
                    <a:pt x="138" y="9"/>
                    <a:pt x="138" y="9"/>
                  </a:cubicBezTo>
                  <a:cubicBezTo>
                    <a:pt x="113" y="9"/>
                    <a:pt x="113" y="9"/>
                    <a:pt x="113" y="9"/>
                  </a:cubicBezTo>
                  <a:cubicBezTo>
                    <a:pt x="113" y="14"/>
                    <a:pt x="113" y="14"/>
                    <a:pt x="113" y="14"/>
                  </a:cubicBezTo>
                  <a:cubicBezTo>
                    <a:pt x="138" y="14"/>
                    <a:pt x="138" y="14"/>
                    <a:pt x="138" y="14"/>
                  </a:cubicBezTo>
                  <a:cubicBezTo>
                    <a:pt x="138" y="71"/>
                    <a:pt x="138" y="71"/>
                    <a:pt x="138" y="71"/>
                  </a:cubicBezTo>
                  <a:cubicBezTo>
                    <a:pt x="130" y="72"/>
                    <a:pt x="122" y="73"/>
                    <a:pt x="115" y="75"/>
                  </a:cubicBezTo>
                  <a:cubicBezTo>
                    <a:pt x="109" y="77"/>
                    <a:pt x="105" y="81"/>
                    <a:pt x="103" y="85"/>
                  </a:cubicBezTo>
                  <a:cubicBezTo>
                    <a:pt x="93" y="85"/>
                    <a:pt x="93" y="85"/>
                    <a:pt x="93" y="85"/>
                  </a:cubicBezTo>
                  <a:cubicBezTo>
                    <a:pt x="82" y="85"/>
                    <a:pt x="73" y="94"/>
                    <a:pt x="73" y="105"/>
                  </a:cubicBezTo>
                  <a:cubicBezTo>
                    <a:pt x="73" y="111"/>
                    <a:pt x="76" y="116"/>
                    <a:pt x="80" y="119"/>
                  </a:cubicBezTo>
                  <a:cubicBezTo>
                    <a:pt x="60" y="119"/>
                    <a:pt x="60" y="119"/>
                    <a:pt x="60" y="119"/>
                  </a:cubicBezTo>
                  <a:cubicBezTo>
                    <a:pt x="61" y="118"/>
                    <a:pt x="63" y="117"/>
                    <a:pt x="65" y="116"/>
                  </a:cubicBezTo>
                  <a:cubicBezTo>
                    <a:pt x="69" y="112"/>
                    <a:pt x="71" y="107"/>
                    <a:pt x="71" y="101"/>
                  </a:cubicBezTo>
                  <a:cubicBezTo>
                    <a:pt x="71" y="98"/>
                    <a:pt x="70" y="95"/>
                    <a:pt x="69" y="92"/>
                  </a:cubicBezTo>
                  <a:cubicBezTo>
                    <a:pt x="81" y="74"/>
                    <a:pt x="81" y="74"/>
                    <a:pt x="81" y="74"/>
                  </a:cubicBezTo>
                  <a:cubicBezTo>
                    <a:pt x="81" y="74"/>
                    <a:pt x="81" y="72"/>
                    <a:pt x="81" y="72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79" y="70"/>
                    <a:pt x="77" y="70"/>
                    <a:pt x="77" y="71"/>
                  </a:cubicBezTo>
                  <a:cubicBezTo>
                    <a:pt x="66" y="87"/>
                    <a:pt x="66" y="87"/>
                    <a:pt x="66" y="87"/>
                  </a:cubicBezTo>
                  <a:cubicBezTo>
                    <a:pt x="65" y="87"/>
                    <a:pt x="65" y="86"/>
                    <a:pt x="65" y="86"/>
                  </a:cubicBezTo>
                  <a:cubicBezTo>
                    <a:pt x="61" y="82"/>
                    <a:pt x="56" y="80"/>
                    <a:pt x="50" y="80"/>
                  </a:cubicBezTo>
                  <a:cubicBezTo>
                    <a:pt x="44" y="80"/>
                    <a:pt x="39" y="82"/>
                    <a:pt x="35" y="86"/>
                  </a:cubicBezTo>
                  <a:cubicBezTo>
                    <a:pt x="31" y="90"/>
                    <a:pt x="29" y="95"/>
                    <a:pt x="29" y="101"/>
                  </a:cubicBezTo>
                  <a:cubicBezTo>
                    <a:pt x="29" y="107"/>
                    <a:pt x="31" y="112"/>
                    <a:pt x="35" y="116"/>
                  </a:cubicBezTo>
                  <a:cubicBezTo>
                    <a:pt x="36" y="117"/>
                    <a:pt x="38" y="118"/>
                    <a:pt x="40" y="119"/>
                  </a:cubicBezTo>
                  <a:cubicBezTo>
                    <a:pt x="23" y="119"/>
                    <a:pt x="23" y="119"/>
                    <a:pt x="23" y="11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176"/>
                    <a:pt x="0" y="176"/>
                    <a:pt x="0" y="176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38"/>
                    <a:pt x="23" y="138"/>
                    <a:pt x="23" y="138"/>
                  </a:cubicBezTo>
                  <a:cubicBezTo>
                    <a:pt x="138" y="138"/>
                    <a:pt x="138" y="138"/>
                    <a:pt x="138" y="138"/>
                  </a:cubicBezTo>
                  <a:cubicBezTo>
                    <a:pt x="138" y="174"/>
                    <a:pt x="138" y="174"/>
                    <a:pt x="138" y="174"/>
                  </a:cubicBezTo>
                  <a:cubicBezTo>
                    <a:pt x="144" y="174"/>
                    <a:pt x="144" y="174"/>
                    <a:pt x="144" y="174"/>
                  </a:cubicBezTo>
                  <a:cubicBezTo>
                    <a:pt x="144" y="138"/>
                    <a:pt x="144" y="138"/>
                    <a:pt x="144" y="138"/>
                  </a:cubicBezTo>
                  <a:cubicBezTo>
                    <a:pt x="218" y="138"/>
                    <a:pt x="218" y="138"/>
                    <a:pt x="218" y="138"/>
                  </a:cubicBezTo>
                  <a:cubicBezTo>
                    <a:pt x="218" y="176"/>
                    <a:pt x="218" y="176"/>
                    <a:pt x="218" y="176"/>
                  </a:cubicBezTo>
                  <a:cubicBezTo>
                    <a:pt x="241" y="176"/>
                    <a:pt x="241" y="176"/>
                    <a:pt x="241" y="176"/>
                  </a:cubicBezTo>
                  <a:cubicBezTo>
                    <a:pt x="241" y="49"/>
                    <a:pt x="241" y="49"/>
                    <a:pt x="241" y="49"/>
                  </a:cubicBezTo>
                  <a:lnTo>
                    <a:pt x="218" y="49"/>
                  </a:lnTo>
                  <a:close/>
                  <a:moveTo>
                    <a:pt x="175" y="47"/>
                  </a:moveTo>
                  <a:cubicBezTo>
                    <a:pt x="174" y="50"/>
                    <a:pt x="173" y="51"/>
                    <a:pt x="171" y="51"/>
                  </a:cubicBezTo>
                  <a:cubicBezTo>
                    <a:pt x="169" y="51"/>
                    <a:pt x="168" y="50"/>
                    <a:pt x="168" y="47"/>
                  </a:cubicBezTo>
                  <a:cubicBezTo>
                    <a:pt x="167" y="43"/>
                    <a:pt x="169" y="40"/>
                    <a:pt x="171" y="36"/>
                  </a:cubicBezTo>
                  <a:cubicBezTo>
                    <a:pt x="174" y="40"/>
                    <a:pt x="175" y="43"/>
                    <a:pt x="175" y="47"/>
                  </a:cubicBezTo>
                  <a:close/>
                  <a:moveTo>
                    <a:pt x="144" y="14"/>
                  </a:moveTo>
                  <a:cubicBezTo>
                    <a:pt x="167" y="14"/>
                    <a:pt x="167" y="14"/>
                    <a:pt x="167" y="14"/>
                  </a:cubicBezTo>
                  <a:cubicBezTo>
                    <a:pt x="168" y="14"/>
                    <a:pt x="168" y="15"/>
                    <a:pt x="168" y="15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6" y="23"/>
                    <a:pt x="166" y="23"/>
                    <a:pt x="166" y="23"/>
                  </a:cubicBezTo>
                  <a:cubicBezTo>
                    <a:pt x="166" y="32"/>
                    <a:pt x="166" y="32"/>
                    <a:pt x="166" y="32"/>
                  </a:cubicBezTo>
                  <a:cubicBezTo>
                    <a:pt x="162" y="37"/>
                    <a:pt x="162" y="37"/>
                    <a:pt x="162" y="37"/>
                  </a:cubicBezTo>
                  <a:cubicBezTo>
                    <a:pt x="162" y="60"/>
                    <a:pt x="162" y="60"/>
                    <a:pt x="162" y="60"/>
                  </a:cubicBezTo>
                  <a:cubicBezTo>
                    <a:pt x="168" y="60"/>
                    <a:pt x="168" y="60"/>
                    <a:pt x="168" y="60"/>
                  </a:cubicBezTo>
                  <a:cubicBezTo>
                    <a:pt x="164" y="67"/>
                    <a:pt x="157" y="70"/>
                    <a:pt x="150" y="70"/>
                  </a:cubicBezTo>
                  <a:cubicBezTo>
                    <a:pt x="148" y="70"/>
                    <a:pt x="146" y="70"/>
                    <a:pt x="144" y="70"/>
                  </a:cubicBezTo>
                  <a:lnTo>
                    <a:pt x="144" y="14"/>
                  </a:lnTo>
                  <a:close/>
                  <a:moveTo>
                    <a:pt x="62" y="95"/>
                  </a:moveTo>
                  <a:cubicBezTo>
                    <a:pt x="66" y="89"/>
                    <a:pt x="66" y="89"/>
                    <a:pt x="66" y="89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6" y="88"/>
                    <a:pt x="66" y="88"/>
                    <a:pt x="66" y="88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7" y="86"/>
                    <a:pt x="67" y="86"/>
                    <a:pt x="67" y="86"/>
                  </a:cubicBezTo>
                  <a:cubicBezTo>
                    <a:pt x="68" y="85"/>
                    <a:pt x="68" y="85"/>
                    <a:pt x="68" y="85"/>
                  </a:cubicBezTo>
                  <a:cubicBezTo>
                    <a:pt x="70" y="86"/>
                    <a:pt x="70" y="86"/>
                    <a:pt x="70" y="86"/>
                  </a:cubicBezTo>
                  <a:cubicBezTo>
                    <a:pt x="70" y="86"/>
                    <a:pt x="70" y="86"/>
                    <a:pt x="70" y="86"/>
                  </a:cubicBezTo>
                  <a:cubicBezTo>
                    <a:pt x="68" y="85"/>
                    <a:pt x="68" y="85"/>
                    <a:pt x="68" y="85"/>
                  </a:cubicBezTo>
                  <a:cubicBezTo>
                    <a:pt x="69" y="83"/>
                    <a:pt x="69" y="83"/>
                    <a:pt x="69" y="83"/>
                  </a:cubicBezTo>
                  <a:cubicBezTo>
                    <a:pt x="71" y="85"/>
                    <a:pt x="71" y="85"/>
                    <a:pt x="71" y="85"/>
                  </a:cubicBezTo>
                  <a:cubicBezTo>
                    <a:pt x="71" y="84"/>
                    <a:pt x="71" y="84"/>
                    <a:pt x="71" y="84"/>
                  </a:cubicBezTo>
                  <a:cubicBezTo>
                    <a:pt x="69" y="83"/>
                    <a:pt x="69" y="83"/>
                    <a:pt x="69" y="83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2"/>
                    <a:pt x="72" y="82"/>
                    <a:pt x="72" y="82"/>
                  </a:cubicBezTo>
                  <a:cubicBezTo>
                    <a:pt x="71" y="81"/>
                    <a:pt x="71" y="81"/>
                    <a:pt x="71" y="81"/>
                  </a:cubicBezTo>
                  <a:cubicBezTo>
                    <a:pt x="71" y="80"/>
                    <a:pt x="71" y="80"/>
                    <a:pt x="71" y="80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5" y="75"/>
                    <a:pt x="75" y="75"/>
                    <a:pt x="75" y="75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7" y="76"/>
                    <a:pt x="77" y="76"/>
                    <a:pt x="77" y="76"/>
                  </a:cubicBezTo>
                  <a:cubicBezTo>
                    <a:pt x="75" y="75"/>
                    <a:pt x="75" y="75"/>
                    <a:pt x="75" y="75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8" y="74"/>
                    <a:pt x="78" y="74"/>
                    <a:pt x="78" y="74"/>
                  </a:cubicBezTo>
                  <a:cubicBezTo>
                    <a:pt x="78" y="74"/>
                    <a:pt x="78" y="74"/>
                    <a:pt x="78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8" y="71"/>
                    <a:pt x="79" y="70"/>
                    <a:pt x="80" y="71"/>
                  </a:cubicBezTo>
                  <a:cubicBezTo>
                    <a:pt x="80" y="71"/>
                    <a:pt x="80" y="72"/>
                    <a:pt x="80" y="72"/>
                  </a:cubicBezTo>
                  <a:cubicBezTo>
                    <a:pt x="80" y="74"/>
                    <a:pt x="80" y="74"/>
                    <a:pt x="80" y="74"/>
                  </a:cubicBezTo>
                  <a:cubicBezTo>
                    <a:pt x="65" y="97"/>
                    <a:pt x="65" y="97"/>
                    <a:pt x="65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2" y="97"/>
                    <a:pt x="62" y="97"/>
                    <a:pt x="62" y="97"/>
                  </a:cubicBezTo>
                  <a:cubicBezTo>
                    <a:pt x="61" y="97"/>
                    <a:pt x="61" y="95"/>
                    <a:pt x="62" y="95"/>
                  </a:cubicBezTo>
                  <a:close/>
                  <a:moveTo>
                    <a:pt x="138" y="85"/>
                  </a:moveTo>
                  <a:cubicBezTo>
                    <a:pt x="106" y="85"/>
                    <a:pt x="106" y="85"/>
                    <a:pt x="106" y="85"/>
                  </a:cubicBezTo>
                  <a:cubicBezTo>
                    <a:pt x="108" y="82"/>
                    <a:pt x="111" y="79"/>
                    <a:pt x="116" y="78"/>
                  </a:cubicBezTo>
                  <a:cubicBezTo>
                    <a:pt x="123" y="76"/>
                    <a:pt x="131" y="74"/>
                    <a:pt x="138" y="74"/>
                  </a:cubicBezTo>
                  <a:lnTo>
                    <a:pt x="138" y="85"/>
                  </a:lnTo>
                  <a:close/>
                  <a:moveTo>
                    <a:pt x="170" y="48"/>
                  </a:moveTo>
                  <a:cubicBezTo>
                    <a:pt x="172" y="48"/>
                    <a:pt x="172" y="48"/>
                    <a:pt x="172" y="48"/>
                  </a:cubicBezTo>
                  <a:cubicBezTo>
                    <a:pt x="172" y="46"/>
                    <a:pt x="172" y="46"/>
                    <a:pt x="172" y="46"/>
                  </a:cubicBezTo>
                  <a:cubicBezTo>
                    <a:pt x="174" y="46"/>
                    <a:pt x="174" y="46"/>
                    <a:pt x="174" y="46"/>
                  </a:cubicBezTo>
                  <a:cubicBezTo>
                    <a:pt x="174" y="44"/>
                    <a:pt x="174" y="44"/>
                    <a:pt x="174" y="44"/>
                  </a:cubicBezTo>
                  <a:cubicBezTo>
                    <a:pt x="172" y="44"/>
                    <a:pt x="172" y="44"/>
                    <a:pt x="172" y="44"/>
                  </a:cubicBezTo>
                  <a:cubicBezTo>
                    <a:pt x="172" y="42"/>
                    <a:pt x="172" y="42"/>
                    <a:pt x="172" y="42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4"/>
                    <a:pt x="170" y="44"/>
                    <a:pt x="170" y="44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8" y="46"/>
                    <a:pt x="168" y="46"/>
                    <a:pt x="168" y="46"/>
                  </a:cubicBezTo>
                  <a:cubicBezTo>
                    <a:pt x="170" y="46"/>
                    <a:pt x="170" y="46"/>
                    <a:pt x="170" y="46"/>
                  </a:cubicBezTo>
                  <a:lnTo>
                    <a:pt x="170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Freeform 159">
              <a:extLst>
                <a:ext uri="{FF2B5EF4-FFF2-40B4-BE49-F238E27FC236}">
                  <a16:creationId xmlns:a16="http://schemas.microsoft.com/office/drawing/2014/main" xmlns="" id="{EF1DC580-637B-49D5-AEC7-5BED44DCBC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2951" y="3366287"/>
              <a:ext cx="864000" cy="864000"/>
            </a:xfrm>
            <a:custGeom>
              <a:avLst/>
              <a:gdLst>
                <a:gd name="T0" fmla="*/ 0 w 94"/>
                <a:gd name="T1" fmla="*/ 0 h 94"/>
                <a:gd name="T2" fmla="*/ 0 w 94"/>
                <a:gd name="T3" fmla="*/ 94 h 94"/>
                <a:gd name="T4" fmla="*/ 94 w 94"/>
                <a:gd name="T5" fmla="*/ 94 h 94"/>
                <a:gd name="T6" fmla="*/ 94 w 94"/>
                <a:gd name="T7" fmla="*/ 0 h 94"/>
                <a:gd name="T8" fmla="*/ 0 w 94"/>
                <a:gd name="T9" fmla="*/ 0 h 94"/>
                <a:gd name="T10" fmla="*/ 90 w 94"/>
                <a:gd name="T11" fmla="*/ 90 h 94"/>
                <a:gd name="T12" fmla="*/ 4 w 94"/>
                <a:gd name="T13" fmla="*/ 90 h 94"/>
                <a:gd name="T14" fmla="*/ 4 w 94"/>
                <a:gd name="T15" fmla="*/ 4 h 94"/>
                <a:gd name="T16" fmla="*/ 90 w 94"/>
                <a:gd name="T17" fmla="*/ 4 h 94"/>
                <a:gd name="T18" fmla="*/ 90 w 94"/>
                <a:gd name="T19" fmla="*/ 9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94">
                  <a:moveTo>
                    <a:pt x="0" y="0"/>
                  </a:moveTo>
                  <a:lnTo>
                    <a:pt x="0" y="94"/>
                  </a:lnTo>
                  <a:lnTo>
                    <a:pt x="94" y="94"/>
                  </a:lnTo>
                  <a:lnTo>
                    <a:pt x="94" y="0"/>
                  </a:lnTo>
                  <a:lnTo>
                    <a:pt x="0" y="0"/>
                  </a:lnTo>
                  <a:close/>
                  <a:moveTo>
                    <a:pt x="90" y="90"/>
                  </a:moveTo>
                  <a:lnTo>
                    <a:pt x="4" y="90"/>
                  </a:lnTo>
                  <a:lnTo>
                    <a:pt x="4" y="4"/>
                  </a:lnTo>
                  <a:lnTo>
                    <a:pt x="90" y="4"/>
                  </a:lnTo>
                  <a:lnTo>
                    <a:pt x="90" y="9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4000" kern="1200" dirty="0">
                <a:ea typeface="+mn-ea"/>
                <a:cs typeface="+mn-cs"/>
              </a:endParaRPr>
            </a:p>
          </p:txBody>
        </p:sp>
      </p:grp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xmlns="" id="{ECB1FE7E-4029-42C0-930E-C4A257F393C8}"/>
              </a:ext>
            </a:extLst>
          </p:cNvPr>
          <p:cNvSpPr/>
          <p:nvPr/>
        </p:nvSpPr>
        <p:spPr>
          <a:xfrm>
            <a:off x="426128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32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Το Εθνικό Σύστημα Υγείας παραμένει σε ετοιμότητα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580D2C9-1F90-45F7-BA9C-71AD391656A0}"/>
              </a:ext>
            </a:extLst>
          </p:cNvPr>
          <p:cNvSpPr/>
          <p:nvPr/>
        </p:nvSpPr>
        <p:spPr>
          <a:xfrm>
            <a:off x="649622" y="2952398"/>
            <a:ext cx="32947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Τακτικά χειρουργεία και Τακτικά Εξωτερικά Ιατρεία  επανέρχονται σταδιακά σε κανονική λειτουργία</a:t>
            </a:r>
          </a:p>
          <a:p>
            <a:endParaRPr lang="el-GR" sz="2000" b="1" dirty="0">
              <a:solidFill>
                <a:schemeClr val="bg1"/>
              </a:solidFill>
            </a:endParaRPr>
          </a:p>
          <a:p>
            <a:r>
              <a:rPr lang="el-GR" sz="2000" b="1" dirty="0">
                <a:solidFill>
                  <a:schemeClr val="bg1"/>
                </a:solidFill>
              </a:rPr>
              <a:t>Ορίζονται κλινικές ετοιμότητας </a:t>
            </a:r>
            <a:r>
              <a:rPr lang="en-US" sz="2000" b="1" dirty="0">
                <a:solidFill>
                  <a:schemeClr val="bg1"/>
                </a:solidFill>
              </a:rPr>
              <a:t>COVID 19</a:t>
            </a:r>
            <a:r>
              <a:rPr lang="el-GR" sz="2000" b="1" dirty="0">
                <a:solidFill>
                  <a:schemeClr val="bg1"/>
                </a:solidFill>
              </a:rPr>
              <a:t> σε κάθε νοσοκομείο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C4F3662-2857-445A-B6E7-AA2CD8489AF9}"/>
              </a:ext>
            </a:extLst>
          </p:cNvPr>
          <p:cNvSpPr/>
          <p:nvPr/>
        </p:nvSpPr>
        <p:spPr>
          <a:xfrm>
            <a:off x="4417584" y="2820778"/>
            <a:ext cx="32918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b="1" dirty="0"/>
              <a:t>Λειτουργία μονάδων Πρωτοβάθμιας Φροντίδας Υγείας για </a:t>
            </a:r>
            <a:r>
              <a:rPr lang="en-US" b="1" dirty="0"/>
              <a:t>COVID-19</a:t>
            </a:r>
            <a:r>
              <a:rPr lang="el-GR" b="1" dirty="0"/>
              <a:t> στα μεγάλα αστικά κέντρα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8E4BE5E6-A604-414D-A85D-7838BD53C158}"/>
              </a:ext>
            </a:extLst>
          </p:cNvPr>
          <p:cNvGrpSpPr>
            <a:grpSpLocks noChangeAspect="1"/>
          </p:cNvGrpSpPr>
          <p:nvPr/>
        </p:nvGrpSpPr>
        <p:grpSpPr>
          <a:xfrm>
            <a:off x="809208" y="1975250"/>
            <a:ext cx="864000" cy="864000"/>
            <a:chOff x="3417114" y="2736287"/>
            <a:chExt cx="422275" cy="422275"/>
          </a:xfrm>
          <a:solidFill>
            <a:schemeClr val="bg1"/>
          </a:solidFill>
        </p:grpSpPr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xmlns="" id="{29279232-C0E4-4A35-BCD3-E525DD885E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17114" y="2736287"/>
              <a:ext cx="422275" cy="422275"/>
            </a:xfrm>
            <a:custGeom>
              <a:avLst/>
              <a:gdLst>
                <a:gd name="T0" fmla="*/ 0 w 266"/>
                <a:gd name="T1" fmla="*/ 0 h 266"/>
                <a:gd name="T2" fmla="*/ 0 w 266"/>
                <a:gd name="T3" fmla="*/ 266 h 266"/>
                <a:gd name="T4" fmla="*/ 266 w 266"/>
                <a:gd name="T5" fmla="*/ 266 h 266"/>
                <a:gd name="T6" fmla="*/ 266 w 266"/>
                <a:gd name="T7" fmla="*/ 0 h 266"/>
                <a:gd name="T8" fmla="*/ 0 w 266"/>
                <a:gd name="T9" fmla="*/ 0 h 266"/>
                <a:gd name="T10" fmla="*/ 127 w 266"/>
                <a:gd name="T11" fmla="*/ 254 h 266"/>
                <a:gd name="T12" fmla="*/ 11 w 266"/>
                <a:gd name="T13" fmla="*/ 254 h 266"/>
                <a:gd name="T14" fmla="*/ 11 w 266"/>
                <a:gd name="T15" fmla="*/ 11 h 266"/>
                <a:gd name="T16" fmla="*/ 255 w 266"/>
                <a:gd name="T17" fmla="*/ 11 h 266"/>
                <a:gd name="T18" fmla="*/ 255 w 266"/>
                <a:gd name="T19" fmla="*/ 254 h 266"/>
                <a:gd name="T20" fmla="*/ 138 w 266"/>
                <a:gd name="T21" fmla="*/ 254 h 266"/>
                <a:gd name="T22" fmla="*/ 127 w 266"/>
                <a:gd name="T23" fmla="*/ 25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6" h="266">
                  <a:moveTo>
                    <a:pt x="0" y="0"/>
                  </a:moveTo>
                  <a:lnTo>
                    <a:pt x="0" y="266"/>
                  </a:lnTo>
                  <a:lnTo>
                    <a:pt x="266" y="266"/>
                  </a:lnTo>
                  <a:lnTo>
                    <a:pt x="266" y="0"/>
                  </a:lnTo>
                  <a:lnTo>
                    <a:pt x="0" y="0"/>
                  </a:lnTo>
                  <a:close/>
                  <a:moveTo>
                    <a:pt x="127" y="254"/>
                  </a:moveTo>
                  <a:lnTo>
                    <a:pt x="11" y="254"/>
                  </a:lnTo>
                  <a:lnTo>
                    <a:pt x="11" y="11"/>
                  </a:lnTo>
                  <a:lnTo>
                    <a:pt x="255" y="11"/>
                  </a:lnTo>
                  <a:lnTo>
                    <a:pt x="255" y="254"/>
                  </a:lnTo>
                  <a:lnTo>
                    <a:pt x="138" y="254"/>
                  </a:lnTo>
                  <a:lnTo>
                    <a:pt x="127" y="2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xmlns="" id="{FE601D41-5930-42D5-9703-FAE5ED668C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58402" y="2791849"/>
              <a:ext cx="120650" cy="241300"/>
            </a:xfrm>
            <a:custGeom>
              <a:avLst/>
              <a:gdLst>
                <a:gd name="T0" fmla="*/ 36 w 55"/>
                <a:gd name="T1" fmla="*/ 83 h 110"/>
                <a:gd name="T2" fmla="*/ 36 w 55"/>
                <a:gd name="T3" fmla="*/ 26 h 110"/>
                <a:gd name="T4" fmla="*/ 45 w 55"/>
                <a:gd name="T5" fmla="*/ 13 h 110"/>
                <a:gd name="T6" fmla="*/ 32 w 55"/>
                <a:gd name="T7" fmla="*/ 0 h 110"/>
                <a:gd name="T8" fmla="*/ 19 w 55"/>
                <a:gd name="T9" fmla="*/ 13 h 110"/>
                <a:gd name="T10" fmla="*/ 28 w 55"/>
                <a:gd name="T11" fmla="*/ 26 h 110"/>
                <a:gd name="T12" fmla="*/ 28 w 55"/>
                <a:gd name="T13" fmla="*/ 83 h 110"/>
                <a:gd name="T14" fmla="*/ 8 w 55"/>
                <a:gd name="T15" fmla="*/ 72 h 110"/>
                <a:gd name="T16" fmla="*/ 21 w 55"/>
                <a:gd name="T17" fmla="*/ 62 h 110"/>
                <a:gd name="T18" fmla="*/ 21 w 55"/>
                <a:gd name="T19" fmla="*/ 54 h 110"/>
                <a:gd name="T20" fmla="*/ 0 w 55"/>
                <a:gd name="T21" fmla="*/ 72 h 110"/>
                <a:gd name="T22" fmla="*/ 32 w 55"/>
                <a:gd name="T23" fmla="*/ 91 h 110"/>
                <a:gd name="T24" fmla="*/ 47 w 55"/>
                <a:gd name="T25" fmla="*/ 99 h 110"/>
                <a:gd name="T26" fmla="*/ 44 w 55"/>
                <a:gd name="T27" fmla="*/ 104 h 110"/>
                <a:gd name="T28" fmla="*/ 49 w 55"/>
                <a:gd name="T29" fmla="*/ 110 h 110"/>
                <a:gd name="T30" fmla="*/ 55 w 55"/>
                <a:gd name="T31" fmla="*/ 99 h 110"/>
                <a:gd name="T32" fmla="*/ 36 w 55"/>
                <a:gd name="T33" fmla="*/ 83 h 110"/>
                <a:gd name="T34" fmla="*/ 32 w 55"/>
                <a:gd name="T35" fmla="*/ 8 h 110"/>
                <a:gd name="T36" fmla="*/ 37 w 55"/>
                <a:gd name="T37" fmla="*/ 13 h 110"/>
                <a:gd name="T38" fmla="*/ 32 w 55"/>
                <a:gd name="T39" fmla="*/ 18 h 110"/>
                <a:gd name="T40" fmla="*/ 27 w 55"/>
                <a:gd name="T41" fmla="*/ 13 h 110"/>
                <a:gd name="T42" fmla="*/ 32 w 55"/>
                <a:gd name="T43" fmla="*/ 8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" h="110">
                  <a:moveTo>
                    <a:pt x="36" y="83"/>
                  </a:moveTo>
                  <a:cubicBezTo>
                    <a:pt x="36" y="26"/>
                    <a:pt x="36" y="26"/>
                    <a:pt x="36" y="26"/>
                  </a:cubicBezTo>
                  <a:cubicBezTo>
                    <a:pt x="41" y="24"/>
                    <a:pt x="45" y="19"/>
                    <a:pt x="45" y="13"/>
                  </a:cubicBezTo>
                  <a:cubicBezTo>
                    <a:pt x="45" y="6"/>
                    <a:pt x="39" y="0"/>
                    <a:pt x="32" y="0"/>
                  </a:cubicBezTo>
                  <a:cubicBezTo>
                    <a:pt x="25" y="0"/>
                    <a:pt x="19" y="6"/>
                    <a:pt x="19" y="13"/>
                  </a:cubicBezTo>
                  <a:cubicBezTo>
                    <a:pt x="19" y="19"/>
                    <a:pt x="23" y="24"/>
                    <a:pt x="28" y="26"/>
                  </a:cubicBezTo>
                  <a:cubicBezTo>
                    <a:pt x="28" y="83"/>
                    <a:pt x="28" y="83"/>
                    <a:pt x="28" y="83"/>
                  </a:cubicBezTo>
                  <a:cubicBezTo>
                    <a:pt x="16" y="82"/>
                    <a:pt x="8" y="76"/>
                    <a:pt x="8" y="72"/>
                  </a:cubicBezTo>
                  <a:cubicBezTo>
                    <a:pt x="8" y="68"/>
                    <a:pt x="13" y="64"/>
                    <a:pt x="21" y="62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8" y="56"/>
                    <a:pt x="0" y="63"/>
                    <a:pt x="0" y="72"/>
                  </a:cubicBezTo>
                  <a:cubicBezTo>
                    <a:pt x="0" y="82"/>
                    <a:pt x="14" y="91"/>
                    <a:pt x="32" y="91"/>
                  </a:cubicBezTo>
                  <a:cubicBezTo>
                    <a:pt x="41" y="91"/>
                    <a:pt x="47" y="95"/>
                    <a:pt x="47" y="99"/>
                  </a:cubicBezTo>
                  <a:cubicBezTo>
                    <a:pt x="47" y="101"/>
                    <a:pt x="45" y="103"/>
                    <a:pt x="44" y="104"/>
                  </a:cubicBezTo>
                  <a:cubicBezTo>
                    <a:pt x="49" y="110"/>
                    <a:pt x="49" y="110"/>
                    <a:pt x="49" y="110"/>
                  </a:cubicBezTo>
                  <a:cubicBezTo>
                    <a:pt x="52" y="107"/>
                    <a:pt x="55" y="103"/>
                    <a:pt x="55" y="99"/>
                  </a:cubicBezTo>
                  <a:cubicBezTo>
                    <a:pt x="55" y="91"/>
                    <a:pt x="47" y="85"/>
                    <a:pt x="36" y="83"/>
                  </a:cubicBezTo>
                  <a:close/>
                  <a:moveTo>
                    <a:pt x="32" y="8"/>
                  </a:moveTo>
                  <a:cubicBezTo>
                    <a:pt x="35" y="8"/>
                    <a:pt x="37" y="10"/>
                    <a:pt x="37" y="13"/>
                  </a:cubicBezTo>
                  <a:cubicBezTo>
                    <a:pt x="37" y="16"/>
                    <a:pt x="35" y="18"/>
                    <a:pt x="32" y="18"/>
                  </a:cubicBezTo>
                  <a:cubicBezTo>
                    <a:pt x="29" y="18"/>
                    <a:pt x="27" y="16"/>
                    <a:pt x="27" y="13"/>
                  </a:cubicBezTo>
                  <a:cubicBezTo>
                    <a:pt x="27" y="10"/>
                    <a:pt x="29" y="8"/>
                    <a:pt x="32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xmlns="" id="{DB2ABDD6-3F5C-436B-8024-A6F374846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9039" y="2990287"/>
              <a:ext cx="84138" cy="128588"/>
            </a:xfrm>
            <a:custGeom>
              <a:avLst/>
              <a:gdLst>
                <a:gd name="T0" fmla="*/ 26 w 38"/>
                <a:gd name="T1" fmla="*/ 18 h 59"/>
                <a:gd name="T2" fmla="*/ 26 w 38"/>
                <a:gd name="T3" fmla="*/ 6 h 59"/>
                <a:gd name="T4" fmla="*/ 18 w 38"/>
                <a:gd name="T5" fmla="*/ 6 h 59"/>
                <a:gd name="T6" fmla="*/ 18 w 38"/>
                <a:gd name="T7" fmla="*/ 17 h 59"/>
                <a:gd name="T8" fmla="*/ 8 w 38"/>
                <a:gd name="T9" fmla="*/ 9 h 59"/>
                <a:gd name="T10" fmla="*/ 9 w 38"/>
                <a:gd name="T11" fmla="*/ 6 h 59"/>
                <a:gd name="T12" fmla="*/ 3 w 38"/>
                <a:gd name="T13" fmla="*/ 0 h 59"/>
                <a:gd name="T14" fmla="*/ 0 w 38"/>
                <a:gd name="T15" fmla="*/ 9 h 59"/>
                <a:gd name="T16" fmla="*/ 22 w 38"/>
                <a:gd name="T17" fmla="*/ 26 h 59"/>
                <a:gd name="T18" fmla="*/ 30 w 38"/>
                <a:gd name="T19" fmla="*/ 31 h 59"/>
                <a:gd name="T20" fmla="*/ 26 w 38"/>
                <a:gd name="T21" fmla="*/ 35 h 59"/>
                <a:gd name="T22" fmla="*/ 26 w 38"/>
                <a:gd name="T23" fmla="*/ 30 h 59"/>
                <a:gd name="T24" fmla="*/ 18 w 38"/>
                <a:gd name="T25" fmla="*/ 30 h 59"/>
                <a:gd name="T26" fmla="*/ 18 w 38"/>
                <a:gd name="T27" fmla="*/ 35 h 59"/>
                <a:gd name="T28" fmla="*/ 14 w 38"/>
                <a:gd name="T29" fmla="*/ 31 h 59"/>
                <a:gd name="T30" fmla="*/ 14 w 38"/>
                <a:gd name="T31" fmla="*/ 30 h 59"/>
                <a:gd name="T32" fmla="*/ 6 w 38"/>
                <a:gd name="T33" fmla="*/ 27 h 59"/>
                <a:gd name="T34" fmla="*/ 6 w 38"/>
                <a:gd name="T35" fmla="*/ 31 h 59"/>
                <a:gd name="T36" fmla="*/ 18 w 38"/>
                <a:gd name="T37" fmla="*/ 44 h 59"/>
                <a:gd name="T38" fmla="*/ 18 w 38"/>
                <a:gd name="T39" fmla="*/ 59 h 59"/>
                <a:gd name="T40" fmla="*/ 26 w 38"/>
                <a:gd name="T41" fmla="*/ 59 h 59"/>
                <a:gd name="T42" fmla="*/ 26 w 38"/>
                <a:gd name="T43" fmla="*/ 44 h 59"/>
                <a:gd name="T44" fmla="*/ 38 w 38"/>
                <a:gd name="T45" fmla="*/ 31 h 59"/>
                <a:gd name="T46" fmla="*/ 26 w 38"/>
                <a:gd name="T47" fmla="*/ 1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8" h="59">
                  <a:moveTo>
                    <a:pt x="26" y="18"/>
                  </a:moveTo>
                  <a:cubicBezTo>
                    <a:pt x="26" y="6"/>
                    <a:pt x="26" y="6"/>
                    <a:pt x="26" y="6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2" y="16"/>
                    <a:pt x="8" y="13"/>
                    <a:pt x="8" y="9"/>
                  </a:cubicBezTo>
                  <a:cubicBezTo>
                    <a:pt x="8" y="8"/>
                    <a:pt x="8" y="7"/>
                    <a:pt x="9" y="6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3"/>
                    <a:pt x="0" y="6"/>
                    <a:pt x="0" y="9"/>
                  </a:cubicBezTo>
                  <a:cubicBezTo>
                    <a:pt x="0" y="18"/>
                    <a:pt x="9" y="26"/>
                    <a:pt x="22" y="26"/>
                  </a:cubicBezTo>
                  <a:cubicBezTo>
                    <a:pt x="27" y="26"/>
                    <a:pt x="30" y="28"/>
                    <a:pt x="30" y="31"/>
                  </a:cubicBezTo>
                  <a:cubicBezTo>
                    <a:pt x="30" y="33"/>
                    <a:pt x="29" y="34"/>
                    <a:pt x="26" y="35"/>
                  </a:cubicBezTo>
                  <a:cubicBezTo>
                    <a:pt x="26" y="30"/>
                    <a:pt x="26" y="30"/>
                    <a:pt x="26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5" y="34"/>
                    <a:pt x="14" y="33"/>
                    <a:pt x="14" y="31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6" y="27"/>
                    <a:pt x="6" y="27"/>
                    <a:pt x="6" y="27"/>
                  </a:cubicBezTo>
                  <a:cubicBezTo>
                    <a:pt x="6" y="28"/>
                    <a:pt x="6" y="30"/>
                    <a:pt x="6" y="31"/>
                  </a:cubicBezTo>
                  <a:cubicBezTo>
                    <a:pt x="6" y="37"/>
                    <a:pt x="11" y="42"/>
                    <a:pt x="18" y="44"/>
                  </a:cubicBezTo>
                  <a:cubicBezTo>
                    <a:pt x="18" y="59"/>
                    <a:pt x="18" y="59"/>
                    <a:pt x="18" y="59"/>
                  </a:cubicBezTo>
                  <a:cubicBezTo>
                    <a:pt x="26" y="59"/>
                    <a:pt x="26" y="59"/>
                    <a:pt x="26" y="59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33" y="42"/>
                    <a:pt x="38" y="37"/>
                    <a:pt x="38" y="31"/>
                  </a:cubicBezTo>
                  <a:cubicBezTo>
                    <a:pt x="38" y="25"/>
                    <a:pt x="33" y="19"/>
                    <a:pt x="26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xmlns="" id="{194AC9A1-95E2-4F81-A829-FB1B43689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2064" y="2907737"/>
              <a:ext cx="46038" cy="73025"/>
            </a:xfrm>
            <a:custGeom>
              <a:avLst/>
              <a:gdLst>
                <a:gd name="T0" fmla="*/ 0 w 21"/>
                <a:gd name="T1" fmla="*/ 0 h 33"/>
                <a:gd name="T2" fmla="*/ 0 w 21"/>
                <a:gd name="T3" fmla="*/ 9 h 33"/>
                <a:gd name="T4" fmla="*/ 13 w 21"/>
                <a:gd name="T5" fmla="*/ 19 h 33"/>
                <a:gd name="T6" fmla="*/ 6 w 21"/>
                <a:gd name="T7" fmla="*/ 26 h 33"/>
                <a:gd name="T8" fmla="*/ 10 w 21"/>
                <a:gd name="T9" fmla="*/ 33 h 33"/>
                <a:gd name="T10" fmla="*/ 21 w 21"/>
                <a:gd name="T11" fmla="*/ 19 h 33"/>
                <a:gd name="T12" fmla="*/ 0 w 21"/>
                <a:gd name="T13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33">
                  <a:moveTo>
                    <a:pt x="0" y="0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7" y="11"/>
                    <a:pt x="13" y="15"/>
                    <a:pt x="13" y="19"/>
                  </a:cubicBezTo>
                  <a:cubicBezTo>
                    <a:pt x="13" y="21"/>
                    <a:pt x="10" y="24"/>
                    <a:pt x="6" y="26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17" y="30"/>
                    <a:pt x="21" y="24"/>
                    <a:pt x="21" y="19"/>
                  </a:cubicBezTo>
                  <a:cubicBezTo>
                    <a:pt x="21" y="10"/>
                    <a:pt x="13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xmlns="" id="{EA07390F-6B4A-4E7F-B918-20F0F8C37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7277" y="2785499"/>
              <a:ext cx="157163" cy="119063"/>
            </a:xfrm>
            <a:custGeom>
              <a:avLst/>
              <a:gdLst>
                <a:gd name="T0" fmla="*/ 59 w 71"/>
                <a:gd name="T1" fmla="*/ 16 h 54"/>
                <a:gd name="T2" fmla="*/ 59 w 71"/>
                <a:gd name="T3" fmla="*/ 12 h 54"/>
                <a:gd name="T4" fmla="*/ 61 w 71"/>
                <a:gd name="T5" fmla="*/ 0 h 54"/>
                <a:gd name="T6" fmla="*/ 47 w 71"/>
                <a:gd name="T7" fmla="*/ 9 h 54"/>
                <a:gd name="T8" fmla="*/ 47 w 71"/>
                <a:gd name="T9" fmla="*/ 9 h 54"/>
                <a:gd name="T10" fmla="*/ 16 w 71"/>
                <a:gd name="T11" fmla="*/ 29 h 54"/>
                <a:gd name="T12" fmla="*/ 0 w 71"/>
                <a:gd name="T13" fmla="*/ 40 h 54"/>
                <a:gd name="T14" fmla="*/ 12 w 71"/>
                <a:gd name="T15" fmla="*/ 42 h 54"/>
                <a:gd name="T16" fmla="*/ 13 w 71"/>
                <a:gd name="T17" fmla="*/ 42 h 54"/>
                <a:gd name="T18" fmla="*/ 71 w 71"/>
                <a:gd name="T19" fmla="*/ 54 h 54"/>
                <a:gd name="T20" fmla="*/ 71 w 71"/>
                <a:gd name="T21" fmla="*/ 46 h 54"/>
                <a:gd name="T22" fmla="*/ 57 w 71"/>
                <a:gd name="T23" fmla="*/ 43 h 54"/>
                <a:gd name="T24" fmla="*/ 59 w 71"/>
                <a:gd name="T25" fmla="*/ 42 h 54"/>
                <a:gd name="T26" fmla="*/ 54 w 71"/>
                <a:gd name="T27" fmla="*/ 36 h 54"/>
                <a:gd name="T28" fmla="*/ 46 w 71"/>
                <a:gd name="T29" fmla="*/ 41 h 54"/>
                <a:gd name="T30" fmla="*/ 39 w 71"/>
                <a:gd name="T31" fmla="*/ 39 h 54"/>
                <a:gd name="T32" fmla="*/ 46 w 71"/>
                <a:gd name="T33" fmla="*/ 35 h 54"/>
                <a:gd name="T34" fmla="*/ 42 w 71"/>
                <a:gd name="T35" fmla="*/ 28 h 54"/>
                <a:gd name="T36" fmla="*/ 28 w 71"/>
                <a:gd name="T37" fmla="*/ 37 h 54"/>
                <a:gd name="T38" fmla="*/ 20 w 71"/>
                <a:gd name="T39" fmla="*/ 36 h 54"/>
                <a:gd name="T40" fmla="*/ 51 w 71"/>
                <a:gd name="T41" fmla="*/ 16 h 54"/>
                <a:gd name="T42" fmla="*/ 51 w 71"/>
                <a:gd name="T43" fmla="*/ 16 h 54"/>
                <a:gd name="T44" fmla="*/ 71 w 71"/>
                <a:gd name="T45" fmla="*/ 43 h 54"/>
                <a:gd name="T46" fmla="*/ 71 w 71"/>
                <a:gd name="T47" fmla="*/ 34 h 54"/>
                <a:gd name="T48" fmla="*/ 59 w 71"/>
                <a:gd name="T49" fmla="*/ 16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54">
                  <a:moveTo>
                    <a:pt x="59" y="16"/>
                  </a:moveTo>
                  <a:cubicBezTo>
                    <a:pt x="59" y="15"/>
                    <a:pt x="59" y="13"/>
                    <a:pt x="59" y="12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0" y="13"/>
                    <a:pt x="28" y="21"/>
                    <a:pt x="16" y="29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42"/>
                    <a:pt x="12" y="42"/>
                    <a:pt x="13" y="42"/>
                  </a:cubicBezTo>
                  <a:cubicBezTo>
                    <a:pt x="21" y="44"/>
                    <a:pt x="45" y="48"/>
                    <a:pt x="71" y="54"/>
                  </a:cubicBezTo>
                  <a:cubicBezTo>
                    <a:pt x="71" y="46"/>
                    <a:pt x="71" y="46"/>
                    <a:pt x="71" y="46"/>
                  </a:cubicBezTo>
                  <a:cubicBezTo>
                    <a:pt x="66" y="45"/>
                    <a:pt x="62" y="44"/>
                    <a:pt x="57" y="43"/>
                  </a:cubicBezTo>
                  <a:cubicBezTo>
                    <a:pt x="59" y="42"/>
                    <a:pt x="59" y="42"/>
                    <a:pt x="59" y="42"/>
                  </a:cubicBezTo>
                  <a:cubicBezTo>
                    <a:pt x="54" y="36"/>
                    <a:pt x="54" y="36"/>
                    <a:pt x="54" y="36"/>
                  </a:cubicBezTo>
                  <a:cubicBezTo>
                    <a:pt x="46" y="41"/>
                    <a:pt x="46" y="41"/>
                    <a:pt x="46" y="41"/>
                  </a:cubicBezTo>
                  <a:cubicBezTo>
                    <a:pt x="44" y="40"/>
                    <a:pt x="41" y="40"/>
                    <a:pt x="39" y="39"/>
                  </a:cubicBezTo>
                  <a:cubicBezTo>
                    <a:pt x="46" y="35"/>
                    <a:pt x="46" y="35"/>
                    <a:pt x="46" y="35"/>
                  </a:cubicBezTo>
                  <a:cubicBezTo>
                    <a:pt x="42" y="28"/>
                    <a:pt x="42" y="28"/>
                    <a:pt x="42" y="28"/>
                  </a:cubicBezTo>
                  <a:cubicBezTo>
                    <a:pt x="28" y="37"/>
                    <a:pt x="28" y="37"/>
                    <a:pt x="28" y="37"/>
                  </a:cubicBezTo>
                  <a:cubicBezTo>
                    <a:pt x="25" y="37"/>
                    <a:pt x="23" y="36"/>
                    <a:pt x="20" y="36"/>
                  </a:cubicBezTo>
                  <a:cubicBezTo>
                    <a:pt x="32" y="28"/>
                    <a:pt x="44" y="20"/>
                    <a:pt x="51" y="16"/>
                  </a:cubicBezTo>
                  <a:cubicBezTo>
                    <a:pt x="51" y="16"/>
                    <a:pt x="51" y="16"/>
                    <a:pt x="51" y="16"/>
                  </a:cubicBezTo>
                  <a:cubicBezTo>
                    <a:pt x="51" y="28"/>
                    <a:pt x="58" y="39"/>
                    <a:pt x="71" y="43"/>
                  </a:cubicBezTo>
                  <a:cubicBezTo>
                    <a:pt x="71" y="34"/>
                    <a:pt x="71" y="34"/>
                    <a:pt x="71" y="34"/>
                  </a:cubicBezTo>
                  <a:cubicBezTo>
                    <a:pt x="63" y="31"/>
                    <a:pt x="59" y="24"/>
                    <a:pt x="59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42" name="Freeform 35">
              <a:extLst>
                <a:ext uri="{FF2B5EF4-FFF2-40B4-BE49-F238E27FC236}">
                  <a16:creationId xmlns:a16="http://schemas.microsoft.com/office/drawing/2014/main" xmlns="" id="{9BADB6FF-384A-4695-83D5-261A67A01C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2064" y="2785499"/>
              <a:ext cx="155575" cy="120650"/>
            </a:xfrm>
            <a:custGeom>
              <a:avLst/>
              <a:gdLst>
                <a:gd name="T0" fmla="*/ 59 w 71"/>
                <a:gd name="T1" fmla="*/ 31 h 55"/>
                <a:gd name="T2" fmla="*/ 20 w 71"/>
                <a:gd name="T3" fmla="*/ 6 h 55"/>
                <a:gd name="T4" fmla="*/ 20 w 71"/>
                <a:gd name="T5" fmla="*/ 6 h 55"/>
                <a:gd name="T6" fmla="*/ 10 w 71"/>
                <a:gd name="T7" fmla="*/ 0 h 55"/>
                <a:gd name="T8" fmla="*/ 12 w 71"/>
                <a:gd name="T9" fmla="*/ 12 h 55"/>
                <a:gd name="T10" fmla="*/ 12 w 71"/>
                <a:gd name="T11" fmla="*/ 12 h 55"/>
                <a:gd name="T12" fmla="*/ 12 w 71"/>
                <a:gd name="T13" fmla="*/ 16 h 55"/>
                <a:gd name="T14" fmla="*/ 0 w 71"/>
                <a:gd name="T15" fmla="*/ 35 h 55"/>
                <a:gd name="T16" fmla="*/ 0 w 71"/>
                <a:gd name="T17" fmla="*/ 43 h 55"/>
                <a:gd name="T18" fmla="*/ 20 w 71"/>
                <a:gd name="T19" fmla="*/ 16 h 55"/>
                <a:gd name="T20" fmla="*/ 20 w 71"/>
                <a:gd name="T21" fmla="*/ 16 h 55"/>
                <a:gd name="T22" fmla="*/ 51 w 71"/>
                <a:gd name="T23" fmla="*/ 36 h 55"/>
                <a:gd name="T24" fmla="*/ 43 w 71"/>
                <a:gd name="T25" fmla="*/ 37 h 55"/>
                <a:gd name="T26" fmla="*/ 29 w 71"/>
                <a:gd name="T27" fmla="*/ 28 h 55"/>
                <a:gd name="T28" fmla="*/ 25 w 71"/>
                <a:gd name="T29" fmla="*/ 35 h 55"/>
                <a:gd name="T30" fmla="*/ 32 w 71"/>
                <a:gd name="T31" fmla="*/ 39 h 55"/>
                <a:gd name="T32" fmla="*/ 25 w 71"/>
                <a:gd name="T33" fmla="*/ 41 h 55"/>
                <a:gd name="T34" fmla="*/ 17 w 71"/>
                <a:gd name="T35" fmla="*/ 36 h 55"/>
                <a:gd name="T36" fmla="*/ 12 w 71"/>
                <a:gd name="T37" fmla="*/ 42 h 55"/>
                <a:gd name="T38" fmla="*/ 14 w 71"/>
                <a:gd name="T39" fmla="*/ 43 h 55"/>
                <a:gd name="T40" fmla="*/ 0 w 71"/>
                <a:gd name="T41" fmla="*/ 46 h 55"/>
                <a:gd name="T42" fmla="*/ 0 w 71"/>
                <a:gd name="T43" fmla="*/ 55 h 55"/>
                <a:gd name="T44" fmla="*/ 58 w 71"/>
                <a:gd name="T45" fmla="*/ 42 h 55"/>
                <a:gd name="T46" fmla="*/ 59 w 71"/>
                <a:gd name="T47" fmla="*/ 42 h 55"/>
                <a:gd name="T48" fmla="*/ 71 w 71"/>
                <a:gd name="T49" fmla="*/ 40 h 55"/>
                <a:gd name="T50" fmla="*/ 59 w 71"/>
                <a:gd name="T51" fmla="*/ 3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1" h="55">
                  <a:moveTo>
                    <a:pt x="59" y="31"/>
                  </a:moveTo>
                  <a:cubicBezTo>
                    <a:pt x="43" y="20"/>
                    <a:pt x="26" y="10"/>
                    <a:pt x="20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3"/>
                    <a:pt x="12" y="15"/>
                    <a:pt x="12" y="16"/>
                  </a:cubicBezTo>
                  <a:cubicBezTo>
                    <a:pt x="12" y="24"/>
                    <a:pt x="8" y="31"/>
                    <a:pt x="0" y="35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12" y="39"/>
                    <a:pt x="20" y="29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7" y="20"/>
                    <a:pt x="39" y="28"/>
                    <a:pt x="51" y="36"/>
                  </a:cubicBezTo>
                  <a:cubicBezTo>
                    <a:pt x="48" y="36"/>
                    <a:pt x="46" y="37"/>
                    <a:pt x="43" y="37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32" y="39"/>
                    <a:pt x="32" y="39"/>
                    <a:pt x="32" y="39"/>
                  </a:cubicBezTo>
                  <a:cubicBezTo>
                    <a:pt x="30" y="40"/>
                    <a:pt x="27" y="40"/>
                    <a:pt x="25" y="41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4" y="43"/>
                    <a:pt x="14" y="43"/>
                    <a:pt x="14" y="43"/>
                  </a:cubicBezTo>
                  <a:cubicBezTo>
                    <a:pt x="9" y="44"/>
                    <a:pt x="5" y="45"/>
                    <a:pt x="0" y="46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26" y="48"/>
                    <a:pt x="50" y="44"/>
                    <a:pt x="58" y="42"/>
                  </a:cubicBezTo>
                  <a:cubicBezTo>
                    <a:pt x="59" y="42"/>
                    <a:pt x="59" y="42"/>
                    <a:pt x="59" y="42"/>
                  </a:cubicBezTo>
                  <a:cubicBezTo>
                    <a:pt x="71" y="40"/>
                    <a:pt x="71" y="40"/>
                    <a:pt x="71" y="40"/>
                  </a:cubicBezTo>
                  <a:lnTo>
                    <a:pt x="59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F52F5204-FF64-47DE-B28F-DD1D86A2AD9E}"/>
              </a:ext>
            </a:extLst>
          </p:cNvPr>
          <p:cNvGrpSpPr>
            <a:grpSpLocks noChangeAspect="1"/>
          </p:cNvGrpSpPr>
          <p:nvPr/>
        </p:nvGrpSpPr>
        <p:grpSpPr>
          <a:xfrm>
            <a:off x="4444217" y="1954738"/>
            <a:ext cx="864000" cy="864000"/>
            <a:chOff x="1349375" y="2135188"/>
            <a:chExt cx="215900" cy="215900"/>
          </a:xfrm>
          <a:solidFill>
            <a:schemeClr val="tx1"/>
          </a:solidFill>
        </p:grpSpPr>
        <p:sp>
          <p:nvSpPr>
            <p:cNvPr id="44" name="Freeform 319">
              <a:extLst>
                <a:ext uri="{FF2B5EF4-FFF2-40B4-BE49-F238E27FC236}">
                  <a16:creationId xmlns:a16="http://schemas.microsoft.com/office/drawing/2014/main" xmlns="" id="{08A00834-BD7D-4717-95FE-EF60706F4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49375" y="2135188"/>
              <a:ext cx="215900" cy="215900"/>
            </a:xfrm>
            <a:custGeom>
              <a:avLst/>
              <a:gdLst>
                <a:gd name="T0" fmla="*/ 0 w 136"/>
                <a:gd name="T1" fmla="*/ 0 h 136"/>
                <a:gd name="T2" fmla="*/ 0 w 136"/>
                <a:gd name="T3" fmla="*/ 136 h 136"/>
                <a:gd name="T4" fmla="*/ 136 w 136"/>
                <a:gd name="T5" fmla="*/ 136 h 136"/>
                <a:gd name="T6" fmla="*/ 136 w 136"/>
                <a:gd name="T7" fmla="*/ 0 h 136"/>
                <a:gd name="T8" fmla="*/ 0 w 136"/>
                <a:gd name="T9" fmla="*/ 0 h 136"/>
                <a:gd name="T10" fmla="*/ 131 w 136"/>
                <a:gd name="T11" fmla="*/ 131 h 136"/>
                <a:gd name="T12" fmla="*/ 6 w 136"/>
                <a:gd name="T13" fmla="*/ 131 h 136"/>
                <a:gd name="T14" fmla="*/ 6 w 136"/>
                <a:gd name="T15" fmla="*/ 6 h 136"/>
                <a:gd name="T16" fmla="*/ 131 w 136"/>
                <a:gd name="T17" fmla="*/ 6 h 136"/>
                <a:gd name="T18" fmla="*/ 131 w 136"/>
                <a:gd name="T19" fmla="*/ 131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6" h="136">
                  <a:moveTo>
                    <a:pt x="0" y="0"/>
                  </a:moveTo>
                  <a:lnTo>
                    <a:pt x="0" y="136"/>
                  </a:lnTo>
                  <a:lnTo>
                    <a:pt x="136" y="136"/>
                  </a:lnTo>
                  <a:lnTo>
                    <a:pt x="136" y="0"/>
                  </a:lnTo>
                  <a:lnTo>
                    <a:pt x="0" y="0"/>
                  </a:lnTo>
                  <a:close/>
                  <a:moveTo>
                    <a:pt x="131" y="131"/>
                  </a:moveTo>
                  <a:lnTo>
                    <a:pt x="6" y="131"/>
                  </a:lnTo>
                  <a:lnTo>
                    <a:pt x="6" y="6"/>
                  </a:lnTo>
                  <a:lnTo>
                    <a:pt x="131" y="6"/>
                  </a:lnTo>
                  <a:lnTo>
                    <a:pt x="131" y="1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6750" kern="1200">
                <a:ea typeface="+mn-ea"/>
                <a:cs typeface="+mn-cs"/>
              </a:endParaRPr>
            </a:p>
          </p:txBody>
        </p:sp>
        <p:sp>
          <p:nvSpPr>
            <p:cNvPr id="45" name="Freeform 320">
              <a:extLst>
                <a:ext uri="{FF2B5EF4-FFF2-40B4-BE49-F238E27FC236}">
                  <a16:creationId xmlns:a16="http://schemas.microsoft.com/office/drawing/2014/main" xmlns="" id="{26D4822C-5398-4250-AAEE-EB3D6A5812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70013" y="2184400"/>
              <a:ext cx="171450" cy="120650"/>
            </a:xfrm>
            <a:custGeom>
              <a:avLst/>
              <a:gdLst>
                <a:gd name="T0" fmla="*/ 0 w 153"/>
                <a:gd name="T1" fmla="*/ 70 h 107"/>
                <a:gd name="T2" fmla="*/ 0 w 153"/>
                <a:gd name="T3" fmla="*/ 93 h 107"/>
                <a:gd name="T4" fmla="*/ 27 w 153"/>
                <a:gd name="T5" fmla="*/ 93 h 107"/>
                <a:gd name="T6" fmla="*/ 45 w 153"/>
                <a:gd name="T7" fmla="*/ 107 h 107"/>
                <a:gd name="T8" fmla="*/ 63 w 153"/>
                <a:gd name="T9" fmla="*/ 93 h 107"/>
                <a:gd name="T10" fmla="*/ 85 w 153"/>
                <a:gd name="T11" fmla="*/ 93 h 107"/>
                <a:gd name="T12" fmla="*/ 94 w 153"/>
                <a:gd name="T13" fmla="*/ 93 h 107"/>
                <a:gd name="T14" fmla="*/ 101 w 153"/>
                <a:gd name="T15" fmla="*/ 93 h 107"/>
                <a:gd name="T16" fmla="*/ 119 w 153"/>
                <a:gd name="T17" fmla="*/ 107 h 107"/>
                <a:gd name="T18" fmla="*/ 137 w 153"/>
                <a:gd name="T19" fmla="*/ 93 h 107"/>
                <a:gd name="T20" fmla="*/ 153 w 153"/>
                <a:gd name="T21" fmla="*/ 93 h 107"/>
                <a:gd name="T22" fmla="*/ 153 w 153"/>
                <a:gd name="T23" fmla="*/ 34 h 107"/>
                <a:gd name="T24" fmla="*/ 129 w 153"/>
                <a:gd name="T25" fmla="*/ 11 h 107"/>
                <a:gd name="T26" fmla="*/ 94 w 153"/>
                <a:gd name="T27" fmla="*/ 11 h 107"/>
                <a:gd name="T28" fmla="*/ 94 w 153"/>
                <a:gd name="T29" fmla="*/ 0 h 107"/>
                <a:gd name="T30" fmla="*/ 0 w 153"/>
                <a:gd name="T31" fmla="*/ 0 h 107"/>
                <a:gd name="T32" fmla="*/ 0 w 153"/>
                <a:gd name="T33" fmla="*/ 63 h 107"/>
                <a:gd name="T34" fmla="*/ 0 w 153"/>
                <a:gd name="T35" fmla="*/ 70 h 107"/>
                <a:gd name="T36" fmla="*/ 8 w 153"/>
                <a:gd name="T37" fmla="*/ 63 h 107"/>
                <a:gd name="T38" fmla="*/ 8 w 153"/>
                <a:gd name="T39" fmla="*/ 8 h 107"/>
                <a:gd name="T40" fmla="*/ 85 w 153"/>
                <a:gd name="T41" fmla="*/ 8 h 107"/>
                <a:gd name="T42" fmla="*/ 85 w 153"/>
                <a:gd name="T43" fmla="*/ 11 h 107"/>
                <a:gd name="T44" fmla="*/ 85 w 153"/>
                <a:gd name="T45" fmla="*/ 84 h 107"/>
                <a:gd name="T46" fmla="*/ 63 w 153"/>
                <a:gd name="T47" fmla="*/ 84 h 107"/>
                <a:gd name="T48" fmla="*/ 45 w 153"/>
                <a:gd name="T49" fmla="*/ 70 h 107"/>
                <a:gd name="T50" fmla="*/ 27 w 153"/>
                <a:gd name="T51" fmla="*/ 84 h 107"/>
                <a:gd name="T52" fmla="*/ 8 w 153"/>
                <a:gd name="T53" fmla="*/ 84 h 107"/>
                <a:gd name="T54" fmla="*/ 8 w 153"/>
                <a:gd name="T55" fmla="*/ 70 h 107"/>
                <a:gd name="T56" fmla="*/ 8 w 153"/>
                <a:gd name="T57" fmla="*/ 63 h 107"/>
                <a:gd name="T58" fmla="*/ 48 w 153"/>
                <a:gd name="T59" fmla="*/ 99 h 107"/>
                <a:gd name="T60" fmla="*/ 35 w 153"/>
                <a:gd name="T61" fmla="*/ 86 h 107"/>
                <a:gd name="T62" fmla="*/ 42 w 153"/>
                <a:gd name="T63" fmla="*/ 79 h 107"/>
                <a:gd name="T64" fmla="*/ 55 w 153"/>
                <a:gd name="T65" fmla="*/ 91 h 107"/>
                <a:gd name="T66" fmla="*/ 48 w 153"/>
                <a:gd name="T67" fmla="*/ 99 h 107"/>
                <a:gd name="T68" fmla="*/ 122 w 153"/>
                <a:gd name="T69" fmla="*/ 99 h 107"/>
                <a:gd name="T70" fmla="*/ 109 w 153"/>
                <a:gd name="T71" fmla="*/ 86 h 107"/>
                <a:gd name="T72" fmla="*/ 116 w 153"/>
                <a:gd name="T73" fmla="*/ 79 h 107"/>
                <a:gd name="T74" fmla="*/ 129 w 153"/>
                <a:gd name="T75" fmla="*/ 91 h 107"/>
                <a:gd name="T76" fmla="*/ 122 w 153"/>
                <a:gd name="T77" fmla="*/ 99 h 107"/>
                <a:gd name="T78" fmla="*/ 145 w 153"/>
                <a:gd name="T79" fmla="*/ 84 h 107"/>
                <a:gd name="T80" fmla="*/ 137 w 153"/>
                <a:gd name="T81" fmla="*/ 84 h 107"/>
                <a:gd name="T82" fmla="*/ 119 w 153"/>
                <a:gd name="T83" fmla="*/ 70 h 107"/>
                <a:gd name="T84" fmla="*/ 101 w 153"/>
                <a:gd name="T85" fmla="*/ 84 h 107"/>
                <a:gd name="T86" fmla="*/ 94 w 153"/>
                <a:gd name="T87" fmla="*/ 84 h 107"/>
                <a:gd name="T88" fmla="*/ 94 w 153"/>
                <a:gd name="T89" fmla="*/ 19 h 107"/>
                <a:gd name="T90" fmla="*/ 125 w 153"/>
                <a:gd name="T91" fmla="*/ 19 h 107"/>
                <a:gd name="T92" fmla="*/ 145 w 153"/>
                <a:gd name="T93" fmla="*/ 38 h 107"/>
                <a:gd name="T94" fmla="*/ 145 w 153"/>
                <a:gd name="T95" fmla="*/ 8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53" h="107">
                  <a:moveTo>
                    <a:pt x="0" y="70"/>
                  </a:moveTo>
                  <a:cubicBezTo>
                    <a:pt x="0" y="93"/>
                    <a:pt x="0" y="93"/>
                    <a:pt x="0" y="93"/>
                  </a:cubicBezTo>
                  <a:cubicBezTo>
                    <a:pt x="27" y="93"/>
                    <a:pt x="27" y="93"/>
                    <a:pt x="27" y="93"/>
                  </a:cubicBezTo>
                  <a:cubicBezTo>
                    <a:pt x="29" y="101"/>
                    <a:pt x="36" y="107"/>
                    <a:pt x="45" y="107"/>
                  </a:cubicBezTo>
                  <a:cubicBezTo>
                    <a:pt x="54" y="107"/>
                    <a:pt x="61" y="101"/>
                    <a:pt x="63" y="93"/>
                  </a:cubicBezTo>
                  <a:cubicBezTo>
                    <a:pt x="85" y="93"/>
                    <a:pt x="85" y="93"/>
                    <a:pt x="85" y="93"/>
                  </a:cubicBezTo>
                  <a:cubicBezTo>
                    <a:pt x="94" y="93"/>
                    <a:pt x="94" y="93"/>
                    <a:pt x="94" y="93"/>
                  </a:cubicBezTo>
                  <a:cubicBezTo>
                    <a:pt x="101" y="93"/>
                    <a:pt x="101" y="93"/>
                    <a:pt x="101" y="93"/>
                  </a:cubicBezTo>
                  <a:cubicBezTo>
                    <a:pt x="103" y="101"/>
                    <a:pt x="110" y="107"/>
                    <a:pt x="119" y="107"/>
                  </a:cubicBezTo>
                  <a:cubicBezTo>
                    <a:pt x="128" y="107"/>
                    <a:pt x="135" y="101"/>
                    <a:pt x="137" y="93"/>
                  </a:cubicBezTo>
                  <a:cubicBezTo>
                    <a:pt x="153" y="93"/>
                    <a:pt x="153" y="93"/>
                    <a:pt x="153" y="93"/>
                  </a:cubicBezTo>
                  <a:cubicBezTo>
                    <a:pt x="153" y="34"/>
                    <a:pt x="153" y="34"/>
                    <a:pt x="153" y="34"/>
                  </a:cubicBezTo>
                  <a:cubicBezTo>
                    <a:pt x="129" y="11"/>
                    <a:pt x="129" y="11"/>
                    <a:pt x="129" y="11"/>
                  </a:cubicBezTo>
                  <a:cubicBezTo>
                    <a:pt x="94" y="11"/>
                    <a:pt x="94" y="11"/>
                    <a:pt x="94" y="11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3"/>
                    <a:pt x="0" y="63"/>
                    <a:pt x="0" y="63"/>
                  </a:cubicBezTo>
                  <a:lnTo>
                    <a:pt x="0" y="70"/>
                  </a:lnTo>
                  <a:close/>
                  <a:moveTo>
                    <a:pt x="8" y="63"/>
                  </a:moveTo>
                  <a:cubicBezTo>
                    <a:pt x="8" y="8"/>
                    <a:pt x="8" y="8"/>
                    <a:pt x="8" y="8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5" y="11"/>
                    <a:pt x="85" y="11"/>
                    <a:pt x="85" y="11"/>
                  </a:cubicBezTo>
                  <a:cubicBezTo>
                    <a:pt x="85" y="84"/>
                    <a:pt x="85" y="84"/>
                    <a:pt x="85" y="84"/>
                  </a:cubicBezTo>
                  <a:cubicBezTo>
                    <a:pt x="63" y="84"/>
                    <a:pt x="63" y="84"/>
                    <a:pt x="63" y="84"/>
                  </a:cubicBezTo>
                  <a:cubicBezTo>
                    <a:pt x="61" y="76"/>
                    <a:pt x="54" y="70"/>
                    <a:pt x="45" y="70"/>
                  </a:cubicBezTo>
                  <a:cubicBezTo>
                    <a:pt x="36" y="70"/>
                    <a:pt x="29" y="76"/>
                    <a:pt x="27" y="84"/>
                  </a:cubicBezTo>
                  <a:cubicBezTo>
                    <a:pt x="8" y="84"/>
                    <a:pt x="8" y="84"/>
                    <a:pt x="8" y="84"/>
                  </a:cubicBezTo>
                  <a:cubicBezTo>
                    <a:pt x="8" y="70"/>
                    <a:pt x="8" y="70"/>
                    <a:pt x="8" y="70"/>
                  </a:cubicBezTo>
                  <a:lnTo>
                    <a:pt x="8" y="63"/>
                  </a:lnTo>
                  <a:close/>
                  <a:moveTo>
                    <a:pt x="48" y="99"/>
                  </a:moveTo>
                  <a:cubicBezTo>
                    <a:pt x="40" y="101"/>
                    <a:pt x="33" y="94"/>
                    <a:pt x="35" y="86"/>
                  </a:cubicBezTo>
                  <a:cubicBezTo>
                    <a:pt x="36" y="82"/>
                    <a:pt x="39" y="80"/>
                    <a:pt x="42" y="79"/>
                  </a:cubicBezTo>
                  <a:cubicBezTo>
                    <a:pt x="50" y="77"/>
                    <a:pt x="57" y="84"/>
                    <a:pt x="55" y="91"/>
                  </a:cubicBezTo>
                  <a:cubicBezTo>
                    <a:pt x="54" y="95"/>
                    <a:pt x="51" y="98"/>
                    <a:pt x="48" y="99"/>
                  </a:cubicBezTo>
                  <a:close/>
                  <a:moveTo>
                    <a:pt x="122" y="99"/>
                  </a:moveTo>
                  <a:cubicBezTo>
                    <a:pt x="114" y="101"/>
                    <a:pt x="107" y="94"/>
                    <a:pt x="109" y="86"/>
                  </a:cubicBezTo>
                  <a:cubicBezTo>
                    <a:pt x="110" y="82"/>
                    <a:pt x="113" y="80"/>
                    <a:pt x="116" y="79"/>
                  </a:cubicBezTo>
                  <a:cubicBezTo>
                    <a:pt x="124" y="77"/>
                    <a:pt x="131" y="84"/>
                    <a:pt x="129" y="91"/>
                  </a:cubicBezTo>
                  <a:cubicBezTo>
                    <a:pt x="128" y="95"/>
                    <a:pt x="125" y="98"/>
                    <a:pt x="122" y="99"/>
                  </a:cubicBezTo>
                  <a:close/>
                  <a:moveTo>
                    <a:pt x="145" y="84"/>
                  </a:moveTo>
                  <a:cubicBezTo>
                    <a:pt x="137" y="84"/>
                    <a:pt x="137" y="84"/>
                    <a:pt x="137" y="84"/>
                  </a:cubicBezTo>
                  <a:cubicBezTo>
                    <a:pt x="135" y="76"/>
                    <a:pt x="128" y="70"/>
                    <a:pt x="119" y="70"/>
                  </a:cubicBezTo>
                  <a:cubicBezTo>
                    <a:pt x="110" y="70"/>
                    <a:pt x="103" y="76"/>
                    <a:pt x="101" y="84"/>
                  </a:cubicBezTo>
                  <a:cubicBezTo>
                    <a:pt x="94" y="84"/>
                    <a:pt x="94" y="84"/>
                    <a:pt x="94" y="84"/>
                  </a:cubicBezTo>
                  <a:cubicBezTo>
                    <a:pt x="94" y="19"/>
                    <a:pt x="94" y="19"/>
                    <a:pt x="94" y="19"/>
                  </a:cubicBezTo>
                  <a:cubicBezTo>
                    <a:pt x="125" y="19"/>
                    <a:pt x="125" y="19"/>
                    <a:pt x="125" y="19"/>
                  </a:cubicBezTo>
                  <a:cubicBezTo>
                    <a:pt x="145" y="38"/>
                    <a:pt x="145" y="38"/>
                    <a:pt x="145" y="38"/>
                  </a:cubicBezTo>
                  <a:lnTo>
                    <a:pt x="145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6750" kern="1200">
                <a:ea typeface="+mn-ea"/>
                <a:cs typeface="+mn-cs"/>
              </a:endParaRPr>
            </a:p>
          </p:txBody>
        </p:sp>
        <p:sp>
          <p:nvSpPr>
            <p:cNvPr id="46" name="Freeform 334">
              <a:extLst>
                <a:ext uri="{FF2B5EF4-FFF2-40B4-BE49-F238E27FC236}">
                  <a16:creationId xmlns:a16="http://schemas.microsoft.com/office/drawing/2014/main" xmlns="" id="{21F0BCFA-CB9B-487F-B34D-CFE9284C3C8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81138" y="2212975"/>
              <a:ext cx="46038" cy="38100"/>
            </a:xfrm>
            <a:custGeom>
              <a:avLst/>
              <a:gdLst>
                <a:gd name="T0" fmla="*/ 0 w 29"/>
                <a:gd name="T1" fmla="*/ 0 h 24"/>
                <a:gd name="T2" fmla="*/ 0 w 29"/>
                <a:gd name="T3" fmla="*/ 24 h 24"/>
                <a:gd name="T4" fmla="*/ 29 w 29"/>
                <a:gd name="T5" fmla="*/ 24 h 24"/>
                <a:gd name="T6" fmla="*/ 29 w 29"/>
                <a:gd name="T7" fmla="*/ 11 h 24"/>
                <a:gd name="T8" fmla="*/ 17 w 29"/>
                <a:gd name="T9" fmla="*/ 0 h 24"/>
                <a:gd name="T10" fmla="*/ 0 w 29"/>
                <a:gd name="T11" fmla="*/ 0 h 24"/>
                <a:gd name="T12" fmla="*/ 23 w 29"/>
                <a:gd name="T13" fmla="*/ 18 h 24"/>
                <a:gd name="T14" fmla="*/ 6 w 29"/>
                <a:gd name="T15" fmla="*/ 18 h 24"/>
                <a:gd name="T16" fmla="*/ 6 w 29"/>
                <a:gd name="T17" fmla="*/ 6 h 24"/>
                <a:gd name="T18" fmla="*/ 15 w 29"/>
                <a:gd name="T19" fmla="*/ 6 h 24"/>
                <a:gd name="T20" fmla="*/ 23 w 29"/>
                <a:gd name="T21" fmla="*/ 14 h 24"/>
                <a:gd name="T22" fmla="*/ 23 w 29"/>
                <a:gd name="T23" fmla="*/ 18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" h="24">
                  <a:moveTo>
                    <a:pt x="0" y="0"/>
                  </a:moveTo>
                  <a:lnTo>
                    <a:pt x="0" y="24"/>
                  </a:lnTo>
                  <a:lnTo>
                    <a:pt x="29" y="24"/>
                  </a:lnTo>
                  <a:lnTo>
                    <a:pt x="29" y="11"/>
                  </a:lnTo>
                  <a:lnTo>
                    <a:pt x="17" y="0"/>
                  </a:lnTo>
                  <a:lnTo>
                    <a:pt x="0" y="0"/>
                  </a:lnTo>
                  <a:close/>
                  <a:moveTo>
                    <a:pt x="23" y="18"/>
                  </a:moveTo>
                  <a:lnTo>
                    <a:pt x="6" y="18"/>
                  </a:lnTo>
                  <a:lnTo>
                    <a:pt x="6" y="6"/>
                  </a:lnTo>
                  <a:lnTo>
                    <a:pt x="15" y="6"/>
                  </a:lnTo>
                  <a:lnTo>
                    <a:pt x="23" y="14"/>
                  </a:lnTo>
                  <a:lnTo>
                    <a:pt x="23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6750" kern="1200">
                <a:ea typeface="+mn-ea"/>
                <a:cs typeface="+mn-cs"/>
              </a:endParaRPr>
            </a:p>
          </p:txBody>
        </p:sp>
        <p:sp>
          <p:nvSpPr>
            <p:cNvPr id="47" name="Freeform 360">
              <a:extLst>
                <a:ext uri="{FF2B5EF4-FFF2-40B4-BE49-F238E27FC236}">
                  <a16:creationId xmlns:a16="http://schemas.microsoft.com/office/drawing/2014/main" xmlns="" id="{CF97E1E3-05A7-411F-B1EA-869D98F6F1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7475" y="2203450"/>
              <a:ext cx="44450" cy="44450"/>
            </a:xfrm>
            <a:custGeom>
              <a:avLst/>
              <a:gdLst>
                <a:gd name="T0" fmla="*/ 19 w 28"/>
                <a:gd name="T1" fmla="*/ 28 h 28"/>
                <a:gd name="T2" fmla="*/ 8 w 28"/>
                <a:gd name="T3" fmla="*/ 28 h 28"/>
                <a:gd name="T4" fmla="*/ 8 w 28"/>
                <a:gd name="T5" fmla="*/ 20 h 28"/>
                <a:gd name="T6" fmla="*/ 0 w 28"/>
                <a:gd name="T7" fmla="*/ 20 h 28"/>
                <a:gd name="T8" fmla="*/ 0 w 28"/>
                <a:gd name="T9" fmla="*/ 8 h 28"/>
                <a:gd name="T10" fmla="*/ 8 w 28"/>
                <a:gd name="T11" fmla="*/ 8 h 28"/>
                <a:gd name="T12" fmla="*/ 8 w 28"/>
                <a:gd name="T13" fmla="*/ 0 h 28"/>
                <a:gd name="T14" fmla="*/ 19 w 28"/>
                <a:gd name="T15" fmla="*/ 0 h 28"/>
                <a:gd name="T16" fmla="*/ 19 w 28"/>
                <a:gd name="T17" fmla="*/ 8 h 28"/>
                <a:gd name="T18" fmla="*/ 28 w 28"/>
                <a:gd name="T19" fmla="*/ 8 h 28"/>
                <a:gd name="T20" fmla="*/ 28 w 28"/>
                <a:gd name="T21" fmla="*/ 20 h 28"/>
                <a:gd name="T22" fmla="*/ 19 w 28"/>
                <a:gd name="T23" fmla="*/ 20 h 28"/>
                <a:gd name="T24" fmla="*/ 19 w 28"/>
                <a:gd name="T2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" h="28">
                  <a:moveTo>
                    <a:pt x="19" y="28"/>
                  </a:moveTo>
                  <a:lnTo>
                    <a:pt x="8" y="28"/>
                  </a:lnTo>
                  <a:lnTo>
                    <a:pt x="8" y="20"/>
                  </a:lnTo>
                  <a:lnTo>
                    <a:pt x="0" y="20"/>
                  </a:lnTo>
                  <a:lnTo>
                    <a:pt x="0" y="8"/>
                  </a:lnTo>
                  <a:lnTo>
                    <a:pt x="8" y="8"/>
                  </a:lnTo>
                  <a:lnTo>
                    <a:pt x="8" y="0"/>
                  </a:lnTo>
                  <a:lnTo>
                    <a:pt x="19" y="0"/>
                  </a:lnTo>
                  <a:lnTo>
                    <a:pt x="19" y="8"/>
                  </a:lnTo>
                  <a:lnTo>
                    <a:pt x="28" y="8"/>
                  </a:lnTo>
                  <a:lnTo>
                    <a:pt x="28" y="20"/>
                  </a:lnTo>
                  <a:lnTo>
                    <a:pt x="19" y="20"/>
                  </a:lnTo>
                  <a:lnTo>
                    <a:pt x="19" y="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6750" kern="1200">
                <a:ea typeface="+mn-ea"/>
                <a:cs typeface="+mn-cs"/>
              </a:endParaRPr>
            </a:p>
          </p:txBody>
        </p:sp>
      </p:grpSp>
      <p:sp>
        <p:nvSpPr>
          <p:cNvPr id="26" name="Rectangle 9">
            <a:extLst>
              <a:ext uri="{FF2B5EF4-FFF2-40B4-BE49-F238E27FC236}">
                <a16:creationId xmlns:a16="http://schemas.microsoft.com/office/drawing/2014/main" xmlns="" id="{5EEE53AF-BF9C-4302-972D-73A747203A9B}"/>
              </a:ext>
            </a:extLst>
          </p:cNvPr>
          <p:cNvSpPr/>
          <p:nvPr/>
        </p:nvSpPr>
        <p:spPr>
          <a:xfrm>
            <a:off x="4444217" y="4075911"/>
            <a:ext cx="32918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l-GR" b="1" dirty="0"/>
              <a:t>Αύξηση των διαθέσιμων και λειτουργικών κλινών Εντατικής Θεραπείας</a:t>
            </a:r>
          </a:p>
        </p:txBody>
      </p:sp>
    </p:spTree>
    <p:extLst>
      <p:ext uri="{BB962C8B-B14F-4D97-AF65-F5344CB8AC3E}">
        <p14:creationId xmlns:p14="http://schemas.microsoft.com/office/powerpoint/2010/main" val="2465766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46FEE7B9-7E72-407F-BB77-9A7177077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D36D734-0A9E-432F-A837-CE67756A0B34}"/>
              </a:ext>
            </a:extLst>
          </p:cNvPr>
          <p:cNvGrpSpPr/>
          <p:nvPr/>
        </p:nvGrpSpPr>
        <p:grpSpPr>
          <a:xfrm>
            <a:off x="588044" y="2123579"/>
            <a:ext cx="7121402" cy="3344523"/>
            <a:chOff x="588044" y="1966229"/>
            <a:chExt cx="7121402" cy="3344523"/>
          </a:xfrm>
        </p:grpSpPr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xmlns="" id="{F2FAD7BA-9F47-4F3D-8FAF-E4907D269DFF}"/>
                </a:ext>
              </a:extLst>
            </p:cNvPr>
            <p:cNvSpPr/>
            <p:nvPr/>
          </p:nvSpPr>
          <p:spPr>
            <a:xfrm>
              <a:off x="588044" y="1966229"/>
              <a:ext cx="3417892" cy="3344523"/>
            </a:xfrm>
            <a:prstGeom prst="snip2Diag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pPr algn="ctr"/>
              <a:endParaRPr lang="el-GR" sz="1050" dirty="0">
                <a:sym typeface="Georgia"/>
              </a:endParaRPr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xmlns="" id="{E8DEABFE-A12F-4EFF-812D-39E18E9E3143}"/>
                </a:ext>
              </a:extLst>
            </p:cNvPr>
            <p:cNvSpPr/>
            <p:nvPr/>
          </p:nvSpPr>
          <p:spPr>
            <a:xfrm>
              <a:off x="4291554" y="1966229"/>
              <a:ext cx="3417892" cy="3344523"/>
            </a:xfrm>
            <a:prstGeom prst="snip2DiagRect">
              <a:avLst/>
            </a:prstGeom>
            <a:solidFill>
              <a:srgbClr val="9CC7CE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pPr algn="ctr"/>
              <a:endParaRPr lang="el-GR" sz="1050" dirty="0">
                <a:sym typeface="Georgia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9A120E7-3C14-4A00-A04C-14CCAA19155A}"/>
              </a:ext>
            </a:extLst>
          </p:cNvPr>
          <p:cNvSpPr/>
          <p:nvPr/>
        </p:nvSpPr>
        <p:spPr>
          <a:xfrm>
            <a:off x="708021" y="3220276"/>
            <a:ext cx="34008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b="1" dirty="0">
                <a:solidFill>
                  <a:schemeClr val="bg1"/>
                </a:solidFill>
              </a:rPr>
              <a:t>Αύξηση χρηματοδότησης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l-GR" sz="2000" b="1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b="1" dirty="0">
                <a:solidFill>
                  <a:schemeClr val="bg1"/>
                </a:solidFill>
              </a:rPr>
              <a:t>Προσλήψεις προσωπικού</a:t>
            </a: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xmlns="" id="{ECB1FE7E-4029-42C0-930E-C4A257F393C8}"/>
              </a:ext>
            </a:extLst>
          </p:cNvPr>
          <p:cNvSpPr/>
          <p:nvPr/>
        </p:nvSpPr>
        <p:spPr>
          <a:xfrm>
            <a:off x="426128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32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Ενίσχυση ανθρώπινου δυναμικού και υπηρεσιών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88A94189-2E03-403F-9A20-50C120D153F2}"/>
              </a:ext>
            </a:extLst>
          </p:cNvPr>
          <p:cNvGrpSpPr>
            <a:grpSpLocks noChangeAspect="1"/>
          </p:cNvGrpSpPr>
          <p:nvPr/>
        </p:nvGrpSpPr>
        <p:grpSpPr>
          <a:xfrm>
            <a:off x="810709" y="2300968"/>
            <a:ext cx="864000" cy="864000"/>
            <a:chOff x="4175125" y="284163"/>
            <a:chExt cx="938213" cy="939800"/>
          </a:xfrm>
          <a:solidFill>
            <a:schemeClr val="bg1"/>
          </a:solidFill>
        </p:grpSpPr>
        <p:sp>
          <p:nvSpPr>
            <p:cNvPr id="36" name="Freeform 195">
              <a:extLst>
                <a:ext uri="{FF2B5EF4-FFF2-40B4-BE49-F238E27FC236}">
                  <a16:creationId xmlns:a16="http://schemas.microsoft.com/office/drawing/2014/main" xmlns="" id="{7F98F06C-3692-4417-967B-50868AB3F0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75125" y="284163"/>
              <a:ext cx="938213" cy="939800"/>
            </a:xfrm>
            <a:custGeom>
              <a:avLst/>
              <a:gdLst>
                <a:gd name="T0" fmla="*/ 0 w 576"/>
                <a:gd name="T1" fmla="*/ 576 h 576"/>
                <a:gd name="T2" fmla="*/ 576 w 576"/>
                <a:gd name="T3" fmla="*/ 0 h 576"/>
                <a:gd name="T4" fmla="*/ 551 w 576"/>
                <a:gd name="T5" fmla="*/ 25 h 576"/>
                <a:gd name="T6" fmla="*/ 540 w 576"/>
                <a:gd name="T7" fmla="*/ 401 h 576"/>
                <a:gd name="T8" fmla="*/ 503 w 576"/>
                <a:gd name="T9" fmla="*/ 388 h 576"/>
                <a:gd name="T10" fmla="*/ 472 w 576"/>
                <a:gd name="T11" fmla="*/ 398 h 576"/>
                <a:gd name="T12" fmla="*/ 440 w 576"/>
                <a:gd name="T13" fmla="*/ 388 h 576"/>
                <a:gd name="T14" fmla="*/ 404 w 576"/>
                <a:gd name="T15" fmla="*/ 401 h 576"/>
                <a:gd name="T16" fmla="*/ 356 w 576"/>
                <a:gd name="T17" fmla="*/ 401 h 576"/>
                <a:gd name="T18" fmla="*/ 319 w 576"/>
                <a:gd name="T19" fmla="*/ 388 h 576"/>
                <a:gd name="T20" fmla="*/ 288 w 576"/>
                <a:gd name="T21" fmla="*/ 398 h 576"/>
                <a:gd name="T22" fmla="*/ 257 w 576"/>
                <a:gd name="T23" fmla="*/ 388 h 576"/>
                <a:gd name="T24" fmla="*/ 220 w 576"/>
                <a:gd name="T25" fmla="*/ 401 h 576"/>
                <a:gd name="T26" fmla="*/ 172 w 576"/>
                <a:gd name="T27" fmla="*/ 401 h 576"/>
                <a:gd name="T28" fmla="*/ 136 w 576"/>
                <a:gd name="T29" fmla="*/ 388 h 576"/>
                <a:gd name="T30" fmla="*/ 104 w 576"/>
                <a:gd name="T31" fmla="*/ 398 h 576"/>
                <a:gd name="T32" fmla="*/ 73 w 576"/>
                <a:gd name="T33" fmla="*/ 388 h 576"/>
                <a:gd name="T34" fmla="*/ 36 w 576"/>
                <a:gd name="T35" fmla="*/ 401 h 576"/>
                <a:gd name="T36" fmla="*/ 25 w 576"/>
                <a:gd name="T37" fmla="*/ 25 h 576"/>
                <a:gd name="T38" fmla="*/ 208 w 576"/>
                <a:gd name="T39" fmla="*/ 471 h 576"/>
                <a:gd name="T40" fmla="*/ 228 w 576"/>
                <a:gd name="T41" fmla="*/ 424 h 576"/>
                <a:gd name="T42" fmla="*/ 264 w 576"/>
                <a:gd name="T43" fmla="*/ 411 h 576"/>
                <a:gd name="T44" fmla="*/ 312 w 576"/>
                <a:gd name="T45" fmla="*/ 411 h 576"/>
                <a:gd name="T46" fmla="*/ 348 w 576"/>
                <a:gd name="T47" fmla="*/ 424 h 576"/>
                <a:gd name="T48" fmla="*/ 368 w 576"/>
                <a:gd name="T49" fmla="*/ 471 h 576"/>
                <a:gd name="T50" fmla="*/ 208 w 576"/>
                <a:gd name="T51" fmla="*/ 552 h 576"/>
                <a:gd name="T52" fmla="*/ 25 w 576"/>
                <a:gd name="T53" fmla="*/ 471 h 576"/>
                <a:gd name="T54" fmla="*/ 44 w 576"/>
                <a:gd name="T55" fmla="*/ 424 h 576"/>
                <a:gd name="T56" fmla="*/ 80 w 576"/>
                <a:gd name="T57" fmla="*/ 411 h 576"/>
                <a:gd name="T58" fmla="*/ 128 w 576"/>
                <a:gd name="T59" fmla="*/ 411 h 576"/>
                <a:gd name="T60" fmla="*/ 164 w 576"/>
                <a:gd name="T61" fmla="*/ 424 h 576"/>
                <a:gd name="T62" fmla="*/ 184 w 576"/>
                <a:gd name="T63" fmla="*/ 471 h 576"/>
                <a:gd name="T64" fmla="*/ 25 w 576"/>
                <a:gd name="T65" fmla="*/ 552 h 576"/>
                <a:gd name="T66" fmla="*/ 392 w 576"/>
                <a:gd name="T67" fmla="*/ 552 h 576"/>
                <a:gd name="T68" fmla="*/ 396 w 576"/>
                <a:gd name="T69" fmla="*/ 440 h 576"/>
                <a:gd name="T70" fmla="*/ 447 w 576"/>
                <a:gd name="T71" fmla="*/ 412 h 576"/>
                <a:gd name="T72" fmla="*/ 472 w 576"/>
                <a:gd name="T73" fmla="*/ 422 h 576"/>
                <a:gd name="T74" fmla="*/ 496 w 576"/>
                <a:gd name="T75" fmla="*/ 412 h 576"/>
                <a:gd name="T76" fmla="*/ 547 w 576"/>
                <a:gd name="T77" fmla="*/ 440 h 576"/>
                <a:gd name="T78" fmla="*/ 551 w 576"/>
                <a:gd name="T79" fmla="*/ 552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76" h="576">
                  <a:moveTo>
                    <a:pt x="0" y="0"/>
                  </a:moveTo>
                  <a:cubicBezTo>
                    <a:pt x="0" y="576"/>
                    <a:pt x="0" y="576"/>
                    <a:pt x="0" y="576"/>
                  </a:cubicBezTo>
                  <a:cubicBezTo>
                    <a:pt x="576" y="576"/>
                    <a:pt x="576" y="576"/>
                    <a:pt x="576" y="576"/>
                  </a:cubicBezTo>
                  <a:cubicBezTo>
                    <a:pt x="576" y="0"/>
                    <a:pt x="576" y="0"/>
                    <a:pt x="576" y="0"/>
                  </a:cubicBezTo>
                  <a:lnTo>
                    <a:pt x="0" y="0"/>
                  </a:lnTo>
                  <a:close/>
                  <a:moveTo>
                    <a:pt x="551" y="25"/>
                  </a:moveTo>
                  <a:cubicBezTo>
                    <a:pt x="551" y="406"/>
                    <a:pt x="551" y="406"/>
                    <a:pt x="551" y="406"/>
                  </a:cubicBezTo>
                  <a:cubicBezTo>
                    <a:pt x="548" y="404"/>
                    <a:pt x="544" y="402"/>
                    <a:pt x="540" y="401"/>
                  </a:cubicBezTo>
                  <a:cubicBezTo>
                    <a:pt x="531" y="397"/>
                    <a:pt x="519" y="393"/>
                    <a:pt x="504" y="388"/>
                  </a:cubicBezTo>
                  <a:cubicBezTo>
                    <a:pt x="503" y="388"/>
                    <a:pt x="503" y="388"/>
                    <a:pt x="503" y="388"/>
                  </a:cubicBezTo>
                  <a:cubicBezTo>
                    <a:pt x="489" y="383"/>
                    <a:pt x="481" y="390"/>
                    <a:pt x="477" y="396"/>
                  </a:cubicBezTo>
                  <a:cubicBezTo>
                    <a:pt x="476" y="397"/>
                    <a:pt x="475" y="398"/>
                    <a:pt x="472" y="398"/>
                  </a:cubicBezTo>
                  <a:cubicBezTo>
                    <a:pt x="469" y="398"/>
                    <a:pt x="468" y="397"/>
                    <a:pt x="467" y="396"/>
                  </a:cubicBezTo>
                  <a:cubicBezTo>
                    <a:pt x="463" y="390"/>
                    <a:pt x="455" y="383"/>
                    <a:pt x="440" y="388"/>
                  </a:cubicBezTo>
                  <a:cubicBezTo>
                    <a:pt x="439" y="388"/>
                    <a:pt x="439" y="388"/>
                    <a:pt x="439" y="388"/>
                  </a:cubicBezTo>
                  <a:cubicBezTo>
                    <a:pt x="425" y="393"/>
                    <a:pt x="413" y="397"/>
                    <a:pt x="404" y="401"/>
                  </a:cubicBezTo>
                  <a:cubicBezTo>
                    <a:pt x="394" y="404"/>
                    <a:pt x="386" y="410"/>
                    <a:pt x="380" y="418"/>
                  </a:cubicBezTo>
                  <a:cubicBezTo>
                    <a:pt x="374" y="410"/>
                    <a:pt x="366" y="404"/>
                    <a:pt x="356" y="401"/>
                  </a:cubicBezTo>
                  <a:cubicBezTo>
                    <a:pt x="347" y="397"/>
                    <a:pt x="335" y="393"/>
                    <a:pt x="320" y="388"/>
                  </a:cubicBezTo>
                  <a:cubicBezTo>
                    <a:pt x="319" y="388"/>
                    <a:pt x="319" y="388"/>
                    <a:pt x="319" y="388"/>
                  </a:cubicBezTo>
                  <a:cubicBezTo>
                    <a:pt x="305" y="383"/>
                    <a:pt x="297" y="390"/>
                    <a:pt x="293" y="396"/>
                  </a:cubicBezTo>
                  <a:cubicBezTo>
                    <a:pt x="292" y="397"/>
                    <a:pt x="291" y="398"/>
                    <a:pt x="288" y="398"/>
                  </a:cubicBezTo>
                  <a:cubicBezTo>
                    <a:pt x="285" y="398"/>
                    <a:pt x="284" y="397"/>
                    <a:pt x="283" y="396"/>
                  </a:cubicBezTo>
                  <a:cubicBezTo>
                    <a:pt x="279" y="390"/>
                    <a:pt x="271" y="383"/>
                    <a:pt x="257" y="388"/>
                  </a:cubicBezTo>
                  <a:cubicBezTo>
                    <a:pt x="256" y="388"/>
                    <a:pt x="256" y="388"/>
                    <a:pt x="256" y="388"/>
                  </a:cubicBezTo>
                  <a:cubicBezTo>
                    <a:pt x="241" y="393"/>
                    <a:pt x="229" y="397"/>
                    <a:pt x="220" y="401"/>
                  </a:cubicBezTo>
                  <a:cubicBezTo>
                    <a:pt x="210" y="404"/>
                    <a:pt x="202" y="410"/>
                    <a:pt x="196" y="418"/>
                  </a:cubicBezTo>
                  <a:cubicBezTo>
                    <a:pt x="190" y="410"/>
                    <a:pt x="182" y="404"/>
                    <a:pt x="172" y="401"/>
                  </a:cubicBezTo>
                  <a:cubicBezTo>
                    <a:pt x="163" y="397"/>
                    <a:pt x="151" y="393"/>
                    <a:pt x="136" y="388"/>
                  </a:cubicBezTo>
                  <a:cubicBezTo>
                    <a:pt x="136" y="388"/>
                    <a:pt x="136" y="388"/>
                    <a:pt x="136" y="388"/>
                  </a:cubicBezTo>
                  <a:cubicBezTo>
                    <a:pt x="121" y="383"/>
                    <a:pt x="113" y="390"/>
                    <a:pt x="109" y="396"/>
                  </a:cubicBezTo>
                  <a:cubicBezTo>
                    <a:pt x="108" y="397"/>
                    <a:pt x="107" y="398"/>
                    <a:pt x="104" y="398"/>
                  </a:cubicBezTo>
                  <a:cubicBezTo>
                    <a:pt x="101" y="398"/>
                    <a:pt x="100" y="397"/>
                    <a:pt x="100" y="396"/>
                  </a:cubicBezTo>
                  <a:cubicBezTo>
                    <a:pt x="95" y="390"/>
                    <a:pt x="87" y="383"/>
                    <a:pt x="73" y="388"/>
                  </a:cubicBezTo>
                  <a:cubicBezTo>
                    <a:pt x="72" y="388"/>
                    <a:pt x="72" y="388"/>
                    <a:pt x="72" y="388"/>
                  </a:cubicBezTo>
                  <a:cubicBezTo>
                    <a:pt x="58" y="393"/>
                    <a:pt x="45" y="397"/>
                    <a:pt x="36" y="401"/>
                  </a:cubicBezTo>
                  <a:cubicBezTo>
                    <a:pt x="32" y="402"/>
                    <a:pt x="28" y="404"/>
                    <a:pt x="25" y="406"/>
                  </a:cubicBezTo>
                  <a:cubicBezTo>
                    <a:pt x="25" y="25"/>
                    <a:pt x="25" y="25"/>
                    <a:pt x="25" y="25"/>
                  </a:cubicBezTo>
                  <a:lnTo>
                    <a:pt x="551" y="25"/>
                  </a:lnTo>
                  <a:close/>
                  <a:moveTo>
                    <a:pt x="208" y="471"/>
                  </a:moveTo>
                  <a:cubicBezTo>
                    <a:pt x="209" y="467"/>
                    <a:pt x="211" y="450"/>
                    <a:pt x="213" y="440"/>
                  </a:cubicBezTo>
                  <a:cubicBezTo>
                    <a:pt x="213" y="435"/>
                    <a:pt x="218" y="428"/>
                    <a:pt x="228" y="424"/>
                  </a:cubicBezTo>
                  <a:cubicBezTo>
                    <a:pt x="237" y="421"/>
                    <a:pt x="249" y="417"/>
                    <a:pt x="264" y="412"/>
                  </a:cubicBezTo>
                  <a:cubicBezTo>
                    <a:pt x="264" y="411"/>
                    <a:pt x="264" y="411"/>
                    <a:pt x="264" y="411"/>
                  </a:cubicBezTo>
                  <a:cubicBezTo>
                    <a:pt x="270" y="419"/>
                    <a:pt x="278" y="422"/>
                    <a:pt x="288" y="422"/>
                  </a:cubicBezTo>
                  <a:cubicBezTo>
                    <a:pt x="298" y="422"/>
                    <a:pt x="306" y="419"/>
                    <a:pt x="312" y="411"/>
                  </a:cubicBezTo>
                  <a:cubicBezTo>
                    <a:pt x="313" y="412"/>
                    <a:pt x="313" y="412"/>
                    <a:pt x="313" y="412"/>
                  </a:cubicBezTo>
                  <a:cubicBezTo>
                    <a:pt x="327" y="417"/>
                    <a:pt x="339" y="421"/>
                    <a:pt x="348" y="424"/>
                  </a:cubicBezTo>
                  <a:cubicBezTo>
                    <a:pt x="358" y="428"/>
                    <a:pt x="363" y="435"/>
                    <a:pt x="364" y="440"/>
                  </a:cubicBezTo>
                  <a:cubicBezTo>
                    <a:pt x="365" y="450"/>
                    <a:pt x="367" y="467"/>
                    <a:pt x="368" y="471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208" y="552"/>
                    <a:pt x="208" y="552"/>
                    <a:pt x="208" y="552"/>
                  </a:cubicBezTo>
                  <a:lnTo>
                    <a:pt x="208" y="471"/>
                  </a:lnTo>
                  <a:close/>
                  <a:moveTo>
                    <a:pt x="25" y="471"/>
                  </a:moveTo>
                  <a:cubicBezTo>
                    <a:pt x="25" y="467"/>
                    <a:pt x="28" y="450"/>
                    <a:pt x="29" y="440"/>
                  </a:cubicBezTo>
                  <a:cubicBezTo>
                    <a:pt x="29" y="435"/>
                    <a:pt x="34" y="428"/>
                    <a:pt x="44" y="424"/>
                  </a:cubicBezTo>
                  <a:cubicBezTo>
                    <a:pt x="51" y="422"/>
                    <a:pt x="62" y="418"/>
                    <a:pt x="80" y="412"/>
                  </a:cubicBezTo>
                  <a:cubicBezTo>
                    <a:pt x="80" y="411"/>
                    <a:pt x="80" y="411"/>
                    <a:pt x="80" y="411"/>
                  </a:cubicBezTo>
                  <a:cubicBezTo>
                    <a:pt x="86" y="419"/>
                    <a:pt x="94" y="422"/>
                    <a:pt x="104" y="422"/>
                  </a:cubicBezTo>
                  <a:cubicBezTo>
                    <a:pt x="114" y="422"/>
                    <a:pt x="122" y="419"/>
                    <a:pt x="128" y="411"/>
                  </a:cubicBezTo>
                  <a:cubicBezTo>
                    <a:pt x="129" y="412"/>
                    <a:pt x="129" y="412"/>
                    <a:pt x="129" y="412"/>
                  </a:cubicBezTo>
                  <a:cubicBezTo>
                    <a:pt x="143" y="417"/>
                    <a:pt x="155" y="421"/>
                    <a:pt x="164" y="424"/>
                  </a:cubicBezTo>
                  <a:cubicBezTo>
                    <a:pt x="175" y="428"/>
                    <a:pt x="179" y="435"/>
                    <a:pt x="180" y="440"/>
                  </a:cubicBezTo>
                  <a:cubicBezTo>
                    <a:pt x="181" y="450"/>
                    <a:pt x="183" y="467"/>
                    <a:pt x="184" y="471"/>
                  </a:cubicBezTo>
                  <a:cubicBezTo>
                    <a:pt x="184" y="552"/>
                    <a:pt x="184" y="552"/>
                    <a:pt x="184" y="552"/>
                  </a:cubicBezTo>
                  <a:cubicBezTo>
                    <a:pt x="25" y="552"/>
                    <a:pt x="25" y="552"/>
                    <a:pt x="25" y="552"/>
                  </a:cubicBezTo>
                  <a:lnTo>
                    <a:pt x="25" y="471"/>
                  </a:lnTo>
                  <a:close/>
                  <a:moveTo>
                    <a:pt x="392" y="552"/>
                  </a:moveTo>
                  <a:cubicBezTo>
                    <a:pt x="392" y="471"/>
                    <a:pt x="392" y="471"/>
                    <a:pt x="392" y="471"/>
                  </a:cubicBezTo>
                  <a:cubicBezTo>
                    <a:pt x="393" y="467"/>
                    <a:pt x="395" y="450"/>
                    <a:pt x="396" y="440"/>
                  </a:cubicBezTo>
                  <a:cubicBezTo>
                    <a:pt x="397" y="435"/>
                    <a:pt x="401" y="428"/>
                    <a:pt x="412" y="424"/>
                  </a:cubicBezTo>
                  <a:cubicBezTo>
                    <a:pt x="421" y="421"/>
                    <a:pt x="433" y="417"/>
                    <a:pt x="447" y="412"/>
                  </a:cubicBezTo>
                  <a:cubicBezTo>
                    <a:pt x="448" y="411"/>
                    <a:pt x="448" y="411"/>
                    <a:pt x="448" y="411"/>
                  </a:cubicBezTo>
                  <a:cubicBezTo>
                    <a:pt x="454" y="419"/>
                    <a:pt x="462" y="422"/>
                    <a:pt x="472" y="422"/>
                  </a:cubicBezTo>
                  <a:cubicBezTo>
                    <a:pt x="482" y="422"/>
                    <a:pt x="490" y="419"/>
                    <a:pt x="496" y="411"/>
                  </a:cubicBezTo>
                  <a:cubicBezTo>
                    <a:pt x="496" y="412"/>
                    <a:pt x="496" y="412"/>
                    <a:pt x="496" y="412"/>
                  </a:cubicBezTo>
                  <a:cubicBezTo>
                    <a:pt x="511" y="417"/>
                    <a:pt x="523" y="421"/>
                    <a:pt x="532" y="424"/>
                  </a:cubicBezTo>
                  <a:cubicBezTo>
                    <a:pt x="542" y="428"/>
                    <a:pt x="547" y="435"/>
                    <a:pt x="547" y="440"/>
                  </a:cubicBezTo>
                  <a:cubicBezTo>
                    <a:pt x="548" y="450"/>
                    <a:pt x="551" y="467"/>
                    <a:pt x="551" y="471"/>
                  </a:cubicBezTo>
                  <a:cubicBezTo>
                    <a:pt x="551" y="552"/>
                    <a:pt x="551" y="552"/>
                    <a:pt x="551" y="552"/>
                  </a:cubicBezTo>
                  <a:lnTo>
                    <a:pt x="392" y="5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7" name="Freeform 196">
              <a:extLst>
                <a:ext uri="{FF2B5EF4-FFF2-40B4-BE49-F238E27FC236}">
                  <a16:creationId xmlns:a16="http://schemas.microsoft.com/office/drawing/2014/main" xmlns="" id="{EAC75F16-3BE8-4FA7-9ADE-E5A1DC4095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75138" y="601663"/>
              <a:ext cx="739775" cy="314325"/>
            </a:xfrm>
            <a:custGeom>
              <a:avLst/>
              <a:gdLst>
                <a:gd name="T0" fmla="*/ 44 w 455"/>
                <a:gd name="T1" fmla="*/ 192 h 192"/>
                <a:gd name="T2" fmla="*/ 74 w 455"/>
                <a:gd name="T3" fmla="*/ 95 h 192"/>
                <a:gd name="T4" fmla="*/ 60 w 455"/>
                <a:gd name="T5" fmla="*/ 57 h 192"/>
                <a:gd name="T6" fmla="*/ 111 w 455"/>
                <a:gd name="T7" fmla="*/ 28 h 192"/>
                <a:gd name="T8" fmla="*/ 135 w 455"/>
                <a:gd name="T9" fmla="*/ 39 h 192"/>
                <a:gd name="T10" fmla="*/ 160 w 455"/>
                <a:gd name="T11" fmla="*/ 28 h 192"/>
                <a:gd name="T12" fmla="*/ 211 w 455"/>
                <a:gd name="T13" fmla="*/ 57 h 192"/>
                <a:gd name="T14" fmla="*/ 197 w 455"/>
                <a:gd name="T15" fmla="*/ 95 h 192"/>
                <a:gd name="T16" fmla="*/ 227 w 455"/>
                <a:gd name="T17" fmla="*/ 192 h 192"/>
                <a:gd name="T18" fmla="*/ 269 w 455"/>
                <a:gd name="T19" fmla="*/ 133 h 192"/>
                <a:gd name="T20" fmla="*/ 240 w 455"/>
                <a:gd name="T21" fmla="*/ 84 h 192"/>
                <a:gd name="T22" fmla="*/ 259 w 455"/>
                <a:gd name="T23" fmla="*/ 40 h 192"/>
                <a:gd name="T24" fmla="*/ 295 w 455"/>
                <a:gd name="T25" fmla="*/ 28 h 192"/>
                <a:gd name="T26" fmla="*/ 343 w 455"/>
                <a:gd name="T27" fmla="*/ 28 h 192"/>
                <a:gd name="T28" fmla="*/ 379 w 455"/>
                <a:gd name="T29" fmla="*/ 40 h 192"/>
                <a:gd name="T30" fmla="*/ 398 w 455"/>
                <a:gd name="T31" fmla="*/ 84 h 192"/>
                <a:gd name="T32" fmla="*/ 369 w 455"/>
                <a:gd name="T33" fmla="*/ 133 h 192"/>
                <a:gd name="T34" fmla="*/ 411 w 455"/>
                <a:gd name="T35" fmla="*/ 192 h 192"/>
                <a:gd name="T36" fmla="*/ 441 w 455"/>
                <a:gd name="T37" fmla="*/ 95 h 192"/>
                <a:gd name="T38" fmla="*/ 419 w 455"/>
                <a:gd name="T39" fmla="*/ 54 h 192"/>
                <a:gd name="T40" fmla="*/ 351 w 455"/>
                <a:gd name="T41" fmla="*/ 5 h 192"/>
                <a:gd name="T42" fmla="*/ 324 w 455"/>
                <a:gd name="T43" fmla="*/ 12 h 192"/>
                <a:gd name="T44" fmla="*/ 314 w 455"/>
                <a:gd name="T45" fmla="*/ 12 h 192"/>
                <a:gd name="T46" fmla="*/ 287 w 455"/>
                <a:gd name="T47" fmla="*/ 5 h 192"/>
                <a:gd name="T48" fmla="*/ 227 w 455"/>
                <a:gd name="T49" fmla="*/ 34 h 192"/>
                <a:gd name="T50" fmla="*/ 167 w 455"/>
                <a:gd name="T51" fmla="*/ 5 h 192"/>
                <a:gd name="T52" fmla="*/ 140 w 455"/>
                <a:gd name="T53" fmla="*/ 12 h 192"/>
                <a:gd name="T54" fmla="*/ 130 w 455"/>
                <a:gd name="T55" fmla="*/ 12 h 192"/>
                <a:gd name="T56" fmla="*/ 103 w 455"/>
                <a:gd name="T57" fmla="*/ 5 h 192"/>
                <a:gd name="T58" fmla="*/ 35 w 455"/>
                <a:gd name="T59" fmla="*/ 54 h 192"/>
                <a:gd name="T60" fmla="*/ 13 w 455"/>
                <a:gd name="T61" fmla="*/ 95 h 192"/>
                <a:gd name="T62" fmla="*/ 43 w 455"/>
                <a:gd name="T63" fmla="*/ 192 h 192"/>
                <a:gd name="T64" fmla="*/ 411 w 455"/>
                <a:gd name="T65" fmla="*/ 167 h 192"/>
                <a:gd name="T66" fmla="*/ 393 w 455"/>
                <a:gd name="T67" fmla="*/ 131 h 192"/>
                <a:gd name="T68" fmla="*/ 411 w 455"/>
                <a:gd name="T69" fmla="*/ 106 h 192"/>
                <a:gd name="T70" fmla="*/ 423 w 455"/>
                <a:gd name="T71" fmla="*/ 112 h 192"/>
                <a:gd name="T72" fmla="*/ 245 w 455"/>
                <a:gd name="T73" fmla="*/ 131 h 192"/>
                <a:gd name="T74" fmla="*/ 227 w 455"/>
                <a:gd name="T75" fmla="*/ 167 h 192"/>
                <a:gd name="T76" fmla="*/ 215 w 455"/>
                <a:gd name="T77" fmla="*/ 112 h 192"/>
                <a:gd name="T78" fmla="*/ 227 w 455"/>
                <a:gd name="T79" fmla="*/ 106 h 192"/>
                <a:gd name="T80" fmla="*/ 245 w 455"/>
                <a:gd name="T81" fmla="*/ 131 h 192"/>
                <a:gd name="T82" fmla="*/ 43 w 455"/>
                <a:gd name="T83" fmla="*/ 106 h 192"/>
                <a:gd name="T84" fmla="*/ 56 w 455"/>
                <a:gd name="T85" fmla="*/ 112 h 192"/>
                <a:gd name="T86" fmla="*/ 44 w 455"/>
                <a:gd name="T87" fmla="*/ 167 h 192"/>
                <a:gd name="T88" fmla="*/ 26 w 455"/>
                <a:gd name="T89" fmla="*/ 131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55" h="192">
                  <a:moveTo>
                    <a:pt x="43" y="192"/>
                  </a:moveTo>
                  <a:cubicBezTo>
                    <a:pt x="44" y="192"/>
                    <a:pt x="44" y="192"/>
                    <a:pt x="44" y="192"/>
                  </a:cubicBezTo>
                  <a:cubicBezTo>
                    <a:pt x="62" y="192"/>
                    <a:pt x="83" y="174"/>
                    <a:pt x="86" y="133"/>
                  </a:cubicBezTo>
                  <a:cubicBezTo>
                    <a:pt x="87" y="114"/>
                    <a:pt x="80" y="102"/>
                    <a:pt x="74" y="95"/>
                  </a:cubicBezTo>
                  <a:cubicBezTo>
                    <a:pt x="68" y="89"/>
                    <a:pt x="62" y="86"/>
                    <a:pt x="56" y="84"/>
                  </a:cubicBezTo>
                  <a:cubicBezTo>
                    <a:pt x="57" y="77"/>
                    <a:pt x="59" y="65"/>
                    <a:pt x="60" y="57"/>
                  </a:cubicBezTo>
                  <a:cubicBezTo>
                    <a:pt x="60" y="52"/>
                    <a:pt x="65" y="44"/>
                    <a:pt x="75" y="40"/>
                  </a:cubicBezTo>
                  <a:cubicBezTo>
                    <a:pt x="87" y="36"/>
                    <a:pt x="103" y="31"/>
                    <a:pt x="111" y="28"/>
                  </a:cubicBezTo>
                  <a:cubicBezTo>
                    <a:pt x="111" y="28"/>
                    <a:pt x="111" y="28"/>
                    <a:pt x="111" y="28"/>
                  </a:cubicBezTo>
                  <a:cubicBezTo>
                    <a:pt x="117" y="35"/>
                    <a:pt x="125" y="39"/>
                    <a:pt x="135" y="39"/>
                  </a:cubicBezTo>
                  <a:cubicBezTo>
                    <a:pt x="145" y="39"/>
                    <a:pt x="153" y="35"/>
                    <a:pt x="159" y="28"/>
                  </a:cubicBezTo>
                  <a:cubicBezTo>
                    <a:pt x="160" y="28"/>
                    <a:pt x="160" y="28"/>
                    <a:pt x="160" y="28"/>
                  </a:cubicBezTo>
                  <a:cubicBezTo>
                    <a:pt x="167" y="31"/>
                    <a:pt x="183" y="36"/>
                    <a:pt x="195" y="40"/>
                  </a:cubicBezTo>
                  <a:cubicBezTo>
                    <a:pt x="206" y="44"/>
                    <a:pt x="210" y="52"/>
                    <a:pt x="211" y="57"/>
                  </a:cubicBezTo>
                  <a:cubicBezTo>
                    <a:pt x="211" y="65"/>
                    <a:pt x="213" y="77"/>
                    <a:pt x="214" y="84"/>
                  </a:cubicBezTo>
                  <a:cubicBezTo>
                    <a:pt x="208" y="86"/>
                    <a:pt x="202" y="90"/>
                    <a:pt x="197" y="95"/>
                  </a:cubicBezTo>
                  <a:cubicBezTo>
                    <a:pt x="191" y="102"/>
                    <a:pt x="184" y="114"/>
                    <a:pt x="185" y="133"/>
                  </a:cubicBezTo>
                  <a:cubicBezTo>
                    <a:pt x="188" y="174"/>
                    <a:pt x="208" y="192"/>
                    <a:pt x="227" y="192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46" y="192"/>
                    <a:pt x="266" y="174"/>
                    <a:pt x="269" y="133"/>
                  </a:cubicBezTo>
                  <a:cubicBezTo>
                    <a:pt x="271" y="114"/>
                    <a:pt x="264" y="102"/>
                    <a:pt x="257" y="95"/>
                  </a:cubicBezTo>
                  <a:cubicBezTo>
                    <a:pt x="252" y="89"/>
                    <a:pt x="246" y="86"/>
                    <a:pt x="240" y="84"/>
                  </a:cubicBezTo>
                  <a:cubicBezTo>
                    <a:pt x="241" y="77"/>
                    <a:pt x="243" y="65"/>
                    <a:pt x="243" y="57"/>
                  </a:cubicBezTo>
                  <a:cubicBezTo>
                    <a:pt x="244" y="52"/>
                    <a:pt x="248" y="44"/>
                    <a:pt x="259" y="40"/>
                  </a:cubicBezTo>
                  <a:cubicBezTo>
                    <a:pt x="271" y="36"/>
                    <a:pt x="287" y="31"/>
                    <a:pt x="295" y="28"/>
                  </a:cubicBezTo>
                  <a:cubicBezTo>
                    <a:pt x="295" y="28"/>
                    <a:pt x="295" y="28"/>
                    <a:pt x="295" y="28"/>
                  </a:cubicBezTo>
                  <a:cubicBezTo>
                    <a:pt x="301" y="35"/>
                    <a:pt x="309" y="39"/>
                    <a:pt x="319" y="39"/>
                  </a:cubicBezTo>
                  <a:cubicBezTo>
                    <a:pt x="329" y="39"/>
                    <a:pt x="337" y="35"/>
                    <a:pt x="343" y="28"/>
                  </a:cubicBezTo>
                  <a:cubicBezTo>
                    <a:pt x="343" y="28"/>
                    <a:pt x="343" y="28"/>
                    <a:pt x="343" y="28"/>
                  </a:cubicBezTo>
                  <a:cubicBezTo>
                    <a:pt x="351" y="31"/>
                    <a:pt x="367" y="36"/>
                    <a:pt x="379" y="40"/>
                  </a:cubicBezTo>
                  <a:cubicBezTo>
                    <a:pt x="389" y="44"/>
                    <a:pt x="394" y="52"/>
                    <a:pt x="394" y="57"/>
                  </a:cubicBezTo>
                  <a:cubicBezTo>
                    <a:pt x="395" y="65"/>
                    <a:pt x="397" y="77"/>
                    <a:pt x="398" y="84"/>
                  </a:cubicBezTo>
                  <a:cubicBezTo>
                    <a:pt x="392" y="86"/>
                    <a:pt x="386" y="90"/>
                    <a:pt x="381" y="95"/>
                  </a:cubicBezTo>
                  <a:cubicBezTo>
                    <a:pt x="375" y="102"/>
                    <a:pt x="367" y="114"/>
                    <a:pt x="369" y="133"/>
                  </a:cubicBezTo>
                  <a:cubicBezTo>
                    <a:pt x="372" y="174"/>
                    <a:pt x="392" y="192"/>
                    <a:pt x="411" y="192"/>
                  </a:cubicBezTo>
                  <a:cubicBezTo>
                    <a:pt x="411" y="192"/>
                    <a:pt x="411" y="192"/>
                    <a:pt x="411" y="192"/>
                  </a:cubicBezTo>
                  <a:cubicBezTo>
                    <a:pt x="430" y="192"/>
                    <a:pt x="450" y="174"/>
                    <a:pt x="453" y="133"/>
                  </a:cubicBezTo>
                  <a:cubicBezTo>
                    <a:pt x="455" y="114"/>
                    <a:pt x="448" y="102"/>
                    <a:pt x="441" y="95"/>
                  </a:cubicBezTo>
                  <a:cubicBezTo>
                    <a:pt x="436" y="89"/>
                    <a:pt x="429" y="85"/>
                    <a:pt x="423" y="83"/>
                  </a:cubicBezTo>
                  <a:cubicBezTo>
                    <a:pt x="422" y="79"/>
                    <a:pt x="420" y="63"/>
                    <a:pt x="419" y="54"/>
                  </a:cubicBezTo>
                  <a:cubicBezTo>
                    <a:pt x="417" y="38"/>
                    <a:pt x="405" y="24"/>
                    <a:pt x="387" y="17"/>
                  </a:cubicBezTo>
                  <a:cubicBezTo>
                    <a:pt x="375" y="13"/>
                    <a:pt x="359" y="8"/>
                    <a:pt x="351" y="5"/>
                  </a:cubicBezTo>
                  <a:cubicBezTo>
                    <a:pt x="350" y="5"/>
                    <a:pt x="350" y="5"/>
                    <a:pt x="350" y="5"/>
                  </a:cubicBezTo>
                  <a:cubicBezTo>
                    <a:pt x="336" y="0"/>
                    <a:pt x="328" y="6"/>
                    <a:pt x="324" y="12"/>
                  </a:cubicBezTo>
                  <a:cubicBezTo>
                    <a:pt x="323" y="14"/>
                    <a:pt x="322" y="14"/>
                    <a:pt x="319" y="14"/>
                  </a:cubicBezTo>
                  <a:cubicBezTo>
                    <a:pt x="316" y="14"/>
                    <a:pt x="315" y="14"/>
                    <a:pt x="314" y="12"/>
                  </a:cubicBezTo>
                  <a:cubicBezTo>
                    <a:pt x="310" y="6"/>
                    <a:pt x="302" y="0"/>
                    <a:pt x="287" y="5"/>
                  </a:cubicBezTo>
                  <a:cubicBezTo>
                    <a:pt x="287" y="5"/>
                    <a:pt x="287" y="5"/>
                    <a:pt x="287" y="5"/>
                  </a:cubicBezTo>
                  <a:cubicBezTo>
                    <a:pt x="279" y="8"/>
                    <a:pt x="263" y="13"/>
                    <a:pt x="251" y="17"/>
                  </a:cubicBezTo>
                  <a:cubicBezTo>
                    <a:pt x="241" y="21"/>
                    <a:pt x="233" y="27"/>
                    <a:pt x="227" y="34"/>
                  </a:cubicBezTo>
                  <a:cubicBezTo>
                    <a:pt x="221" y="27"/>
                    <a:pt x="213" y="21"/>
                    <a:pt x="203" y="17"/>
                  </a:cubicBezTo>
                  <a:cubicBezTo>
                    <a:pt x="191" y="13"/>
                    <a:pt x="175" y="8"/>
                    <a:pt x="167" y="5"/>
                  </a:cubicBezTo>
                  <a:cubicBezTo>
                    <a:pt x="167" y="5"/>
                    <a:pt x="167" y="5"/>
                    <a:pt x="167" y="5"/>
                  </a:cubicBezTo>
                  <a:cubicBezTo>
                    <a:pt x="152" y="0"/>
                    <a:pt x="144" y="6"/>
                    <a:pt x="140" y="12"/>
                  </a:cubicBezTo>
                  <a:cubicBezTo>
                    <a:pt x="139" y="14"/>
                    <a:pt x="138" y="14"/>
                    <a:pt x="135" y="14"/>
                  </a:cubicBezTo>
                  <a:cubicBezTo>
                    <a:pt x="132" y="14"/>
                    <a:pt x="131" y="14"/>
                    <a:pt x="130" y="12"/>
                  </a:cubicBezTo>
                  <a:cubicBezTo>
                    <a:pt x="126" y="6"/>
                    <a:pt x="118" y="0"/>
                    <a:pt x="104" y="5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95" y="8"/>
                    <a:pt x="79" y="13"/>
                    <a:pt x="67" y="17"/>
                  </a:cubicBezTo>
                  <a:cubicBezTo>
                    <a:pt x="49" y="24"/>
                    <a:pt x="37" y="38"/>
                    <a:pt x="35" y="54"/>
                  </a:cubicBezTo>
                  <a:cubicBezTo>
                    <a:pt x="34" y="63"/>
                    <a:pt x="32" y="79"/>
                    <a:pt x="31" y="83"/>
                  </a:cubicBezTo>
                  <a:cubicBezTo>
                    <a:pt x="25" y="86"/>
                    <a:pt x="19" y="89"/>
                    <a:pt x="13" y="95"/>
                  </a:cubicBezTo>
                  <a:cubicBezTo>
                    <a:pt x="7" y="102"/>
                    <a:pt x="0" y="114"/>
                    <a:pt x="1" y="133"/>
                  </a:cubicBezTo>
                  <a:cubicBezTo>
                    <a:pt x="4" y="174"/>
                    <a:pt x="24" y="192"/>
                    <a:pt x="43" y="192"/>
                  </a:cubicBezTo>
                  <a:close/>
                  <a:moveTo>
                    <a:pt x="429" y="131"/>
                  </a:moveTo>
                  <a:cubicBezTo>
                    <a:pt x="427" y="156"/>
                    <a:pt x="417" y="167"/>
                    <a:pt x="411" y="167"/>
                  </a:cubicBezTo>
                  <a:cubicBezTo>
                    <a:pt x="411" y="167"/>
                    <a:pt x="411" y="167"/>
                    <a:pt x="411" y="167"/>
                  </a:cubicBezTo>
                  <a:cubicBezTo>
                    <a:pt x="405" y="167"/>
                    <a:pt x="395" y="156"/>
                    <a:pt x="393" y="131"/>
                  </a:cubicBezTo>
                  <a:cubicBezTo>
                    <a:pt x="393" y="123"/>
                    <a:pt x="395" y="116"/>
                    <a:pt x="399" y="112"/>
                  </a:cubicBezTo>
                  <a:cubicBezTo>
                    <a:pt x="403" y="107"/>
                    <a:pt x="409" y="106"/>
                    <a:pt x="411" y="106"/>
                  </a:cubicBezTo>
                  <a:cubicBezTo>
                    <a:pt x="411" y="106"/>
                    <a:pt x="411" y="106"/>
                    <a:pt x="411" y="106"/>
                  </a:cubicBezTo>
                  <a:cubicBezTo>
                    <a:pt x="413" y="106"/>
                    <a:pt x="419" y="107"/>
                    <a:pt x="423" y="112"/>
                  </a:cubicBezTo>
                  <a:cubicBezTo>
                    <a:pt x="428" y="116"/>
                    <a:pt x="429" y="123"/>
                    <a:pt x="429" y="131"/>
                  </a:cubicBezTo>
                  <a:close/>
                  <a:moveTo>
                    <a:pt x="245" y="131"/>
                  </a:moveTo>
                  <a:cubicBezTo>
                    <a:pt x="243" y="156"/>
                    <a:pt x="234" y="167"/>
                    <a:pt x="227" y="167"/>
                  </a:cubicBezTo>
                  <a:cubicBezTo>
                    <a:pt x="227" y="167"/>
                    <a:pt x="227" y="167"/>
                    <a:pt x="227" y="167"/>
                  </a:cubicBezTo>
                  <a:cubicBezTo>
                    <a:pt x="221" y="167"/>
                    <a:pt x="211" y="156"/>
                    <a:pt x="210" y="131"/>
                  </a:cubicBezTo>
                  <a:cubicBezTo>
                    <a:pt x="209" y="123"/>
                    <a:pt x="211" y="116"/>
                    <a:pt x="215" y="112"/>
                  </a:cubicBezTo>
                  <a:cubicBezTo>
                    <a:pt x="219" y="107"/>
                    <a:pt x="225" y="106"/>
                    <a:pt x="227" y="106"/>
                  </a:cubicBezTo>
                  <a:cubicBezTo>
                    <a:pt x="227" y="106"/>
                    <a:pt x="227" y="106"/>
                    <a:pt x="227" y="106"/>
                  </a:cubicBezTo>
                  <a:cubicBezTo>
                    <a:pt x="229" y="106"/>
                    <a:pt x="235" y="107"/>
                    <a:pt x="239" y="112"/>
                  </a:cubicBezTo>
                  <a:cubicBezTo>
                    <a:pt x="244" y="116"/>
                    <a:pt x="245" y="123"/>
                    <a:pt x="245" y="131"/>
                  </a:cubicBezTo>
                  <a:close/>
                  <a:moveTo>
                    <a:pt x="31" y="112"/>
                  </a:moveTo>
                  <a:cubicBezTo>
                    <a:pt x="35" y="107"/>
                    <a:pt x="41" y="106"/>
                    <a:pt x="43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6" y="106"/>
                    <a:pt x="51" y="107"/>
                    <a:pt x="56" y="112"/>
                  </a:cubicBezTo>
                  <a:cubicBezTo>
                    <a:pt x="60" y="116"/>
                    <a:pt x="62" y="123"/>
                    <a:pt x="61" y="131"/>
                  </a:cubicBezTo>
                  <a:cubicBezTo>
                    <a:pt x="59" y="156"/>
                    <a:pt x="50" y="167"/>
                    <a:pt x="44" y="167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37" y="167"/>
                    <a:pt x="27" y="156"/>
                    <a:pt x="26" y="131"/>
                  </a:cubicBezTo>
                  <a:cubicBezTo>
                    <a:pt x="25" y="123"/>
                    <a:pt x="27" y="116"/>
                    <a:pt x="31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8" name="Freeform 197">
              <a:extLst>
                <a:ext uri="{FF2B5EF4-FFF2-40B4-BE49-F238E27FC236}">
                  <a16:creationId xmlns:a16="http://schemas.microsoft.com/office/drawing/2014/main" xmlns="" id="{B869244E-AD2B-4375-9D8A-431E1BE5D92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24363" y="428625"/>
              <a:ext cx="141288" cy="179388"/>
            </a:xfrm>
            <a:custGeom>
              <a:avLst/>
              <a:gdLst>
                <a:gd name="T0" fmla="*/ 43 w 87"/>
                <a:gd name="T1" fmla="*/ 110 h 110"/>
                <a:gd name="T2" fmla="*/ 44 w 87"/>
                <a:gd name="T3" fmla="*/ 110 h 110"/>
                <a:gd name="T4" fmla="*/ 85 w 87"/>
                <a:gd name="T5" fmla="*/ 52 h 110"/>
                <a:gd name="T6" fmla="*/ 74 w 87"/>
                <a:gd name="T7" fmla="*/ 14 h 110"/>
                <a:gd name="T8" fmla="*/ 44 w 87"/>
                <a:gd name="T9" fmla="*/ 0 h 110"/>
                <a:gd name="T10" fmla="*/ 43 w 87"/>
                <a:gd name="T11" fmla="*/ 0 h 110"/>
                <a:gd name="T12" fmla="*/ 13 w 87"/>
                <a:gd name="T13" fmla="*/ 14 h 110"/>
                <a:gd name="T14" fmla="*/ 1 w 87"/>
                <a:gd name="T15" fmla="*/ 52 h 110"/>
                <a:gd name="T16" fmla="*/ 43 w 87"/>
                <a:gd name="T17" fmla="*/ 110 h 110"/>
                <a:gd name="T18" fmla="*/ 31 w 87"/>
                <a:gd name="T19" fmla="*/ 30 h 110"/>
                <a:gd name="T20" fmla="*/ 43 w 87"/>
                <a:gd name="T21" fmla="*/ 24 h 110"/>
                <a:gd name="T22" fmla="*/ 44 w 87"/>
                <a:gd name="T23" fmla="*/ 24 h 110"/>
                <a:gd name="T24" fmla="*/ 56 w 87"/>
                <a:gd name="T25" fmla="*/ 30 h 110"/>
                <a:gd name="T26" fmla="*/ 61 w 87"/>
                <a:gd name="T27" fmla="*/ 50 h 110"/>
                <a:gd name="T28" fmla="*/ 44 w 87"/>
                <a:gd name="T29" fmla="*/ 85 h 110"/>
                <a:gd name="T30" fmla="*/ 43 w 87"/>
                <a:gd name="T31" fmla="*/ 85 h 110"/>
                <a:gd name="T32" fmla="*/ 26 w 87"/>
                <a:gd name="T33" fmla="*/ 50 h 110"/>
                <a:gd name="T34" fmla="*/ 31 w 87"/>
                <a:gd name="T35" fmla="*/ 3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110">
                  <a:moveTo>
                    <a:pt x="43" y="110"/>
                  </a:moveTo>
                  <a:cubicBezTo>
                    <a:pt x="44" y="110"/>
                    <a:pt x="44" y="110"/>
                    <a:pt x="44" y="110"/>
                  </a:cubicBezTo>
                  <a:cubicBezTo>
                    <a:pt x="62" y="110"/>
                    <a:pt x="83" y="92"/>
                    <a:pt x="85" y="52"/>
                  </a:cubicBezTo>
                  <a:cubicBezTo>
                    <a:pt x="87" y="32"/>
                    <a:pt x="80" y="20"/>
                    <a:pt x="74" y="14"/>
                  </a:cubicBezTo>
                  <a:cubicBezTo>
                    <a:pt x="64" y="3"/>
                    <a:pt x="51" y="0"/>
                    <a:pt x="4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5" y="0"/>
                    <a:pt x="23" y="3"/>
                    <a:pt x="13" y="14"/>
                  </a:cubicBezTo>
                  <a:cubicBezTo>
                    <a:pt x="7" y="20"/>
                    <a:pt x="0" y="32"/>
                    <a:pt x="1" y="52"/>
                  </a:cubicBezTo>
                  <a:cubicBezTo>
                    <a:pt x="4" y="92"/>
                    <a:pt x="24" y="110"/>
                    <a:pt x="43" y="110"/>
                  </a:cubicBezTo>
                  <a:close/>
                  <a:moveTo>
                    <a:pt x="31" y="30"/>
                  </a:moveTo>
                  <a:cubicBezTo>
                    <a:pt x="35" y="26"/>
                    <a:pt x="41" y="24"/>
                    <a:pt x="43" y="24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5" y="24"/>
                    <a:pt x="51" y="26"/>
                    <a:pt x="56" y="30"/>
                  </a:cubicBezTo>
                  <a:cubicBezTo>
                    <a:pt x="60" y="35"/>
                    <a:pt x="62" y="41"/>
                    <a:pt x="61" y="50"/>
                  </a:cubicBezTo>
                  <a:cubicBezTo>
                    <a:pt x="59" y="74"/>
                    <a:pt x="50" y="85"/>
                    <a:pt x="44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37" y="85"/>
                    <a:pt x="27" y="74"/>
                    <a:pt x="26" y="50"/>
                  </a:cubicBezTo>
                  <a:cubicBezTo>
                    <a:pt x="25" y="41"/>
                    <a:pt x="27" y="35"/>
                    <a:pt x="3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9" name="Freeform 198">
              <a:extLst>
                <a:ext uri="{FF2B5EF4-FFF2-40B4-BE49-F238E27FC236}">
                  <a16:creationId xmlns:a16="http://schemas.microsoft.com/office/drawing/2014/main" xmlns="" id="{1F7486B5-E141-4601-9DBF-53CA6A541C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24400" y="428625"/>
              <a:ext cx="141288" cy="179388"/>
            </a:xfrm>
            <a:custGeom>
              <a:avLst/>
              <a:gdLst>
                <a:gd name="T0" fmla="*/ 43 w 87"/>
                <a:gd name="T1" fmla="*/ 110 h 110"/>
                <a:gd name="T2" fmla="*/ 43 w 87"/>
                <a:gd name="T3" fmla="*/ 110 h 110"/>
                <a:gd name="T4" fmla="*/ 85 w 87"/>
                <a:gd name="T5" fmla="*/ 52 h 110"/>
                <a:gd name="T6" fmla="*/ 73 w 87"/>
                <a:gd name="T7" fmla="*/ 14 h 110"/>
                <a:gd name="T8" fmla="*/ 43 w 87"/>
                <a:gd name="T9" fmla="*/ 0 h 110"/>
                <a:gd name="T10" fmla="*/ 43 w 87"/>
                <a:gd name="T11" fmla="*/ 0 h 110"/>
                <a:gd name="T12" fmla="*/ 13 w 87"/>
                <a:gd name="T13" fmla="*/ 14 h 110"/>
                <a:gd name="T14" fmla="*/ 1 w 87"/>
                <a:gd name="T15" fmla="*/ 52 h 110"/>
                <a:gd name="T16" fmla="*/ 43 w 87"/>
                <a:gd name="T17" fmla="*/ 110 h 110"/>
                <a:gd name="T18" fmla="*/ 31 w 87"/>
                <a:gd name="T19" fmla="*/ 30 h 110"/>
                <a:gd name="T20" fmla="*/ 43 w 87"/>
                <a:gd name="T21" fmla="*/ 24 h 110"/>
                <a:gd name="T22" fmla="*/ 43 w 87"/>
                <a:gd name="T23" fmla="*/ 24 h 110"/>
                <a:gd name="T24" fmla="*/ 55 w 87"/>
                <a:gd name="T25" fmla="*/ 30 h 110"/>
                <a:gd name="T26" fmla="*/ 61 w 87"/>
                <a:gd name="T27" fmla="*/ 50 h 110"/>
                <a:gd name="T28" fmla="*/ 43 w 87"/>
                <a:gd name="T29" fmla="*/ 85 h 110"/>
                <a:gd name="T30" fmla="*/ 43 w 87"/>
                <a:gd name="T31" fmla="*/ 85 h 110"/>
                <a:gd name="T32" fmla="*/ 25 w 87"/>
                <a:gd name="T33" fmla="*/ 50 h 110"/>
                <a:gd name="T34" fmla="*/ 31 w 87"/>
                <a:gd name="T35" fmla="*/ 3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7" h="110">
                  <a:moveTo>
                    <a:pt x="43" y="110"/>
                  </a:moveTo>
                  <a:cubicBezTo>
                    <a:pt x="43" y="110"/>
                    <a:pt x="43" y="110"/>
                    <a:pt x="43" y="110"/>
                  </a:cubicBezTo>
                  <a:cubicBezTo>
                    <a:pt x="62" y="110"/>
                    <a:pt x="82" y="92"/>
                    <a:pt x="85" y="52"/>
                  </a:cubicBezTo>
                  <a:cubicBezTo>
                    <a:pt x="87" y="32"/>
                    <a:pt x="80" y="20"/>
                    <a:pt x="73" y="14"/>
                  </a:cubicBezTo>
                  <a:cubicBezTo>
                    <a:pt x="64" y="3"/>
                    <a:pt x="51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5" y="0"/>
                    <a:pt x="22" y="3"/>
                    <a:pt x="13" y="14"/>
                  </a:cubicBezTo>
                  <a:cubicBezTo>
                    <a:pt x="7" y="20"/>
                    <a:pt x="0" y="32"/>
                    <a:pt x="1" y="52"/>
                  </a:cubicBezTo>
                  <a:cubicBezTo>
                    <a:pt x="4" y="92"/>
                    <a:pt x="24" y="110"/>
                    <a:pt x="43" y="110"/>
                  </a:cubicBezTo>
                  <a:close/>
                  <a:moveTo>
                    <a:pt x="31" y="30"/>
                  </a:moveTo>
                  <a:cubicBezTo>
                    <a:pt x="35" y="26"/>
                    <a:pt x="41" y="24"/>
                    <a:pt x="43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5" y="24"/>
                    <a:pt x="51" y="26"/>
                    <a:pt x="55" y="30"/>
                  </a:cubicBezTo>
                  <a:cubicBezTo>
                    <a:pt x="60" y="35"/>
                    <a:pt x="61" y="41"/>
                    <a:pt x="61" y="50"/>
                  </a:cubicBezTo>
                  <a:cubicBezTo>
                    <a:pt x="59" y="74"/>
                    <a:pt x="50" y="85"/>
                    <a:pt x="43" y="85"/>
                  </a:cubicBezTo>
                  <a:cubicBezTo>
                    <a:pt x="43" y="85"/>
                    <a:pt x="43" y="85"/>
                    <a:pt x="43" y="85"/>
                  </a:cubicBezTo>
                  <a:cubicBezTo>
                    <a:pt x="37" y="85"/>
                    <a:pt x="27" y="74"/>
                    <a:pt x="25" y="50"/>
                  </a:cubicBezTo>
                  <a:cubicBezTo>
                    <a:pt x="25" y="41"/>
                    <a:pt x="27" y="35"/>
                    <a:pt x="31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718323A-D925-4889-833E-4443CBDDC03B}"/>
              </a:ext>
            </a:extLst>
          </p:cNvPr>
          <p:cNvSpPr/>
          <p:nvPr/>
        </p:nvSpPr>
        <p:spPr>
          <a:xfrm>
            <a:off x="4420658" y="3218499"/>
            <a:ext cx="32887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Οι νέες υπηρεσίες συνεχίζουν να παρέχονται  (πχ. λειτουργία γραμμής ψυχοκοινωνικής   υποστήριξης πολιτών) </a:t>
            </a:r>
          </a:p>
          <a:p>
            <a:endParaRPr lang="el-GR" sz="2000" b="1" dirty="0"/>
          </a:p>
        </p:txBody>
      </p:sp>
      <p:sp>
        <p:nvSpPr>
          <p:cNvPr id="31" name="Freeform 23">
            <a:extLst>
              <a:ext uri="{FF2B5EF4-FFF2-40B4-BE49-F238E27FC236}">
                <a16:creationId xmlns:a16="http://schemas.microsoft.com/office/drawing/2014/main" xmlns="" id="{241E24CB-5F90-43EC-A0DC-47E4A7ED9CD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4487875" y="2306388"/>
            <a:ext cx="861820" cy="864000"/>
          </a:xfrm>
          <a:custGeom>
            <a:avLst/>
            <a:gdLst>
              <a:gd name="T0" fmla="*/ 346 w 346"/>
              <a:gd name="T1" fmla="*/ 0 h 347"/>
              <a:gd name="T2" fmla="*/ 0 w 346"/>
              <a:gd name="T3" fmla="*/ 0 h 347"/>
              <a:gd name="T4" fmla="*/ 0 w 346"/>
              <a:gd name="T5" fmla="*/ 347 h 347"/>
              <a:gd name="T6" fmla="*/ 346 w 346"/>
              <a:gd name="T7" fmla="*/ 347 h 347"/>
              <a:gd name="T8" fmla="*/ 346 w 346"/>
              <a:gd name="T9" fmla="*/ 347 h 347"/>
              <a:gd name="T10" fmla="*/ 346 w 346"/>
              <a:gd name="T11" fmla="*/ 0 h 347"/>
              <a:gd name="T12" fmla="*/ 14 w 346"/>
              <a:gd name="T13" fmla="*/ 319 h 347"/>
              <a:gd name="T14" fmla="*/ 68 w 346"/>
              <a:gd name="T15" fmla="*/ 265 h 347"/>
              <a:gd name="T16" fmla="*/ 68 w 346"/>
              <a:gd name="T17" fmla="*/ 265 h 347"/>
              <a:gd name="T18" fmla="*/ 103 w 346"/>
              <a:gd name="T19" fmla="*/ 231 h 347"/>
              <a:gd name="T20" fmla="*/ 109 w 346"/>
              <a:gd name="T21" fmla="*/ 228 h 347"/>
              <a:gd name="T22" fmla="*/ 189 w 346"/>
              <a:gd name="T23" fmla="*/ 228 h 347"/>
              <a:gd name="T24" fmla="*/ 198 w 346"/>
              <a:gd name="T25" fmla="*/ 237 h 347"/>
              <a:gd name="T26" fmla="*/ 189 w 346"/>
              <a:gd name="T27" fmla="*/ 246 h 347"/>
              <a:gd name="T28" fmla="*/ 116 w 346"/>
              <a:gd name="T29" fmla="*/ 246 h 347"/>
              <a:gd name="T30" fmla="*/ 116 w 346"/>
              <a:gd name="T31" fmla="*/ 261 h 347"/>
              <a:gd name="T32" fmla="*/ 189 w 346"/>
              <a:gd name="T33" fmla="*/ 261 h 347"/>
              <a:gd name="T34" fmla="*/ 214 w 346"/>
              <a:gd name="T35" fmla="*/ 252 h 347"/>
              <a:gd name="T36" fmla="*/ 280 w 346"/>
              <a:gd name="T37" fmla="*/ 186 h 347"/>
              <a:gd name="T38" fmla="*/ 293 w 346"/>
              <a:gd name="T39" fmla="*/ 185 h 347"/>
              <a:gd name="T40" fmla="*/ 296 w 346"/>
              <a:gd name="T41" fmla="*/ 192 h 347"/>
              <a:gd name="T42" fmla="*/ 293 w 346"/>
              <a:gd name="T43" fmla="*/ 198 h 347"/>
              <a:gd name="T44" fmla="*/ 208 w 346"/>
              <a:gd name="T45" fmla="*/ 284 h 347"/>
              <a:gd name="T46" fmla="*/ 202 w 346"/>
              <a:gd name="T47" fmla="*/ 286 h 347"/>
              <a:gd name="T48" fmla="*/ 125 w 346"/>
              <a:gd name="T49" fmla="*/ 286 h 347"/>
              <a:gd name="T50" fmla="*/ 79 w 346"/>
              <a:gd name="T51" fmla="*/ 332 h 347"/>
              <a:gd name="T52" fmla="*/ 14 w 346"/>
              <a:gd name="T53" fmla="*/ 332 h 347"/>
              <a:gd name="T54" fmla="*/ 14 w 346"/>
              <a:gd name="T55" fmla="*/ 319 h 347"/>
              <a:gd name="T56" fmla="*/ 100 w 346"/>
              <a:gd name="T57" fmla="*/ 332 h 347"/>
              <a:gd name="T58" fmla="*/ 131 w 346"/>
              <a:gd name="T59" fmla="*/ 301 h 347"/>
              <a:gd name="T60" fmla="*/ 202 w 346"/>
              <a:gd name="T61" fmla="*/ 301 h 347"/>
              <a:gd name="T62" fmla="*/ 218 w 346"/>
              <a:gd name="T63" fmla="*/ 294 h 347"/>
              <a:gd name="T64" fmla="*/ 304 w 346"/>
              <a:gd name="T65" fmla="*/ 209 h 347"/>
              <a:gd name="T66" fmla="*/ 311 w 346"/>
              <a:gd name="T67" fmla="*/ 191 h 347"/>
              <a:gd name="T68" fmla="*/ 303 w 346"/>
              <a:gd name="T69" fmla="*/ 174 h 347"/>
              <a:gd name="T70" fmla="*/ 269 w 346"/>
              <a:gd name="T71" fmla="*/ 176 h 347"/>
              <a:gd name="T72" fmla="*/ 212 w 346"/>
              <a:gd name="T73" fmla="*/ 233 h 347"/>
              <a:gd name="T74" fmla="*/ 189 w 346"/>
              <a:gd name="T75" fmla="*/ 214 h 347"/>
              <a:gd name="T76" fmla="*/ 109 w 346"/>
              <a:gd name="T77" fmla="*/ 214 h 347"/>
              <a:gd name="T78" fmla="*/ 92 w 346"/>
              <a:gd name="T79" fmla="*/ 220 h 347"/>
              <a:gd name="T80" fmla="*/ 60 w 346"/>
              <a:gd name="T81" fmla="*/ 253 h 347"/>
              <a:gd name="T82" fmla="*/ 60 w 346"/>
              <a:gd name="T83" fmla="*/ 253 h 347"/>
              <a:gd name="T84" fmla="*/ 14 w 346"/>
              <a:gd name="T85" fmla="*/ 298 h 347"/>
              <a:gd name="T86" fmla="*/ 14 w 346"/>
              <a:gd name="T87" fmla="*/ 15 h 347"/>
              <a:gd name="T88" fmla="*/ 331 w 346"/>
              <a:gd name="T89" fmla="*/ 15 h 347"/>
              <a:gd name="T90" fmla="*/ 331 w 346"/>
              <a:gd name="T91" fmla="*/ 332 h 347"/>
              <a:gd name="T92" fmla="*/ 100 w 346"/>
              <a:gd name="T93" fmla="*/ 332 h 347"/>
              <a:gd name="T94" fmla="*/ 175 w 346"/>
              <a:gd name="T95" fmla="*/ 109 h 347"/>
              <a:gd name="T96" fmla="*/ 216 w 346"/>
              <a:gd name="T97" fmla="*/ 109 h 347"/>
              <a:gd name="T98" fmla="*/ 216 w 346"/>
              <a:gd name="T99" fmla="*/ 124 h 347"/>
              <a:gd name="T100" fmla="*/ 175 w 346"/>
              <a:gd name="T101" fmla="*/ 124 h 347"/>
              <a:gd name="T102" fmla="*/ 175 w 346"/>
              <a:gd name="T103" fmla="*/ 165 h 347"/>
              <a:gd name="T104" fmla="*/ 160 w 346"/>
              <a:gd name="T105" fmla="*/ 165 h 347"/>
              <a:gd name="T106" fmla="*/ 160 w 346"/>
              <a:gd name="T107" fmla="*/ 124 h 347"/>
              <a:gd name="T108" fmla="*/ 120 w 346"/>
              <a:gd name="T109" fmla="*/ 124 h 347"/>
              <a:gd name="T110" fmla="*/ 120 w 346"/>
              <a:gd name="T111" fmla="*/ 109 h 347"/>
              <a:gd name="T112" fmla="*/ 160 w 346"/>
              <a:gd name="T113" fmla="*/ 109 h 347"/>
              <a:gd name="T114" fmla="*/ 160 w 346"/>
              <a:gd name="T115" fmla="*/ 69 h 347"/>
              <a:gd name="T116" fmla="*/ 175 w 346"/>
              <a:gd name="T117" fmla="*/ 69 h 347"/>
              <a:gd name="T118" fmla="*/ 175 w 346"/>
              <a:gd name="T119" fmla="*/ 109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46" h="347">
                <a:moveTo>
                  <a:pt x="346" y="0"/>
                </a:moveTo>
                <a:cubicBezTo>
                  <a:pt x="0" y="0"/>
                  <a:pt x="0" y="0"/>
                  <a:pt x="0" y="0"/>
                </a:cubicBezTo>
                <a:cubicBezTo>
                  <a:pt x="0" y="347"/>
                  <a:pt x="0" y="347"/>
                  <a:pt x="0" y="347"/>
                </a:cubicBezTo>
                <a:cubicBezTo>
                  <a:pt x="346" y="347"/>
                  <a:pt x="346" y="347"/>
                  <a:pt x="346" y="347"/>
                </a:cubicBezTo>
                <a:cubicBezTo>
                  <a:pt x="346" y="347"/>
                  <a:pt x="346" y="347"/>
                  <a:pt x="346" y="347"/>
                </a:cubicBezTo>
                <a:cubicBezTo>
                  <a:pt x="346" y="0"/>
                  <a:pt x="346" y="0"/>
                  <a:pt x="346" y="0"/>
                </a:cubicBezTo>
                <a:close/>
                <a:moveTo>
                  <a:pt x="14" y="319"/>
                </a:moveTo>
                <a:cubicBezTo>
                  <a:pt x="68" y="265"/>
                  <a:pt x="68" y="265"/>
                  <a:pt x="68" y="265"/>
                </a:cubicBezTo>
                <a:cubicBezTo>
                  <a:pt x="68" y="265"/>
                  <a:pt x="68" y="265"/>
                  <a:pt x="68" y="265"/>
                </a:cubicBezTo>
                <a:cubicBezTo>
                  <a:pt x="103" y="231"/>
                  <a:pt x="103" y="231"/>
                  <a:pt x="103" y="231"/>
                </a:cubicBezTo>
                <a:cubicBezTo>
                  <a:pt x="104" y="229"/>
                  <a:pt x="107" y="228"/>
                  <a:pt x="109" y="228"/>
                </a:cubicBezTo>
                <a:cubicBezTo>
                  <a:pt x="189" y="228"/>
                  <a:pt x="189" y="228"/>
                  <a:pt x="189" y="228"/>
                </a:cubicBezTo>
                <a:cubicBezTo>
                  <a:pt x="194" y="228"/>
                  <a:pt x="198" y="232"/>
                  <a:pt x="198" y="237"/>
                </a:cubicBezTo>
                <a:cubicBezTo>
                  <a:pt x="198" y="242"/>
                  <a:pt x="194" y="246"/>
                  <a:pt x="189" y="246"/>
                </a:cubicBezTo>
                <a:cubicBezTo>
                  <a:pt x="116" y="246"/>
                  <a:pt x="116" y="246"/>
                  <a:pt x="116" y="246"/>
                </a:cubicBezTo>
                <a:cubicBezTo>
                  <a:pt x="116" y="261"/>
                  <a:pt x="116" y="261"/>
                  <a:pt x="116" y="261"/>
                </a:cubicBezTo>
                <a:cubicBezTo>
                  <a:pt x="189" y="261"/>
                  <a:pt x="189" y="261"/>
                  <a:pt x="189" y="261"/>
                </a:cubicBezTo>
                <a:cubicBezTo>
                  <a:pt x="195" y="261"/>
                  <a:pt x="208" y="259"/>
                  <a:pt x="214" y="252"/>
                </a:cubicBezTo>
                <a:cubicBezTo>
                  <a:pt x="280" y="186"/>
                  <a:pt x="280" y="186"/>
                  <a:pt x="280" y="186"/>
                </a:cubicBezTo>
                <a:cubicBezTo>
                  <a:pt x="284" y="183"/>
                  <a:pt x="289" y="182"/>
                  <a:pt x="293" y="185"/>
                </a:cubicBezTo>
                <a:cubicBezTo>
                  <a:pt x="295" y="187"/>
                  <a:pt x="296" y="189"/>
                  <a:pt x="296" y="192"/>
                </a:cubicBezTo>
                <a:cubicBezTo>
                  <a:pt x="296" y="194"/>
                  <a:pt x="295" y="197"/>
                  <a:pt x="293" y="198"/>
                </a:cubicBezTo>
                <a:cubicBezTo>
                  <a:pt x="208" y="284"/>
                  <a:pt x="208" y="284"/>
                  <a:pt x="208" y="284"/>
                </a:cubicBezTo>
                <a:cubicBezTo>
                  <a:pt x="206" y="285"/>
                  <a:pt x="204" y="286"/>
                  <a:pt x="202" y="286"/>
                </a:cubicBezTo>
                <a:cubicBezTo>
                  <a:pt x="125" y="286"/>
                  <a:pt x="125" y="286"/>
                  <a:pt x="125" y="286"/>
                </a:cubicBezTo>
                <a:cubicBezTo>
                  <a:pt x="79" y="332"/>
                  <a:pt x="79" y="332"/>
                  <a:pt x="79" y="332"/>
                </a:cubicBezTo>
                <a:cubicBezTo>
                  <a:pt x="14" y="332"/>
                  <a:pt x="14" y="332"/>
                  <a:pt x="14" y="332"/>
                </a:cubicBezTo>
                <a:lnTo>
                  <a:pt x="14" y="319"/>
                </a:lnTo>
                <a:close/>
                <a:moveTo>
                  <a:pt x="100" y="332"/>
                </a:moveTo>
                <a:cubicBezTo>
                  <a:pt x="131" y="301"/>
                  <a:pt x="131" y="301"/>
                  <a:pt x="131" y="301"/>
                </a:cubicBezTo>
                <a:cubicBezTo>
                  <a:pt x="202" y="301"/>
                  <a:pt x="202" y="301"/>
                  <a:pt x="202" y="301"/>
                </a:cubicBezTo>
                <a:cubicBezTo>
                  <a:pt x="208" y="301"/>
                  <a:pt x="214" y="299"/>
                  <a:pt x="218" y="294"/>
                </a:cubicBezTo>
                <a:cubicBezTo>
                  <a:pt x="304" y="209"/>
                  <a:pt x="304" y="209"/>
                  <a:pt x="304" y="209"/>
                </a:cubicBezTo>
                <a:cubicBezTo>
                  <a:pt x="308" y="204"/>
                  <a:pt x="311" y="198"/>
                  <a:pt x="311" y="191"/>
                </a:cubicBezTo>
                <a:cubicBezTo>
                  <a:pt x="310" y="185"/>
                  <a:pt x="308" y="179"/>
                  <a:pt x="303" y="174"/>
                </a:cubicBezTo>
                <a:cubicBezTo>
                  <a:pt x="293" y="166"/>
                  <a:pt x="279" y="167"/>
                  <a:pt x="269" y="176"/>
                </a:cubicBezTo>
                <a:cubicBezTo>
                  <a:pt x="212" y="233"/>
                  <a:pt x="212" y="233"/>
                  <a:pt x="212" y="233"/>
                </a:cubicBezTo>
                <a:cubicBezTo>
                  <a:pt x="210" y="222"/>
                  <a:pt x="200" y="214"/>
                  <a:pt x="189" y="214"/>
                </a:cubicBezTo>
                <a:cubicBezTo>
                  <a:pt x="109" y="214"/>
                  <a:pt x="109" y="214"/>
                  <a:pt x="109" y="214"/>
                </a:cubicBezTo>
                <a:cubicBezTo>
                  <a:pt x="103" y="214"/>
                  <a:pt x="97" y="216"/>
                  <a:pt x="92" y="220"/>
                </a:cubicBezTo>
                <a:cubicBezTo>
                  <a:pt x="60" y="253"/>
                  <a:pt x="60" y="253"/>
                  <a:pt x="60" y="253"/>
                </a:cubicBezTo>
                <a:cubicBezTo>
                  <a:pt x="60" y="253"/>
                  <a:pt x="60" y="253"/>
                  <a:pt x="60" y="253"/>
                </a:cubicBezTo>
                <a:cubicBezTo>
                  <a:pt x="14" y="298"/>
                  <a:pt x="14" y="298"/>
                  <a:pt x="14" y="298"/>
                </a:cubicBezTo>
                <a:cubicBezTo>
                  <a:pt x="14" y="15"/>
                  <a:pt x="14" y="15"/>
                  <a:pt x="14" y="15"/>
                </a:cubicBezTo>
                <a:cubicBezTo>
                  <a:pt x="331" y="15"/>
                  <a:pt x="331" y="15"/>
                  <a:pt x="331" y="15"/>
                </a:cubicBezTo>
                <a:cubicBezTo>
                  <a:pt x="331" y="332"/>
                  <a:pt x="331" y="332"/>
                  <a:pt x="331" y="332"/>
                </a:cubicBezTo>
                <a:lnTo>
                  <a:pt x="100" y="332"/>
                </a:lnTo>
                <a:close/>
                <a:moveTo>
                  <a:pt x="175" y="109"/>
                </a:moveTo>
                <a:cubicBezTo>
                  <a:pt x="216" y="109"/>
                  <a:pt x="216" y="109"/>
                  <a:pt x="216" y="109"/>
                </a:cubicBezTo>
                <a:cubicBezTo>
                  <a:pt x="216" y="124"/>
                  <a:pt x="216" y="124"/>
                  <a:pt x="216" y="124"/>
                </a:cubicBezTo>
                <a:cubicBezTo>
                  <a:pt x="175" y="124"/>
                  <a:pt x="175" y="124"/>
                  <a:pt x="175" y="124"/>
                </a:cubicBezTo>
                <a:cubicBezTo>
                  <a:pt x="175" y="165"/>
                  <a:pt x="175" y="165"/>
                  <a:pt x="175" y="165"/>
                </a:cubicBezTo>
                <a:cubicBezTo>
                  <a:pt x="160" y="165"/>
                  <a:pt x="160" y="165"/>
                  <a:pt x="160" y="165"/>
                </a:cubicBezTo>
                <a:cubicBezTo>
                  <a:pt x="160" y="124"/>
                  <a:pt x="160" y="124"/>
                  <a:pt x="160" y="124"/>
                </a:cubicBezTo>
                <a:cubicBezTo>
                  <a:pt x="120" y="124"/>
                  <a:pt x="120" y="124"/>
                  <a:pt x="120" y="124"/>
                </a:cubicBezTo>
                <a:cubicBezTo>
                  <a:pt x="120" y="109"/>
                  <a:pt x="120" y="109"/>
                  <a:pt x="120" y="109"/>
                </a:cubicBezTo>
                <a:cubicBezTo>
                  <a:pt x="160" y="109"/>
                  <a:pt x="160" y="109"/>
                  <a:pt x="160" y="109"/>
                </a:cubicBezTo>
                <a:cubicBezTo>
                  <a:pt x="160" y="69"/>
                  <a:pt x="160" y="69"/>
                  <a:pt x="160" y="69"/>
                </a:cubicBezTo>
                <a:cubicBezTo>
                  <a:pt x="175" y="69"/>
                  <a:pt x="175" y="69"/>
                  <a:pt x="175" y="69"/>
                </a:cubicBezTo>
                <a:lnTo>
                  <a:pt x="175" y="10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85725" tIns="42863" rIns="85725" bIns="42863" numCol="1" anchor="t" anchorCtr="0" compatLnSpc="1">
            <a:prstTxWarp prst="textNoShape">
              <a:avLst/>
            </a:prstTxWarp>
          </a:bodyPr>
          <a:lstStyle/>
          <a:p>
            <a:pPr defTabSz="1143000">
              <a:buClrTx/>
            </a:pPr>
            <a:endParaRPr lang="en-US" sz="1000" kern="1200">
              <a:solidFill>
                <a:srgbClr val="D04A02"/>
              </a:solidFill>
              <a:ea typeface="+mn-ea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338B5292-06C7-4291-9D5D-9A688B1C6C68}"/>
              </a:ext>
            </a:extLst>
          </p:cNvPr>
          <p:cNvGrpSpPr>
            <a:grpSpLocks noChangeAspect="1"/>
          </p:cNvGrpSpPr>
          <p:nvPr/>
        </p:nvGrpSpPr>
        <p:grpSpPr>
          <a:xfrm>
            <a:off x="8199483" y="2300968"/>
            <a:ext cx="864000" cy="864000"/>
            <a:chOff x="1600200" y="3360806"/>
            <a:chExt cx="206140" cy="206140"/>
          </a:xfrm>
          <a:solidFill>
            <a:schemeClr val="bg1"/>
          </a:solidFill>
        </p:grpSpPr>
        <p:sp>
          <p:nvSpPr>
            <p:cNvPr id="34" name="Freeform 107">
              <a:extLst>
                <a:ext uri="{FF2B5EF4-FFF2-40B4-BE49-F238E27FC236}">
                  <a16:creationId xmlns:a16="http://schemas.microsoft.com/office/drawing/2014/main" xmlns="" id="{BE19D780-CEA5-4B2B-AF4C-5BDC69A7A5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3143" y="3360806"/>
              <a:ext cx="53197" cy="206140"/>
            </a:xfrm>
            <a:custGeom>
              <a:avLst/>
              <a:gdLst>
                <a:gd name="T0" fmla="*/ 0 w 16"/>
                <a:gd name="T1" fmla="*/ 0 h 62"/>
                <a:gd name="T2" fmla="*/ 0 w 16"/>
                <a:gd name="T3" fmla="*/ 54 h 62"/>
                <a:gd name="T4" fmla="*/ 5 w 16"/>
                <a:gd name="T5" fmla="*/ 62 h 62"/>
                <a:gd name="T6" fmla="*/ 11 w 16"/>
                <a:gd name="T7" fmla="*/ 54 h 62"/>
                <a:gd name="T8" fmla="*/ 11 w 16"/>
                <a:gd name="T9" fmla="*/ 3 h 62"/>
                <a:gd name="T10" fmla="*/ 13 w 16"/>
                <a:gd name="T11" fmla="*/ 3 h 62"/>
                <a:gd name="T12" fmla="*/ 13 w 16"/>
                <a:gd name="T13" fmla="*/ 22 h 62"/>
                <a:gd name="T14" fmla="*/ 16 w 16"/>
                <a:gd name="T15" fmla="*/ 22 h 62"/>
                <a:gd name="T16" fmla="*/ 16 w 16"/>
                <a:gd name="T17" fmla="*/ 0 h 62"/>
                <a:gd name="T18" fmla="*/ 0 w 16"/>
                <a:gd name="T19" fmla="*/ 0 h 62"/>
                <a:gd name="T20" fmla="*/ 8 w 16"/>
                <a:gd name="T21" fmla="*/ 3 h 62"/>
                <a:gd name="T22" fmla="*/ 8 w 16"/>
                <a:gd name="T23" fmla="*/ 21 h 62"/>
                <a:gd name="T24" fmla="*/ 3 w 16"/>
                <a:gd name="T25" fmla="*/ 21 h 62"/>
                <a:gd name="T26" fmla="*/ 3 w 16"/>
                <a:gd name="T27" fmla="*/ 3 h 62"/>
                <a:gd name="T28" fmla="*/ 8 w 16"/>
                <a:gd name="T29" fmla="*/ 3 h 62"/>
                <a:gd name="T30" fmla="*/ 5 w 16"/>
                <a:gd name="T31" fmla="*/ 57 h 62"/>
                <a:gd name="T32" fmla="*/ 3 w 16"/>
                <a:gd name="T33" fmla="*/ 53 h 62"/>
                <a:gd name="T34" fmla="*/ 3 w 16"/>
                <a:gd name="T35" fmla="*/ 24 h 62"/>
                <a:gd name="T36" fmla="*/ 8 w 16"/>
                <a:gd name="T37" fmla="*/ 24 h 62"/>
                <a:gd name="T38" fmla="*/ 8 w 16"/>
                <a:gd name="T39" fmla="*/ 53 h 62"/>
                <a:gd name="T40" fmla="*/ 5 w 16"/>
                <a:gd name="T41" fmla="*/ 57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" h="62">
                  <a:moveTo>
                    <a:pt x="0" y="0"/>
                  </a:moveTo>
                  <a:lnTo>
                    <a:pt x="0" y="54"/>
                  </a:lnTo>
                  <a:lnTo>
                    <a:pt x="5" y="62"/>
                  </a:lnTo>
                  <a:lnTo>
                    <a:pt x="11" y="54"/>
                  </a:lnTo>
                  <a:lnTo>
                    <a:pt x="11" y="3"/>
                  </a:lnTo>
                  <a:lnTo>
                    <a:pt x="13" y="3"/>
                  </a:lnTo>
                  <a:lnTo>
                    <a:pt x="13" y="22"/>
                  </a:lnTo>
                  <a:lnTo>
                    <a:pt x="16" y="22"/>
                  </a:lnTo>
                  <a:lnTo>
                    <a:pt x="16" y="0"/>
                  </a:lnTo>
                  <a:lnTo>
                    <a:pt x="0" y="0"/>
                  </a:lnTo>
                  <a:close/>
                  <a:moveTo>
                    <a:pt x="8" y="3"/>
                  </a:moveTo>
                  <a:lnTo>
                    <a:pt x="8" y="21"/>
                  </a:lnTo>
                  <a:lnTo>
                    <a:pt x="3" y="21"/>
                  </a:lnTo>
                  <a:lnTo>
                    <a:pt x="3" y="3"/>
                  </a:lnTo>
                  <a:lnTo>
                    <a:pt x="8" y="3"/>
                  </a:lnTo>
                  <a:close/>
                  <a:moveTo>
                    <a:pt x="5" y="57"/>
                  </a:moveTo>
                  <a:lnTo>
                    <a:pt x="3" y="53"/>
                  </a:lnTo>
                  <a:lnTo>
                    <a:pt x="3" y="24"/>
                  </a:lnTo>
                  <a:lnTo>
                    <a:pt x="8" y="24"/>
                  </a:lnTo>
                  <a:lnTo>
                    <a:pt x="8" y="53"/>
                  </a:lnTo>
                  <a:lnTo>
                    <a:pt x="5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0" name="Rectangle 108">
              <a:extLst>
                <a:ext uri="{FF2B5EF4-FFF2-40B4-BE49-F238E27FC236}">
                  <a16:creationId xmlns:a16="http://schemas.microsoft.com/office/drawing/2014/main" xmlns="" id="{58C85AE9-0C77-4C37-9C8D-6649C8E7A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404030"/>
              <a:ext cx="69821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1" name="Rectangle 109">
              <a:extLst>
                <a:ext uri="{FF2B5EF4-FFF2-40B4-BE49-F238E27FC236}">
                  <a16:creationId xmlns:a16="http://schemas.microsoft.com/office/drawing/2014/main" xmlns="" id="{CDF3A71E-F871-42D9-89F7-937928FAF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440602"/>
              <a:ext cx="69821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2" name="Rectangle 110">
              <a:extLst>
                <a:ext uri="{FF2B5EF4-FFF2-40B4-BE49-F238E27FC236}">
                  <a16:creationId xmlns:a16="http://schemas.microsoft.com/office/drawing/2014/main" xmlns="" id="{A32C0D38-CACB-4D7D-BFF9-54E5A1280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480500"/>
              <a:ext cx="69821" cy="6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3" name="Rectangle 111">
              <a:extLst>
                <a:ext uri="{FF2B5EF4-FFF2-40B4-BE49-F238E27FC236}">
                  <a16:creationId xmlns:a16="http://schemas.microsoft.com/office/drawing/2014/main" xmlns="" id="{A918C161-8AC5-481A-9746-DC2AC3C95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3448" y="3513749"/>
              <a:ext cx="69821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  <p:sp>
          <p:nvSpPr>
            <p:cNvPr id="44" name="Freeform 112">
              <a:extLst>
                <a:ext uri="{FF2B5EF4-FFF2-40B4-BE49-F238E27FC236}">
                  <a16:creationId xmlns:a16="http://schemas.microsoft.com/office/drawing/2014/main" xmlns="" id="{D2942B1B-5E80-47AE-AB95-511074A0E7E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00200" y="3360806"/>
              <a:ext cx="136318" cy="206140"/>
            </a:xfrm>
            <a:custGeom>
              <a:avLst/>
              <a:gdLst>
                <a:gd name="T0" fmla="*/ 41 w 41"/>
                <a:gd name="T1" fmla="*/ 62 h 62"/>
                <a:gd name="T2" fmla="*/ 0 w 41"/>
                <a:gd name="T3" fmla="*/ 62 h 62"/>
                <a:gd name="T4" fmla="*/ 0 w 41"/>
                <a:gd name="T5" fmla="*/ 0 h 62"/>
                <a:gd name="T6" fmla="*/ 41 w 41"/>
                <a:gd name="T7" fmla="*/ 0 h 62"/>
                <a:gd name="T8" fmla="*/ 41 w 41"/>
                <a:gd name="T9" fmla="*/ 62 h 62"/>
                <a:gd name="T10" fmla="*/ 3 w 41"/>
                <a:gd name="T11" fmla="*/ 59 h 62"/>
                <a:gd name="T12" fmla="*/ 38 w 41"/>
                <a:gd name="T13" fmla="*/ 59 h 62"/>
                <a:gd name="T14" fmla="*/ 38 w 41"/>
                <a:gd name="T15" fmla="*/ 3 h 62"/>
                <a:gd name="T16" fmla="*/ 3 w 41"/>
                <a:gd name="T17" fmla="*/ 3 h 62"/>
                <a:gd name="T18" fmla="*/ 3 w 41"/>
                <a:gd name="T19" fmla="*/ 59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2">
                  <a:moveTo>
                    <a:pt x="41" y="62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62"/>
                  </a:lnTo>
                  <a:close/>
                  <a:moveTo>
                    <a:pt x="3" y="59"/>
                  </a:moveTo>
                  <a:lnTo>
                    <a:pt x="38" y="59"/>
                  </a:lnTo>
                  <a:lnTo>
                    <a:pt x="38" y="3"/>
                  </a:lnTo>
                  <a:lnTo>
                    <a:pt x="3" y="3"/>
                  </a:lnTo>
                  <a:lnTo>
                    <a:pt x="3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5500" kern="1200"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0814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xmlns="" id="{46FEE7B9-7E72-407F-BB77-9A7177077F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D36D734-0A9E-432F-A837-CE67756A0B34}"/>
              </a:ext>
            </a:extLst>
          </p:cNvPr>
          <p:cNvGrpSpPr/>
          <p:nvPr/>
        </p:nvGrpSpPr>
        <p:grpSpPr>
          <a:xfrm>
            <a:off x="561410" y="2154951"/>
            <a:ext cx="10824911" cy="3564558"/>
            <a:chOff x="588044" y="1966229"/>
            <a:chExt cx="10824911" cy="3344523"/>
          </a:xfrm>
        </p:grpSpPr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xmlns="" id="{F2FAD7BA-9F47-4F3D-8FAF-E4907D269DFF}"/>
                </a:ext>
              </a:extLst>
            </p:cNvPr>
            <p:cNvSpPr/>
            <p:nvPr/>
          </p:nvSpPr>
          <p:spPr>
            <a:xfrm>
              <a:off x="588044" y="1966229"/>
              <a:ext cx="3417892" cy="3344523"/>
            </a:xfrm>
            <a:prstGeom prst="snip2Diag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xmlns="" id="{E8DEABFE-A12F-4EFF-812D-39E18E9E3143}"/>
                </a:ext>
              </a:extLst>
            </p:cNvPr>
            <p:cNvSpPr/>
            <p:nvPr/>
          </p:nvSpPr>
          <p:spPr>
            <a:xfrm>
              <a:off x="4291554" y="1966229"/>
              <a:ext cx="3417892" cy="3344523"/>
            </a:xfrm>
            <a:prstGeom prst="snip2DiagRect">
              <a:avLst/>
            </a:prstGeom>
            <a:solidFill>
              <a:srgbClr val="9CC7CE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7" name="Rectangle: Diagonal Corners Snipped 6">
              <a:extLst>
                <a:ext uri="{FF2B5EF4-FFF2-40B4-BE49-F238E27FC236}">
                  <a16:creationId xmlns:a16="http://schemas.microsoft.com/office/drawing/2014/main" xmlns="" id="{A5BCC5DF-A5E0-4A3A-8E22-025C51F22429}"/>
                </a:ext>
              </a:extLst>
            </p:cNvPr>
            <p:cNvSpPr/>
            <p:nvPr/>
          </p:nvSpPr>
          <p:spPr>
            <a:xfrm>
              <a:off x="7995063" y="1966229"/>
              <a:ext cx="3417892" cy="3344523"/>
            </a:xfrm>
            <a:prstGeom prst="snip2DiagRect">
              <a:avLst/>
            </a:prstGeom>
            <a:solidFill>
              <a:srgbClr val="7F8FA9"/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B39DDB6-C0A1-471C-A4E0-F5FA9AA8F5AC}"/>
              </a:ext>
            </a:extLst>
          </p:cNvPr>
          <p:cNvSpPr/>
          <p:nvPr/>
        </p:nvSpPr>
        <p:spPr>
          <a:xfrm>
            <a:off x="8063930" y="3272113"/>
            <a:ext cx="32801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Χρήση τεστ αντισωμάτων για λόγους επιδημιολογικής επιτήρησης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9CE29D53-1D2D-4CDE-842C-A56140097076}"/>
              </a:ext>
            </a:extLst>
          </p:cNvPr>
          <p:cNvGrpSpPr>
            <a:grpSpLocks noChangeAspect="1"/>
          </p:cNvGrpSpPr>
          <p:nvPr/>
        </p:nvGrpSpPr>
        <p:grpSpPr>
          <a:xfrm>
            <a:off x="4500144" y="2300968"/>
            <a:ext cx="864000" cy="864000"/>
            <a:chOff x="5794375" y="3784600"/>
            <a:chExt cx="420688" cy="420688"/>
          </a:xfrm>
          <a:solidFill>
            <a:schemeClr val="tx1"/>
          </a:solidFill>
        </p:grpSpPr>
        <p:sp>
          <p:nvSpPr>
            <p:cNvPr id="20" name="Freeform 105">
              <a:extLst>
                <a:ext uri="{FF2B5EF4-FFF2-40B4-BE49-F238E27FC236}">
                  <a16:creationId xmlns:a16="http://schemas.microsoft.com/office/drawing/2014/main" xmlns="" id="{8AD37A95-D47E-40E1-AE8E-D7B3E692DA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4375" y="3784600"/>
              <a:ext cx="420688" cy="420688"/>
            </a:xfrm>
            <a:custGeom>
              <a:avLst/>
              <a:gdLst>
                <a:gd name="T0" fmla="*/ 0 w 192"/>
                <a:gd name="T1" fmla="*/ 192 h 192"/>
                <a:gd name="T2" fmla="*/ 192 w 192"/>
                <a:gd name="T3" fmla="*/ 0 h 192"/>
                <a:gd name="T4" fmla="*/ 153 w 192"/>
                <a:gd name="T5" fmla="*/ 133 h 192"/>
                <a:gd name="T6" fmla="*/ 166 w 192"/>
                <a:gd name="T7" fmla="*/ 82 h 192"/>
                <a:gd name="T8" fmla="*/ 126 w 192"/>
                <a:gd name="T9" fmla="*/ 65 h 192"/>
                <a:gd name="T10" fmla="*/ 113 w 192"/>
                <a:gd name="T11" fmla="*/ 71 h 192"/>
                <a:gd name="T12" fmla="*/ 119 w 192"/>
                <a:gd name="T13" fmla="*/ 76 h 192"/>
                <a:gd name="T14" fmla="*/ 149 w 192"/>
                <a:gd name="T15" fmla="*/ 73 h 192"/>
                <a:gd name="T16" fmla="*/ 158 w 192"/>
                <a:gd name="T17" fmla="*/ 125 h 192"/>
                <a:gd name="T18" fmla="*/ 146 w 192"/>
                <a:gd name="T19" fmla="*/ 184 h 192"/>
                <a:gd name="T20" fmla="*/ 129 w 192"/>
                <a:gd name="T21" fmla="*/ 125 h 192"/>
                <a:gd name="T22" fmla="*/ 89 w 192"/>
                <a:gd name="T23" fmla="*/ 114 h 192"/>
                <a:gd name="T24" fmla="*/ 62 w 192"/>
                <a:gd name="T25" fmla="*/ 129 h 192"/>
                <a:gd name="T26" fmla="*/ 89 w 192"/>
                <a:gd name="T27" fmla="*/ 144 h 192"/>
                <a:gd name="T28" fmla="*/ 121 w 192"/>
                <a:gd name="T29" fmla="*/ 133 h 192"/>
                <a:gd name="T30" fmla="*/ 71 w 192"/>
                <a:gd name="T31" fmla="*/ 184 h 192"/>
                <a:gd name="T32" fmla="*/ 63 w 192"/>
                <a:gd name="T33" fmla="*/ 139 h 192"/>
                <a:gd name="T34" fmla="*/ 47 w 192"/>
                <a:gd name="T35" fmla="*/ 184 h 192"/>
                <a:gd name="T36" fmla="*/ 34 w 192"/>
                <a:gd name="T37" fmla="*/ 125 h 192"/>
                <a:gd name="T38" fmla="*/ 43 w 192"/>
                <a:gd name="T39" fmla="*/ 73 h 192"/>
                <a:gd name="T40" fmla="*/ 76 w 192"/>
                <a:gd name="T41" fmla="*/ 82 h 192"/>
                <a:gd name="T42" fmla="*/ 114 w 192"/>
                <a:gd name="T43" fmla="*/ 99 h 192"/>
                <a:gd name="T44" fmla="*/ 109 w 192"/>
                <a:gd name="T45" fmla="*/ 115 h 192"/>
                <a:gd name="T46" fmla="*/ 109 w 192"/>
                <a:gd name="T47" fmla="*/ 75 h 192"/>
                <a:gd name="T48" fmla="*/ 114 w 192"/>
                <a:gd name="T49" fmla="*/ 91 h 192"/>
                <a:gd name="T50" fmla="*/ 83 w 192"/>
                <a:gd name="T51" fmla="*/ 82 h 192"/>
                <a:gd name="T52" fmla="*/ 43 w 192"/>
                <a:gd name="T53" fmla="*/ 65 h 192"/>
                <a:gd name="T54" fmla="*/ 26 w 192"/>
                <a:gd name="T55" fmla="*/ 133 h 192"/>
                <a:gd name="T56" fmla="*/ 39 w 192"/>
                <a:gd name="T57" fmla="*/ 184 h 192"/>
                <a:gd name="T58" fmla="*/ 8 w 192"/>
                <a:gd name="T59" fmla="*/ 8 h 192"/>
                <a:gd name="T60" fmla="*/ 184 w 192"/>
                <a:gd name="T61" fmla="*/ 184 h 192"/>
                <a:gd name="T62" fmla="*/ 153 w 192"/>
                <a:gd name="T63" fmla="*/ 133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92" h="192">
                  <a:moveTo>
                    <a:pt x="0" y="0"/>
                  </a:moveTo>
                  <a:cubicBezTo>
                    <a:pt x="0" y="192"/>
                    <a:pt x="0" y="192"/>
                    <a:pt x="0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0"/>
                    <a:pt x="192" y="0"/>
                    <a:pt x="192" y="0"/>
                  </a:cubicBezTo>
                  <a:lnTo>
                    <a:pt x="0" y="0"/>
                  </a:lnTo>
                  <a:close/>
                  <a:moveTo>
                    <a:pt x="153" y="133"/>
                  </a:moveTo>
                  <a:cubicBezTo>
                    <a:pt x="166" y="133"/>
                    <a:pt x="166" y="133"/>
                    <a:pt x="166" y="133"/>
                  </a:cubicBezTo>
                  <a:cubicBezTo>
                    <a:pt x="166" y="82"/>
                    <a:pt x="166" y="82"/>
                    <a:pt x="166" y="82"/>
                  </a:cubicBezTo>
                  <a:cubicBezTo>
                    <a:pt x="166" y="73"/>
                    <a:pt x="158" y="65"/>
                    <a:pt x="149" y="65"/>
                  </a:cubicBezTo>
                  <a:cubicBezTo>
                    <a:pt x="126" y="65"/>
                    <a:pt x="126" y="65"/>
                    <a:pt x="126" y="65"/>
                  </a:cubicBezTo>
                  <a:cubicBezTo>
                    <a:pt x="121" y="65"/>
                    <a:pt x="116" y="67"/>
                    <a:pt x="113" y="71"/>
                  </a:cubicBezTo>
                  <a:cubicBezTo>
                    <a:pt x="113" y="71"/>
                    <a:pt x="113" y="71"/>
                    <a:pt x="113" y="71"/>
                  </a:cubicBezTo>
                  <a:cubicBezTo>
                    <a:pt x="119" y="76"/>
                    <a:pt x="119" y="76"/>
                    <a:pt x="119" y="76"/>
                  </a:cubicBezTo>
                  <a:cubicBezTo>
                    <a:pt x="119" y="76"/>
                    <a:pt x="119" y="76"/>
                    <a:pt x="119" y="76"/>
                  </a:cubicBezTo>
                  <a:cubicBezTo>
                    <a:pt x="121" y="74"/>
                    <a:pt x="123" y="73"/>
                    <a:pt x="126" y="73"/>
                  </a:cubicBezTo>
                  <a:cubicBezTo>
                    <a:pt x="149" y="73"/>
                    <a:pt x="149" y="73"/>
                    <a:pt x="149" y="73"/>
                  </a:cubicBezTo>
                  <a:cubicBezTo>
                    <a:pt x="154" y="73"/>
                    <a:pt x="158" y="77"/>
                    <a:pt x="158" y="82"/>
                  </a:cubicBezTo>
                  <a:cubicBezTo>
                    <a:pt x="158" y="125"/>
                    <a:pt x="158" y="125"/>
                    <a:pt x="158" y="125"/>
                  </a:cubicBezTo>
                  <a:cubicBezTo>
                    <a:pt x="146" y="125"/>
                    <a:pt x="146" y="125"/>
                    <a:pt x="146" y="12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29" y="184"/>
                    <a:pt x="129" y="184"/>
                    <a:pt x="129" y="184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78" y="125"/>
                    <a:pt x="78" y="125"/>
                    <a:pt x="78" y="125"/>
                  </a:cubicBezTo>
                  <a:cubicBezTo>
                    <a:pt x="89" y="114"/>
                    <a:pt x="89" y="114"/>
                    <a:pt x="89" y="114"/>
                  </a:cubicBezTo>
                  <a:cubicBezTo>
                    <a:pt x="83" y="108"/>
                    <a:pt x="83" y="108"/>
                    <a:pt x="83" y="108"/>
                  </a:cubicBezTo>
                  <a:cubicBezTo>
                    <a:pt x="62" y="129"/>
                    <a:pt x="62" y="129"/>
                    <a:pt x="62" y="129"/>
                  </a:cubicBezTo>
                  <a:cubicBezTo>
                    <a:pt x="83" y="149"/>
                    <a:pt x="83" y="149"/>
                    <a:pt x="83" y="149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78" y="133"/>
                    <a:pt x="78" y="133"/>
                    <a:pt x="78" y="133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21" y="184"/>
                    <a:pt x="121" y="184"/>
                    <a:pt x="121" y="184"/>
                  </a:cubicBezTo>
                  <a:cubicBezTo>
                    <a:pt x="71" y="184"/>
                    <a:pt x="71" y="184"/>
                    <a:pt x="71" y="184"/>
                  </a:cubicBezTo>
                  <a:cubicBezTo>
                    <a:pt x="71" y="146"/>
                    <a:pt x="71" y="146"/>
                    <a:pt x="71" y="146"/>
                  </a:cubicBezTo>
                  <a:cubicBezTo>
                    <a:pt x="63" y="139"/>
                    <a:pt x="63" y="139"/>
                    <a:pt x="63" y="139"/>
                  </a:cubicBezTo>
                  <a:cubicBezTo>
                    <a:pt x="63" y="184"/>
                    <a:pt x="63" y="184"/>
                    <a:pt x="63" y="184"/>
                  </a:cubicBezTo>
                  <a:cubicBezTo>
                    <a:pt x="47" y="184"/>
                    <a:pt x="47" y="184"/>
                    <a:pt x="47" y="184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34" y="125"/>
                    <a:pt x="34" y="125"/>
                    <a:pt x="34" y="125"/>
                  </a:cubicBezTo>
                  <a:cubicBezTo>
                    <a:pt x="34" y="82"/>
                    <a:pt x="34" y="82"/>
                    <a:pt x="34" y="82"/>
                  </a:cubicBezTo>
                  <a:cubicBezTo>
                    <a:pt x="34" y="77"/>
                    <a:pt x="38" y="73"/>
                    <a:pt x="43" y="73"/>
                  </a:cubicBezTo>
                  <a:cubicBezTo>
                    <a:pt x="66" y="73"/>
                    <a:pt x="66" y="73"/>
                    <a:pt x="66" y="73"/>
                  </a:cubicBezTo>
                  <a:cubicBezTo>
                    <a:pt x="71" y="73"/>
                    <a:pt x="76" y="77"/>
                    <a:pt x="76" y="82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114" y="99"/>
                    <a:pt x="114" y="99"/>
                    <a:pt x="114" y="99"/>
                  </a:cubicBezTo>
                  <a:cubicBezTo>
                    <a:pt x="104" y="110"/>
                    <a:pt x="104" y="110"/>
                    <a:pt x="104" y="110"/>
                  </a:cubicBezTo>
                  <a:cubicBezTo>
                    <a:pt x="109" y="115"/>
                    <a:pt x="109" y="115"/>
                    <a:pt x="109" y="115"/>
                  </a:cubicBezTo>
                  <a:cubicBezTo>
                    <a:pt x="129" y="95"/>
                    <a:pt x="129" y="95"/>
                    <a:pt x="129" y="95"/>
                  </a:cubicBezTo>
                  <a:cubicBezTo>
                    <a:pt x="109" y="75"/>
                    <a:pt x="109" y="75"/>
                    <a:pt x="109" y="75"/>
                  </a:cubicBezTo>
                  <a:cubicBezTo>
                    <a:pt x="104" y="80"/>
                    <a:pt x="104" y="80"/>
                    <a:pt x="104" y="80"/>
                  </a:cubicBezTo>
                  <a:cubicBezTo>
                    <a:pt x="114" y="91"/>
                    <a:pt x="114" y="91"/>
                    <a:pt x="114" y="91"/>
                  </a:cubicBezTo>
                  <a:cubicBezTo>
                    <a:pt x="83" y="91"/>
                    <a:pt x="83" y="91"/>
                    <a:pt x="83" y="91"/>
                  </a:cubicBezTo>
                  <a:cubicBezTo>
                    <a:pt x="83" y="82"/>
                    <a:pt x="83" y="82"/>
                    <a:pt x="83" y="82"/>
                  </a:cubicBezTo>
                  <a:cubicBezTo>
                    <a:pt x="83" y="73"/>
                    <a:pt x="76" y="65"/>
                    <a:pt x="66" y="65"/>
                  </a:cubicBezTo>
                  <a:cubicBezTo>
                    <a:pt x="43" y="65"/>
                    <a:pt x="43" y="65"/>
                    <a:pt x="43" y="65"/>
                  </a:cubicBezTo>
                  <a:cubicBezTo>
                    <a:pt x="34" y="65"/>
                    <a:pt x="26" y="73"/>
                    <a:pt x="26" y="82"/>
                  </a:cubicBezTo>
                  <a:cubicBezTo>
                    <a:pt x="26" y="133"/>
                    <a:pt x="26" y="133"/>
                    <a:pt x="26" y="133"/>
                  </a:cubicBezTo>
                  <a:cubicBezTo>
                    <a:pt x="39" y="133"/>
                    <a:pt x="39" y="133"/>
                    <a:pt x="39" y="133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8" y="184"/>
                    <a:pt x="8" y="184"/>
                    <a:pt x="8" y="18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84" y="8"/>
                    <a:pt x="184" y="8"/>
                    <a:pt x="184" y="8"/>
                  </a:cubicBezTo>
                  <a:cubicBezTo>
                    <a:pt x="184" y="184"/>
                    <a:pt x="184" y="184"/>
                    <a:pt x="184" y="184"/>
                  </a:cubicBezTo>
                  <a:cubicBezTo>
                    <a:pt x="153" y="184"/>
                    <a:pt x="153" y="184"/>
                    <a:pt x="153" y="184"/>
                  </a:cubicBezTo>
                  <a:lnTo>
                    <a:pt x="153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21" name="Freeform 106">
              <a:extLst>
                <a:ext uri="{FF2B5EF4-FFF2-40B4-BE49-F238E27FC236}">
                  <a16:creationId xmlns:a16="http://schemas.microsoft.com/office/drawing/2014/main" xmlns="" id="{93DAD11E-DE8A-4CF5-B534-509354F7B7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80100" y="3838575"/>
              <a:ext cx="69850" cy="73025"/>
            </a:xfrm>
            <a:custGeom>
              <a:avLst/>
              <a:gdLst>
                <a:gd name="T0" fmla="*/ 16 w 32"/>
                <a:gd name="T1" fmla="*/ 0 h 33"/>
                <a:gd name="T2" fmla="*/ 0 w 32"/>
                <a:gd name="T3" fmla="*/ 16 h 33"/>
                <a:gd name="T4" fmla="*/ 16 w 32"/>
                <a:gd name="T5" fmla="*/ 33 h 33"/>
                <a:gd name="T6" fmla="*/ 32 w 32"/>
                <a:gd name="T7" fmla="*/ 16 h 33"/>
                <a:gd name="T8" fmla="*/ 16 w 32"/>
                <a:gd name="T9" fmla="*/ 0 h 33"/>
                <a:gd name="T10" fmla="*/ 16 w 32"/>
                <a:gd name="T11" fmla="*/ 25 h 33"/>
                <a:gd name="T12" fmla="*/ 8 w 32"/>
                <a:gd name="T13" fmla="*/ 16 h 33"/>
                <a:gd name="T14" fmla="*/ 16 w 32"/>
                <a:gd name="T15" fmla="*/ 8 h 33"/>
                <a:gd name="T16" fmla="*/ 24 w 32"/>
                <a:gd name="T17" fmla="*/ 16 h 33"/>
                <a:gd name="T18" fmla="*/ 16 w 32"/>
                <a:gd name="T19" fmla="*/ 25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33">
                  <a:moveTo>
                    <a:pt x="16" y="0"/>
                  </a:moveTo>
                  <a:cubicBezTo>
                    <a:pt x="7" y="0"/>
                    <a:pt x="0" y="7"/>
                    <a:pt x="0" y="16"/>
                  </a:cubicBezTo>
                  <a:cubicBezTo>
                    <a:pt x="0" y="25"/>
                    <a:pt x="7" y="33"/>
                    <a:pt x="16" y="33"/>
                  </a:cubicBezTo>
                  <a:cubicBezTo>
                    <a:pt x="24" y="33"/>
                    <a:pt x="32" y="25"/>
                    <a:pt x="32" y="16"/>
                  </a:cubicBezTo>
                  <a:cubicBezTo>
                    <a:pt x="32" y="7"/>
                    <a:pt x="24" y="0"/>
                    <a:pt x="16" y="0"/>
                  </a:cubicBezTo>
                  <a:close/>
                  <a:moveTo>
                    <a:pt x="16" y="25"/>
                  </a:moveTo>
                  <a:cubicBezTo>
                    <a:pt x="11" y="25"/>
                    <a:pt x="8" y="21"/>
                    <a:pt x="8" y="16"/>
                  </a:cubicBezTo>
                  <a:cubicBezTo>
                    <a:pt x="8" y="12"/>
                    <a:pt x="11" y="8"/>
                    <a:pt x="16" y="8"/>
                  </a:cubicBezTo>
                  <a:cubicBezTo>
                    <a:pt x="20" y="8"/>
                    <a:pt x="24" y="12"/>
                    <a:pt x="24" y="16"/>
                  </a:cubicBezTo>
                  <a:cubicBezTo>
                    <a:pt x="24" y="21"/>
                    <a:pt x="20" y="25"/>
                    <a:pt x="16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22" name="Freeform 107">
              <a:extLst>
                <a:ext uri="{FF2B5EF4-FFF2-40B4-BE49-F238E27FC236}">
                  <a16:creationId xmlns:a16="http://schemas.microsoft.com/office/drawing/2014/main" xmlns="" id="{1B314A6B-6713-48C2-806B-52F61FD70C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59488" y="3838575"/>
              <a:ext cx="69850" cy="73025"/>
            </a:xfrm>
            <a:custGeom>
              <a:avLst/>
              <a:gdLst>
                <a:gd name="T0" fmla="*/ 17 w 32"/>
                <a:gd name="T1" fmla="*/ 0 h 33"/>
                <a:gd name="T2" fmla="*/ 0 w 32"/>
                <a:gd name="T3" fmla="*/ 16 h 33"/>
                <a:gd name="T4" fmla="*/ 17 w 32"/>
                <a:gd name="T5" fmla="*/ 33 h 33"/>
                <a:gd name="T6" fmla="*/ 32 w 32"/>
                <a:gd name="T7" fmla="*/ 16 h 33"/>
                <a:gd name="T8" fmla="*/ 17 w 32"/>
                <a:gd name="T9" fmla="*/ 0 h 33"/>
                <a:gd name="T10" fmla="*/ 25 w 32"/>
                <a:gd name="T11" fmla="*/ 16 h 33"/>
                <a:gd name="T12" fmla="*/ 17 w 32"/>
                <a:gd name="T13" fmla="*/ 25 h 33"/>
                <a:gd name="T14" fmla="*/ 8 w 32"/>
                <a:gd name="T15" fmla="*/ 16 h 33"/>
                <a:gd name="T16" fmla="*/ 17 w 32"/>
                <a:gd name="T17" fmla="*/ 8 h 33"/>
                <a:gd name="T18" fmla="*/ 25 w 32"/>
                <a:gd name="T19" fmla="*/ 1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33">
                  <a:moveTo>
                    <a:pt x="17" y="0"/>
                  </a:moveTo>
                  <a:cubicBezTo>
                    <a:pt x="8" y="0"/>
                    <a:pt x="0" y="7"/>
                    <a:pt x="0" y="16"/>
                  </a:cubicBezTo>
                  <a:cubicBezTo>
                    <a:pt x="0" y="25"/>
                    <a:pt x="8" y="33"/>
                    <a:pt x="17" y="33"/>
                  </a:cubicBezTo>
                  <a:cubicBezTo>
                    <a:pt x="25" y="33"/>
                    <a:pt x="32" y="25"/>
                    <a:pt x="32" y="16"/>
                  </a:cubicBezTo>
                  <a:cubicBezTo>
                    <a:pt x="32" y="7"/>
                    <a:pt x="25" y="0"/>
                    <a:pt x="17" y="0"/>
                  </a:cubicBezTo>
                  <a:close/>
                  <a:moveTo>
                    <a:pt x="25" y="16"/>
                  </a:moveTo>
                  <a:cubicBezTo>
                    <a:pt x="25" y="21"/>
                    <a:pt x="21" y="25"/>
                    <a:pt x="17" y="25"/>
                  </a:cubicBezTo>
                  <a:cubicBezTo>
                    <a:pt x="12" y="25"/>
                    <a:pt x="8" y="21"/>
                    <a:pt x="8" y="16"/>
                  </a:cubicBezTo>
                  <a:cubicBezTo>
                    <a:pt x="8" y="12"/>
                    <a:pt x="12" y="8"/>
                    <a:pt x="17" y="8"/>
                  </a:cubicBezTo>
                  <a:cubicBezTo>
                    <a:pt x="21" y="8"/>
                    <a:pt x="25" y="12"/>
                    <a:pt x="25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xmlns="" id="{ECB1FE7E-4029-42C0-930E-C4A257F393C8}"/>
              </a:ext>
            </a:extLst>
          </p:cNvPr>
          <p:cNvSpPr/>
          <p:nvPr/>
        </p:nvSpPr>
        <p:spPr>
          <a:xfrm>
            <a:off x="426128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32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Ενίσχυση των διαγνωστικών δυνατοτήτων και των μέτρων προστασίας των πολιτών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8425C9A-C209-43FA-8717-E906E2738C4B}"/>
              </a:ext>
            </a:extLst>
          </p:cNvPr>
          <p:cNvSpPr/>
          <p:nvPr/>
        </p:nvSpPr>
        <p:spPr>
          <a:xfrm>
            <a:off x="723547" y="3275511"/>
            <a:ext cx="32801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Αύξηση της επάρκειας σε τεστ και παραγωγικής δυνατότητας μοριακής διάγνωσης </a:t>
            </a:r>
            <a:r>
              <a:rPr lang="el-GR" sz="2000" b="1" dirty="0" err="1">
                <a:solidFill>
                  <a:schemeClr val="bg1"/>
                </a:solidFill>
              </a:rPr>
              <a:t>κορονοϊού</a:t>
            </a:r>
            <a:endParaRPr lang="el-GR" sz="2000" b="1" dirty="0">
              <a:solidFill>
                <a:schemeClr val="bg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8190A5C7-B50A-49AB-87C3-D3EAF0E86197}"/>
              </a:ext>
            </a:extLst>
          </p:cNvPr>
          <p:cNvSpPr/>
          <p:nvPr/>
        </p:nvSpPr>
        <p:spPr>
          <a:xfrm>
            <a:off x="4429288" y="3275511"/>
            <a:ext cx="32801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Η Επιτροπή Αντιμετώπισης Εκτάκτων Συμβάντων Δημόσιας Υγείας συνεχίζει το έργο της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8D12D258-1F3D-457D-AD26-0C22C98AAE74}"/>
              </a:ext>
            </a:extLst>
          </p:cNvPr>
          <p:cNvGrpSpPr>
            <a:grpSpLocks noChangeAspect="1"/>
          </p:cNvGrpSpPr>
          <p:nvPr/>
        </p:nvGrpSpPr>
        <p:grpSpPr>
          <a:xfrm>
            <a:off x="8163783" y="2300968"/>
            <a:ext cx="864000" cy="864000"/>
            <a:chOff x="204788" y="3878263"/>
            <a:chExt cx="476250" cy="476250"/>
          </a:xfrm>
          <a:solidFill>
            <a:schemeClr val="bg1"/>
          </a:solidFill>
        </p:grpSpPr>
        <p:sp>
          <p:nvSpPr>
            <p:cNvPr id="29" name="Freeform 84">
              <a:extLst>
                <a:ext uri="{FF2B5EF4-FFF2-40B4-BE49-F238E27FC236}">
                  <a16:creationId xmlns:a16="http://schemas.microsoft.com/office/drawing/2014/main" xmlns="" id="{B82B2653-5414-4263-B968-2351BCD51D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4788" y="3878263"/>
              <a:ext cx="476250" cy="476250"/>
            </a:xfrm>
            <a:custGeom>
              <a:avLst/>
              <a:gdLst>
                <a:gd name="T0" fmla="*/ 0 w 300"/>
                <a:gd name="T1" fmla="*/ 0 h 300"/>
                <a:gd name="T2" fmla="*/ 0 w 300"/>
                <a:gd name="T3" fmla="*/ 300 h 300"/>
                <a:gd name="T4" fmla="*/ 300 w 300"/>
                <a:gd name="T5" fmla="*/ 300 h 300"/>
                <a:gd name="T6" fmla="*/ 300 w 300"/>
                <a:gd name="T7" fmla="*/ 0 h 300"/>
                <a:gd name="T8" fmla="*/ 0 w 300"/>
                <a:gd name="T9" fmla="*/ 0 h 300"/>
                <a:gd name="T10" fmla="*/ 287 w 300"/>
                <a:gd name="T11" fmla="*/ 287 h 300"/>
                <a:gd name="T12" fmla="*/ 13 w 300"/>
                <a:gd name="T13" fmla="*/ 287 h 300"/>
                <a:gd name="T14" fmla="*/ 13 w 300"/>
                <a:gd name="T15" fmla="*/ 13 h 300"/>
                <a:gd name="T16" fmla="*/ 287 w 300"/>
                <a:gd name="T17" fmla="*/ 13 h 300"/>
                <a:gd name="T18" fmla="*/ 287 w 300"/>
                <a:gd name="T19" fmla="*/ 287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0" h="300">
                  <a:moveTo>
                    <a:pt x="0" y="0"/>
                  </a:moveTo>
                  <a:lnTo>
                    <a:pt x="0" y="300"/>
                  </a:lnTo>
                  <a:lnTo>
                    <a:pt x="300" y="300"/>
                  </a:lnTo>
                  <a:lnTo>
                    <a:pt x="300" y="0"/>
                  </a:lnTo>
                  <a:lnTo>
                    <a:pt x="0" y="0"/>
                  </a:lnTo>
                  <a:close/>
                  <a:moveTo>
                    <a:pt x="287" y="287"/>
                  </a:moveTo>
                  <a:lnTo>
                    <a:pt x="13" y="287"/>
                  </a:lnTo>
                  <a:lnTo>
                    <a:pt x="13" y="13"/>
                  </a:lnTo>
                  <a:lnTo>
                    <a:pt x="287" y="13"/>
                  </a:lnTo>
                  <a:lnTo>
                    <a:pt x="287" y="2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1" name="Freeform 85">
              <a:extLst>
                <a:ext uri="{FF2B5EF4-FFF2-40B4-BE49-F238E27FC236}">
                  <a16:creationId xmlns:a16="http://schemas.microsoft.com/office/drawing/2014/main" xmlns="" id="{EA5CC814-7EA9-40FD-B2AA-6E1BEDE0A8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8763" y="3932238"/>
              <a:ext cx="368300" cy="368300"/>
            </a:xfrm>
            <a:custGeom>
              <a:avLst/>
              <a:gdLst>
                <a:gd name="T0" fmla="*/ 222 w 444"/>
                <a:gd name="T1" fmla="*/ 444 h 444"/>
                <a:gd name="T2" fmla="*/ 444 w 444"/>
                <a:gd name="T3" fmla="*/ 222 h 444"/>
                <a:gd name="T4" fmla="*/ 222 w 444"/>
                <a:gd name="T5" fmla="*/ 0 h 444"/>
                <a:gd name="T6" fmla="*/ 0 w 444"/>
                <a:gd name="T7" fmla="*/ 222 h 444"/>
                <a:gd name="T8" fmla="*/ 222 w 444"/>
                <a:gd name="T9" fmla="*/ 444 h 444"/>
                <a:gd name="T10" fmla="*/ 222 w 444"/>
                <a:gd name="T11" fmla="*/ 24 h 444"/>
                <a:gd name="T12" fmla="*/ 419 w 444"/>
                <a:gd name="T13" fmla="*/ 222 h 444"/>
                <a:gd name="T14" fmla="*/ 222 w 444"/>
                <a:gd name="T15" fmla="*/ 419 h 444"/>
                <a:gd name="T16" fmla="*/ 25 w 444"/>
                <a:gd name="T17" fmla="*/ 222 h 444"/>
                <a:gd name="T18" fmla="*/ 222 w 444"/>
                <a:gd name="T19" fmla="*/ 24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4" h="444">
                  <a:moveTo>
                    <a:pt x="222" y="444"/>
                  </a:moveTo>
                  <a:cubicBezTo>
                    <a:pt x="344" y="444"/>
                    <a:pt x="444" y="344"/>
                    <a:pt x="444" y="222"/>
                  </a:cubicBezTo>
                  <a:cubicBezTo>
                    <a:pt x="444" y="99"/>
                    <a:pt x="344" y="0"/>
                    <a:pt x="222" y="0"/>
                  </a:cubicBezTo>
                  <a:cubicBezTo>
                    <a:pt x="100" y="0"/>
                    <a:pt x="0" y="99"/>
                    <a:pt x="0" y="222"/>
                  </a:cubicBezTo>
                  <a:cubicBezTo>
                    <a:pt x="0" y="344"/>
                    <a:pt x="100" y="444"/>
                    <a:pt x="222" y="444"/>
                  </a:cubicBezTo>
                  <a:close/>
                  <a:moveTo>
                    <a:pt x="222" y="24"/>
                  </a:moveTo>
                  <a:cubicBezTo>
                    <a:pt x="331" y="24"/>
                    <a:pt x="419" y="113"/>
                    <a:pt x="419" y="222"/>
                  </a:cubicBezTo>
                  <a:cubicBezTo>
                    <a:pt x="419" y="331"/>
                    <a:pt x="331" y="419"/>
                    <a:pt x="222" y="419"/>
                  </a:cubicBezTo>
                  <a:cubicBezTo>
                    <a:pt x="113" y="419"/>
                    <a:pt x="25" y="331"/>
                    <a:pt x="25" y="222"/>
                  </a:cubicBezTo>
                  <a:cubicBezTo>
                    <a:pt x="25" y="113"/>
                    <a:pt x="113" y="24"/>
                    <a:pt x="222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32" name="Freeform 86">
              <a:extLst>
                <a:ext uri="{FF2B5EF4-FFF2-40B4-BE49-F238E27FC236}">
                  <a16:creationId xmlns:a16="http://schemas.microsoft.com/office/drawing/2014/main" xmlns="" id="{265B88B4-0B32-4499-8D79-140FC27FF1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1788" y="4003676"/>
              <a:ext cx="222250" cy="223838"/>
            </a:xfrm>
            <a:custGeom>
              <a:avLst/>
              <a:gdLst>
                <a:gd name="T0" fmla="*/ 42 w 140"/>
                <a:gd name="T1" fmla="*/ 141 h 141"/>
                <a:gd name="T2" fmla="*/ 98 w 140"/>
                <a:gd name="T3" fmla="*/ 141 h 141"/>
                <a:gd name="T4" fmla="*/ 98 w 140"/>
                <a:gd name="T5" fmla="*/ 99 h 141"/>
                <a:gd name="T6" fmla="*/ 140 w 140"/>
                <a:gd name="T7" fmla="*/ 99 h 141"/>
                <a:gd name="T8" fmla="*/ 140 w 140"/>
                <a:gd name="T9" fmla="*/ 43 h 141"/>
                <a:gd name="T10" fmla="*/ 98 w 140"/>
                <a:gd name="T11" fmla="*/ 43 h 141"/>
                <a:gd name="T12" fmla="*/ 98 w 140"/>
                <a:gd name="T13" fmla="*/ 0 h 141"/>
                <a:gd name="T14" fmla="*/ 42 w 140"/>
                <a:gd name="T15" fmla="*/ 0 h 141"/>
                <a:gd name="T16" fmla="*/ 42 w 140"/>
                <a:gd name="T17" fmla="*/ 43 h 141"/>
                <a:gd name="T18" fmla="*/ 0 w 140"/>
                <a:gd name="T19" fmla="*/ 43 h 141"/>
                <a:gd name="T20" fmla="*/ 0 w 140"/>
                <a:gd name="T21" fmla="*/ 99 h 141"/>
                <a:gd name="T22" fmla="*/ 42 w 140"/>
                <a:gd name="T23" fmla="*/ 99 h 141"/>
                <a:gd name="T24" fmla="*/ 42 w 140"/>
                <a:gd name="T25" fmla="*/ 141 h 141"/>
                <a:gd name="T26" fmla="*/ 12 w 140"/>
                <a:gd name="T27" fmla="*/ 86 h 141"/>
                <a:gd name="T28" fmla="*/ 12 w 140"/>
                <a:gd name="T29" fmla="*/ 56 h 141"/>
                <a:gd name="T30" fmla="*/ 55 w 140"/>
                <a:gd name="T31" fmla="*/ 56 h 141"/>
                <a:gd name="T32" fmla="*/ 55 w 140"/>
                <a:gd name="T33" fmla="*/ 13 h 141"/>
                <a:gd name="T34" fmla="*/ 85 w 140"/>
                <a:gd name="T35" fmla="*/ 13 h 141"/>
                <a:gd name="T36" fmla="*/ 85 w 140"/>
                <a:gd name="T37" fmla="*/ 56 h 141"/>
                <a:gd name="T38" fmla="*/ 128 w 140"/>
                <a:gd name="T39" fmla="*/ 56 h 141"/>
                <a:gd name="T40" fmla="*/ 128 w 140"/>
                <a:gd name="T41" fmla="*/ 86 h 141"/>
                <a:gd name="T42" fmla="*/ 85 w 140"/>
                <a:gd name="T43" fmla="*/ 86 h 141"/>
                <a:gd name="T44" fmla="*/ 85 w 140"/>
                <a:gd name="T45" fmla="*/ 129 h 141"/>
                <a:gd name="T46" fmla="*/ 55 w 140"/>
                <a:gd name="T47" fmla="*/ 129 h 141"/>
                <a:gd name="T48" fmla="*/ 55 w 140"/>
                <a:gd name="T49" fmla="*/ 86 h 141"/>
                <a:gd name="T50" fmla="*/ 12 w 140"/>
                <a:gd name="T51" fmla="*/ 8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40" h="141">
                  <a:moveTo>
                    <a:pt x="42" y="141"/>
                  </a:moveTo>
                  <a:lnTo>
                    <a:pt x="98" y="141"/>
                  </a:lnTo>
                  <a:lnTo>
                    <a:pt x="98" y="99"/>
                  </a:lnTo>
                  <a:lnTo>
                    <a:pt x="140" y="99"/>
                  </a:lnTo>
                  <a:lnTo>
                    <a:pt x="140" y="43"/>
                  </a:lnTo>
                  <a:lnTo>
                    <a:pt x="98" y="43"/>
                  </a:lnTo>
                  <a:lnTo>
                    <a:pt x="98" y="0"/>
                  </a:lnTo>
                  <a:lnTo>
                    <a:pt x="42" y="0"/>
                  </a:lnTo>
                  <a:lnTo>
                    <a:pt x="42" y="43"/>
                  </a:lnTo>
                  <a:lnTo>
                    <a:pt x="0" y="43"/>
                  </a:lnTo>
                  <a:lnTo>
                    <a:pt x="0" y="99"/>
                  </a:lnTo>
                  <a:lnTo>
                    <a:pt x="42" y="99"/>
                  </a:lnTo>
                  <a:lnTo>
                    <a:pt x="42" y="141"/>
                  </a:lnTo>
                  <a:close/>
                  <a:moveTo>
                    <a:pt x="12" y="86"/>
                  </a:moveTo>
                  <a:lnTo>
                    <a:pt x="12" y="56"/>
                  </a:lnTo>
                  <a:lnTo>
                    <a:pt x="55" y="56"/>
                  </a:lnTo>
                  <a:lnTo>
                    <a:pt x="55" y="13"/>
                  </a:lnTo>
                  <a:lnTo>
                    <a:pt x="85" y="13"/>
                  </a:lnTo>
                  <a:lnTo>
                    <a:pt x="85" y="56"/>
                  </a:lnTo>
                  <a:lnTo>
                    <a:pt x="128" y="56"/>
                  </a:lnTo>
                  <a:lnTo>
                    <a:pt x="128" y="86"/>
                  </a:lnTo>
                  <a:lnTo>
                    <a:pt x="85" y="86"/>
                  </a:lnTo>
                  <a:lnTo>
                    <a:pt x="85" y="129"/>
                  </a:lnTo>
                  <a:lnTo>
                    <a:pt x="55" y="129"/>
                  </a:lnTo>
                  <a:lnTo>
                    <a:pt x="55" y="86"/>
                  </a:lnTo>
                  <a:lnTo>
                    <a:pt x="12" y="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FA6AF362-D570-42D5-9DAC-DC9347F959E6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805679" y="2302619"/>
            <a:ext cx="864000" cy="864000"/>
            <a:chOff x="3103562" y="1479363"/>
            <a:chExt cx="215900" cy="215900"/>
          </a:xfrm>
          <a:solidFill>
            <a:schemeClr val="bg1"/>
          </a:solidFill>
        </p:grpSpPr>
        <p:sp>
          <p:nvSpPr>
            <p:cNvPr id="40" name="Freeform 293">
              <a:extLst>
                <a:ext uri="{FF2B5EF4-FFF2-40B4-BE49-F238E27FC236}">
                  <a16:creationId xmlns:a16="http://schemas.microsoft.com/office/drawing/2014/main" xmlns="" id="{B6F199D3-7EC5-465B-8DAF-6F04334AA3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03562" y="1479363"/>
              <a:ext cx="215900" cy="215900"/>
            </a:xfrm>
            <a:custGeom>
              <a:avLst/>
              <a:gdLst>
                <a:gd name="T0" fmla="*/ 0 w 136"/>
                <a:gd name="T1" fmla="*/ 0 h 136"/>
                <a:gd name="T2" fmla="*/ 0 w 136"/>
                <a:gd name="T3" fmla="*/ 136 h 136"/>
                <a:gd name="T4" fmla="*/ 136 w 136"/>
                <a:gd name="T5" fmla="*/ 136 h 136"/>
                <a:gd name="T6" fmla="*/ 136 w 136"/>
                <a:gd name="T7" fmla="*/ 0 h 136"/>
                <a:gd name="T8" fmla="*/ 0 w 136"/>
                <a:gd name="T9" fmla="*/ 0 h 136"/>
                <a:gd name="T10" fmla="*/ 131 w 136"/>
                <a:gd name="T11" fmla="*/ 130 h 136"/>
                <a:gd name="T12" fmla="*/ 7 w 136"/>
                <a:gd name="T13" fmla="*/ 130 h 136"/>
                <a:gd name="T14" fmla="*/ 7 w 136"/>
                <a:gd name="T15" fmla="*/ 6 h 136"/>
                <a:gd name="T16" fmla="*/ 131 w 136"/>
                <a:gd name="T17" fmla="*/ 6 h 136"/>
                <a:gd name="T18" fmla="*/ 131 w 136"/>
                <a:gd name="T19" fmla="*/ 13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6" h="136">
                  <a:moveTo>
                    <a:pt x="0" y="0"/>
                  </a:moveTo>
                  <a:lnTo>
                    <a:pt x="0" y="136"/>
                  </a:lnTo>
                  <a:lnTo>
                    <a:pt x="136" y="136"/>
                  </a:lnTo>
                  <a:lnTo>
                    <a:pt x="136" y="0"/>
                  </a:lnTo>
                  <a:lnTo>
                    <a:pt x="0" y="0"/>
                  </a:lnTo>
                  <a:close/>
                  <a:moveTo>
                    <a:pt x="131" y="130"/>
                  </a:moveTo>
                  <a:lnTo>
                    <a:pt x="7" y="130"/>
                  </a:lnTo>
                  <a:lnTo>
                    <a:pt x="7" y="6"/>
                  </a:lnTo>
                  <a:lnTo>
                    <a:pt x="131" y="6"/>
                  </a:lnTo>
                  <a:lnTo>
                    <a:pt x="131" y="1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6750" kern="1200">
                <a:ea typeface="+mn-ea"/>
                <a:cs typeface="+mn-cs"/>
              </a:endParaRPr>
            </a:p>
          </p:txBody>
        </p:sp>
        <p:sp>
          <p:nvSpPr>
            <p:cNvPr id="41" name="Freeform 294">
              <a:extLst>
                <a:ext uri="{FF2B5EF4-FFF2-40B4-BE49-F238E27FC236}">
                  <a16:creationId xmlns:a16="http://schemas.microsoft.com/office/drawing/2014/main" xmlns="" id="{C9619897-BA7F-4F5A-9DBF-BC6D28C452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25787" y="1504763"/>
              <a:ext cx="165100" cy="165100"/>
            </a:xfrm>
            <a:custGeom>
              <a:avLst/>
              <a:gdLst>
                <a:gd name="T0" fmla="*/ 84 w 104"/>
                <a:gd name="T1" fmla="*/ 39 h 104"/>
                <a:gd name="T2" fmla="*/ 77 w 104"/>
                <a:gd name="T3" fmla="*/ 31 h 104"/>
                <a:gd name="T4" fmla="*/ 104 w 104"/>
                <a:gd name="T5" fmla="*/ 4 h 104"/>
                <a:gd name="T6" fmla="*/ 100 w 104"/>
                <a:gd name="T7" fmla="*/ 0 h 104"/>
                <a:gd name="T8" fmla="*/ 73 w 104"/>
                <a:gd name="T9" fmla="*/ 27 h 104"/>
                <a:gd name="T10" fmla="*/ 62 w 104"/>
                <a:gd name="T11" fmla="*/ 17 h 104"/>
                <a:gd name="T12" fmla="*/ 14 w 104"/>
                <a:gd name="T13" fmla="*/ 65 h 104"/>
                <a:gd name="T14" fmla="*/ 10 w 104"/>
                <a:gd name="T15" fmla="*/ 63 h 104"/>
                <a:gd name="T16" fmla="*/ 6 w 104"/>
                <a:gd name="T17" fmla="*/ 66 h 104"/>
                <a:gd name="T18" fmla="*/ 20 w 104"/>
                <a:gd name="T19" fmla="*/ 80 h 104"/>
                <a:gd name="T20" fmla="*/ 12 w 104"/>
                <a:gd name="T21" fmla="*/ 88 h 104"/>
                <a:gd name="T22" fmla="*/ 4 w 104"/>
                <a:gd name="T23" fmla="*/ 81 h 104"/>
                <a:gd name="T24" fmla="*/ 0 w 104"/>
                <a:gd name="T25" fmla="*/ 85 h 104"/>
                <a:gd name="T26" fmla="*/ 19 w 104"/>
                <a:gd name="T27" fmla="*/ 104 h 104"/>
                <a:gd name="T28" fmla="*/ 23 w 104"/>
                <a:gd name="T29" fmla="*/ 99 h 104"/>
                <a:gd name="T30" fmla="*/ 15 w 104"/>
                <a:gd name="T31" fmla="*/ 92 h 104"/>
                <a:gd name="T32" fmla="*/ 24 w 104"/>
                <a:gd name="T33" fmla="*/ 84 h 104"/>
                <a:gd name="T34" fmla="*/ 37 w 104"/>
                <a:gd name="T35" fmla="*/ 97 h 104"/>
                <a:gd name="T36" fmla="*/ 42 w 104"/>
                <a:gd name="T37" fmla="*/ 93 h 104"/>
                <a:gd name="T38" fmla="*/ 38 w 104"/>
                <a:gd name="T39" fmla="*/ 90 h 104"/>
                <a:gd name="T40" fmla="*/ 87 w 104"/>
                <a:gd name="T41" fmla="*/ 41 h 104"/>
                <a:gd name="T42" fmla="*/ 84 w 104"/>
                <a:gd name="T43" fmla="*/ 39 h 104"/>
                <a:gd name="T44" fmla="*/ 69 w 104"/>
                <a:gd name="T45" fmla="*/ 51 h 104"/>
                <a:gd name="T46" fmla="*/ 66 w 104"/>
                <a:gd name="T47" fmla="*/ 54 h 104"/>
                <a:gd name="T48" fmla="*/ 59 w 104"/>
                <a:gd name="T49" fmla="*/ 47 h 104"/>
                <a:gd name="T50" fmla="*/ 54 w 104"/>
                <a:gd name="T51" fmla="*/ 51 h 104"/>
                <a:gd name="T52" fmla="*/ 62 w 104"/>
                <a:gd name="T53" fmla="*/ 58 h 104"/>
                <a:gd name="T54" fmla="*/ 59 w 104"/>
                <a:gd name="T55" fmla="*/ 61 h 104"/>
                <a:gd name="T56" fmla="*/ 52 w 104"/>
                <a:gd name="T57" fmla="*/ 54 h 104"/>
                <a:gd name="T58" fmla="*/ 47 w 104"/>
                <a:gd name="T59" fmla="*/ 58 h 104"/>
                <a:gd name="T60" fmla="*/ 54 w 104"/>
                <a:gd name="T61" fmla="*/ 65 h 104"/>
                <a:gd name="T62" fmla="*/ 51 w 104"/>
                <a:gd name="T63" fmla="*/ 69 h 104"/>
                <a:gd name="T64" fmla="*/ 44 w 104"/>
                <a:gd name="T65" fmla="*/ 62 h 104"/>
                <a:gd name="T66" fmla="*/ 40 w 104"/>
                <a:gd name="T67" fmla="*/ 66 h 104"/>
                <a:gd name="T68" fmla="*/ 47 w 104"/>
                <a:gd name="T69" fmla="*/ 73 h 104"/>
                <a:gd name="T70" fmla="*/ 44 w 104"/>
                <a:gd name="T71" fmla="*/ 76 h 104"/>
                <a:gd name="T72" fmla="*/ 37 w 104"/>
                <a:gd name="T73" fmla="*/ 69 h 104"/>
                <a:gd name="T74" fmla="*/ 32 w 104"/>
                <a:gd name="T75" fmla="*/ 73 h 104"/>
                <a:gd name="T76" fmla="*/ 40 w 104"/>
                <a:gd name="T77" fmla="*/ 80 h 104"/>
                <a:gd name="T78" fmla="*/ 35 w 104"/>
                <a:gd name="T79" fmla="*/ 86 h 104"/>
                <a:gd name="T80" fmla="*/ 18 w 104"/>
                <a:gd name="T81" fmla="*/ 70 h 104"/>
                <a:gd name="T82" fmla="*/ 62 w 104"/>
                <a:gd name="T83" fmla="*/ 26 h 104"/>
                <a:gd name="T84" fmla="*/ 79 w 104"/>
                <a:gd name="T85" fmla="*/ 41 h 104"/>
                <a:gd name="T86" fmla="*/ 74 w 104"/>
                <a:gd name="T87" fmla="*/ 46 h 104"/>
                <a:gd name="T88" fmla="*/ 66 w 104"/>
                <a:gd name="T89" fmla="*/ 39 h 104"/>
                <a:gd name="T90" fmla="*/ 62 w 104"/>
                <a:gd name="T91" fmla="*/ 44 h 104"/>
                <a:gd name="T92" fmla="*/ 69 w 104"/>
                <a:gd name="T93" fmla="*/ 51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4" h="104">
                  <a:moveTo>
                    <a:pt x="84" y="39"/>
                  </a:moveTo>
                  <a:lnTo>
                    <a:pt x="77" y="31"/>
                  </a:lnTo>
                  <a:lnTo>
                    <a:pt x="104" y="4"/>
                  </a:lnTo>
                  <a:lnTo>
                    <a:pt x="100" y="0"/>
                  </a:lnTo>
                  <a:lnTo>
                    <a:pt x="73" y="27"/>
                  </a:lnTo>
                  <a:lnTo>
                    <a:pt x="62" y="17"/>
                  </a:lnTo>
                  <a:lnTo>
                    <a:pt x="14" y="65"/>
                  </a:lnTo>
                  <a:lnTo>
                    <a:pt x="10" y="63"/>
                  </a:lnTo>
                  <a:lnTo>
                    <a:pt x="6" y="66"/>
                  </a:lnTo>
                  <a:lnTo>
                    <a:pt x="20" y="80"/>
                  </a:lnTo>
                  <a:lnTo>
                    <a:pt x="12" y="88"/>
                  </a:lnTo>
                  <a:lnTo>
                    <a:pt x="4" y="81"/>
                  </a:lnTo>
                  <a:lnTo>
                    <a:pt x="0" y="85"/>
                  </a:lnTo>
                  <a:lnTo>
                    <a:pt x="19" y="104"/>
                  </a:lnTo>
                  <a:lnTo>
                    <a:pt x="23" y="99"/>
                  </a:lnTo>
                  <a:lnTo>
                    <a:pt x="15" y="92"/>
                  </a:lnTo>
                  <a:lnTo>
                    <a:pt x="24" y="84"/>
                  </a:lnTo>
                  <a:lnTo>
                    <a:pt x="37" y="97"/>
                  </a:lnTo>
                  <a:lnTo>
                    <a:pt x="42" y="93"/>
                  </a:lnTo>
                  <a:lnTo>
                    <a:pt x="38" y="90"/>
                  </a:lnTo>
                  <a:lnTo>
                    <a:pt x="87" y="41"/>
                  </a:lnTo>
                  <a:lnTo>
                    <a:pt x="84" y="39"/>
                  </a:lnTo>
                  <a:close/>
                  <a:moveTo>
                    <a:pt x="69" y="51"/>
                  </a:moveTo>
                  <a:lnTo>
                    <a:pt x="66" y="54"/>
                  </a:lnTo>
                  <a:lnTo>
                    <a:pt x="59" y="47"/>
                  </a:lnTo>
                  <a:lnTo>
                    <a:pt x="54" y="51"/>
                  </a:lnTo>
                  <a:lnTo>
                    <a:pt x="62" y="58"/>
                  </a:lnTo>
                  <a:lnTo>
                    <a:pt x="59" y="61"/>
                  </a:lnTo>
                  <a:lnTo>
                    <a:pt x="52" y="54"/>
                  </a:lnTo>
                  <a:lnTo>
                    <a:pt x="47" y="58"/>
                  </a:lnTo>
                  <a:lnTo>
                    <a:pt x="54" y="65"/>
                  </a:lnTo>
                  <a:lnTo>
                    <a:pt x="51" y="69"/>
                  </a:lnTo>
                  <a:lnTo>
                    <a:pt x="44" y="62"/>
                  </a:lnTo>
                  <a:lnTo>
                    <a:pt x="40" y="66"/>
                  </a:lnTo>
                  <a:lnTo>
                    <a:pt x="47" y="73"/>
                  </a:lnTo>
                  <a:lnTo>
                    <a:pt x="44" y="76"/>
                  </a:lnTo>
                  <a:lnTo>
                    <a:pt x="37" y="69"/>
                  </a:lnTo>
                  <a:lnTo>
                    <a:pt x="32" y="73"/>
                  </a:lnTo>
                  <a:lnTo>
                    <a:pt x="40" y="80"/>
                  </a:lnTo>
                  <a:lnTo>
                    <a:pt x="35" y="86"/>
                  </a:lnTo>
                  <a:lnTo>
                    <a:pt x="18" y="70"/>
                  </a:lnTo>
                  <a:lnTo>
                    <a:pt x="62" y="26"/>
                  </a:lnTo>
                  <a:lnTo>
                    <a:pt x="79" y="41"/>
                  </a:lnTo>
                  <a:lnTo>
                    <a:pt x="74" y="46"/>
                  </a:lnTo>
                  <a:lnTo>
                    <a:pt x="66" y="39"/>
                  </a:lnTo>
                  <a:lnTo>
                    <a:pt x="62" y="44"/>
                  </a:lnTo>
                  <a:lnTo>
                    <a:pt x="69" y="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>
                <a:buClrTx/>
              </a:pPr>
              <a:endParaRPr lang="en-US" sz="6750" kern="1200"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4026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A952FDA8-F037-45C5-824B-D1A4836EA0F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2410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Slide" r:id="rId5" imgW="473" imgH="473" progId="TCLayout.ActiveDocument.1">
                  <p:embed/>
                </p:oleObj>
              </mc:Choice>
              <mc:Fallback>
                <p:oleObj name="think-cell Slide" r:id="rId5" imgW="473" imgH="47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xmlns="" id="{A952FDA8-F037-45C5-824B-D1A4836EA0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93608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14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 %1 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m/%y&lt;/m_strFormatTime&gt;&lt;m_yearfmt&gt;&lt;begin val=&quot;4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3&quot;&gt;&lt;elem m_fUsage=&quot;4.09510000000000040643E+00&quot;&gt;&lt;m_msothmcolidx val=&quot;0&quot;/&gt;&lt;m_rgb r=&quot;41&quot; g=&quot;7B&quot; b=&quot;85&quot;/&gt;&lt;m_nBrightness endver=&quot;26206&quot; val=&quot;0&quot;/&gt;&lt;/elem&gt;&lt;elem m_fUsage=&quot;3.36303417167100038299E+00&quot;&gt;&lt;m_msothmcolidx val=&quot;0&quot;/&gt;&lt;m_rgb r=&quot;9C&quot; g=&quot;C7&quot; b=&quot;CE&quot;/&gt;&lt;m_nBrightness endver=&quot;26206&quot; val=&quot;0&quot;/&gt;&lt;/elem&gt;&lt;elem m_fUsage=&quot;1.32609928242330776804E+00&quot;&gt;&lt;m_msothmcolidx val=&quot;0&quot;/&gt;&lt;m_rgb r=&quot;34&quot; g=&quot;62&quot; b=&quot;AB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  <p:tag name="LASTSLIDEVIEWED" val="1406,2,Ενίσχυση της Δημόσιας Υγείας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_5ikE5oeZkZtjdZwzpO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a0hMuzXCrqwOMESfUKGN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WEmlU0Gob4GaNcPYiey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w4Z2WcMv9AslLIMb6NDu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8.yVM5vbaR89LfEUMzL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gw9V.vPHmCmQ0w_aCbK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x1qyswX6bVX5g.222Iva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2pGIE_YopIsCaG3Qki5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SdWmMP31KW7FtFmrHBD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k.KOMRlSTlGBsawncdk4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9VNlUPLdn_wTtBb6Yst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E85c2Fwr_Nri9DBDphYA"/>
</p:tagLst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254</Words>
  <Application>Microsoft Office PowerPoint</Application>
  <PresentationFormat>Widescreen</PresentationFormat>
  <Paragraphs>56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Georgia</vt:lpstr>
      <vt:lpstr>Helvetica Neue</vt:lpstr>
      <vt:lpstr>Wingdings</vt:lpstr>
      <vt:lpstr>Office Theme</vt:lpstr>
      <vt:lpstr>think-cell Slide</vt:lpstr>
      <vt:lpstr>Σχέδιο σταδιακής αποκλιμάκωσης περιοριστικών μέτρων   Γέφυρα ασφάλειας για μια νέα καθημερινότητα  </vt:lpstr>
      <vt:lpstr>Ενίσχυση του Συστήματος Υγείας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2019-07-09T09:31:45Z</dcterms:created>
  <dcterms:modified xsi:type="dcterms:W3CDTF">2020-04-28T16:33:57Z</dcterms:modified>
</cp:coreProperties>
</file>