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8" r:id="rId3"/>
    <p:sldId id="264" r:id="rId4"/>
    <p:sldId id="261" r:id="rId5"/>
    <p:sldId id="262" r:id="rId6"/>
    <p:sldId id="266" r:id="rId7"/>
    <p:sldId id="272" r:id="rId8"/>
    <p:sldId id="267" r:id="rId9"/>
    <p:sldId id="270" r:id="rId10"/>
    <p:sldId id="271" r:id="rId11"/>
    <p:sldId id="268" r:id="rId12"/>
    <p:sldId id="269" r:id="rId13"/>
    <p:sldId id="259" r:id="rId14"/>
    <p:sldId id="273" r:id="rId15"/>
    <p:sldId id="279" r:id="rId16"/>
    <p:sldId id="274" r:id="rId17"/>
    <p:sldId id="276" r:id="rId18"/>
    <p:sldId id="277" r:id="rId19"/>
    <p:sldId id="280" r:id="rId20"/>
    <p:sldId id="281" r:id="rId21"/>
    <p:sldId id="278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98710-AAA4-4817-8860-CF2AE579A22D}" type="datetimeFigureOut">
              <a:rPr lang="el-GR" smtClean="0"/>
              <a:pPr/>
              <a:t>23/4/2013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FE3A1-3965-4305-B3E8-A7C808CD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2619723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latin typeface="+mn-lt"/>
              </a:rPr>
              <a:t>ΣΥΓΧΡΟΝΕΣ ΠΡΟΚΛΗΣΕΙΣ </a:t>
            </a:r>
            <a:br>
              <a:rPr lang="el-GR" b="1" dirty="0" smtClean="0">
                <a:latin typeface="+mn-lt"/>
              </a:rPr>
            </a:br>
            <a:r>
              <a:rPr lang="el-GR" b="1" dirty="0" smtClean="0">
                <a:latin typeface="+mn-lt"/>
              </a:rPr>
              <a:t>ΣΤΗ ΛΗΨΗ ΠΟΛΙΤΙΚΩΝ ΑΠΟΦΑΣΕΩΝ </a:t>
            </a:r>
            <a:br>
              <a:rPr lang="el-GR" b="1" dirty="0" smtClean="0">
                <a:latin typeface="+mn-lt"/>
              </a:rPr>
            </a:br>
            <a:r>
              <a:rPr lang="el-GR" b="1" dirty="0" smtClean="0">
                <a:latin typeface="+mn-lt"/>
              </a:rPr>
              <a:t>ΓΙΑ ΤΟΥΣ ΕΜΒΟΛΙΑΣΜΟΥΣ</a:t>
            </a:r>
            <a:endParaRPr lang="el-GR" b="1" dirty="0">
              <a:latin typeface="+mn-lt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Δρ. Ι. Καρύδης</a:t>
            </a:r>
          </a:p>
          <a:p>
            <a:r>
              <a:rPr lang="el-GR" b="1" dirty="0" smtClean="0"/>
              <a:t>Παθολόγος, </a:t>
            </a:r>
          </a:p>
          <a:p>
            <a:r>
              <a:rPr lang="el-GR" b="1" dirty="0" smtClean="0"/>
              <a:t>Σύμβουλος Υφυπουργού Υγείας</a:t>
            </a:r>
            <a:endParaRPr lang="el-G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2800" b="1" dirty="0" smtClean="0">
                <a:cs typeface="Times New Roman" pitchFamily="18" charset="0"/>
              </a:rPr>
              <a:t>Εμβόλιο Ηπατίτιδας Α </a:t>
            </a:r>
            <a:r>
              <a:rPr lang="el-GR" sz="2400" dirty="0" smtClean="0">
                <a:cs typeface="Times New Roman" pitchFamily="18" charset="0"/>
              </a:rPr>
              <a:t/>
            </a:r>
            <a:br>
              <a:rPr lang="el-GR" sz="2400" dirty="0" smtClean="0">
                <a:cs typeface="Times New Roman" pitchFamily="18" charset="0"/>
              </a:rPr>
            </a:br>
            <a:endParaRPr lang="el-GR" sz="2400" dirty="0"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83568" y="1340768"/>
            <a:ext cx="7776864" cy="4907632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SzPct val="90000"/>
              <a:buNone/>
            </a:pPr>
            <a:endParaRPr lang="en-US" sz="1800" dirty="0" smtClean="0">
              <a:latin typeface="+mj-lt"/>
            </a:endParaRPr>
          </a:p>
          <a:p>
            <a:pPr algn="just"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Στην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Ελλάδα και στις ΗΠΑ ανήκει στο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υποχρεωτικό εμβολιαστικό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πρόγραμμα και πραγματοποιείται σε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2 δόσεις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SzPct val="90000"/>
              <a:buFont typeface="Wingdings" pitchFamily="2" charset="2"/>
              <a:buChar char="§"/>
            </a:pPr>
            <a:endParaRPr lang="el-GR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SzPct val="90000"/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Μ. Βρετανία, Γερμανία, Νορβηγία, Σουηδία το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εμβόλιο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δεν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εντάσσεται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στο Εθνικό Πρόγραμμα Εμβολιασμού 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>
              <a:buClr>
                <a:schemeClr val="tx2"/>
              </a:buClr>
              <a:buSzPct val="90000"/>
              <a:buFont typeface="Wingdings" pitchFamily="2" charset="2"/>
              <a:buChar char="§"/>
            </a:pPr>
            <a:endParaRPr lang="en-US" sz="2000" dirty="0" smtClean="0">
              <a:latin typeface="+mj-lt"/>
              <a:cs typeface="Times New Roman" pitchFamily="18" charset="0"/>
            </a:endParaRPr>
          </a:p>
          <a:p>
            <a:pPr>
              <a:buClr>
                <a:schemeClr val="tx2"/>
              </a:buClr>
              <a:buSzPct val="90000"/>
              <a:buNone/>
            </a:pPr>
            <a:endParaRPr lang="en-US" sz="2000" dirty="0" smtClean="0">
              <a:latin typeface="+mj-lt"/>
              <a:cs typeface="Times New Roman" pitchFamily="18" charset="0"/>
            </a:endParaRPr>
          </a:p>
          <a:p>
            <a:pPr>
              <a:buClr>
                <a:schemeClr val="tx2"/>
              </a:buClr>
              <a:buSzPct val="90000"/>
              <a:buNone/>
            </a:pPr>
            <a:endParaRPr lang="el-GR" sz="2000" dirty="0" smtClean="0">
              <a:latin typeface="+mj-lt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el-GR" sz="1800" dirty="0">
              <a:latin typeface="+mj-lt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371FEAF-ED61-4108-8FAB-F4854D861EB2}" type="slidenum">
              <a:rPr lang="el-GR" smtClean="0">
                <a:latin typeface="+mj-lt"/>
              </a:rPr>
              <a:pPr/>
              <a:t>10</a:t>
            </a:fld>
            <a:endParaRPr lang="el-GR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>
            <a:noAutofit/>
          </a:bodyPr>
          <a:lstStyle/>
          <a:p>
            <a:pPr lvl="0"/>
            <a:r>
              <a:rPr lang="el-GR" sz="2800" b="1" dirty="0" smtClean="0">
                <a:cs typeface="Times New Roman" pitchFamily="18" charset="0"/>
              </a:rPr>
              <a:t>Εμβόλιο έναντι του ιού των ανθρώπινων θηλωμάτων (</a:t>
            </a:r>
            <a:r>
              <a:rPr lang="en-US" sz="2800" b="1" dirty="0" smtClean="0">
                <a:cs typeface="Times New Roman" pitchFamily="18" charset="0"/>
              </a:rPr>
              <a:t>HPV</a:t>
            </a:r>
            <a:r>
              <a:rPr lang="el-GR" sz="2800" b="1" dirty="0" smtClean="0">
                <a:cs typeface="Times New Roman" pitchFamily="18" charset="0"/>
              </a:rPr>
              <a:t>)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1600200"/>
            <a:ext cx="8075240" cy="4781128"/>
          </a:xfrm>
        </p:spPr>
        <p:txBody>
          <a:bodyPr>
            <a:normAutofit/>
          </a:bodyPr>
          <a:lstStyle/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>
                <a:latin typeface="+mj-lt"/>
                <a:cs typeface="Times New Roman" pitchFamily="18" charset="0"/>
              </a:rPr>
              <a:t>Σ</a:t>
            </a:r>
            <a:r>
              <a:rPr lang="el-GR" sz="2100" dirty="0" smtClean="0">
                <a:latin typeface="+mj-lt"/>
                <a:cs typeface="Times New Roman" pitchFamily="18" charset="0"/>
              </a:rPr>
              <a:t>την Ελλάδα η ένδειξη εμβολιασμού θηλέων αφορά στις ηλικίες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  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12-26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ετών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Γερμανία στις ηλικίες 12-17 ετών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Μ. Βρετανία στις ηλικίες 12-13 ετών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Σουηδία στις ηλικίες 10-12 ετών 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Νορβηγία στην ηλικία των12 ετών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Στις ΗΠΑ στις ηλικίες 11-12 ετών</a:t>
            </a:r>
          </a:p>
          <a:p>
            <a:endParaRPr lang="el-GR" dirty="0">
              <a:latin typeface="+mj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371FEAF-ED61-4108-8FAB-F4854D861EB2}" type="slidenum">
              <a:rPr lang="el-GR" smtClean="0">
                <a:latin typeface="+mj-lt"/>
              </a:rPr>
              <a:pPr/>
              <a:t>11</a:t>
            </a:fld>
            <a:endParaRPr lang="el-GR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Εμβόλιο γρίπης</a:t>
            </a:r>
            <a:endParaRPr lang="el-GR" sz="2800" b="1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088832" cy="3816424"/>
          </a:xfrm>
        </p:spPr>
        <p:txBody>
          <a:bodyPr>
            <a:norm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</a:pPr>
            <a:r>
              <a:rPr lang="el-GR" sz="21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Στην </a:t>
            </a:r>
            <a:r>
              <a:rPr lang="el-GR" sz="21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Ελλάδα ανήκει στα υποχρεωτικά εμβόλια και πραγματοποιείται σε ετήσια βάση σε άτομα </a:t>
            </a:r>
            <a:r>
              <a:rPr lang="el-GR" sz="2100" b="1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&gt;50 ετών</a:t>
            </a:r>
            <a:r>
              <a:rPr lang="en-US" sz="2100" b="1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l-GR" sz="21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(μικρότερη ηλικία εκκίνησης σε σχέση με τις άλλες χώρες)</a:t>
            </a:r>
            <a:endParaRPr lang="en-US" sz="2100" dirty="0" smtClean="0"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</a:pPr>
            <a:endParaRPr lang="en-US" sz="2100" dirty="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</a:pPr>
            <a:endParaRPr lang="en-US" sz="2100" dirty="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</a:pPr>
            <a:r>
              <a:rPr lang="el-GR" sz="21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Στις υπόλοιπες χώρες, </a:t>
            </a:r>
            <a:r>
              <a:rPr lang="el-GR" sz="2100" dirty="0" smtClean="0">
                <a:ea typeface="Calibri" pitchFamily="34" charset="0"/>
                <a:cs typeface="Times New Roman" pitchFamily="18" charset="0"/>
              </a:rPr>
              <a:t>σε ετήσια βάση για τη γρίπη  εμβολιάζεται</a:t>
            </a:r>
            <a:r>
              <a:rPr lang="en-US" sz="210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el-GR" sz="21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ο πληθυσμός &gt;60-65 ετών</a:t>
            </a:r>
            <a:endParaRPr lang="el-GR" sz="21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endParaRPr lang="el-GR" dirty="0"/>
          </a:p>
        </p:txBody>
      </p:sp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1FEAF-ED61-4108-8FAB-F4854D861EB2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el-GR" sz="3100" dirty="0" smtClean="0">
                <a:latin typeface="+mn-lt"/>
              </a:rPr>
              <a:t/>
            </a:r>
            <a:br>
              <a:rPr lang="el-GR" sz="3100" dirty="0" smtClean="0">
                <a:latin typeface="+mn-lt"/>
              </a:rPr>
            </a:br>
            <a:r>
              <a:rPr lang="el-GR" sz="3100" b="1" dirty="0" smtClean="0">
                <a:latin typeface="+mn-lt"/>
                <a:cs typeface="Times New Roman" pitchFamily="18" charset="0"/>
              </a:rPr>
              <a:t>Σύγκριση κόστους εμβολιασμών </a:t>
            </a:r>
            <a:br>
              <a:rPr lang="el-GR" sz="3100" b="1" dirty="0" smtClean="0">
                <a:latin typeface="+mn-lt"/>
                <a:cs typeface="Times New Roman" pitchFamily="18" charset="0"/>
              </a:rPr>
            </a:br>
            <a:r>
              <a:rPr lang="el-GR" sz="3100" b="1" dirty="0" smtClean="0">
                <a:latin typeface="+mn-lt"/>
                <a:cs typeface="Times New Roman" pitchFamily="18" charset="0"/>
              </a:rPr>
              <a:t>Εθνικών Προγραμμάτων Εμβολιασμών </a:t>
            </a:r>
            <a:br>
              <a:rPr lang="el-GR" sz="3100" b="1" dirty="0" smtClean="0">
                <a:latin typeface="+mn-lt"/>
                <a:cs typeface="Times New Roman" pitchFamily="18" charset="0"/>
              </a:rPr>
            </a:br>
            <a:r>
              <a:rPr lang="el-GR" sz="2900" dirty="0" smtClean="0">
                <a:latin typeface="+mn-lt"/>
                <a:cs typeface="Times New Roman" pitchFamily="18" charset="0"/>
              </a:rPr>
              <a:t>Το παράδειγμα σύγκρισης Μ. Βρετανίας και Ελλάδας</a:t>
            </a:r>
            <a:r>
              <a:rPr lang="el-GR" sz="2900" dirty="0" smtClean="0">
                <a:latin typeface="+mn-lt"/>
              </a:rPr>
              <a:t/>
            </a:r>
            <a:br>
              <a:rPr lang="el-GR" sz="2900" dirty="0" smtClean="0">
                <a:latin typeface="+mn-lt"/>
              </a:rPr>
            </a:br>
            <a:endParaRPr lang="el-GR" sz="2900" dirty="0">
              <a:latin typeface="+mn-lt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2204863"/>
            <a:ext cx="8229600" cy="4032449"/>
          </a:xfrm>
        </p:spPr>
        <p:txBody>
          <a:bodyPr/>
          <a:lstStyle/>
          <a:p>
            <a:pPr algn="just">
              <a:buNone/>
            </a:pPr>
            <a:r>
              <a:rPr lang="el-GR" sz="2100" dirty="0" smtClean="0"/>
              <a:t>Το επιπλέον κόστος των εμβολιασμών ανά παιδί στην Ελλάδα </a:t>
            </a:r>
            <a:r>
              <a:rPr lang="el-GR" sz="2100" dirty="0" smtClean="0"/>
              <a:t>ανέρχεται στα </a:t>
            </a:r>
            <a:r>
              <a:rPr lang="el-GR" sz="2100" dirty="0" smtClean="0"/>
              <a:t>550 ευρώ περίπου σε σχέση με τη Μ. Βρετανία (εάν </a:t>
            </a:r>
            <a:r>
              <a:rPr lang="el-GR" sz="2100" dirty="0" smtClean="0"/>
              <a:t>υπολογισθεί και </a:t>
            </a:r>
            <a:r>
              <a:rPr lang="el-GR" sz="2100" dirty="0" smtClean="0"/>
              <a:t>το εμβόλιο για τον ιό </a:t>
            </a:r>
            <a:r>
              <a:rPr lang="en-US" sz="2100" dirty="0" smtClean="0"/>
              <a:t>Rota)</a:t>
            </a:r>
            <a:endParaRPr lang="el-GR" sz="2100" dirty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pPr algn="just">
              <a:buNone/>
            </a:pPr>
            <a:r>
              <a:rPr lang="el-GR" sz="2000" dirty="0"/>
              <a:t>(</a:t>
            </a:r>
            <a:r>
              <a:rPr lang="el-GR" sz="2000" dirty="0" smtClean="0"/>
              <a:t>Εμβολιασμοί 2012: Ανάλυση κόστους </a:t>
            </a:r>
            <a:r>
              <a:rPr lang="el-GR" sz="2000" dirty="0" smtClean="0"/>
              <a:t>Στέλιος </a:t>
            </a:r>
            <a:r>
              <a:rPr lang="el-GR" sz="2000" dirty="0" err="1" smtClean="0"/>
              <a:t>Παπαβέντσης</a:t>
            </a:r>
            <a:r>
              <a:rPr lang="el-GR" sz="2000" dirty="0" smtClean="0"/>
              <a:t> MRCPCH DCH IBCLC, Παιδιατρική Φροντίδα </a:t>
            </a:r>
            <a:r>
              <a:rPr lang="el-GR" sz="2000" dirty="0" err="1" smtClean="0"/>
              <a:t>Jun</a:t>
            </a:r>
            <a:r>
              <a:rPr lang="el-GR" sz="2000" dirty="0" smtClean="0"/>
              <a:t> 10, </a:t>
            </a:r>
            <a:r>
              <a:rPr lang="el-GR" sz="2000" dirty="0" smtClean="0"/>
              <a:t>2012)</a:t>
            </a:r>
            <a:endParaRPr lang="el-GR" sz="2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latin typeface="+mn-lt"/>
                <a:cs typeface="Times New Roman" pitchFamily="18" charset="0"/>
              </a:rPr>
              <a:t>Λειτουργία κέντρων εμβολιασμών </a:t>
            </a:r>
            <a:endParaRPr lang="el-GR" sz="2800" b="1" dirty="0">
              <a:latin typeface="+mn-lt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1772816"/>
            <a:ext cx="8075240" cy="3672407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100" dirty="0" smtClean="0"/>
              <a:t>Ελάχιστες προϋποθέσεις στις </a:t>
            </a:r>
            <a:r>
              <a:rPr lang="el-GR" sz="2100" dirty="0" smtClean="0"/>
              <a:t>υποδομές</a:t>
            </a:r>
          </a:p>
          <a:p>
            <a:pPr algn="just">
              <a:buFont typeface="Wingdings" pitchFamily="2" charset="2"/>
              <a:buChar char="§"/>
            </a:pPr>
            <a:endParaRPr lang="el-GR" sz="2100" dirty="0" smtClean="0"/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/>
              <a:t>Ποιός συντονίζει</a:t>
            </a:r>
            <a:r>
              <a:rPr lang="el-GR" sz="2100" dirty="0" smtClean="0"/>
              <a:t>;</a:t>
            </a:r>
          </a:p>
          <a:p>
            <a:pPr algn="just">
              <a:buFont typeface="Wingdings" pitchFamily="2" charset="2"/>
              <a:buChar char="§"/>
            </a:pPr>
            <a:endParaRPr lang="el-GR" sz="2100" dirty="0" smtClean="0"/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/>
              <a:t>Ποιός εμβολιάζει; </a:t>
            </a:r>
            <a:endParaRPr lang="el-GR" sz="2100" dirty="0" smtClean="0"/>
          </a:p>
          <a:p>
            <a:pPr algn="just">
              <a:buFont typeface="Wingdings" pitchFamily="2" charset="2"/>
              <a:buChar char="§"/>
            </a:pPr>
            <a:endParaRPr lang="el-GR" sz="2100" dirty="0" smtClean="0"/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/>
              <a:t>Καταχώρηση κάθε δόσης εμβολίου που πραγματοποιείται και παροχή κεντρικής πληροφόρησης </a:t>
            </a:r>
          </a:p>
          <a:p>
            <a:pPr>
              <a:buNone/>
            </a:pPr>
            <a:r>
              <a:rPr lang="en-US" sz="2800" dirty="0" smtClean="0"/>
              <a:t>	</a:t>
            </a:r>
            <a:endParaRPr lang="el-GR" sz="2800" dirty="0" smtClean="0"/>
          </a:p>
          <a:p>
            <a:pPr>
              <a:buNone/>
            </a:pPr>
            <a:endParaRPr lang="el-GR" sz="2800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cs typeface="Times New Roman" pitchFamily="18" charset="0"/>
              </a:rPr>
              <a:t>Προμήθεια και διαχείριση εμβολίων</a:t>
            </a:r>
            <a:endParaRPr lang="el-GR" sz="2800" b="1" dirty="0"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1600200"/>
            <a:ext cx="8075240" cy="36289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Παραγγελίες με βάση τρέχοντα δεδομένα </a:t>
            </a:r>
            <a:r>
              <a:rPr lang="el-GR" sz="2100" dirty="0" smtClean="0">
                <a:latin typeface="+mj-lt"/>
              </a:rPr>
              <a:t>αναγκών</a:t>
            </a:r>
          </a:p>
          <a:p>
            <a:pPr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Λήψη πρόνοιας για διασφάλιση αποθηκευτικών </a:t>
            </a:r>
            <a:r>
              <a:rPr lang="el-GR" sz="2100" dirty="0" smtClean="0">
                <a:latin typeface="+mj-lt"/>
              </a:rPr>
              <a:t>χώρων</a:t>
            </a:r>
          </a:p>
          <a:p>
            <a:pPr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Καταγραφή κωδικών παρτίδων εμβολίων για παρακολούθηση πιθανών αναγκών </a:t>
            </a:r>
            <a:r>
              <a:rPr lang="el-GR" sz="2100" dirty="0" smtClean="0">
                <a:latin typeface="+mj-lt"/>
              </a:rPr>
              <a:t>απόσυρσης</a:t>
            </a:r>
          </a:p>
          <a:p>
            <a:pPr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Παρακολούθηση της πορείας και των συνθηκών διακίνησης κάθε εμβολίου</a:t>
            </a:r>
            <a:endParaRPr lang="el-GR" sz="2100" dirty="0">
              <a:latin typeface="+mj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Autofit/>
          </a:bodyPr>
          <a:lstStyle/>
          <a:p>
            <a:r>
              <a:rPr lang="el-GR" sz="2800" b="1" dirty="0" err="1" smtClean="0"/>
              <a:t>Προνοιακή</a:t>
            </a:r>
            <a:r>
              <a:rPr lang="el-GR" sz="2800" b="1" dirty="0" smtClean="0"/>
              <a:t> πολιτική εμβολιασμών </a:t>
            </a:r>
            <a:br>
              <a:rPr lang="el-GR" sz="2800" b="1" dirty="0" smtClean="0"/>
            </a:br>
            <a:r>
              <a:rPr lang="el-GR" sz="2800" b="1" dirty="0" smtClean="0"/>
              <a:t>για ευάλωτες ομάδες</a:t>
            </a:r>
            <a:r>
              <a:rPr lang="el-GR" sz="3200" dirty="0" smtClean="0"/>
              <a:t/>
            </a:r>
            <a:br>
              <a:rPr lang="el-GR" sz="3200" dirty="0" smtClean="0"/>
            </a:b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1700808"/>
            <a:ext cx="8075240" cy="2952327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Άστεγοι</a:t>
            </a:r>
          </a:p>
          <a:p>
            <a:pPr algn="just"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Μετανάστες χωρίς νομιμοποιητικά </a:t>
            </a:r>
            <a:r>
              <a:rPr lang="el-GR" sz="2100" dirty="0" smtClean="0">
                <a:latin typeface="+mj-lt"/>
              </a:rPr>
              <a:t>έγγραφα</a:t>
            </a:r>
          </a:p>
          <a:p>
            <a:pPr algn="just"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100" dirty="0" err="1" smtClean="0">
                <a:latin typeface="+mj-lt"/>
              </a:rPr>
              <a:t>Ρομά</a:t>
            </a:r>
            <a:endParaRPr lang="el-GR" sz="2100" dirty="0" smtClean="0">
              <a:latin typeface="+mj-lt"/>
            </a:endParaRPr>
          </a:p>
          <a:p>
            <a:pPr algn="just"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Παιδιά χωρίς ασφαλιστική κάλυψη</a:t>
            </a:r>
            <a:endParaRPr lang="el-GR" sz="2100" dirty="0">
              <a:latin typeface="+mj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l-GR" sz="3100" b="1" dirty="0" smtClean="0"/>
              <a:t>Εθνικά δεδομένα εμβολιαστικής κάλυψης πληθυσμού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1484784"/>
            <a:ext cx="8013576" cy="4608512"/>
          </a:xfrm>
        </p:spPr>
        <p:txBody>
          <a:bodyPr>
            <a:normAutofit fontScale="92500" lnSpcReduction="10000"/>
          </a:bodyPr>
          <a:lstStyle/>
          <a:p>
            <a:endParaRPr lang="el-GR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el-GR" sz="2300" dirty="0" smtClean="0">
                <a:latin typeface="+mj-lt"/>
              </a:rPr>
              <a:t>Μελέτες εμβολιαστικής κάλυψης πληθυσμού (2006, 2012</a:t>
            </a:r>
            <a:r>
              <a:rPr lang="el-GR" sz="2300" dirty="0" smtClean="0">
                <a:latin typeface="+mj-lt"/>
              </a:rPr>
              <a:t>)</a:t>
            </a:r>
          </a:p>
          <a:p>
            <a:pPr>
              <a:buFont typeface="Wingdings" pitchFamily="2" charset="2"/>
              <a:buChar char="§"/>
            </a:pPr>
            <a:endParaRPr lang="el-GR" sz="23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el-GR" sz="2300" dirty="0" smtClean="0">
                <a:latin typeface="+mj-lt"/>
              </a:rPr>
              <a:t>Αναγκαιότητα Εθνικού Μητρώου Εμβολιασμών με ετήσιο προσδιορισμό εμβολιαστικής </a:t>
            </a:r>
            <a:r>
              <a:rPr lang="el-GR" sz="2300" dirty="0" smtClean="0">
                <a:latin typeface="+mj-lt"/>
              </a:rPr>
              <a:t>κάλυψης</a:t>
            </a:r>
          </a:p>
          <a:p>
            <a:pPr>
              <a:buFont typeface="Wingdings" pitchFamily="2" charset="2"/>
              <a:buChar char="§"/>
            </a:pPr>
            <a:endParaRPr lang="el-GR" sz="23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el-GR" sz="2300" dirty="0" smtClean="0">
                <a:latin typeface="+mj-lt"/>
              </a:rPr>
              <a:t>Διπλή μέθοδος υπολογισμού της εμβολιαστικής </a:t>
            </a:r>
            <a:r>
              <a:rPr lang="el-GR" sz="2300" dirty="0" smtClean="0">
                <a:latin typeface="+mj-lt"/>
              </a:rPr>
              <a:t>κάλυψης</a:t>
            </a:r>
          </a:p>
          <a:p>
            <a:pPr>
              <a:buFont typeface="Wingdings" pitchFamily="2" charset="2"/>
              <a:buChar char="§"/>
            </a:pPr>
            <a:endParaRPr lang="el-GR" sz="23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el-GR" sz="2300" dirty="0" smtClean="0">
                <a:latin typeface="+mj-lt"/>
              </a:rPr>
              <a:t>Ηλεκτρονική μορφή Εθνικού Μητρώου </a:t>
            </a:r>
            <a:r>
              <a:rPr lang="el-GR" sz="2300" dirty="0" smtClean="0">
                <a:latin typeface="+mj-lt"/>
              </a:rPr>
              <a:t>Εμβολιασμών</a:t>
            </a:r>
          </a:p>
          <a:p>
            <a:pPr>
              <a:buFont typeface="Wingdings" pitchFamily="2" charset="2"/>
              <a:buChar char="§"/>
            </a:pPr>
            <a:endParaRPr lang="el-GR" sz="23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el-GR" sz="2300" dirty="0" smtClean="0">
                <a:latin typeface="+mj-lt"/>
              </a:rPr>
              <a:t>Ηλεκτρονικά συστήματα προμήθειας, διαχείρισης και διακίνησης εμβολίων</a:t>
            </a:r>
            <a:endParaRPr lang="el-GR" sz="2300" dirty="0">
              <a:latin typeface="+mj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Κόστος/όφελος ανά εμβολιαστικό σχήμα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83568" y="1916832"/>
            <a:ext cx="8003232" cy="420933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Διεθνή </a:t>
            </a:r>
            <a:r>
              <a:rPr lang="el-GR" sz="2100" dirty="0" smtClean="0">
                <a:latin typeface="+mj-lt"/>
              </a:rPr>
              <a:t>δεδομένα</a:t>
            </a:r>
          </a:p>
          <a:p>
            <a:pPr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Ανάγκη εθνικών </a:t>
            </a:r>
            <a:r>
              <a:rPr lang="el-GR" sz="2100" dirty="0" smtClean="0">
                <a:latin typeface="+mj-lt"/>
              </a:rPr>
              <a:t>δεδομένων</a:t>
            </a:r>
          </a:p>
          <a:p>
            <a:pPr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Ανάγκη προσδιορισμού του και για ειδικές ομάδες πληθυσμού</a:t>
            </a:r>
            <a:endParaRPr lang="el-GR" sz="2100" dirty="0">
              <a:latin typeface="+mj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2656"/>
          </a:xfrm>
        </p:spPr>
        <p:txBody>
          <a:bodyPr>
            <a:normAutofit fontScale="90000"/>
          </a:bodyPr>
          <a:lstStyle/>
          <a:p>
            <a:pPr algn="l"/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83568" y="260648"/>
            <a:ext cx="8003232" cy="64087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100" b="1" dirty="0" smtClean="0">
                <a:latin typeface="+mj-lt"/>
                <a:cs typeface="Times New Roman" pitchFamily="18" charset="0"/>
              </a:rPr>
              <a:t>BCG</a:t>
            </a:r>
            <a:endParaRPr lang="el-GR" sz="2100" b="1" dirty="0" smtClean="0">
              <a:latin typeface="+mj-lt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Στην Ιαπωνία, έρευνα του 2003 έδειξε ότι προκειμένου να αποφευχθεί μία περίπτωση φυματίωσης, πραγματοποιούνται 2,125-10,399 εμβολιασμοί και δαπανώνται για εμβόλια $35.950-175.862, ενώ η θεραπεία αυτής της μίας περίπτωσης υπολογίστηκε σε $8.384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(</a:t>
            </a:r>
            <a:r>
              <a:rPr lang="en-US" sz="2100" dirty="0" err="1" smtClean="0">
                <a:latin typeface="+mj-lt"/>
                <a:cs typeface="Times New Roman" pitchFamily="18" charset="0"/>
              </a:rPr>
              <a:t>Rahman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M. et al, Journal of Epidemiology, </a:t>
            </a:r>
            <a:r>
              <a:rPr lang="en-US" sz="2100" dirty="0" err="1" smtClean="0">
                <a:latin typeface="+mj-lt"/>
                <a:cs typeface="Times New Roman" pitchFamily="18" charset="0"/>
              </a:rPr>
              <a:t>Vol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. 13, No. 3 May 2003)</a:t>
            </a:r>
            <a:endParaRPr lang="el-GR" sz="2100" dirty="0" smtClean="0">
              <a:latin typeface="+mj-lt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Λόγω της αρνητικής σχέσης κόστους-οφέλους, της μειωμένης αποτελεσματικότητας, αλλά και των μεγάλων διακυμάνσεων στην προστασία που προσφέρει, σε πολλές χώρες έχει ήδη καταργηθεί το εμβόλιο αυτό</a:t>
            </a:r>
            <a:r>
              <a:rPr lang="el-GR" sz="2100" dirty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και έχει δειχθεί ότι είναι αποτελεσματικότερη η </a:t>
            </a:r>
            <a:r>
              <a:rPr lang="el-GR" sz="2100" dirty="0" err="1" smtClean="0">
                <a:latin typeface="+mj-lt"/>
                <a:cs typeface="Times New Roman" pitchFamily="18" charset="0"/>
              </a:rPr>
              <a:t>χημειοπροφύλαξη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ή ο επιλεκτικός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εμβολιασμός</a:t>
            </a:r>
            <a:endParaRPr lang="el-GR" sz="2100" dirty="0">
              <a:latin typeface="+mj-lt"/>
              <a:cs typeface="Times New Roman" pitchFamily="18" charset="0"/>
            </a:endParaRPr>
          </a:p>
          <a:p>
            <a:pPr>
              <a:buNone/>
            </a:pPr>
            <a:endParaRPr lang="el-GR" sz="2100" dirty="0" smtClean="0"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el-GR" sz="2100" b="1" dirty="0" smtClean="0">
                <a:latin typeface="+mj-lt"/>
                <a:cs typeface="Times New Roman" pitchFamily="18" charset="0"/>
              </a:rPr>
              <a:t>ΕΜΒΟΛΙΟ </a:t>
            </a:r>
            <a:r>
              <a:rPr lang="en-US" sz="2100" b="1" dirty="0" smtClean="0">
                <a:latin typeface="+mj-lt"/>
                <a:cs typeface="Times New Roman" pitchFamily="18" charset="0"/>
              </a:rPr>
              <a:t>HPV</a:t>
            </a:r>
            <a:endParaRPr lang="en-US" sz="2100" b="1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Μεγάλη Βρετανία, ο εμβολιασμός κοριτσιών στην ηλικία των</a:t>
            </a:r>
            <a:r>
              <a:rPr lang="en-US" sz="2100" dirty="0" smtClean="0">
                <a:latin typeface="+mj-lt"/>
                <a:cs typeface="Times New Roman" pitchFamily="18" charset="0"/>
              </a:rPr>
              <a:t>12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ετών έχει θετική σχέση κόστους-οφέλους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(</a:t>
            </a:r>
            <a:r>
              <a:rPr lang="en-US" sz="2100" dirty="0">
                <a:latin typeface="+mj-lt"/>
                <a:cs typeface="Times New Roman" pitchFamily="18" charset="0"/>
              </a:rPr>
              <a:t>€37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700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ή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n-US" sz="2100" dirty="0">
                <a:latin typeface="+mj-lt"/>
                <a:cs typeface="Times New Roman" pitchFamily="18" charset="0"/>
              </a:rPr>
              <a:t>$59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163</a:t>
            </a:r>
            <a:r>
              <a:rPr lang="el-GR" sz="2100" dirty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ανά</a:t>
            </a:r>
            <a:r>
              <a:rPr lang="el-GR" sz="2100" dirty="0">
                <a:latin typeface="+mj-lt"/>
                <a:cs typeface="Times New Roman" pitchFamily="18" charset="0"/>
              </a:rPr>
              <a:t>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QALY</a:t>
            </a:r>
            <a:r>
              <a:rPr lang="el-GR" sz="2100" dirty="0" smtClean="0">
                <a:latin typeface="+mj-lt"/>
                <a:cs typeface="Times New Roman" pitchFamily="18" charset="0"/>
              </a:rPr>
              <a:t>)</a:t>
            </a:r>
            <a:r>
              <a:rPr lang="en-US" sz="2100" dirty="0" smtClean="0">
                <a:latin typeface="+mj-lt"/>
                <a:cs typeface="Times New Roman" pitchFamily="18" charset="0"/>
              </a:rPr>
              <a:t>(</a:t>
            </a:r>
            <a:r>
              <a:rPr lang="en-US" sz="2100" dirty="0" err="1" smtClean="0">
                <a:latin typeface="+mj-lt"/>
                <a:cs typeface="Times New Roman" pitchFamily="18" charset="0"/>
              </a:rPr>
              <a:t>Jit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M. et al</a:t>
            </a:r>
            <a:r>
              <a:rPr lang="el-GR" sz="2100" dirty="0" smtClean="0">
                <a:latin typeface="+mj-lt"/>
                <a:cs typeface="Times New Roman" pitchFamily="18" charset="0"/>
              </a:rPr>
              <a:t>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BMJ 2008;337:a769)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Στην Ολλανδία η σχέση αυτή είναι αρνητική γι αυτό και η τιμή του εμβολίου πρέπει να μειωθεί σημαντικά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(</a:t>
            </a:r>
            <a:r>
              <a:rPr lang="en-US" sz="2100" dirty="0" err="1" smtClean="0">
                <a:latin typeface="+mj-lt"/>
                <a:cs typeface="Times New Roman" pitchFamily="18" charset="0"/>
              </a:rPr>
              <a:t>Inge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M.C.M de </a:t>
            </a:r>
            <a:r>
              <a:rPr lang="en-US" sz="2100" dirty="0" err="1" smtClean="0">
                <a:latin typeface="+mj-lt"/>
                <a:cs typeface="Times New Roman" pitchFamily="18" charset="0"/>
              </a:rPr>
              <a:t>Kok</a:t>
            </a:r>
            <a:r>
              <a:rPr lang="en-US" sz="2100" dirty="0" smtClean="0">
                <a:latin typeface="+mj-lt"/>
                <a:cs typeface="Times New Roman" pitchFamily="18" charset="0"/>
              </a:rPr>
              <a:t>. </a:t>
            </a:r>
            <a:r>
              <a:rPr lang="en-US" sz="2100" dirty="0">
                <a:latin typeface="+mj-lt"/>
                <a:cs typeface="Times New Roman" pitchFamily="18" charset="0"/>
              </a:rPr>
              <a:t>e</a:t>
            </a:r>
            <a:r>
              <a:rPr lang="en-US" sz="2100" dirty="0" smtClean="0">
                <a:latin typeface="+mj-lt"/>
                <a:cs typeface="Times New Roman" pitchFamily="18" charset="0"/>
              </a:rPr>
              <a:t>t al,</a:t>
            </a:r>
            <a:r>
              <a:rPr lang="en-US" sz="2100" baseline="0" dirty="0" smtClean="0">
                <a:latin typeface="+mj-lt"/>
                <a:cs typeface="Times New Roman" pitchFamily="18" charset="0"/>
              </a:rPr>
              <a:t> J </a:t>
            </a:r>
            <a:r>
              <a:rPr lang="en-US" sz="2100" baseline="0" dirty="0" err="1" smtClean="0">
                <a:latin typeface="+mj-lt"/>
                <a:cs typeface="Times New Roman" pitchFamily="18" charset="0"/>
              </a:rPr>
              <a:t>Natl</a:t>
            </a:r>
            <a:r>
              <a:rPr lang="en-US" sz="2100" baseline="0" dirty="0" smtClean="0">
                <a:latin typeface="+mj-lt"/>
                <a:cs typeface="Times New Roman" pitchFamily="18" charset="0"/>
              </a:rPr>
              <a:t> Cancer Inst 2009;101: 1083 – 1092)</a:t>
            </a:r>
            <a:endParaRPr lang="el-GR" sz="2100" dirty="0" smtClean="0">
              <a:latin typeface="+mj-lt"/>
              <a:cs typeface="Times New Roman" pitchFamily="18" charset="0"/>
            </a:endParaRPr>
          </a:p>
          <a:p>
            <a:pPr>
              <a:buNone/>
            </a:pPr>
            <a:endParaRPr lang="el-G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4824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+mn-lt"/>
              </a:rPr>
              <a:t/>
            </a:r>
            <a:br>
              <a:rPr lang="el-GR" dirty="0" smtClean="0">
                <a:latin typeface="+mn-lt"/>
              </a:rPr>
            </a:br>
            <a:r>
              <a:rPr lang="el-GR" sz="3100" b="1" dirty="0" smtClean="0">
                <a:latin typeface="+mn-lt"/>
                <a:cs typeface="Times New Roman" pitchFamily="18" charset="0"/>
              </a:rPr>
              <a:t>Κριτήρια ένταξης εμβολιαστικών σχημάτων </a:t>
            </a:r>
            <a:br>
              <a:rPr lang="el-GR" sz="3100" b="1" dirty="0" smtClean="0">
                <a:latin typeface="+mn-lt"/>
                <a:cs typeface="Times New Roman" pitchFamily="18" charset="0"/>
              </a:rPr>
            </a:br>
            <a:r>
              <a:rPr lang="el-GR" sz="3100" b="1" dirty="0" smtClean="0">
                <a:latin typeface="+mn-lt"/>
                <a:cs typeface="Times New Roman" pitchFamily="18" charset="0"/>
              </a:rPr>
              <a:t>στο Εθνικό Πρόγραμμα Εμβολιασμών</a:t>
            </a:r>
            <a:r>
              <a:rPr lang="el-GR" dirty="0" smtClean="0">
                <a:latin typeface="+mn-lt"/>
              </a:rPr>
              <a:t/>
            </a:r>
            <a:br>
              <a:rPr lang="el-GR" dirty="0" smtClean="0">
                <a:latin typeface="+mn-lt"/>
              </a:rPr>
            </a:br>
            <a:endParaRPr lang="el-GR" dirty="0">
              <a:latin typeface="+mn-lt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55576" y="1772816"/>
            <a:ext cx="7869560" cy="4958011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2100" dirty="0" smtClean="0"/>
              <a:t>Expert opinion </a:t>
            </a:r>
            <a:r>
              <a:rPr lang="en-US" sz="2100" dirty="0" err="1" smtClean="0"/>
              <a:t>vs</a:t>
            </a:r>
            <a:r>
              <a:rPr lang="en-US" sz="2100" dirty="0" smtClean="0"/>
              <a:t> </a:t>
            </a:r>
            <a:r>
              <a:rPr lang="en-US" sz="2100" dirty="0" smtClean="0"/>
              <a:t>Evidence-based</a:t>
            </a:r>
          </a:p>
          <a:p>
            <a:pPr algn="just">
              <a:buFont typeface="Wingdings" pitchFamily="2" charset="2"/>
              <a:buChar char="§"/>
            </a:pPr>
            <a:endParaRPr lang="el-GR" sz="2100" dirty="0"/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/>
              <a:t>Εθνικές </a:t>
            </a:r>
            <a:r>
              <a:rPr lang="en-US" sz="2100" dirty="0" err="1" smtClean="0"/>
              <a:t>vs</a:t>
            </a:r>
            <a:r>
              <a:rPr lang="el-GR" sz="2100" dirty="0" smtClean="0"/>
              <a:t> Διεθνείς </a:t>
            </a:r>
            <a:r>
              <a:rPr lang="el-GR" sz="2100" dirty="0" smtClean="0"/>
              <a:t>μελέτες</a:t>
            </a:r>
            <a:endParaRPr lang="en-US" sz="2100" dirty="0" smtClean="0"/>
          </a:p>
          <a:p>
            <a:pPr algn="just">
              <a:buFont typeface="Wingdings" pitchFamily="2" charset="2"/>
              <a:buChar char="§"/>
            </a:pPr>
            <a:endParaRPr lang="el-GR" sz="2100" dirty="0" smtClean="0"/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/>
              <a:t>Πιλοτικές μελέτες εφαρμογής εμβολιαστικών </a:t>
            </a:r>
            <a:r>
              <a:rPr lang="el-GR" sz="2100" dirty="0" smtClean="0"/>
              <a:t>σχημάτων</a:t>
            </a:r>
            <a:endParaRPr lang="en-US" sz="2100" dirty="0" smtClean="0"/>
          </a:p>
          <a:p>
            <a:pPr algn="just">
              <a:buFont typeface="Wingdings" pitchFamily="2" charset="2"/>
              <a:buChar char="§"/>
            </a:pPr>
            <a:endParaRPr lang="el-GR" sz="2100" dirty="0" smtClean="0"/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/>
              <a:t>Νέα εμβόλια. Πρέπει να ενταχθούν και αν ναι πότε</a:t>
            </a:r>
            <a:r>
              <a:rPr lang="el-GR" sz="2100" dirty="0" smtClean="0"/>
              <a:t>;</a:t>
            </a:r>
            <a:endParaRPr lang="en-US" sz="2100" dirty="0" smtClean="0"/>
          </a:p>
          <a:p>
            <a:pPr algn="just">
              <a:buFont typeface="Wingdings" pitchFamily="2" charset="2"/>
              <a:buChar char="§"/>
            </a:pPr>
            <a:endParaRPr lang="el-GR" sz="2100" dirty="0" smtClean="0"/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/>
              <a:t>Πολυδύναμα </a:t>
            </a:r>
            <a:r>
              <a:rPr lang="en-US" sz="2100" dirty="0" err="1" smtClean="0"/>
              <a:t>vs</a:t>
            </a:r>
            <a:r>
              <a:rPr lang="en-US" sz="2100" dirty="0" smtClean="0"/>
              <a:t> </a:t>
            </a:r>
            <a:r>
              <a:rPr lang="el-GR" sz="2100" dirty="0" err="1" smtClean="0"/>
              <a:t>Μονοδύναμα</a:t>
            </a:r>
            <a:endParaRPr lang="en-US" sz="2100" dirty="0" smtClean="0"/>
          </a:p>
          <a:p>
            <a:pPr algn="just">
              <a:buFont typeface="Wingdings" pitchFamily="2" charset="2"/>
              <a:buChar char="§"/>
            </a:pPr>
            <a:endParaRPr lang="el-GR" sz="2100" dirty="0" smtClean="0"/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/>
              <a:t>Αναμνηστικές </a:t>
            </a:r>
            <a:r>
              <a:rPr lang="el-GR" sz="2100" dirty="0" smtClean="0"/>
              <a:t>δόσεις</a:t>
            </a:r>
            <a:endParaRPr lang="en-US" sz="2100" dirty="0" smtClean="0"/>
          </a:p>
          <a:p>
            <a:pPr algn="just">
              <a:buFont typeface="Wingdings" pitchFamily="2" charset="2"/>
              <a:buChar char="§"/>
            </a:pPr>
            <a:endParaRPr lang="el-GR" sz="2100" dirty="0" smtClean="0"/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/>
              <a:t>Ειδικές ομάδες προς εμβολιασμό (υπερήλικες- </a:t>
            </a:r>
            <a:r>
              <a:rPr lang="el-GR" sz="2100" dirty="0" smtClean="0"/>
              <a:t>ηλικιακό</a:t>
            </a:r>
            <a:r>
              <a:rPr lang="en-US" sz="2100" dirty="0" smtClean="0"/>
              <a:t> cutoff</a:t>
            </a:r>
            <a:r>
              <a:rPr lang="el-GR" sz="2100" dirty="0" smtClean="0"/>
              <a:t>, χρόνια νοσήματα</a:t>
            </a:r>
            <a:r>
              <a:rPr lang="en-US" sz="2100" dirty="0" smtClean="0"/>
              <a:t>-</a:t>
            </a:r>
            <a:r>
              <a:rPr lang="el-GR" sz="2100" dirty="0" smtClean="0"/>
              <a:t> ποιά) </a:t>
            </a:r>
            <a:endParaRPr lang="en-US" sz="21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55576" y="476672"/>
            <a:ext cx="7931224" cy="60486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sz="2500" b="1" dirty="0" smtClean="0">
                <a:latin typeface="+mj-lt"/>
                <a:cs typeface="Times New Roman" pitchFamily="18" charset="0"/>
              </a:rPr>
              <a:t>ΕΜΒΟΛΙΟ ΑΙΜΟΦΙΛΟΥ ΙΝΦΛΟΥΕΝΤΖΑΣ ΤΥΠΟΥ </a:t>
            </a:r>
            <a:r>
              <a:rPr lang="el-GR" sz="2500" b="1" dirty="0" smtClean="0">
                <a:latin typeface="+mj-lt"/>
                <a:cs typeface="Times New Roman" pitchFamily="18" charset="0"/>
              </a:rPr>
              <a:t>Β</a:t>
            </a:r>
            <a:endParaRPr lang="el-G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500" dirty="0" smtClean="0">
                <a:latin typeface="+mj-lt"/>
                <a:cs typeface="Times New Roman" pitchFamily="18" charset="0"/>
              </a:rPr>
              <a:t>Στην Κορέα η σχέση κόστους-οφέλους ήταν αρνητική , λόγω της χαμηλής επίπτωσης της νόσου, γι’ αυτό και δεν συμπεριλαμβάνεται στο </a:t>
            </a:r>
            <a:r>
              <a:rPr lang="el-GR" sz="2500" dirty="0" smtClean="0">
                <a:latin typeface="+mj-lt"/>
                <a:cs typeface="Times New Roman" pitchFamily="18" charset="0"/>
              </a:rPr>
              <a:t>εθνικός </a:t>
            </a:r>
            <a:r>
              <a:rPr lang="el-GR" sz="2500" dirty="0" smtClean="0">
                <a:latin typeface="+mj-lt"/>
                <a:cs typeface="Times New Roman" pitchFamily="18" charset="0"/>
              </a:rPr>
              <a:t>εμβολιαστικό πρόγραμμα της χώρας </a:t>
            </a:r>
            <a:r>
              <a:rPr lang="en-US" sz="2500" baseline="0" dirty="0" smtClean="0">
                <a:latin typeface="+mj-lt"/>
                <a:cs typeface="Times New Roman" pitchFamily="18" charset="0"/>
              </a:rPr>
              <a:t>(Shin S. et al, </a:t>
            </a:r>
            <a:r>
              <a:rPr lang="sv-SE" sz="2500" dirty="0" smtClean="0">
                <a:latin typeface="+mj-lt"/>
                <a:cs typeface="Times New Roman" pitchFamily="18" charset="0"/>
              </a:rPr>
              <a:t>J Korean Med Sci 2008; 23: 176-84).</a:t>
            </a:r>
            <a:endParaRPr lang="el-GR" sz="2500" baseline="0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500" baseline="0" dirty="0" smtClean="0">
                <a:latin typeface="+mj-lt"/>
                <a:cs typeface="Times New Roman" pitchFamily="18" charset="0"/>
              </a:rPr>
              <a:t> Στην</a:t>
            </a:r>
            <a:r>
              <a:rPr lang="el-GR" sz="2500" dirty="0" smtClean="0">
                <a:latin typeface="+mj-lt"/>
                <a:cs typeface="Times New Roman" pitchFamily="18" charset="0"/>
              </a:rPr>
              <a:t> Κένυα, όπου η νόσος έχει υψηλή επίπτωση, η αντίστοιχη ανάλυση ήταν θετική αλλά το κόστος παραμένει ένα εμπόδιο στην εισαγωγή του εμβολίου στο εθνικό πρόγραμμα </a:t>
            </a:r>
            <a:r>
              <a:rPr lang="en-US" sz="2500" dirty="0" smtClean="0">
                <a:latin typeface="+mj-lt"/>
                <a:cs typeface="Times New Roman" pitchFamily="18" charset="0"/>
              </a:rPr>
              <a:t>(</a:t>
            </a:r>
            <a:r>
              <a:rPr lang="en-US" sz="2500" dirty="0" err="1" smtClean="0">
                <a:latin typeface="+mj-lt"/>
                <a:cs typeface="Times New Roman" pitchFamily="18" charset="0"/>
              </a:rPr>
              <a:t>Akumu</a:t>
            </a:r>
            <a:r>
              <a:rPr lang="en-US" sz="2500" dirty="0" smtClean="0">
                <a:latin typeface="+mj-lt"/>
                <a:cs typeface="Times New Roman" pitchFamily="18" charset="0"/>
              </a:rPr>
              <a:t> A. et al, Bulletin of the World Health Organization 2007;85:511–518)</a:t>
            </a:r>
            <a:r>
              <a:rPr lang="el-GR" sz="2500" b="1" dirty="0" smtClean="0">
                <a:latin typeface="+mj-lt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l-G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sz="2500" b="1" dirty="0" smtClean="0">
                <a:latin typeface="+mj-lt"/>
                <a:cs typeface="Times New Roman" pitchFamily="18" charset="0"/>
              </a:rPr>
              <a:t>ΕΜΒΟΛΙΟ </a:t>
            </a:r>
            <a:r>
              <a:rPr lang="el-GR" sz="2500" b="1" dirty="0" smtClean="0">
                <a:latin typeface="+mj-lt"/>
                <a:cs typeface="Times New Roman" pitchFamily="18" charset="0"/>
              </a:rPr>
              <a:t>ΑΝΕΜΕΥΒΛΟΓΙΑΣ</a:t>
            </a:r>
            <a:endParaRPr lang="el-GR" sz="2500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500" dirty="0" smtClean="0">
                <a:latin typeface="+mj-lt"/>
                <a:cs typeface="Times New Roman" pitchFamily="18" charset="0"/>
              </a:rPr>
              <a:t>Στις ΗΠΑ, η σύγκριση  σχέσης κόστους-οφέλους μίας δόσης εμβολίου και 2 δόσεων αυτού , έδειξε αρνητική σχέση κόστους-οφέλους  ως προς τη δεύτερη δόση </a:t>
            </a:r>
            <a:r>
              <a:rPr lang="en-US" sz="2500" dirty="0" smtClean="0">
                <a:latin typeface="+mj-lt"/>
                <a:cs typeface="Times New Roman" pitchFamily="18" charset="0"/>
              </a:rPr>
              <a:t>(Zhou F. et al, JID 2008:197 (</a:t>
            </a:r>
            <a:r>
              <a:rPr lang="en-US" sz="2500" dirty="0" err="1" smtClean="0">
                <a:latin typeface="+mj-lt"/>
                <a:cs typeface="Times New Roman" pitchFamily="18" charset="0"/>
              </a:rPr>
              <a:t>Suppl</a:t>
            </a:r>
            <a:r>
              <a:rPr lang="en-US" sz="2500" dirty="0" smtClean="0">
                <a:latin typeface="+mj-lt"/>
                <a:cs typeface="Times New Roman" pitchFamily="18" charset="0"/>
              </a:rPr>
              <a:t> 2))</a:t>
            </a:r>
            <a:r>
              <a:rPr lang="el-GR" sz="2500" dirty="0" smtClean="0">
                <a:latin typeface="+mj-lt"/>
                <a:cs typeface="Times New Roman" pitchFamily="18" charset="0"/>
              </a:rPr>
              <a:t> </a:t>
            </a:r>
            <a:endParaRPr lang="el-GR" sz="2500" dirty="0" smtClean="0">
              <a:latin typeface="+mj-lt"/>
              <a:cs typeface="Times New Roman" pitchFamily="18" charset="0"/>
            </a:endParaRPr>
          </a:p>
          <a:p>
            <a:pPr>
              <a:buNone/>
            </a:pPr>
            <a:endParaRPr lang="el-G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sz="2500" b="1" dirty="0" smtClean="0">
                <a:latin typeface="+mj-lt"/>
                <a:cs typeface="Times New Roman" pitchFamily="18" charset="0"/>
              </a:rPr>
              <a:t>ΕΜΒΟΛΙΟ </a:t>
            </a:r>
            <a:r>
              <a:rPr lang="el-GR" sz="2500" b="1" dirty="0" smtClean="0">
                <a:latin typeface="+mj-lt"/>
                <a:cs typeface="Times New Roman" pitchFamily="18" charset="0"/>
              </a:rPr>
              <a:t>ΠΝΕΥΜΟΝΙΟΚΟΚΚΟΥ</a:t>
            </a:r>
            <a:endParaRPr lang="el-GR" sz="2500" b="1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500" dirty="0" smtClean="0">
                <a:latin typeface="+mj-lt"/>
                <a:cs typeface="Times New Roman" pitchFamily="18" charset="0"/>
              </a:rPr>
              <a:t>Στην </a:t>
            </a:r>
            <a:r>
              <a:rPr lang="el-GR" sz="2500" dirty="0" smtClean="0">
                <a:latin typeface="+mj-lt"/>
                <a:cs typeface="Times New Roman" pitchFamily="18" charset="0"/>
              </a:rPr>
              <a:t>Ολλανδία, το υπάρχον πρόγραμμα των 4 δόσεων </a:t>
            </a:r>
            <a:r>
              <a:rPr lang="en-US" sz="2500" dirty="0" smtClean="0">
                <a:latin typeface="+mj-lt"/>
                <a:cs typeface="Times New Roman" pitchFamily="18" charset="0"/>
              </a:rPr>
              <a:t>PCV-7</a:t>
            </a:r>
            <a:r>
              <a:rPr lang="el-GR" sz="2500" dirty="0" smtClean="0">
                <a:latin typeface="+mj-lt"/>
                <a:cs typeface="Times New Roman" pitchFamily="18" charset="0"/>
              </a:rPr>
              <a:t> για παιδιά έχει αρνητική σχέση </a:t>
            </a:r>
            <a:r>
              <a:rPr lang="el-GR" sz="2500" dirty="0" smtClean="0">
                <a:latin typeface="+mj-lt"/>
                <a:cs typeface="Times New Roman" pitchFamily="18" charset="0"/>
              </a:rPr>
              <a:t>κόστους-αποτελεσματικότητας</a:t>
            </a:r>
            <a:r>
              <a:rPr lang="el-GR" sz="2500" dirty="0" smtClean="0">
                <a:latin typeface="+mj-lt"/>
                <a:cs typeface="Times New Roman" pitchFamily="18" charset="0"/>
              </a:rPr>
              <a:t> </a:t>
            </a:r>
            <a:r>
              <a:rPr lang="en-US" sz="2500" dirty="0" smtClean="0">
                <a:latin typeface="+mj-lt"/>
                <a:cs typeface="Times New Roman" pitchFamily="18" charset="0"/>
              </a:rPr>
              <a:t>(</a:t>
            </a:r>
            <a:r>
              <a:rPr lang="en-US" sz="2500" dirty="0" err="1" smtClean="0">
                <a:latin typeface="+mj-lt"/>
                <a:cs typeface="Times New Roman" pitchFamily="18" charset="0"/>
              </a:rPr>
              <a:t>Rozenbaum</a:t>
            </a:r>
            <a:r>
              <a:rPr lang="en-US" sz="2500" dirty="0" smtClean="0">
                <a:latin typeface="+mj-lt"/>
                <a:cs typeface="Times New Roman" pitchFamily="18" charset="0"/>
              </a:rPr>
              <a:t> </a:t>
            </a:r>
            <a:r>
              <a:rPr lang="en-US" sz="2500" dirty="0" smtClean="0">
                <a:latin typeface="+mj-lt"/>
                <a:cs typeface="Times New Roman" pitchFamily="18" charset="0"/>
              </a:rPr>
              <a:t>M. et al, BMJ 2010;340:c2509)</a:t>
            </a:r>
            <a:endParaRPr lang="el-GR" sz="2500" dirty="0" smtClean="0">
              <a:latin typeface="+mj-lt"/>
              <a:cs typeface="Times New Roman" pitchFamily="18" charset="0"/>
            </a:endParaRPr>
          </a:p>
          <a:p>
            <a:endParaRPr lang="el-GR" sz="1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1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/>
              <a:t>Διασφάλιση πόρων για τους εμβολιασμούς σε περίοδο οικονομικής κρίσης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89654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Ταχεία διακίνηση </a:t>
            </a:r>
            <a:r>
              <a:rPr lang="el-GR" sz="2100" dirty="0" smtClean="0">
                <a:latin typeface="+mj-lt"/>
              </a:rPr>
              <a:t>εμβολίων</a:t>
            </a:r>
          </a:p>
          <a:p>
            <a:pPr algn="just"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Παραγγελίες σε μικρότερα χρονικά </a:t>
            </a:r>
            <a:r>
              <a:rPr lang="el-GR" sz="2100" dirty="0" smtClean="0">
                <a:latin typeface="+mj-lt"/>
              </a:rPr>
              <a:t>διαστήματα</a:t>
            </a:r>
          </a:p>
          <a:p>
            <a:pPr algn="just"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Μείωση ληγμένων </a:t>
            </a:r>
            <a:r>
              <a:rPr lang="el-GR" sz="2100" dirty="0" smtClean="0">
                <a:latin typeface="+mj-lt"/>
              </a:rPr>
              <a:t>εμβολίων</a:t>
            </a:r>
          </a:p>
          <a:p>
            <a:pPr algn="just"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Μείωση κόστους εμβολίων με κεντρικούς διαγωνισμούς σε επίπεδο Ε.Ε</a:t>
            </a:r>
            <a:r>
              <a:rPr lang="el-GR" sz="2100" dirty="0" smtClean="0">
                <a:latin typeface="+mj-lt"/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Επιλογή εμβολιαστικών σχημάτων με βέλτιστο πηλίκο </a:t>
            </a:r>
            <a:r>
              <a:rPr lang="el-GR" sz="2100" dirty="0" smtClean="0">
                <a:latin typeface="+mj-lt"/>
              </a:rPr>
              <a:t>κόστους-οφέλους</a:t>
            </a:r>
          </a:p>
          <a:p>
            <a:pPr algn="just">
              <a:buFont typeface="Wingdings" pitchFamily="2" charset="2"/>
              <a:buChar char="§"/>
            </a:pPr>
            <a:endParaRPr lang="el-GR" sz="2100" dirty="0" smtClean="0">
              <a:latin typeface="+mj-lt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100" dirty="0" smtClean="0">
                <a:latin typeface="+mj-lt"/>
              </a:rPr>
              <a:t>Συμμετοχή εθελοντών, ΜΚΟ, χορηγών</a:t>
            </a:r>
          </a:p>
          <a:p>
            <a:endParaRPr lang="el-GR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71600" y="1124744"/>
            <a:ext cx="7560840" cy="3960440"/>
          </a:xfrm>
        </p:spPr>
        <p:txBody>
          <a:bodyPr>
            <a:noAutofit/>
          </a:bodyPr>
          <a:lstStyle/>
          <a:p>
            <a:r>
              <a:rPr lang="el-GR" sz="2800" b="1" dirty="0" smtClean="0">
                <a:cs typeface="Times New Roman" pitchFamily="18" charset="0"/>
              </a:rPr>
              <a:t>Σύγκριση Εθνικών Προγραμμάτων Εμβολιασμού </a:t>
            </a:r>
            <a:br>
              <a:rPr lang="el-GR" sz="2800" b="1" dirty="0" smtClean="0">
                <a:cs typeface="Times New Roman" pitchFamily="18" charset="0"/>
              </a:rPr>
            </a:br>
            <a:r>
              <a:rPr lang="el-GR" sz="2800" b="1" dirty="0" smtClean="0">
                <a:cs typeface="Times New Roman" pitchFamily="18" charset="0"/>
              </a:rPr>
              <a:t>(Ελλάδας, Γερμανίας, </a:t>
            </a:r>
            <a:r>
              <a:rPr lang="en-US" sz="2800" b="1" dirty="0" smtClean="0">
                <a:cs typeface="Times New Roman" pitchFamily="18" charset="0"/>
              </a:rPr>
              <a:t>M. </a:t>
            </a:r>
            <a:r>
              <a:rPr lang="el-GR" sz="2800" b="1" dirty="0" smtClean="0">
                <a:cs typeface="Times New Roman" pitchFamily="18" charset="0"/>
              </a:rPr>
              <a:t>Βρετανίας, </a:t>
            </a:r>
            <a:r>
              <a:rPr lang="el-GR" sz="2800" b="1" dirty="0" smtClean="0">
                <a:cs typeface="Times New Roman" pitchFamily="18" charset="0"/>
              </a:rPr>
              <a:t>Σουηδίας, Νορβηγίας, ΗΠΑ</a:t>
            </a:r>
            <a:r>
              <a:rPr lang="el-GR" sz="2800" b="1" dirty="0" smtClean="0">
                <a:cs typeface="Times New Roman" pitchFamily="18" charset="0"/>
              </a:rPr>
              <a:t>) </a:t>
            </a:r>
            <a:r>
              <a:rPr lang="el-GR" sz="4000" dirty="0" smtClean="0">
                <a:cs typeface="Times New Roman" pitchFamily="18" charset="0"/>
              </a:rPr>
              <a:t/>
            </a:r>
            <a:br>
              <a:rPr lang="el-GR" sz="4000" dirty="0" smtClean="0">
                <a:cs typeface="Times New Roman" pitchFamily="18" charset="0"/>
              </a:rPr>
            </a:br>
            <a:r>
              <a:rPr lang="el-GR" sz="2800" dirty="0" smtClean="0">
                <a:cs typeface="Times New Roman" pitchFamily="18" charset="0"/>
              </a:rPr>
              <a:t>Με ποιες χώρες συγκλίνουμε περισσότερο;</a:t>
            </a:r>
            <a:endParaRPr lang="el-GR" sz="2800" dirty="0"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1FEAF-ED61-4108-8FAB-F4854D861EB2}" type="slidenum">
              <a:rPr lang="el-GR" smtClean="0">
                <a:latin typeface="+mj-lt"/>
              </a:rPr>
              <a:pPr/>
              <a:t>3</a:t>
            </a:fld>
            <a:endParaRPr lang="el-GR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99592" y="188640"/>
            <a:ext cx="7560840" cy="1944216"/>
          </a:xfrm>
        </p:spPr>
        <p:txBody>
          <a:bodyPr>
            <a:normAutofit/>
          </a:bodyPr>
          <a:lstStyle/>
          <a:p>
            <a:pPr lvl="0"/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/>
            </a:r>
            <a:b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el-GR" sz="2800" b="1" dirty="0" smtClean="0">
                <a:cs typeface="Times New Roman" pitchFamily="18" charset="0"/>
              </a:rPr>
              <a:t>Εμβόλια</a:t>
            </a:r>
            <a:r>
              <a:rPr lang="el-G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 </a:t>
            </a:r>
            <a:r>
              <a:rPr lang="en-US" sz="2800" b="1" dirty="0" smtClean="0">
                <a:cs typeface="Times New Roman" pitchFamily="18" charset="0"/>
              </a:rPr>
              <a:t>DTaP</a:t>
            </a:r>
            <a:r>
              <a:rPr lang="el-GR" sz="2800" b="1" dirty="0" smtClean="0">
                <a:cs typeface="Times New Roman" pitchFamily="18" charset="0"/>
              </a:rPr>
              <a:t> και εμβόλια </a:t>
            </a:r>
            <a:r>
              <a:rPr lang="en-US" sz="2800" b="1" dirty="0" smtClean="0">
                <a:cs typeface="Times New Roman" pitchFamily="18" charset="0"/>
              </a:rPr>
              <a:t>Tdap</a:t>
            </a:r>
            <a:r>
              <a:rPr lang="el-GR" sz="2800" b="1" dirty="0" smtClean="0">
                <a:cs typeface="Times New Roman" pitchFamily="18" charset="0"/>
              </a:rPr>
              <a:t> και </a:t>
            </a:r>
            <a:r>
              <a:rPr lang="en-US" sz="2800" b="1" dirty="0" smtClean="0">
                <a:cs typeface="Times New Roman" pitchFamily="18" charset="0"/>
              </a:rPr>
              <a:t>Td</a:t>
            </a:r>
            <a:r>
              <a:rPr lang="el-GR" sz="2800" b="1" dirty="0" smtClean="0">
                <a:cs typeface="Times New Roman" pitchFamily="18" charset="0"/>
              </a:rPr>
              <a:t> </a:t>
            </a:r>
            <a:r>
              <a:rPr lang="el-GR" sz="2800" b="1" dirty="0" smtClean="0">
                <a:cs typeface="Times New Roman" pitchFamily="18" charset="0"/>
              </a:rPr>
              <a:t>στην παιδική, εφηβική και ενήλικο ζωή </a:t>
            </a:r>
            <a:r>
              <a:rPr lang="el-GR" sz="2700" b="1" dirty="0" smtClean="0"/>
              <a:t/>
            </a:r>
            <a:br>
              <a:rPr lang="el-GR" sz="2700" b="1" dirty="0" smtClean="0"/>
            </a:br>
            <a:endParaRPr lang="el-GR" sz="27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55576" y="1988840"/>
            <a:ext cx="7704856" cy="4547592"/>
          </a:xfrm>
        </p:spPr>
        <p:txBody>
          <a:bodyPr/>
          <a:lstStyle/>
          <a:p>
            <a:pPr lvl="0"/>
            <a:endParaRPr lang="el-GR" sz="2000" dirty="0" smtClean="0">
              <a:latin typeface="+mj-lt"/>
              <a:cs typeface="Times New Roman" pitchFamily="18" charset="0"/>
            </a:endParaRPr>
          </a:p>
          <a:p>
            <a:pPr lvl="0"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Στην Ελλάδα εφαρμόζεται το ολιγοδύναμο εμβόλιο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DTaP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σε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5 δόσεις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στη βρεφική και παιδική ηλικία (2, 4, 6, 15-18 μηνών, 4-6 χρονών). Στην εφηβική ηλικία πραγματοποιείται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1 δόση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Tdap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(11-12 ετών).  10 χρόνια μετά πραγματοποιείται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1 δόση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Td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και κάθε 10 χρόνια κατά την ενήλικο ζωή πραγματοποιείται το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Td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</a:t>
            </a:r>
            <a:endParaRPr lang="el-GR" sz="2100" dirty="0" smtClean="0">
              <a:latin typeface="+mj-lt"/>
              <a:cs typeface="Times New Roman" pitchFamily="18" charset="0"/>
            </a:endParaRPr>
          </a:p>
          <a:p>
            <a:pPr lvl="0" algn="just">
              <a:buClr>
                <a:schemeClr val="tx2"/>
              </a:buClr>
              <a:buNone/>
            </a:pPr>
            <a:endParaRPr lang="el-GR" sz="2100" dirty="0" smtClean="0">
              <a:latin typeface="+mj-lt"/>
              <a:cs typeface="Times New Roman" pitchFamily="18" charset="0"/>
            </a:endParaRPr>
          </a:p>
          <a:p>
            <a:pPr lvl="0"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Στις ΗΠΑ εφαρμόζεται το ολιγοδύναμο εμβόλιο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DTaP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σε  5 δόσεις στη βρεφική και παιδική ηλικία (2, 4, 6, 15-18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μηνών,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4-6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χρονών). Στην εφηβική ηλικία πραγματοποιείται 1 δόση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Tdap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(11-12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ετών</a:t>
            </a:r>
            <a:r>
              <a:rPr lang="el-GR" sz="2100" dirty="0" smtClean="0">
                <a:latin typeface="+mj-lt"/>
                <a:cs typeface="Times New Roman" pitchFamily="18" charset="0"/>
              </a:rPr>
              <a:t>)</a:t>
            </a:r>
            <a:endParaRPr lang="el-GR" sz="2100" dirty="0" smtClean="0">
              <a:latin typeface="+mj-lt"/>
              <a:cs typeface="Times New Roman" pitchFamily="18" charset="0"/>
            </a:endParaRPr>
          </a:p>
          <a:p>
            <a:pPr lvl="0"/>
            <a:endParaRPr lang="el-GR" sz="2000" dirty="0" smtClean="0">
              <a:latin typeface="+mj-lt"/>
              <a:cs typeface="Times New Roman" pitchFamily="18" charset="0"/>
            </a:endParaRPr>
          </a:p>
          <a:p>
            <a:endParaRPr lang="el-GR" dirty="0">
              <a:latin typeface="+mj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371FEAF-ED61-4108-8FAB-F4854D861EB2}" type="slidenum">
              <a:rPr lang="el-GR" smtClean="0">
                <a:latin typeface="+mj-lt"/>
              </a:rPr>
              <a:pPr/>
              <a:t>4</a:t>
            </a:fld>
            <a:endParaRPr lang="el-GR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187624" y="455290"/>
            <a:ext cx="7272808" cy="614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tabLst/>
            </a:pPr>
            <a:r>
              <a:rPr kumimoji="0" lang="el-GR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Στη </a:t>
            </a:r>
            <a:r>
              <a:rPr kumimoji="0" lang="el-GR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Γερμανία υπάρχει το 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DTaP</a:t>
            </a:r>
            <a:r>
              <a:rPr kumimoji="0" lang="el-GR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και γίνεται σε 4 δόσεις στη 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l-GR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βρεφική </a:t>
            </a:r>
            <a:r>
              <a:rPr kumimoji="0" lang="el-GR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ηλικία (2, 3, 4, 11-14 μηνών), αλλά συνήθως πραγματοποιούνται αντί αυτού τα πολυδύναμα εμβόλια (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DTaPHibHepIPV</a:t>
            </a:r>
            <a:r>
              <a:rPr kumimoji="0" lang="el-GR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ή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DTaPHibIPV</a:t>
            </a:r>
            <a:r>
              <a:rPr kumimoji="0" lang="el-GR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) που το εμπεριέχουν. Στη συνέχεια, πραγματοποιούνται 2 δόσεις 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Tdap</a:t>
            </a:r>
            <a:r>
              <a:rPr kumimoji="0" lang="el-GR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σε μεγαλύτερη ηλικία (5-6 ετών, 9-17 ετών) και κάθε 10 χρόνια κατά την ενήλικο ζωή εφαρμόζεται 1 δόση 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Tdap</a:t>
            </a:r>
            <a:r>
              <a:rPr kumimoji="0" lang="el-GR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endParaRPr lang="el-GR" sz="2100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tabLst/>
            </a:pPr>
            <a:endParaRPr kumimoji="0" lang="el-GR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 </a:t>
            </a:r>
            <a:r>
              <a:rPr lang="el-GR" sz="2100" dirty="0">
                <a:latin typeface="+mj-lt"/>
                <a:cs typeface="Times New Roman" pitchFamily="18" charset="0"/>
              </a:rPr>
              <a:t>Σουηδία, κατά τη βρεφική ηλικία πραγματοποιούνται αντί του </a:t>
            </a:r>
            <a:r>
              <a:rPr lang="en-US" sz="2100" dirty="0">
                <a:latin typeface="+mj-lt"/>
                <a:cs typeface="Times New Roman" pitchFamily="18" charset="0"/>
              </a:rPr>
              <a:t>DTaP</a:t>
            </a:r>
            <a:r>
              <a:rPr lang="el-GR" sz="2100" dirty="0">
                <a:latin typeface="+mj-lt"/>
                <a:cs typeface="Times New Roman" pitchFamily="18" charset="0"/>
              </a:rPr>
              <a:t>, τα πολυδύναμα εμβόλια (</a:t>
            </a:r>
            <a:r>
              <a:rPr lang="en-US" sz="2100" dirty="0" err="1">
                <a:latin typeface="+mj-lt"/>
                <a:cs typeface="Times New Roman" pitchFamily="18" charset="0"/>
              </a:rPr>
              <a:t>DTaPHibHepIPV</a:t>
            </a:r>
            <a:r>
              <a:rPr lang="el-GR" sz="2100" dirty="0">
                <a:latin typeface="+mj-lt"/>
                <a:cs typeface="Times New Roman" pitchFamily="18" charset="0"/>
              </a:rPr>
              <a:t> ή </a:t>
            </a:r>
            <a:r>
              <a:rPr lang="en-US" sz="2100" dirty="0" err="1">
                <a:latin typeface="+mj-lt"/>
                <a:cs typeface="Times New Roman" pitchFamily="18" charset="0"/>
              </a:rPr>
              <a:t>DTaPHibIPV</a:t>
            </a:r>
            <a:r>
              <a:rPr lang="el-GR" sz="2100" dirty="0">
                <a:latin typeface="+mj-lt"/>
                <a:cs typeface="Times New Roman" pitchFamily="18" charset="0"/>
              </a:rPr>
              <a:t>)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σε 3 δόσεις. </a:t>
            </a:r>
            <a:r>
              <a:rPr lang="el-GR" sz="2100" dirty="0">
                <a:latin typeface="+mj-lt"/>
                <a:cs typeface="Times New Roman" pitchFamily="18" charset="0"/>
              </a:rPr>
              <a:t>Στη συνέχεια, γίνεται 1 δόση </a:t>
            </a:r>
            <a:r>
              <a:rPr lang="en-US" sz="2100" dirty="0">
                <a:latin typeface="+mj-lt"/>
                <a:cs typeface="Times New Roman" pitchFamily="18" charset="0"/>
              </a:rPr>
              <a:t>DTaP</a:t>
            </a:r>
            <a:r>
              <a:rPr lang="el-GR" sz="2100" dirty="0">
                <a:latin typeface="+mj-lt"/>
                <a:cs typeface="Times New Roman" pitchFamily="18" charset="0"/>
              </a:rPr>
              <a:t> στην ηλικία των 10 ετών και 1 δόση </a:t>
            </a:r>
            <a:r>
              <a:rPr lang="en-US" sz="2100" dirty="0">
                <a:latin typeface="+mj-lt"/>
                <a:cs typeface="Times New Roman" pitchFamily="18" charset="0"/>
              </a:rPr>
              <a:t>Tdap </a:t>
            </a:r>
            <a:r>
              <a:rPr lang="el-GR" sz="2100" dirty="0">
                <a:latin typeface="+mj-lt"/>
                <a:cs typeface="Times New Roman" pitchFamily="18" charset="0"/>
              </a:rPr>
              <a:t>στην εφηβική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ηλικία (</a:t>
            </a:r>
            <a:r>
              <a:rPr lang="el-GR" sz="2100" dirty="0">
                <a:latin typeface="+mj-lt"/>
                <a:cs typeface="Times New Roman" pitchFamily="18" charset="0"/>
              </a:rPr>
              <a:t>14-16 ετών</a:t>
            </a:r>
            <a:r>
              <a:rPr lang="el-GR" sz="2100" dirty="0" smtClean="0">
                <a:latin typeface="+mj-lt"/>
                <a:cs typeface="Times New Roman" pitchFamily="18" charset="0"/>
              </a:rPr>
              <a:t>)</a:t>
            </a:r>
            <a:endParaRPr lang="el-GR" sz="2100" dirty="0" smtClean="0">
              <a:latin typeface="+mj-lt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</a:pPr>
            <a:endParaRPr lang="el-GR" sz="2100" dirty="0">
              <a:latin typeface="+mj-lt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</a:t>
            </a:r>
            <a:r>
              <a:rPr lang="el-GR" sz="2100" dirty="0">
                <a:latin typeface="+mj-lt"/>
                <a:cs typeface="Times New Roman" pitchFamily="18" charset="0"/>
              </a:rPr>
              <a:t>Βρετανία και στη Νορβηγία δεν εφαρμόζονται τα ολιγοδύναμα εμβόλια </a:t>
            </a:r>
            <a:r>
              <a:rPr lang="en-US" sz="2100" dirty="0">
                <a:latin typeface="+mj-lt"/>
                <a:cs typeface="Times New Roman" pitchFamily="18" charset="0"/>
              </a:rPr>
              <a:t>DTaP</a:t>
            </a:r>
            <a:r>
              <a:rPr lang="el-GR" sz="2100" dirty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αλλά </a:t>
            </a:r>
            <a:r>
              <a:rPr lang="el-GR" sz="2100" dirty="0">
                <a:latin typeface="+mj-lt"/>
                <a:cs typeface="Times New Roman" pitchFamily="18" charset="0"/>
              </a:rPr>
              <a:t>τα πολυδύναμα εμβόλια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(</a:t>
            </a:r>
            <a:r>
              <a:rPr lang="en-US" sz="2100" dirty="0" err="1" smtClean="0">
                <a:latin typeface="+mj-lt"/>
                <a:cs typeface="Times New Roman" pitchFamily="18" charset="0"/>
              </a:rPr>
              <a:t>DTaPHibIPV</a:t>
            </a:r>
            <a:r>
              <a:rPr lang="el-GR" sz="2100" dirty="0">
                <a:latin typeface="+mj-lt"/>
                <a:cs typeface="Times New Roman" pitchFamily="18" charset="0"/>
              </a:rPr>
              <a:t>)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σε 3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δόσεις </a:t>
            </a:r>
            <a:endParaRPr lang="el-GR" sz="2100" dirty="0">
              <a:latin typeface="+mj-lt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</a:pPr>
            <a:endParaRPr lang="el-GR" dirty="0">
              <a:latin typeface="+mj-lt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tabLst/>
            </a:pP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1FEAF-ED61-4108-8FAB-F4854D861EB2}" type="slidenum">
              <a:rPr lang="el-GR" smtClean="0">
                <a:latin typeface="+mj-lt"/>
              </a:rPr>
              <a:pPr/>
              <a:t>5</a:t>
            </a:fld>
            <a:endParaRPr lang="el-GR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008112"/>
          </a:xfrm>
        </p:spPr>
        <p:txBody>
          <a:bodyPr>
            <a:normAutofit/>
          </a:bodyPr>
          <a:lstStyle/>
          <a:p>
            <a:pPr lvl="2" algn="ctr" rtl="0">
              <a:spcBef>
                <a:spcPct val="0"/>
              </a:spcBef>
            </a:pPr>
            <a:r>
              <a:rPr lang="el-GR" sz="2800" b="1" dirty="0">
                <a:solidFill>
                  <a:schemeClr val="tx2"/>
                </a:solidFill>
                <a:latin typeface="+mj-lt"/>
                <a:ea typeface="Calibri" pitchFamily="34" charset="0"/>
                <a:cs typeface="Times New Roman" pitchFamily="18" charset="0"/>
              </a:rPr>
              <a:t>Εμβόλιο </a:t>
            </a:r>
            <a:r>
              <a:rPr lang="el-GR" sz="2800" b="1" dirty="0" err="1">
                <a:solidFill>
                  <a:schemeClr val="tx2"/>
                </a:solidFill>
                <a:latin typeface="+mj-lt"/>
                <a:ea typeface="Calibri" pitchFamily="34" charset="0"/>
                <a:cs typeface="Times New Roman" pitchFamily="18" charset="0"/>
              </a:rPr>
              <a:t>αιμόφιλου</a:t>
            </a:r>
            <a:r>
              <a:rPr lang="el-GR" sz="2800" b="1" dirty="0">
                <a:solidFill>
                  <a:schemeClr val="tx2"/>
                </a:solidFill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el-GR" sz="2800" b="1" dirty="0" err="1" smtClean="0">
                <a:solidFill>
                  <a:schemeClr val="tx2"/>
                </a:solidFill>
                <a:latin typeface="+mj-lt"/>
                <a:ea typeface="Calibri" pitchFamily="34" charset="0"/>
                <a:cs typeface="Times New Roman" pitchFamily="18" charset="0"/>
              </a:rPr>
              <a:t>ινφλουέντζας</a:t>
            </a:r>
            <a:r>
              <a:rPr lang="el-GR" sz="2800" b="1" dirty="0" smtClean="0">
                <a:solidFill>
                  <a:schemeClr val="tx2"/>
                </a:solidFill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el-GR" sz="2800" b="1" dirty="0">
                <a:solidFill>
                  <a:schemeClr val="tx2"/>
                </a:solidFill>
                <a:latin typeface="+mj-lt"/>
                <a:ea typeface="Calibri" pitchFamily="34" charset="0"/>
                <a:cs typeface="Times New Roman" pitchFamily="18" charset="0"/>
              </a:rPr>
              <a:t>τύπου </a:t>
            </a:r>
            <a:r>
              <a:rPr lang="en-US" sz="2800" b="1" dirty="0">
                <a:solidFill>
                  <a:schemeClr val="tx2"/>
                </a:solidFill>
                <a:latin typeface="+mj-lt"/>
                <a:ea typeface="Calibri" pitchFamily="34" charset="0"/>
                <a:cs typeface="Times New Roman" pitchFamily="18" charset="0"/>
              </a:rPr>
              <a:t>b</a:t>
            </a:r>
            <a:r>
              <a:rPr lang="el-GR" sz="2800" b="1" dirty="0">
                <a:solidFill>
                  <a:schemeClr val="tx2"/>
                </a:solidFill>
                <a:cs typeface="Times New Roman" pitchFamily="18" charset="0"/>
              </a:rPr>
              <a:t/>
            </a:r>
            <a:br>
              <a:rPr lang="el-GR" sz="2800" b="1" dirty="0">
                <a:solidFill>
                  <a:schemeClr val="tx2"/>
                </a:solidFill>
                <a:cs typeface="Times New Roman" pitchFamily="18" charset="0"/>
              </a:rPr>
            </a:br>
            <a:endParaRPr lang="el-GR" dirty="0"/>
          </a:p>
        </p:txBody>
      </p:sp>
      <p:sp>
        <p:nvSpPr>
          <p:cNvPr id="6" name="5 - Υπότιτλος"/>
          <p:cNvSpPr>
            <a:spLocks noGrp="1"/>
          </p:cNvSpPr>
          <p:nvPr>
            <p:ph type="subTitle" idx="1"/>
          </p:nvPr>
        </p:nvSpPr>
        <p:spPr>
          <a:xfrm>
            <a:off x="1259632" y="1340768"/>
            <a:ext cx="7056784" cy="4968552"/>
          </a:xfrm>
        </p:spPr>
        <p:txBody>
          <a:bodyPr>
            <a:normAutofit fontScale="77500" lnSpcReduction="20000"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</a:pPr>
            <a:r>
              <a:rPr lang="en-US" sz="21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l-GR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Στην </a:t>
            </a:r>
            <a:r>
              <a:rPr lang="el-GR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Ελλάδα και στις ΗΠΑ πραγματοποιούνται </a:t>
            </a:r>
            <a:r>
              <a:rPr lang="el-GR" sz="2700" b="1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4 δόσεις</a:t>
            </a:r>
            <a:r>
              <a:rPr lang="en-US" sz="270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el-GR" sz="2700" dirty="0" smtClean="0">
                <a:ea typeface="Calibri" pitchFamily="34" charset="0"/>
                <a:cs typeface="Times New Roman" pitchFamily="18" charset="0"/>
              </a:rPr>
              <a:t>    </a:t>
            </a:r>
            <a:r>
              <a:rPr lang="en-US" sz="2700" dirty="0" smtClean="0">
                <a:ea typeface="Calibri" pitchFamily="34" charset="0"/>
                <a:cs typeface="Times New Roman" pitchFamily="18" charset="0"/>
              </a:rPr>
              <a:t>  </a:t>
            </a:r>
            <a:r>
              <a:rPr lang="el-GR" sz="270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el-GR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(</a:t>
            </a:r>
            <a:r>
              <a:rPr lang="el-GR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2,</a:t>
            </a:r>
            <a:r>
              <a:rPr lang="en-US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l-GR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4,</a:t>
            </a:r>
            <a:r>
              <a:rPr lang="en-US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l-GR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6,</a:t>
            </a:r>
            <a:r>
              <a:rPr lang="en-US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l-GR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12-15 μηνών)</a:t>
            </a:r>
            <a:endParaRPr lang="en-US" sz="2700" dirty="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</a:pPr>
            <a:endParaRPr lang="en-US" sz="2700" dirty="0" smtClean="0"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1000"/>
              <a:buFont typeface="Wingdings" pitchFamily="2" charset="2"/>
              <a:buChar char="§"/>
            </a:pPr>
            <a:r>
              <a:rPr lang="el-GR" sz="2700" dirty="0" smtClean="0">
                <a:cs typeface="Times New Roman" pitchFamily="18" charset="0"/>
              </a:rPr>
              <a:t> </a:t>
            </a:r>
            <a:r>
              <a:rPr lang="el-GR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Στις </a:t>
            </a:r>
            <a:r>
              <a:rPr lang="el-GR" sz="2700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υπόλοιπες χώρες καλύπτεται από την προγενέστερη χρήση πολυδύναμων εμβολίων: </a:t>
            </a:r>
            <a:endParaRPr lang="en-US" sz="2700" dirty="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1000"/>
              <a:buFont typeface="Wingdings" pitchFamily="2" charset="2"/>
              <a:buChar char="§"/>
            </a:pPr>
            <a:endParaRPr lang="en-US" sz="2700" dirty="0" smtClean="0">
              <a:cs typeface="Times New Roman" pitchFamily="18" charset="0"/>
            </a:endParaRPr>
          </a:p>
          <a:p>
            <a:pPr lvl="4" algn="l">
              <a:buClr>
                <a:schemeClr val="accent4"/>
              </a:buClr>
              <a:buSzPct val="80000"/>
              <a:buFont typeface="Wingdings" pitchFamily="2" charset="2"/>
              <a:buChar char="ü"/>
            </a:pPr>
            <a:r>
              <a:rPr lang="en-US" sz="2700" dirty="0" smtClean="0">
                <a:cs typeface="Times New Roman" pitchFamily="18" charset="0"/>
              </a:rPr>
              <a:t> </a:t>
            </a:r>
            <a:r>
              <a:rPr lang="el-GR" sz="2700" dirty="0" smtClean="0">
                <a:solidFill>
                  <a:schemeClr val="tx1"/>
                </a:solidFill>
                <a:cs typeface="Times New Roman" pitchFamily="18" charset="0"/>
              </a:rPr>
              <a:t>Βρετανία</a:t>
            </a:r>
            <a:r>
              <a:rPr lang="el-GR" sz="2700" dirty="0" smtClean="0">
                <a:solidFill>
                  <a:schemeClr val="tx1"/>
                </a:solidFill>
                <a:cs typeface="Times New Roman" pitchFamily="18" charset="0"/>
              </a:rPr>
              <a:t>: 3 δόσεις 5-δύναμου (</a:t>
            </a:r>
            <a:r>
              <a:rPr lang="en-US" sz="2700" dirty="0" err="1" smtClean="0">
                <a:solidFill>
                  <a:schemeClr val="tx1"/>
                </a:solidFill>
                <a:cs typeface="Times New Roman" pitchFamily="18" charset="0"/>
              </a:rPr>
              <a:t>DTaPHibIPV</a:t>
            </a:r>
            <a:r>
              <a:rPr lang="el-GR" sz="2700" dirty="0" smtClean="0">
                <a:solidFill>
                  <a:schemeClr val="tx1"/>
                </a:solidFill>
                <a:cs typeface="Times New Roman" pitchFamily="18" charset="0"/>
              </a:rPr>
              <a:t>)</a:t>
            </a:r>
            <a:endParaRPr lang="en-US" sz="27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4" algn="l">
              <a:buClr>
                <a:schemeClr val="accent4"/>
              </a:buClr>
              <a:buSzPct val="80000"/>
              <a:buFont typeface="Wingdings" pitchFamily="2" charset="2"/>
              <a:buChar char="ü"/>
            </a:pPr>
            <a:endParaRPr lang="en-US" sz="27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4" algn="l">
              <a:buClr>
                <a:schemeClr val="accent4"/>
              </a:buClr>
              <a:buSzPct val="80000"/>
              <a:buFont typeface="Wingdings" pitchFamily="2" charset="2"/>
              <a:buChar char="ü"/>
            </a:pPr>
            <a:r>
              <a:rPr lang="en-US" sz="27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l-GR" sz="2700" dirty="0" smtClean="0">
                <a:solidFill>
                  <a:schemeClr val="tx1"/>
                </a:solidFill>
                <a:cs typeface="Times New Roman" pitchFamily="18" charset="0"/>
              </a:rPr>
              <a:t>Σουηδία</a:t>
            </a:r>
            <a:r>
              <a:rPr lang="el-GR" sz="2700" dirty="0" smtClean="0">
                <a:solidFill>
                  <a:schemeClr val="tx1"/>
                </a:solidFill>
                <a:cs typeface="Times New Roman" pitchFamily="18" charset="0"/>
              </a:rPr>
              <a:t>:  3 δόσεις  5-δύναμου (</a:t>
            </a:r>
            <a:r>
              <a:rPr lang="en-US" sz="2700" dirty="0" err="1" smtClean="0">
                <a:solidFill>
                  <a:schemeClr val="tx1"/>
                </a:solidFill>
                <a:cs typeface="Times New Roman" pitchFamily="18" charset="0"/>
              </a:rPr>
              <a:t>DTaPHibIPV</a:t>
            </a:r>
            <a:r>
              <a:rPr lang="el-GR" sz="2700" dirty="0" smtClean="0">
                <a:solidFill>
                  <a:schemeClr val="tx1"/>
                </a:solidFill>
                <a:cs typeface="Times New Roman" pitchFamily="18" charset="0"/>
              </a:rPr>
              <a:t>)</a:t>
            </a:r>
          </a:p>
          <a:p>
            <a:pPr lvl="4" algn="l">
              <a:buClr>
                <a:schemeClr val="accent4"/>
              </a:buClr>
              <a:buSzPct val="80000"/>
              <a:buFont typeface="Wingdings" pitchFamily="2" charset="2"/>
              <a:buChar char="ü"/>
            </a:pPr>
            <a:endParaRPr lang="el-GR" sz="27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4" algn="l">
              <a:buClr>
                <a:schemeClr val="accent4"/>
              </a:buClr>
              <a:buSzPct val="80000"/>
              <a:buFont typeface="Wingdings" pitchFamily="2" charset="2"/>
              <a:buChar char="ü"/>
            </a:pPr>
            <a:r>
              <a:rPr lang="el-GR" sz="2700" dirty="0" smtClean="0">
                <a:solidFill>
                  <a:schemeClr val="tx1"/>
                </a:solidFill>
                <a:cs typeface="Times New Roman" pitchFamily="18" charset="0"/>
              </a:rPr>
              <a:t>Νορβηγία:  3 δόσεις  5-δύναμου (</a:t>
            </a:r>
            <a:r>
              <a:rPr lang="en-US" sz="2700" dirty="0" err="1" smtClean="0">
                <a:solidFill>
                  <a:schemeClr val="tx1"/>
                </a:solidFill>
                <a:cs typeface="Times New Roman" pitchFamily="18" charset="0"/>
              </a:rPr>
              <a:t>DTaPHibIPV</a:t>
            </a:r>
            <a:r>
              <a:rPr lang="el-GR" sz="2700" dirty="0" smtClean="0">
                <a:solidFill>
                  <a:schemeClr val="tx1"/>
                </a:solidFill>
                <a:cs typeface="Times New Roman" pitchFamily="18" charset="0"/>
              </a:rPr>
              <a:t>)</a:t>
            </a:r>
          </a:p>
          <a:p>
            <a:pPr lvl="4" algn="l">
              <a:buClr>
                <a:schemeClr val="accent4"/>
              </a:buClr>
              <a:buSzPct val="80000"/>
              <a:buFont typeface="Wingdings" pitchFamily="2" charset="2"/>
              <a:buChar char="ü"/>
            </a:pPr>
            <a:endParaRPr lang="en-US" sz="27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4" algn="l">
              <a:buClr>
                <a:schemeClr val="accent4"/>
              </a:buClr>
              <a:buSzPct val="80000"/>
              <a:buFont typeface="Wingdings" pitchFamily="2" charset="2"/>
              <a:buChar char="ü"/>
            </a:pPr>
            <a:r>
              <a:rPr lang="en-US" sz="27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l-GR" sz="2700" dirty="0" smtClean="0">
                <a:solidFill>
                  <a:schemeClr val="tx1"/>
                </a:solidFill>
                <a:cs typeface="Times New Roman" pitchFamily="18" charset="0"/>
              </a:rPr>
              <a:t>Γερμανία</a:t>
            </a:r>
            <a:r>
              <a:rPr lang="el-GR" sz="2700" dirty="0" smtClean="0">
                <a:solidFill>
                  <a:schemeClr val="tx1"/>
                </a:solidFill>
                <a:cs typeface="Times New Roman" pitchFamily="18" charset="0"/>
              </a:rPr>
              <a:t>: 4 δόσεις </a:t>
            </a:r>
            <a:r>
              <a:rPr lang="en-US" sz="2700" dirty="0" err="1" smtClean="0">
                <a:solidFill>
                  <a:schemeClr val="tx1"/>
                </a:solidFill>
                <a:cs typeface="Times New Roman" pitchFamily="18" charset="0"/>
              </a:rPr>
              <a:t>DTaPHibHepIPV</a:t>
            </a:r>
            <a:r>
              <a:rPr lang="el-GR" sz="2700" dirty="0" smtClean="0">
                <a:solidFill>
                  <a:schemeClr val="tx1"/>
                </a:solidFill>
                <a:cs typeface="Times New Roman" pitchFamily="18" charset="0"/>
              </a:rPr>
              <a:t> ή </a:t>
            </a:r>
            <a:r>
              <a:rPr lang="en-US" sz="2700" dirty="0" smtClean="0">
                <a:solidFill>
                  <a:schemeClr val="tx1"/>
                </a:solidFill>
                <a:cs typeface="Times New Roman" pitchFamily="18" charset="0"/>
              </a:rPr>
              <a:t>            </a:t>
            </a:r>
            <a:r>
              <a:rPr lang="en-US" sz="2700" dirty="0" err="1" smtClean="0">
                <a:solidFill>
                  <a:schemeClr val="tx1"/>
                </a:solidFill>
                <a:cs typeface="Times New Roman" pitchFamily="18" charset="0"/>
              </a:rPr>
              <a:t>DTaPHibIPV</a:t>
            </a:r>
            <a:endParaRPr lang="en-US" sz="27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endParaRPr lang="el-GR" dirty="0"/>
          </a:p>
        </p:txBody>
      </p:sp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1FEAF-ED61-4108-8FAB-F4854D861EB2}" type="slidenum">
              <a:rPr lang="el-GR" smtClean="0">
                <a:latin typeface="+mj-lt"/>
              </a:rPr>
              <a:pPr/>
              <a:t>6</a:t>
            </a:fld>
            <a:endParaRPr lang="el-GR">
              <a:latin typeface="+mj-lt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59632" y="815478"/>
            <a:ext cx="7272808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strike="noStrike" cap="none" normalizeH="0" baseline="0" dirty="0" smtClean="0">
              <a:ln>
                <a:noFill/>
              </a:ln>
              <a:solidFill>
                <a:schemeClr val="tx2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331640" y="3911283"/>
            <a:ext cx="756084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4">
              <a:buClr>
                <a:schemeClr val="accent4"/>
              </a:buClr>
              <a:buSzPct val="80000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lvl="4">
              <a:buClr>
                <a:schemeClr val="accent4"/>
              </a:buClr>
              <a:buSzPct val="80000"/>
            </a:pP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</a:p>
          <a:p>
            <a:pPr lvl="4">
              <a:buClr>
                <a:schemeClr val="accent4"/>
              </a:buClr>
              <a:buSzPct val="80000"/>
            </a:pPr>
            <a:endParaRPr lang="el-GR" sz="2000" dirty="0" smtClean="0">
              <a:latin typeface="+mj-lt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1000"/>
              <a:buFont typeface="Wingdings" pitchFamily="2" charset="2"/>
              <a:buChar char="§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2800" b="1" dirty="0" smtClean="0">
                <a:cs typeface="Times New Roman" pitchFamily="18" charset="0"/>
              </a:rPr>
              <a:t>Εμβόλιο </a:t>
            </a:r>
            <a:r>
              <a:rPr lang="el-GR" sz="2800" b="1" dirty="0" err="1" smtClean="0">
                <a:cs typeface="Times New Roman" pitchFamily="18" charset="0"/>
              </a:rPr>
              <a:t>πνευμονιόκοκκου</a:t>
            </a:r>
            <a:r>
              <a:rPr lang="el-GR" sz="2800" b="1" dirty="0" smtClean="0">
                <a:cs typeface="Times New Roman" pitchFamily="18" charset="0"/>
              </a:rPr>
              <a:t> (</a:t>
            </a:r>
            <a:r>
              <a:rPr lang="en-US" sz="2800" b="1" dirty="0" smtClean="0">
                <a:cs typeface="Times New Roman" pitchFamily="18" charset="0"/>
              </a:rPr>
              <a:t>PCV)</a:t>
            </a:r>
            <a:r>
              <a:rPr lang="el-GR" sz="2800" b="1" dirty="0" smtClean="0">
                <a:cs typeface="Times New Roman" pitchFamily="18" charset="0"/>
              </a:rPr>
              <a:t/>
            </a:r>
            <a:br>
              <a:rPr lang="el-GR" sz="2800" b="1" dirty="0" smtClean="0">
                <a:cs typeface="Times New Roman" pitchFamily="18" charset="0"/>
              </a:rPr>
            </a:br>
            <a:endParaRPr lang="el-GR" sz="2800" b="1" dirty="0"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525963"/>
          </a:xfrm>
        </p:spPr>
        <p:txBody>
          <a:bodyPr>
            <a:normAutofit/>
          </a:bodyPr>
          <a:lstStyle/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Μόνο στην Ελλάδα πραγματοποιούνται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5 δόσεις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(2,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4,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6,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12-15 μηνών,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2-3 ετών) και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1 επιπλέον δόση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PCV</a:t>
            </a:r>
            <a:r>
              <a:rPr lang="el-GR" sz="2100" dirty="0" smtClean="0">
                <a:latin typeface="+mj-lt"/>
                <a:cs typeface="Times New Roman" pitchFamily="18" charset="0"/>
              </a:rPr>
              <a:t>-13 σε παιδιά που εμβολιάστηκαν με 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PCV</a:t>
            </a:r>
            <a:r>
              <a:rPr lang="el-GR" sz="2100" dirty="0" smtClean="0">
                <a:latin typeface="+mj-lt"/>
                <a:cs typeface="Times New Roman" pitchFamily="18" charset="0"/>
              </a:rPr>
              <a:t>-7 ή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PCV</a:t>
            </a:r>
            <a:r>
              <a:rPr lang="el-GR" sz="2100" dirty="0" smtClean="0">
                <a:latin typeface="+mj-lt"/>
                <a:cs typeface="Times New Roman" pitchFamily="18" charset="0"/>
              </a:rPr>
              <a:t>-10, ενώ συστήνεται και 1 δόση </a:t>
            </a:r>
            <a:r>
              <a:rPr lang="en-US" sz="2100" dirty="0" smtClean="0">
                <a:latin typeface="+mj-lt"/>
                <a:cs typeface="Times New Roman" pitchFamily="18" charset="0"/>
              </a:rPr>
              <a:t>PCV</a:t>
            </a:r>
            <a:r>
              <a:rPr lang="el-GR" sz="2100" dirty="0" smtClean="0">
                <a:latin typeface="+mj-lt"/>
                <a:cs typeface="Times New Roman" pitchFamily="18" charset="0"/>
              </a:rPr>
              <a:t>-13 σε άτομα &gt;50 ετών 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Γερμανία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(2,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3,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4,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11-14 μηνών) και στις ΗΠΑ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(2,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4,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6,</a:t>
            </a:r>
            <a:r>
              <a:rPr lang="el-GR" sz="2100" dirty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12-15 μηνών) γίνονται 4 δόσεις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Σουηδία και τη Νορβηγία γίνονται 3 δόσεις (3, 5,12 μηνών)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Βρετανία γίνονται 3 δόσεις (2,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4,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12-13 μηνών)</a:t>
            </a:r>
          </a:p>
          <a:p>
            <a:endParaRPr lang="el-GR" dirty="0">
              <a:latin typeface="+mj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371FEAF-ED61-4108-8FAB-F4854D861EB2}" type="slidenum">
              <a:rPr lang="el-GR" smtClean="0">
                <a:latin typeface="+mj-lt"/>
              </a:rPr>
              <a:pPr/>
              <a:t>7</a:t>
            </a:fld>
            <a:endParaRPr lang="el-GR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cs typeface="Times New Roman" pitchFamily="18" charset="0"/>
              </a:rPr>
              <a:t>Εμβόλιο </a:t>
            </a:r>
            <a:r>
              <a:rPr lang="el-GR" sz="2800" b="1" dirty="0" err="1" smtClean="0">
                <a:cs typeface="Times New Roman" pitchFamily="18" charset="0"/>
              </a:rPr>
              <a:t>ανεμευλογιάς</a:t>
            </a:r>
            <a:endParaRPr lang="el-GR" sz="2800" b="1" dirty="0"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55576" y="1628800"/>
            <a:ext cx="7704856" cy="4619600"/>
          </a:xfrm>
        </p:spPr>
        <p:txBody>
          <a:bodyPr>
            <a:normAutofit/>
          </a:bodyPr>
          <a:lstStyle/>
          <a:p>
            <a:pPr lvl="0"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Στην Ελλάδα και στις ΗΠΑ πραγματοποιείται υποχρεωτικά σε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2 δόσεις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(12-15 μηνών,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4-6 ετών)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lvl="0" algn="just"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lvl="0" algn="just"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lvl="0"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Γερμανία γίνονται 2 δόσεις (11-14,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15-23 μηνών) 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lvl="0" algn="just"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lvl="0" algn="just"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lvl="0"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Νορβηγία, στη Σουηδία και στη Μ. Βρετανία δεν ανήκει στον υποχρεωτικό εμβολιασμό του συνόλου του πληθυσμού</a:t>
            </a:r>
          </a:p>
          <a:p>
            <a:endParaRPr lang="el-GR" dirty="0">
              <a:latin typeface="+mj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371FEAF-ED61-4108-8FAB-F4854D861EB2}" type="slidenum">
              <a:rPr lang="el-GR" smtClean="0">
                <a:latin typeface="+mj-lt"/>
              </a:rPr>
              <a:pPr/>
              <a:t>8</a:t>
            </a:fld>
            <a:endParaRPr lang="el-GR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2700" dirty="0" smtClean="0">
                <a:cs typeface="Times New Roman" pitchFamily="18" charset="0"/>
              </a:rPr>
              <a:t/>
            </a:r>
            <a:br>
              <a:rPr lang="en-US" sz="2700" dirty="0" smtClean="0">
                <a:cs typeface="Times New Roman" pitchFamily="18" charset="0"/>
              </a:rPr>
            </a:br>
            <a:r>
              <a:rPr lang="en-US" sz="2700" dirty="0" smtClean="0">
                <a:cs typeface="Times New Roman" pitchFamily="18" charset="0"/>
              </a:rPr>
              <a:t/>
            </a:r>
            <a:br>
              <a:rPr lang="en-US" sz="2700" dirty="0" smtClean="0">
                <a:cs typeface="Times New Roman" pitchFamily="18" charset="0"/>
              </a:rPr>
            </a:br>
            <a:r>
              <a:rPr lang="el-GR" sz="3100" b="1" dirty="0" smtClean="0">
                <a:cs typeface="Times New Roman" pitchFamily="18" charset="0"/>
              </a:rPr>
              <a:t>Εμβόλιο </a:t>
            </a:r>
            <a:r>
              <a:rPr lang="el-GR" sz="3100" b="1" dirty="0" err="1" smtClean="0">
                <a:cs typeface="Times New Roman" pitchFamily="18" charset="0"/>
              </a:rPr>
              <a:t>μηνιγγιτιδόκοκκου</a:t>
            </a:r>
            <a:r>
              <a:rPr lang="el-GR" sz="3100" b="1" dirty="0" smtClean="0">
                <a:cs typeface="Times New Roman" pitchFamily="18" charset="0"/>
              </a:rPr>
              <a:t> </a:t>
            </a:r>
            <a:r>
              <a:rPr lang="el-GR" sz="3100" b="1" dirty="0" err="1" smtClean="0">
                <a:cs typeface="Times New Roman" pitchFamily="18" charset="0"/>
              </a:rPr>
              <a:t>οροομάδας</a:t>
            </a:r>
            <a:r>
              <a:rPr lang="el-GR" sz="3100" b="1" dirty="0" smtClean="0">
                <a:cs typeface="Times New Roman" pitchFamily="18" charset="0"/>
              </a:rPr>
              <a:t> </a:t>
            </a:r>
            <a:r>
              <a:rPr lang="en-US" sz="3100" b="1" dirty="0" smtClean="0">
                <a:cs typeface="Times New Roman" pitchFamily="18" charset="0"/>
              </a:rPr>
              <a:t>C</a:t>
            </a:r>
            <a:r>
              <a:rPr lang="el-GR" sz="3100" b="1" dirty="0" smtClean="0">
                <a:cs typeface="Times New Roman" pitchFamily="18" charset="0"/>
              </a:rPr>
              <a:t>, συζευγμένο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525963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en-US" sz="20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>
                <a:latin typeface="+mj-lt"/>
                <a:cs typeface="Times New Roman" pitchFamily="18" charset="0"/>
              </a:rPr>
              <a:t>Σ</a:t>
            </a:r>
            <a:r>
              <a:rPr lang="el-GR" sz="2100" dirty="0" smtClean="0">
                <a:latin typeface="+mj-lt"/>
                <a:cs typeface="Times New Roman" pitchFamily="18" charset="0"/>
              </a:rPr>
              <a:t>την Ελλάδα πραγματοποιούνται </a:t>
            </a:r>
            <a:r>
              <a:rPr lang="el-GR" sz="2100" b="1" dirty="0" smtClean="0">
                <a:latin typeface="+mj-lt"/>
                <a:cs typeface="Times New Roman" pitchFamily="18" charset="0"/>
              </a:rPr>
              <a:t>3 δόσεις</a:t>
            </a:r>
            <a:r>
              <a:rPr lang="en-US" sz="2100" b="1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(2 μηνών,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4 μηνών ,</a:t>
            </a:r>
            <a:r>
              <a:rPr lang="en-US" sz="2100" dirty="0" smtClean="0">
                <a:latin typeface="+mj-lt"/>
                <a:cs typeface="Times New Roman" pitchFamily="18" charset="0"/>
              </a:rPr>
              <a:t> 6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μηνών</a:t>
            </a:r>
            <a:r>
              <a:rPr lang="en-US" sz="2100" dirty="0" smtClean="0">
                <a:latin typeface="+mj-lt"/>
                <a:cs typeface="Times New Roman" pitchFamily="18" charset="0"/>
              </a:rPr>
              <a:t>-6 </a:t>
            </a:r>
            <a:r>
              <a:rPr lang="el-GR" sz="2100" dirty="0" smtClean="0">
                <a:latin typeface="+mj-lt"/>
                <a:cs typeface="Times New Roman" pitchFamily="18" charset="0"/>
              </a:rPr>
              <a:t>ετών) και 1 επιπλέον δόση </a:t>
            </a:r>
            <a:r>
              <a:rPr lang="en-US" sz="2100" dirty="0" err="1" smtClean="0">
                <a:latin typeface="+mj-lt"/>
                <a:cs typeface="Times New Roman" pitchFamily="18" charset="0"/>
              </a:rPr>
              <a:t>MenACWY</a:t>
            </a:r>
            <a:r>
              <a:rPr lang="el-GR" sz="2100" dirty="0" smtClean="0">
                <a:latin typeface="+mj-lt"/>
                <a:cs typeface="Times New Roman" pitchFamily="18" charset="0"/>
              </a:rPr>
              <a:t> (</a:t>
            </a:r>
            <a:r>
              <a:rPr lang="en-US" sz="2100" dirty="0" smtClean="0">
                <a:latin typeface="+mj-lt"/>
                <a:cs typeface="Times New Roman" pitchFamily="18" charset="0"/>
              </a:rPr>
              <a:t>MCV</a:t>
            </a:r>
            <a:r>
              <a:rPr lang="el-GR" sz="2100" dirty="0" smtClean="0">
                <a:latin typeface="+mj-lt"/>
                <a:cs typeface="Times New Roman" pitchFamily="18" charset="0"/>
              </a:rPr>
              <a:t>4) 11-18 ετών, σύνολο 4 δόσεις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Γερμανία και στις ΗΠΑ πραγματοποιείται 1 δόση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chemeClr val="tx2"/>
              </a:buClr>
              <a:buNone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Στη Βρετανία πραγματοποιούνται  2 δόσεις (3, 4 μηνών) </a:t>
            </a: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chemeClr val="tx2"/>
              </a:buClr>
              <a:buNone/>
            </a:pPr>
            <a:endParaRPr lang="en-US" sz="21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el-GR" sz="2100" dirty="0" smtClean="0">
                <a:latin typeface="+mj-lt"/>
                <a:cs typeface="Times New Roman" pitchFamily="18" charset="0"/>
              </a:rPr>
              <a:t>Η Σουηδία και η Νορβηγία δεν το εντάσσουν στο πλαίσιο του υποχρεωτικού εμβολιασμού του γενικού πληθυσμού</a:t>
            </a:r>
          </a:p>
          <a:p>
            <a:endParaRPr lang="el-GR" dirty="0">
              <a:latin typeface="+mj-lt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371FEAF-ED61-4108-8FAB-F4854D861EB2}" type="slidenum">
              <a:rPr lang="el-GR" smtClean="0">
                <a:latin typeface="+mj-lt"/>
              </a:rPr>
              <a:pPr/>
              <a:t>9</a:t>
            </a:fld>
            <a:endParaRPr lang="el-GR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</TotalTime>
  <Words>1291</Words>
  <Application>Microsoft Office PowerPoint</Application>
  <PresentationFormat>Προβολή στην οθόνη (4:3)</PresentationFormat>
  <Paragraphs>190</Paragraphs>
  <Slides>21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Θέμα του Office</vt:lpstr>
      <vt:lpstr>ΣΥΓΧΡΟΝΕΣ ΠΡΟΚΛΗΣΕΙΣ  ΣΤΗ ΛΗΨΗ ΠΟΛΙΤΙΚΩΝ ΑΠΟΦΑΣΕΩΝ  ΓΙΑ ΤΟΥΣ ΕΜΒΟΛΙΑΣΜΟΥΣ</vt:lpstr>
      <vt:lpstr> Κριτήρια ένταξης εμβολιαστικών σχημάτων  στο Εθνικό Πρόγραμμα Εμβολιασμών </vt:lpstr>
      <vt:lpstr>Σύγκριση Εθνικών Προγραμμάτων Εμβολιασμού  (Ελλάδας, Γερμανίας, M. Βρετανίας, Σουηδίας, Νορβηγίας, ΗΠΑ)  Με ποιες χώρες συγκλίνουμε περισσότερο;</vt:lpstr>
      <vt:lpstr> Εμβόλια  DTaP και εμβόλια Tdap και Td στην παιδική, εφηβική και ενήλικο ζωή  </vt:lpstr>
      <vt:lpstr>Διαφάνεια 5</vt:lpstr>
      <vt:lpstr>Εμβόλιο αιμόφιλου ινφλουέντζας τύπου b </vt:lpstr>
      <vt:lpstr>Εμβόλιο πνευμονιόκοκκου (PCV) </vt:lpstr>
      <vt:lpstr>Εμβόλιο ανεμευλογιάς</vt:lpstr>
      <vt:lpstr>  Εμβόλιο μηνιγγιτιδόκοκκου οροομάδας C, συζευγμένο </vt:lpstr>
      <vt:lpstr>Εμβόλιο Ηπατίτιδας Α  </vt:lpstr>
      <vt:lpstr>Εμβόλιο έναντι του ιού των ανθρώπινων θηλωμάτων (HPV) </vt:lpstr>
      <vt:lpstr>Εμβόλιο γρίπης</vt:lpstr>
      <vt:lpstr> Σύγκριση κόστους εμβολιασμών  Εθνικών Προγραμμάτων Εμβολιασμών  Το παράδειγμα σύγκρισης Μ. Βρετανίας και Ελλάδας </vt:lpstr>
      <vt:lpstr>Λειτουργία κέντρων εμβολιασμών </vt:lpstr>
      <vt:lpstr>Προμήθεια και διαχείριση εμβολίων</vt:lpstr>
      <vt:lpstr>Προνοιακή πολιτική εμβολιασμών  για ευάλωτες ομάδες </vt:lpstr>
      <vt:lpstr>Εθνικά δεδομένα εμβολιαστικής κάλυψης πληθυσμού </vt:lpstr>
      <vt:lpstr>Κόστος/όφελος ανά εμβολιαστικό σχήμα</vt:lpstr>
      <vt:lpstr>   </vt:lpstr>
      <vt:lpstr>Διαφάνεια 20</vt:lpstr>
      <vt:lpstr>Διασφάλιση πόρων για τους εμβολιασμούς σε περίοδο οικονομικής κρίσης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ΣΥΓΧΡΟΝΕΣ ΠΡΟΚΛΗΣΕΙΣ  ΣΤΗ ΛΗΨΗ ΠΟΛΙΤΙΚΩΝ ΑΠΟΦΑΣΕΩΝ  ΓΙΑ ΤΟΥΣ ΕΜΒΟΛΙΑΣΜΟΥΣ</dc:title>
  <dc:creator>User1</dc:creator>
  <cp:lastModifiedBy>user1</cp:lastModifiedBy>
  <cp:revision>167</cp:revision>
  <dcterms:created xsi:type="dcterms:W3CDTF">2013-04-22T08:44:43Z</dcterms:created>
  <dcterms:modified xsi:type="dcterms:W3CDTF">2013-04-23T13:04:12Z</dcterms:modified>
</cp:coreProperties>
</file>