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05B10E6-67FE-4707-87D6-6FFB2C13B70C}" type="datetimeFigureOut">
              <a:rPr lang="en-US" smtClean="0"/>
              <a:pPr/>
              <a:t>10/18/2012</a:t>
            </a:fld>
            <a:endParaRPr lang="en-US"/>
          </a:p>
        </p:txBody>
      </p:sp>
      <p:sp>
        <p:nvSpPr>
          <p:cNvPr id="19" name="18 - Θέση υποσέλιδου"/>
          <p:cNvSpPr>
            <a:spLocks noGrp="1"/>
          </p:cNvSpPr>
          <p:nvPr>
            <p:ph type="ftr" sz="quarter" idx="11"/>
          </p:nvPr>
        </p:nvSpPr>
        <p:spPr/>
        <p:txBody>
          <a:bodyPr/>
          <a:lstStyle/>
          <a:p>
            <a:endParaRPr lang="en-US"/>
          </a:p>
        </p:txBody>
      </p:sp>
      <p:sp>
        <p:nvSpPr>
          <p:cNvPr id="27" name="26 - Θέση αριθμού διαφάνειας"/>
          <p:cNvSpPr>
            <a:spLocks noGrp="1"/>
          </p:cNvSpPr>
          <p:nvPr>
            <p:ph type="sldNum" sz="quarter" idx="12"/>
          </p:nvPr>
        </p:nvSpPr>
        <p:spPr/>
        <p:txBody>
          <a:bodyPr/>
          <a:lstStyle/>
          <a:p>
            <a:fld id="{1E115E05-3B05-4F96-9061-FB39F166D1A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05B10E6-67FE-4707-87D6-6FFB2C13B70C}" type="datetimeFigureOut">
              <a:rPr lang="en-US" smtClean="0"/>
              <a:pPr/>
              <a:t>10/18/2012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1E115E05-3B05-4F96-9061-FB39F166D1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05B10E6-67FE-4707-87D6-6FFB2C13B70C}" type="datetimeFigureOut">
              <a:rPr lang="en-US" smtClean="0"/>
              <a:pPr/>
              <a:t>10/18/2012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1E115E05-3B05-4F96-9061-FB39F166D1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05B10E6-67FE-4707-87D6-6FFB2C13B70C}" type="datetimeFigureOut">
              <a:rPr lang="en-US" smtClean="0"/>
              <a:pPr/>
              <a:t>10/18/2012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1E115E05-3B05-4F96-9061-FB39F166D1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05B10E6-67FE-4707-87D6-6FFB2C13B70C}" type="datetimeFigureOut">
              <a:rPr lang="en-US" smtClean="0"/>
              <a:pPr/>
              <a:t>10/18/2012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1E115E05-3B05-4F96-9061-FB39F166D1A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05B10E6-67FE-4707-87D6-6FFB2C13B70C}" type="datetimeFigureOut">
              <a:rPr lang="en-US" smtClean="0"/>
              <a:pPr/>
              <a:t>10/18/2012</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1E115E05-3B05-4F96-9061-FB39F166D1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05B10E6-67FE-4707-87D6-6FFB2C13B70C}" type="datetimeFigureOut">
              <a:rPr lang="en-US" smtClean="0"/>
              <a:pPr/>
              <a:t>10/18/2012</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1E115E05-3B05-4F96-9061-FB39F166D1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05B10E6-67FE-4707-87D6-6FFB2C13B70C}" type="datetimeFigureOut">
              <a:rPr lang="en-US" smtClean="0"/>
              <a:pPr/>
              <a:t>10/18/2012</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1E115E05-3B05-4F96-9061-FB39F166D1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05B10E6-67FE-4707-87D6-6FFB2C13B70C}" type="datetimeFigureOut">
              <a:rPr lang="en-US" smtClean="0"/>
              <a:pPr/>
              <a:t>10/18/2012</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1E115E05-3B05-4F96-9061-FB39F166D1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05B10E6-67FE-4707-87D6-6FFB2C13B70C}" type="datetimeFigureOut">
              <a:rPr lang="en-US" smtClean="0"/>
              <a:pPr/>
              <a:t>10/18/2012</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1E115E05-3B05-4F96-9061-FB39F166D1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05B10E6-67FE-4707-87D6-6FFB2C13B70C}" type="datetimeFigureOut">
              <a:rPr lang="en-US" smtClean="0"/>
              <a:pPr/>
              <a:t>10/18/2012</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1E115E05-3B05-4F96-9061-FB39F166D1A1}" type="slidenum">
              <a:rPr lang="en-US" smtClean="0"/>
              <a:pPr/>
              <a:t>‹#›</a:t>
            </a:fld>
            <a:endParaRPr lang="en-US"/>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05B10E6-67FE-4707-87D6-6FFB2C13B70C}" type="datetimeFigureOut">
              <a:rPr lang="en-US" smtClean="0"/>
              <a:pPr/>
              <a:t>10/18/2012</a:t>
            </a:fld>
            <a:endParaRPr lang="en-US"/>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115E05-3B05-4F96-9061-FB39F166D1A1}" type="slidenum">
              <a:rPr lang="en-US" smtClean="0"/>
              <a:pPr/>
              <a:t>‹#›</a:t>
            </a:fld>
            <a:endParaRPr lang="en-US"/>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algn="ctr"/>
            <a:r>
              <a:rPr lang="en-US" dirty="0" smtClean="0"/>
              <a:t>4-hour conferences on various municipalities</a:t>
            </a:r>
            <a:endParaRPr lang="en-US" dirty="0"/>
          </a:p>
        </p:txBody>
      </p:sp>
      <p:sp>
        <p:nvSpPr>
          <p:cNvPr id="3" name="2 - Υπότιτλος"/>
          <p:cNvSpPr>
            <a:spLocks noGrp="1"/>
          </p:cNvSpPr>
          <p:nvPr>
            <p:ph type="subTitle" idx="1"/>
          </p:nvPr>
        </p:nvSpPr>
        <p:spPr>
          <a:xfrm>
            <a:off x="533400" y="3733800"/>
            <a:ext cx="7854696" cy="1828800"/>
          </a:xfrm>
        </p:spPr>
        <p:txBody>
          <a:bodyPr>
            <a:normAutofit fontScale="92500"/>
          </a:bodyPr>
          <a:lstStyle/>
          <a:p>
            <a:pPr algn="ctr"/>
            <a:r>
              <a:rPr lang="en-US" dirty="0" smtClean="0"/>
              <a:t>The Pan-</a:t>
            </a:r>
            <a:r>
              <a:rPr lang="en-US" dirty="0" err="1" smtClean="0"/>
              <a:t>hellenic</a:t>
            </a:r>
            <a:r>
              <a:rPr lang="en-US" dirty="0" smtClean="0"/>
              <a:t> Families Association for Mental Health </a:t>
            </a:r>
          </a:p>
          <a:p>
            <a:pPr algn="ctr"/>
            <a:r>
              <a:rPr lang="en-US" b="1" dirty="0" smtClean="0"/>
              <a:t>SOPSI</a:t>
            </a:r>
          </a:p>
          <a:p>
            <a:pPr algn="ctr"/>
            <a:endParaRPr lang="en-US" dirty="0" smtClean="0"/>
          </a:p>
          <a:p>
            <a:pPr algn="ctr"/>
            <a:r>
              <a:rPr lang="en-US" dirty="0" smtClean="0"/>
              <a:t>Presenter: </a:t>
            </a:r>
            <a:r>
              <a:rPr lang="en-US" dirty="0" err="1" smtClean="0"/>
              <a:t>Eleonora</a:t>
            </a:r>
            <a:r>
              <a:rPr lang="en-US" dirty="0" smtClean="0"/>
              <a:t> </a:t>
            </a:r>
            <a:r>
              <a:rPr lang="en-US" dirty="0" err="1" smtClean="0"/>
              <a:t>Kanellopoulou</a:t>
            </a:r>
            <a:endParaRPr lang="en-US" dirty="0" smtClean="0"/>
          </a:p>
        </p:txBody>
      </p:sp>
      <p:grpSp>
        <p:nvGrpSpPr>
          <p:cNvPr id="5" name="Group 23"/>
          <p:cNvGrpSpPr>
            <a:grpSpLocks/>
          </p:cNvGrpSpPr>
          <p:nvPr/>
        </p:nvGrpSpPr>
        <p:grpSpPr bwMode="auto">
          <a:xfrm>
            <a:off x="7391400" y="5410200"/>
            <a:ext cx="1368425" cy="1277937"/>
            <a:chOff x="1837" y="255"/>
            <a:chExt cx="998" cy="952"/>
          </a:xfrm>
        </p:grpSpPr>
        <p:grpSp>
          <p:nvGrpSpPr>
            <p:cNvPr id="6" name="Group 24"/>
            <p:cNvGrpSpPr>
              <a:grpSpLocks/>
            </p:cNvGrpSpPr>
            <p:nvPr/>
          </p:nvGrpSpPr>
          <p:grpSpPr bwMode="auto">
            <a:xfrm>
              <a:off x="1837" y="255"/>
              <a:ext cx="998" cy="952"/>
              <a:chOff x="2109" y="255"/>
              <a:chExt cx="998" cy="952"/>
            </a:xfrm>
          </p:grpSpPr>
          <p:sp>
            <p:nvSpPr>
              <p:cNvPr id="8"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9"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7"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10" name="Group 23"/>
          <p:cNvGrpSpPr>
            <a:grpSpLocks/>
          </p:cNvGrpSpPr>
          <p:nvPr/>
        </p:nvGrpSpPr>
        <p:grpSpPr bwMode="auto">
          <a:xfrm>
            <a:off x="304800" y="5410200"/>
            <a:ext cx="1368425" cy="1277937"/>
            <a:chOff x="1837" y="255"/>
            <a:chExt cx="998" cy="952"/>
          </a:xfrm>
        </p:grpSpPr>
        <p:grpSp>
          <p:nvGrpSpPr>
            <p:cNvPr id="11" name="Group 24"/>
            <p:cNvGrpSpPr>
              <a:grpSpLocks/>
            </p:cNvGrpSpPr>
            <p:nvPr/>
          </p:nvGrpSpPr>
          <p:grpSpPr bwMode="auto">
            <a:xfrm>
              <a:off x="1837" y="255"/>
              <a:ext cx="998" cy="952"/>
              <a:chOff x="2109" y="255"/>
              <a:chExt cx="998" cy="952"/>
            </a:xfrm>
          </p:grpSpPr>
          <p:sp>
            <p:nvSpPr>
              <p:cNvPr id="13"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4"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2"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15" name="Group 23"/>
          <p:cNvGrpSpPr>
            <a:grpSpLocks/>
          </p:cNvGrpSpPr>
          <p:nvPr/>
        </p:nvGrpSpPr>
        <p:grpSpPr bwMode="auto">
          <a:xfrm>
            <a:off x="7543800" y="152400"/>
            <a:ext cx="1368425" cy="1277937"/>
            <a:chOff x="1837" y="255"/>
            <a:chExt cx="998" cy="952"/>
          </a:xfrm>
        </p:grpSpPr>
        <p:grpSp>
          <p:nvGrpSpPr>
            <p:cNvPr id="16" name="Group 24"/>
            <p:cNvGrpSpPr>
              <a:grpSpLocks/>
            </p:cNvGrpSpPr>
            <p:nvPr/>
          </p:nvGrpSpPr>
          <p:grpSpPr bwMode="auto">
            <a:xfrm>
              <a:off x="1837" y="255"/>
              <a:ext cx="998" cy="952"/>
              <a:chOff x="2109" y="255"/>
              <a:chExt cx="998" cy="952"/>
            </a:xfrm>
          </p:grpSpPr>
          <p:sp>
            <p:nvSpPr>
              <p:cNvPr id="18"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9"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7"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20" name="Group 23"/>
          <p:cNvGrpSpPr>
            <a:grpSpLocks/>
          </p:cNvGrpSpPr>
          <p:nvPr/>
        </p:nvGrpSpPr>
        <p:grpSpPr bwMode="auto">
          <a:xfrm>
            <a:off x="228600" y="228600"/>
            <a:ext cx="1368425" cy="1277937"/>
            <a:chOff x="1837" y="255"/>
            <a:chExt cx="998" cy="952"/>
          </a:xfrm>
        </p:grpSpPr>
        <p:grpSp>
          <p:nvGrpSpPr>
            <p:cNvPr id="21" name="Group 24"/>
            <p:cNvGrpSpPr>
              <a:grpSpLocks/>
            </p:cNvGrpSpPr>
            <p:nvPr/>
          </p:nvGrpSpPr>
          <p:grpSpPr bwMode="auto">
            <a:xfrm>
              <a:off x="1837" y="255"/>
              <a:ext cx="998" cy="952"/>
              <a:chOff x="2109" y="255"/>
              <a:chExt cx="998" cy="952"/>
            </a:xfrm>
          </p:grpSpPr>
          <p:sp>
            <p:nvSpPr>
              <p:cNvPr id="23"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24"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22"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43712"/>
          </a:xfrm>
        </p:spPr>
        <p:txBody>
          <a:bodyPr>
            <a:normAutofit fontScale="90000"/>
          </a:bodyPr>
          <a:lstStyle/>
          <a:p>
            <a:pPr algn="ctr"/>
            <a:r>
              <a:rPr lang="en-US" dirty="0" smtClean="0"/>
              <a:t>Potential success</a:t>
            </a:r>
            <a:endParaRPr lang="en-US" dirty="0"/>
          </a:p>
        </p:txBody>
      </p:sp>
      <p:sp>
        <p:nvSpPr>
          <p:cNvPr id="3" name="2 - Θέση περιεχομένου"/>
          <p:cNvSpPr>
            <a:spLocks noGrp="1"/>
          </p:cNvSpPr>
          <p:nvPr>
            <p:ph idx="1"/>
          </p:nvPr>
        </p:nvSpPr>
        <p:spPr>
          <a:xfrm>
            <a:off x="457200" y="1935480"/>
            <a:ext cx="8229600" cy="4693920"/>
          </a:xfrm>
        </p:spPr>
        <p:txBody>
          <a:bodyPr>
            <a:normAutofit fontScale="92500" lnSpcReduction="20000"/>
          </a:bodyPr>
          <a:lstStyle/>
          <a:p>
            <a:pPr>
              <a:buClr>
                <a:schemeClr val="bg2">
                  <a:lumMod val="25000"/>
                </a:schemeClr>
              </a:buClr>
              <a:buFont typeface="Wingdings" pitchFamily="2" charset="2"/>
              <a:buChar char="Ø"/>
            </a:pPr>
            <a:r>
              <a:rPr lang="en-US" dirty="0" smtClean="0"/>
              <a:t>We chose a time period when the issues on mental health are to the forefront, suggesting that the interest of the public shows a significant increase compared with before, making this project highly up to date. </a:t>
            </a:r>
          </a:p>
          <a:p>
            <a:pPr>
              <a:buClr>
                <a:schemeClr val="bg2">
                  <a:lumMod val="25000"/>
                </a:schemeClr>
              </a:buClr>
              <a:buFont typeface="Wingdings" pitchFamily="2" charset="2"/>
              <a:buChar char="Ø"/>
            </a:pPr>
            <a:r>
              <a:rPr lang="en-US" dirty="0" smtClean="0"/>
              <a:t>Also, we tried to adjust the vocabulary of the lectures to address the general public and to communicate scientific knowledge in a clear and comprehensive way in order to give the opportunity to the public to understand the impact of the economic crisis to one’s psychological well-being, the existence of various mental health problems and the availability of relevant therapies. </a:t>
            </a:r>
          </a:p>
          <a:p>
            <a:pPr>
              <a:buClr>
                <a:schemeClr val="bg2">
                  <a:lumMod val="25000"/>
                </a:schemeClr>
              </a:buClr>
              <a:buFont typeface="Wingdings" pitchFamily="2" charset="2"/>
              <a:buChar char="Ø"/>
            </a:pPr>
            <a:r>
              <a:rPr lang="en-US" dirty="0" smtClean="0"/>
              <a:t>The allocated resources justify the results with the outmost certainty. </a:t>
            </a:r>
          </a:p>
          <a:p>
            <a:pPr>
              <a:buClr>
                <a:schemeClr val="bg2">
                  <a:lumMod val="25000"/>
                </a:schemeClr>
              </a:buClr>
              <a:buNone/>
            </a:pPr>
            <a:r>
              <a:rPr lang="en-US" dirty="0" smtClean="0"/>
              <a:t> </a:t>
            </a:r>
          </a:p>
          <a:p>
            <a:endParaRPr lang="en-US" dirty="0"/>
          </a:p>
        </p:txBody>
      </p:sp>
      <p:grpSp>
        <p:nvGrpSpPr>
          <p:cNvPr id="4" name="Group 23"/>
          <p:cNvGrpSpPr>
            <a:grpSpLocks/>
          </p:cNvGrpSpPr>
          <p:nvPr/>
        </p:nvGrpSpPr>
        <p:grpSpPr bwMode="auto">
          <a:xfrm>
            <a:off x="228600" y="228600"/>
            <a:ext cx="1368425" cy="1277937"/>
            <a:chOff x="1837" y="255"/>
            <a:chExt cx="998" cy="952"/>
          </a:xfrm>
        </p:grpSpPr>
        <p:grpSp>
          <p:nvGrpSpPr>
            <p:cNvPr id="5" name="Group 24"/>
            <p:cNvGrpSpPr>
              <a:grpSpLocks/>
            </p:cNvGrpSpPr>
            <p:nvPr/>
          </p:nvGrpSpPr>
          <p:grpSpPr bwMode="auto">
            <a:xfrm>
              <a:off x="1837" y="255"/>
              <a:ext cx="998" cy="952"/>
              <a:chOff x="2109" y="255"/>
              <a:chExt cx="998" cy="952"/>
            </a:xfrm>
          </p:grpSpPr>
          <p:sp>
            <p:nvSpPr>
              <p:cNvPr id="7"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8"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6"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9" name="Group 23"/>
          <p:cNvGrpSpPr>
            <a:grpSpLocks/>
          </p:cNvGrpSpPr>
          <p:nvPr/>
        </p:nvGrpSpPr>
        <p:grpSpPr bwMode="auto">
          <a:xfrm>
            <a:off x="7543800" y="228600"/>
            <a:ext cx="1368425" cy="1277937"/>
            <a:chOff x="1837" y="255"/>
            <a:chExt cx="998" cy="952"/>
          </a:xfrm>
        </p:grpSpPr>
        <p:grpSp>
          <p:nvGrpSpPr>
            <p:cNvPr id="10" name="Group 24"/>
            <p:cNvGrpSpPr>
              <a:grpSpLocks/>
            </p:cNvGrpSpPr>
            <p:nvPr/>
          </p:nvGrpSpPr>
          <p:grpSpPr bwMode="auto">
            <a:xfrm>
              <a:off x="1837" y="255"/>
              <a:ext cx="998" cy="952"/>
              <a:chOff x="2109" y="255"/>
              <a:chExt cx="998" cy="952"/>
            </a:xfrm>
          </p:grpSpPr>
          <p:sp>
            <p:nvSpPr>
              <p:cNvPr id="12"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3"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1"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67512"/>
          </a:xfrm>
        </p:spPr>
        <p:txBody>
          <a:bodyPr>
            <a:noAutofit/>
          </a:bodyPr>
          <a:lstStyle/>
          <a:p>
            <a:pPr algn="ctr"/>
            <a:r>
              <a:rPr lang="en-US" sz="4400" dirty="0" smtClean="0"/>
              <a:t>DIFFICULTIES/OBSTACLES</a:t>
            </a:r>
            <a:endParaRPr lang="en-US" sz="4400" dirty="0"/>
          </a:p>
        </p:txBody>
      </p:sp>
      <p:sp>
        <p:nvSpPr>
          <p:cNvPr id="3" name="2 - Θέση περιεχομένου"/>
          <p:cNvSpPr>
            <a:spLocks noGrp="1"/>
          </p:cNvSpPr>
          <p:nvPr>
            <p:ph idx="1"/>
          </p:nvPr>
        </p:nvSpPr>
        <p:spPr/>
        <p:txBody>
          <a:bodyPr/>
          <a:lstStyle/>
          <a:p>
            <a:pPr>
              <a:buClr>
                <a:schemeClr val="bg2">
                  <a:lumMod val="25000"/>
                </a:schemeClr>
              </a:buClr>
              <a:buFont typeface="Wingdings" charset="2"/>
              <a:buChar char="Ø"/>
            </a:pPr>
            <a:r>
              <a:rPr lang="en-US" dirty="0" smtClean="0"/>
              <a:t>Lack of materials, infrastructure (</a:t>
            </a:r>
            <a:r>
              <a:rPr lang="en-US" dirty="0" err="1" smtClean="0"/>
              <a:t>eg</a:t>
            </a:r>
            <a:r>
              <a:rPr lang="en-US" dirty="0" smtClean="0"/>
              <a:t>. Projectors, computers etc.)</a:t>
            </a:r>
          </a:p>
          <a:p>
            <a:pPr>
              <a:buClr>
                <a:schemeClr val="bg2">
                  <a:lumMod val="25000"/>
                </a:schemeClr>
              </a:buClr>
              <a:buFont typeface="Wingdings" charset="2"/>
              <a:buChar char="Ø"/>
            </a:pPr>
            <a:r>
              <a:rPr lang="en-US" dirty="0" smtClean="0"/>
              <a:t> Skeptical, distrustful, guarded Mayors due to sensitivity of the topic and lack of knowledge</a:t>
            </a:r>
          </a:p>
          <a:p>
            <a:pPr>
              <a:buClr>
                <a:schemeClr val="bg2">
                  <a:lumMod val="25000"/>
                </a:schemeClr>
              </a:buClr>
              <a:buFont typeface="Wingdings" charset="2"/>
              <a:buChar char="Ø"/>
            </a:pPr>
            <a:r>
              <a:rPr lang="en-US" dirty="0" smtClean="0"/>
              <a:t>No grants for costs</a:t>
            </a:r>
          </a:p>
          <a:p>
            <a:pPr>
              <a:buClr>
                <a:schemeClr val="bg2">
                  <a:lumMod val="25000"/>
                </a:schemeClr>
              </a:buClr>
              <a:buFont typeface="Wingdings" charset="2"/>
              <a:buChar char="Ø"/>
            </a:pPr>
            <a:r>
              <a:rPr lang="en-US" dirty="0" smtClean="0"/>
              <a:t>Unavailability of speakers</a:t>
            </a:r>
          </a:p>
          <a:p>
            <a:pPr>
              <a:buClr>
                <a:schemeClr val="bg2">
                  <a:lumMod val="25000"/>
                </a:schemeClr>
              </a:buClr>
              <a:buFont typeface="Wingdings" charset="2"/>
              <a:buChar char="Ø"/>
            </a:pPr>
            <a:endParaRPr lang="en-US" dirty="0"/>
          </a:p>
        </p:txBody>
      </p:sp>
      <p:grpSp>
        <p:nvGrpSpPr>
          <p:cNvPr id="4" name="Group 23"/>
          <p:cNvGrpSpPr>
            <a:grpSpLocks/>
          </p:cNvGrpSpPr>
          <p:nvPr/>
        </p:nvGrpSpPr>
        <p:grpSpPr bwMode="auto">
          <a:xfrm>
            <a:off x="228600" y="228600"/>
            <a:ext cx="1368425" cy="1277937"/>
            <a:chOff x="1837" y="255"/>
            <a:chExt cx="998" cy="952"/>
          </a:xfrm>
        </p:grpSpPr>
        <p:grpSp>
          <p:nvGrpSpPr>
            <p:cNvPr id="5" name="Group 24"/>
            <p:cNvGrpSpPr>
              <a:grpSpLocks/>
            </p:cNvGrpSpPr>
            <p:nvPr/>
          </p:nvGrpSpPr>
          <p:grpSpPr bwMode="auto">
            <a:xfrm>
              <a:off x="1837" y="255"/>
              <a:ext cx="998" cy="952"/>
              <a:chOff x="2109" y="255"/>
              <a:chExt cx="998" cy="952"/>
            </a:xfrm>
          </p:grpSpPr>
          <p:sp>
            <p:nvSpPr>
              <p:cNvPr id="7"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8"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6"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9" name="Group 23"/>
          <p:cNvGrpSpPr>
            <a:grpSpLocks/>
          </p:cNvGrpSpPr>
          <p:nvPr/>
        </p:nvGrpSpPr>
        <p:grpSpPr bwMode="auto">
          <a:xfrm>
            <a:off x="7543800" y="228600"/>
            <a:ext cx="1368425" cy="1277937"/>
            <a:chOff x="1837" y="255"/>
            <a:chExt cx="998" cy="952"/>
          </a:xfrm>
        </p:grpSpPr>
        <p:grpSp>
          <p:nvGrpSpPr>
            <p:cNvPr id="10" name="Group 24"/>
            <p:cNvGrpSpPr>
              <a:grpSpLocks/>
            </p:cNvGrpSpPr>
            <p:nvPr/>
          </p:nvGrpSpPr>
          <p:grpSpPr bwMode="auto">
            <a:xfrm>
              <a:off x="1837" y="255"/>
              <a:ext cx="998" cy="952"/>
              <a:chOff x="2109" y="255"/>
              <a:chExt cx="998" cy="952"/>
            </a:xfrm>
          </p:grpSpPr>
          <p:sp>
            <p:nvSpPr>
              <p:cNvPr id="12"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3"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1"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19912"/>
          </a:xfrm>
        </p:spPr>
        <p:txBody>
          <a:bodyPr>
            <a:normAutofit/>
          </a:bodyPr>
          <a:lstStyle/>
          <a:p>
            <a:pPr algn="ctr"/>
            <a:r>
              <a:rPr lang="en-US" dirty="0" smtClean="0"/>
              <a:t>FUTURE</a:t>
            </a:r>
            <a:endParaRPr lang="en-US" dirty="0"/>
          </a:p>
        </p:txBody>
      </p:sp>
      <p:sp>
        <p:nvSpPr>
          <p:cNvPr id="3" name="2 - Θέση περιεχομένου"/>
          <p:cNvSpPr>
            <a:spLocks noGrp="1"/>
          </p:cNvSpPr>
          <p:nvPr>
            <p:ph idx="1"/>
          </p:nvPr>
        </p:nvSpPr>
        <p:spPr>
          <a:xfrm>
            <a:off x="457200" y="1935480"/>
            <a:ext cx="8229600" cy="4693920"/>
          </a:xfrm>
        </p:spPr>
        <p:txBody>
          <a:bodyPr>
            <a:normAutofit fontScale="77500" lnSpcReduction="20000"/>
          </a:bodyPr>
          <a:lstStyle/>
          <a:p>
            <a:pPr>
              <a:buClr>
                <a:schemeClr val="bg2">
                  <a:lumMod val="25000"/>
                </a:schemeClr>
              </a:buClr>
              <a:buFont typeface="Wingdings" pitchFamily="2" charset="2"/>
              <a:buChar char="Ø"/>
            </a:pPr>
            <a:r>
              <a:rPr lang="en-US" dirty="0" smtClean="0"/>
              <a:t>Continuation of the project and organization of more conferences on other municipalities. </a:t>
            </a:r>
          </a:p>
          <a:p>
            <a:pPr>
              <a:buClr>
                <a:schemeClr val="bg2">
                  <a:lumMod val="25000"/>
                </a:schemeClr>
              </a:buClr>
              <a:buFont typeface="Wingdings" pitchFamily="2" charset="2"/>
              <a:buChar char="Ø"/>
            </a:pPr>
            <a:r>
              <a:rPr lang="en-US" dirty="0" smtClean="0"/>
              <a:t>Inclusion of more topics based on the needs and the demands emerged at a given time point. </a:t>
            </a:r>
          </a:p>
          <a:p>
            <a:pPr>
              <a:buClr>
                <a:schemeClr val="bg2">
                  <a:lumMod val="25000"/>
                </a:schemeClr>
              </a:buClr>
              <a:buFont typeface="Wingdings" pitchFamily="2" charset="2"/>
              <a:buChar char="Ø"/>
            </a:pPr>
            <a:r>
              <a:rPr lang="en-US" dirty="0" smtClean="0"/>
              <a:t>Include people with mental health problems in the whole process of arranging, scheduling and implementing conferences. </a:t>
            </a:r>
          </a:p>
          <a:p>
            <a:pPr>
              <a:buClr>
                <a:schemeClr val="bg2">
                  <a:lumMod val="25000"/>
                </a:schemeClr>
              </a:buClr>
              <a:buFont typeface="Wingdings" pitchFamily="2" charset="2"/>
              <a:buChar char="Ø"/>
            </a:pPr>
            <a:r>
              <a:rPr lang="en-US" dirty="0" smtClean="0"/>
              <a:t>Collaboration with other associations in order to address these issues to a larger population.</a:t>
            </a:r>
          </a:p>
          <a:p>
            <a:pPr>
              <a:buClr>
                <a:schemeClr val="bg2">
                  <a:lumMod val="25000"/>
                </a:schemeClr>
              </a:buClr>
              <a:buFont typeface="Wingdings" pitchFamily="2" charset="2"/>
              <a:buChar char="Ø"/>
            </a:pPr>
            <a:r>
              <a:rPr lang="en-US" dirty="0" smtClean="0"/>
              <a:t>Development of a formal questionnaire that would assess the effectiveness of the project on different areas such as the change of attitudes, the knowledge acquired and the quality of the conference.</a:t>
            </a:r>
          </a:p>
          <a:p>
            <a:pPr>
              <a:buClr>
                <a:schemeClr val="bg2">
                  <a:lumMod val="25000"/>
                </a:schemeClr>
              </a:buClr>
              <a:buFont typeface="Wingdings" pitchFamily="2" charset="2"/>
              <a:buChar char="Ø"/>
            </a:pPr>
            <a:r>
              <a:rPr lang="en-US" dirty="0" smtClean="0"/>
              <a:t>Schedule a two-day conference that would target the general public and would include a wide range of topics including unemployment and mental health, </a:t>
            </a:r>
            <a:r>
              <a:rPr lang="en-US" dirty="0" err="1" smtClean="0"/>
              <a:t>suicidality</a:t>
            </a:r>
            <a:r>
              <a:rPr lang="en-US" dirty="0" smtClean="0"/>
              <a:t>, stress etc. </a:t>
            </a:r>
          </a:p>
          <a:p>
            <a:endParaRPr lang="en-US" dirty="0" smtClean="0"/>
          </a:p>
          <a:p>
            <a:endParaRPr lang="en-US" dirty="0"/>
          </a:p>
        </p:txBody>
      </p:sp>
      <p:grpSp>
        <p:nvGrpSpPr>
          <p:cNvPr id="4" name="Group 23"/>
          <p:cNvGrpSpPr>
            <a:grpSpLocks/>
          </p:cNvGrpSpPr>
          <p:nvPr/>
        </p:nvGrpSpPr>
        <p:grpSpPr bwMode="auto">
          <a:xfrm>
            <a:off x="228600" y="228600"/>
            <a:ext cx="1368425" cy="1277937"/>
            <a:chOff x="1837" y="255"/>
            <a:chExt cx="998" cy="952"/>
          </a:xfrm>
        </p:grpSpPr>
        <p:grpSp>
          <p:nvGrpSpPr>
            <p:cNvPr id="5" name="Group 24"/>
            <p:cNvGrpSpPr>
              <a:grpSpLocks/>
            </p:cNvGrpSpPr>
            <p:nvPr/>
          </p:nvGrpSpPr>
          <p:grpSpPr bwMode="auto">
            <a:xfrm>
              <a:off x="1837" y="255"/>
              <a:ext cx="998" cy="952"/>
              <a:chOff x="2109" y="255"/>
              <a:chExt cx="998" cy="952"/>
            </a:xfrm>
          </p:grpSpPr>
          <p:sp>
            <p:nvSpPr>
              <p:cNvPr id="7"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8"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6"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9" name="Group 23"/>
          <p:cNvGrpSpPr>
            <a:grpSpLocks/>
          </p:cNvGrpSpPr>
          <p:nvPr/>
        </p:nvGrpSpPr>
        <p:grpSpPr bwMode="auto">
          <a:xfrm>
            <a:off x="7543800" y="228600"/>
            <a:ext cx="1368425" cy="1277937"/>
            <a:chOff x="1837" y="255"/>
            <a:chExt cx="998" cy="952"/>
          </a:xfrm>
        </p:grpSpPr>
        <p:grpSp>
          <p:nvGrpSpPr>
            <p:cNvPr id="10" name="Group 24"/>
            <p:cNvGrpSpPr>
              <a:grpSpLocks/>
            </p:cNvGrpSpPr>
            <p:nvPr/>
          </p:nvGrpSpPr>
          <p:grpSpPr bwMode="auto">
            <a:xfrm>
              <a:off x="1837" y="255"/>
              <a:ext cx="998" cy="952"/>
              <a:chOff x="2109" y="255"/>
              <a:chExt cx="998" cy="952"/>
            </a:xfrm>
          </p:grpSpPr>
          <p:sp>
            <p:nvSpPr>
              <p:cNvPr id="12"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3"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1"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b="1" dirty="0" smtClean="0">
                <a:solidFill>
                  <a:schemeClr val="bg2">
                    <a:lumMod val="25000"/>
                  </a:schemeClr>
                </a:solidFill>
              </a:rPr>
              <a:t>Thank you for your attention!</a:t>
            </a:r>
            <a:endParaRPr lang="en-US" b="1" dirty="0">
              <a:solidFill>
                <a:schemeClr val="bg2">
                  <a:lumMod val="25000"/>
                </a:schemeClr>
              </a:solidFill>
            </a:endParaRPr>
          </a:p>
        </p:txBody>
      </p:sp>
      <p:grpSp>
        <p:nvGrpSpPr>
          <p:cNvPr id="4" name="Group 23"/>
          <p:cNvGrpSpPr>
            <a:grpSpLocks/>
          </p:cNvGrpSpPr>
          <p:nvPr/>
        </p:nvGrpSpPr>
        <p:grpSpPr bwMode="auto">
          <a:xfrm>
            <a:off x="228600" y="228600"/>
            <a:ext cx="1368425" cy="1277937"/>
            <a:chOff x="1837" y="255"/>
            <a:chExt cx="998" cy="952"/>
          </a:xfrm>
        </p:grpSpPr>
        <p:grpSp>
          <p:nvGrpSpPr>
            <p:cNvPr id="5" name="Group 24"/>
            <p:cNvGrpSpPr>
              <a:grpSpLocks/>
            </p:cNvGrpSpPr>
            <p:nvPr/>
          </p:nvGrpSpPr>
          <p:grpSpPr bwMode="auto">
            <a:xfrm>
              <a:off x="1837" y="255"/>
              <a:ext cx="998" cy="952"/>
              <a:chOff x="2109" y="255"/>
              <a:chExt cx="998" cy="952"/>
            </a:xfrm>
          </p:grpSpPr>
          <p:sp>
            <p:nvSpPr>
              <p:cNvPr id="7"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8"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6"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9" name="Group 23"/>
          <p:cNvGrpSpPr>
            <a:grpSpLocks/>
          </p:cNvGrpSpPr>
          <p:nvPr/>
        </p:nvGrpSpPr>
        <p:grpSpPr bwMode="auto">
          <a:xfrm>
            <a:off x="7543800" y="5334000"/>
            <a:ext cx="1368425" cy="1277937"/>
            <a:chOff x="1837" y="255"/>
            <a:chExt cx="998" cy="952"/>
          </a:xfrm>
        </p:grpSpPr>
        <p:grpSp>
          <p:nvGrpSpPr>
            <p:cNvPr id="10" name="Group 24"/>
            <p:cNvGrpSpPr>
              <a:grpSpLocks/>
            </p:cNvGrpSpPr>
            <p:nvPr/>
          </p:nvGrpSpPr>
          <p:grpSpPr bwMode="auto">
            <a:xfrm>
              <a:off x="1837" y="255"/>
              <a:ext cx="998" cy="952"/>
              <a:chOff x="2109" y="255"/>
              <a:chExt cx="998" cy="952"/>
            </a:xfrm>
          </p:grpSpPr>
          <p:sp>
            <p:nvSpPr>
              <p:cNvPr id="12"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3"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1"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14" name="Group 23"/>
          <p:cNvGrpSpPr>
            <a:grpSpLocks/>
          </p:cNvGrpSpPr>
          <p:nvPr/>
        </p:nvGrpSpPr>
        <p:grpSpPr bwMode="auto">
          <a:xfrm>
            <a:off x="304800" y="5257800"/>
            <a:ext cx="1368425" cy="1277937"/>
            <a:chOff x="1837" y="255"/>
            <a:chExt cx="998" cy="952"/>
          </a:xfrm>
        </p:grpSpPr>
        <p:grpSp>
          <p:nvGrpSpPr>
            <p:cNvPr id="15" name="Group 24"/>
            <p:cNvGrpSpPr>
              <a:grpSpLocks/>
            </p:cNvGrpSpPr>
            <p:nvPr/>
          </p:nvGrpSpPr>
          <p:grpSpPr bwMode="auto">
            <a:xfrm>
              <a:off x="1837" y="255"/>
              <a:ext cx="998" cy="952"/>
              <a:chOff x="2109" y="255"/>
              <a:chExt cx="998" cy="952"/>
            </a:xfrm>
          </p:grpSpPr>
          <p:sp>
            <p:nvSpPr>
              <p:cNvPr id="17"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8"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6"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19" name="Group 23"/>
          <p:cNvGrpSpPr>
            <a:grpSpLocks/>
          </p:cNvGrpSpPr>
          <p:nvPr/>
        </p:nvGrpSpPr>
        <p:grpSpPr bwMode="auto">
          <a:xfrm>
            <a:off x="7620000" y="228600"/>
            <a:ext cx="1368425" cy="1277937"/>
            <a:chOff x="1837" y="255"/>
            <a:chExt cx="998" cy="952"/>
          </a:xfrm>
        </p:grpSpPr>
        <p:grpSp>
          <p:nvGrpSpPr>
            <p:cNvPr id="20" name="Group 24"/>
            <p:cNvGrpSpPr>
              <a:grpSpLocks/>
            </p:cNvGrpSpPr>
            <p:nvPr/>
          </p:nvGrpSpPr>
          <p:grpSpPr bwMode="auto">
            <a:xfrm>
              <a:off x="1837" y="255"/>
              <a:ext cx="998" cy="952"/>
              <a:chOff x="2109" y="255"/>
              <a:chExt cx="998" cy="952"/>
            </a:xfrm>
          </p:grpSpPr>
          <p:sp>
            <p:nvSpPr>
              <p:cNvPr id="22"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23"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21"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96112"/>
          </a:xfrm>
        </p:spPr>
        <p:txBody>
          <a:bodyPr/>
          <a:lstStyle/>
          <a:p>
            <a:pPr algn="ctr"/>
            <a:r>
              <a:rPr lang="en-US" dirty="0" smtClean="0"/>
              <a:t>SOPSI</a:t>
            </a:r>
            <a:endParaRPr lang="en-US" dirty="0"/>
          </a:p>
        </p:txBody>
      </p:sp>
      <p:sp>
        <p:nvSpPr>
          <p:cNvPr id="3" name="2 - Θέση περιεχομένου"/>
          <p:cNvSpPr>
            <a:spLocks noGrp="1"/>
          </p:cNvSpPr>
          <p:nvPr>
            <p:ph idx="1"/>
          </p:nvPr>
        </p:nvSpPr>
        <p:spPr/>
        <p:txBody>
          <a:bodyPr>
            <a:normAutofit fontScale="92500"/>
          </a:bodyPr>
          <a:lstStyle/>
          <a:p>
            <a:pPr>
              <a:buClr>
                <a:schemeClr val="bg2">
                  <a:lumMod val="25000"/>
                </a:schemeClr>
              </a:buClr>
              <a:buFont typeface="Wingdings" pitchFamily="2" charset="2"/>
              <a:buChar char="Ø"/>
            </a:pPr>
            <a:r>
              <a:rPr lang="en-US" dirty="0" smtClean="0"/>
              <a:t>Address: </a:t>
            </a:r>
            <a:r>
              <a:rPr lang="en-US" dirty="0" err="1" smtClean="0"/>
              <a:t>Dilou</a:t>
            </a:r>
            <a:r>
              <a:rPr lang="en-US" dirty="0" smtClean="0"/>
              <a:t> 3, </a:t>
            </a:r>
            <a:r>
              <a:rPr lang="en-US" dirty="0" err="1" smtClean="0"/>
              <a:t>Vironas</a:t>
            </a:r>
            <a:r>
              <a:rPr lang="en-US" dirty="0" smtClean="0"/>
              <a:t>, Athens</a:t>
            </a:r>
          </a:p>
          <a:p>
            <a:pPr>
              <a:buClr>
                <a:schemeClr val="bg2">
                  <a:lumMod val="25000"/>
                </a:schemeClr>
              </a:buClr>
              <a:buFont typeface="Wingdings" pitchFamily="2" charset="2"/>
              <a:buChar char="Ø"/>
            </a:pPr>
            <a:r>
              <a:rPr lang="en-US" dirty="0" smtClean="0"/>
              <a:t>Email: www.iatronet.gr/sopsi</a:t>
            </a:r>
          </a:p>
          <a:p>
            <a:pPr>
              <a:buClr>
                <a:schemeClr val="bg2">
                  <a:lumMod val="25000"/>
                </a:schemeClr>
              </a:buClr>
              <a:buFont typeface="Wingdings" pitchFamily="2" charset="2"/>
              <a:buChar char="Ø"/>
            </a:pPr>
            <a:r>
              <a:rPr lang="en-US" dirty="0" err="1" smtClean="0"/>
              <a:t>Sopsi</a:t>
            </a:r>
            <a:r>
              <a:rPr lang="en-US" dirty="0" smtClean="0"/>
              <a:t> is a non-profitable association, established in 1993</a:t>
            </a:r>
          </a:p>
          <a:p>
            <a:pPr>
              <a:buClr>
                <a:schemeClr val="bg2">
                  <a:lumMod val="25000"/>
                </a:schemeClr>
              </a:buClr>
              <a:buFont typeface="Wingdings" pitchFamily="2" charset="2"/>
              <a:buChar char="Ø"/>
            </a:pPr>
            <a:r>
              <a:rPr lang="en-US" dirty="0" smtClean="0"/>
              <a:t>Its members are families and relatives of patients with mental health problems</a:t>
            </a:r>
          </a:p>
          <a:p>
            <a:pPr>
              <a:buClr>
                <a:schemeClr val="bg2">
                  <a:lumMod val="25000"/>
                </a:schemeClr>
              </a:buClr>
              <a:buFont typeface="Wingdings" pitchFamily="2" charset="2"/>
              <a:buChar char="Ø"/>
            </a:pPr>
            <a:r>
              <a:rPr lang="en-US" dirty="0" smtClean="0"/>
              <a:t>Mission: </a:t>
            </a:r>
            <a:r>
              <a:rPr lang="en-US" dirty="0" smtClean="0">
                <a:solidFill>
                  <a:schemeClr val="bg2">
                    <a:lumMod val="25000"/>
                  </a:schemeClr>
                </a:solidFill>
              </a:rPr>
              <a:t>-</a:t>
            </a:r>
            <a:r>
              <a:rPr lang="en-US" dirty="0" smtClean="0"/>
              <a:t>  provide support and help to families,</a:t>
            </a:r>
          </a:p>
          <a:p>
            <a:pPr>
              <a:buClr>
                <a:schemeClr val="bg2">
                  <a:lumMod val="25000"/>
                </a:schemeClr>
              </a:buClr>
              <a:buNone/>
            </a:pPr>
            <a:r>
              <a:rPr lang="en-US" dirty="0" smtClean="0"/>
              <a:t>                   </a:t>
            </a:r>
            <a:r>
              <a:rPr lang="en-US" dirty="0" smtClean="0">
                <a:solidFill>
                  <a:schemeClr val="bg2">
                    <a:lumMod val="25000"/>
                  </a:schemeClr>
                </a:solidFill>
              </a:rPr>
              <a:t>-</a:t>
            </a:r>
            <a:r>
              <a:rPr lang="en-US" dirty="0" smtClean="0"/>
              <a:t> educate its members and the public about mental illnesses, therapies and available services</a:t>
            </a:r>
          </a:p>
          <a:p>
            <a:pPr>
              <a:buClr>
                <a:schemeClr val="bg2">
                  <a:lumMod val="25000"/>
                </a:schemeClr>
              </a:buClr>
              <a:buNone/>
            </a:pPr>
            <a:r>
              <a:rPr lang="en-US" dirty="0" smtClean="0"/>
              <a:t>                   </a:t>
            </a:r>
            <a:r>
              <a:rPr lang="en-US" dirty="0" smtClean="0">
                <a:solidFill>
                  <a:schemeClr val="bg2">
                    <a:lumMod val="25000"/>
                  </a:schemeClr>
                </a:solidFill>
              </a:rPr>
              <a:t>-</a:t>
            </a:r>
            <a:r>
              <a:rPr lang="en-US" dirty="0" smtClean="0"/>
              <a:t> fight stigma </a:t>
            </a:r>
          </a:p>
          <a:p>
            <a:pPr>
              <a:buClr>
                <a:schemeClr val="bg2">
                  <a:lumMod val="25000"/>
                </a:schemeClr>
              </a:buClr>
              <a:buNone/>
            </a:pPr>
            <a:r>
              <a:rPr lang="en-US" dirty="0" smtClean="0"/>
              <a:t>                  </a:t>
            </a:r>
            <a:endParaRPr lang="en-US" dirty="0"/>
          </a:p>
        </p:txBody>
      </p:sp>
      <p:grpSp>
        <p:nvGrpSpPr>
          <p:cNvPr id="4" name="Group 23"/>
          <p:cNvGrpSpPr>
            <a:grpSpLocks/>
          </p:cNvGrpSpPr>
          <p:nvPr/>
        </p:nvGrpSpPr>
        <p:grpSpPr bwMode="auto">
          <a:xfrm>
            <a:off x="7620000" y="152400"/>
            <a:ext cx="1368425" cy="1277937"/>
            <a:chOff x="1837" y="255"/>
            <a:chExt cx="998" cy="952"/>
          </a:xfrm>
        </p:grpSpPr>
        <p:grpSp>
          <p:nvGrpSpPr>
            <p:cNvPr id="5" name="Group 24"/>
            <p:cNvGrpSpPr>
              <a:grpSpLocks/>
            </p:cNvGrpSpPr>
            <p:nvPr/>
          </p:nvGrpSpPr>
          <p:grpSpPr bwMode="auto">
            <a:xfrm>
              <a:off x="1837" y="255"/>
              <a:ext cx="998" cy="952"/>
              <a:chOff x="2109" y="255"/>
              <a:chExt cx="998" cy="952"/>
            </a:xfrm>
          </p:grpSpPr>
          <p:sp>
            <p:nvSpPr>
              <p:cNvPr id="7"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8"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6"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9" name="Group 23"/>
          <p:cNvGrpSpPr>
            <a:grpSpLocks/>
          </p:cNvGrpSpPr>
          <p:nvPr/>
        </p:nvGrpSpPr>
        <p:grpSpPr bwMode="auto">
          <a:xfrm>
            <a:off x="228600" y="228600"/>
            <a:ext cx="1368425" cy="1277937"/>
            <a:chOff x="1837" y="255"/>
            <a:chExt cx="998" cy="952"/>
          </a:xfrm>
        </p:grpSpPr>
        <p:grpSp>
          <p:nvGrpSpPr>
            <p:cNvPr id="10" name="Group 24"/>
            <p:cNvGrpSpPr>
              <a:grpSpLocks/>
            </p:cNvGrpSpPr>
            <p:nvPr/>
          </p:nvGrpSpPr>
          <p:grpSpPr bwMode="auto">
            <a:xfrm>
              <a:off x="1837" y="255"/>
              <a:ext cx="998" cy="952"/>
              <a:chOff x="2109" y="255"/>
              <a:chExt cx="998" cy="952"/>
            </a:xfrm>
          </p:grpSpPr>
          <p:sp>
            <p:nvSpPr>
              <p:cNvPr id="12"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3"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1"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57200"/>
            <a:ext cx="8229600" cy="990600"/>
          </a:xfrm>
        </p:spPr>
        <p:txBody>
          <a:bodyPr/>
          <a:lstStyle/>
          <a:p>
            <a:pPr algn="ctr"/>
            <a:r>
              <a:rPr lang="en-US" dirty="0" smtClean="0"/>
              <a:t>PROJECT</a:t>
            </a:r>
            <a:endParaRPr lang="en-US" dirty="0"/>
          </a:p>
        </p:txBody>
      </p:sp>
      <p:sp>
        <p:nvSpPr>
          <p:cNvPr id="3" name="2 - Θέση περιεχομένου"/>
          <p:cNvSpPr>
            <a:spLocks noGrp="1"/>
          </p:cNvSpPr>
          <p:nvPr>
            <p:ph idx="1"/>
          </p:nvPr>
        </p:nvSpPr>
        <p:spPr>
          <a:xfrm>
            <a:off x="152400" y="1676400"/>
            <a:ext cx="8991600" cy="4953000"/>
          </a:xfrm>
        </p:spPr>
        <p:txBody>
          <a:bodyPr>
            <a:normAutofit fontScale="92500" lnSpcReduction="10000"/>
          </a:bodyPr>
          <a:lstStyle/>
          <a:p>
            <a:pPr marL="0" indent="0">
              <a:buNone/>
            </a:pPr>
            <a:r>
              <a:rPr lang="en-US" sz="2800" b="1" dirty="0" smtClean="0"/>
              <a:t> </a:t>
            </a:r>
            <a:r>
              <a:rPr lang="en-US" sz="3500" b="1" dirty="0" smtClean="0">
                <a:solidFill>
                  <a:schemeClr val="bg2">
                    <a:lumMod val="25000"/>
                  </a:schemeClr>
                </a:solidFill>
              </a:rPr>
              <a:t>4</a:t>
            </a:r>
            <a:r>
              <a:rPr lang="en-US" sz="3500" b="1" dirty="0">
                <a:solidFill>
                  <a:schemeClr val="bg2">
                    <a:lumMod val="25000"/>
                  </a:schemeClr>
                </a:solidFill>
              </a:rPr>
              <a:t>-hour conferences on various municipalities </a:t>
            </a:r>
            <a:endParaRPr lang="en-US" sz="3500" b="1" dirty="0" smtClean="0">
              <a:solidFill>
                <a:schemeClr val="bg2">
                  <a:lumMod val="25000"/>
                </a:schemeClr>
              </a:solidFill>
            </a:endParaRPr>
          </a:p>
          <a:p>
            <a:pPr marL="0" indent="0">
              <a:buNone/>
            </a:pPr>
            <a:endParaRPr lang="en-US" sz="2800" b="1" dirty="0" smtClean="0"/>
          </a:p>
          <a:p>
            <a:pPr>
              <a:buClr>
                <a:schemeClr val="bg2">
                  <a:lumMod val="25000"/>
                </a:schemeClr>
              </a:buClr>
              <a:buFont typeface="Wingdings" pitchFamily="2" charset="2"/>
              <a:buChar char="Ø"/>
            </a:pPr>
            <a:r>
              <a:rPr lang="en-GB" b="1" dirty="0"/>
              <a:t>E</a:t>
            </a:r>
            <a:r>
              <a:rPr lang="en-GB" b="1" dirty="0" smtClean="0"/>
              <a:t>ight </a:t>
            </a:r>
            <a:r>
              <a:rPr lang="en-GB" b="1" dirty="0"/>
              <a:t>4-hour conferences </a:t>
            </a:r>
            <a:r>
              <a:rPr lang="en-GB" dirty="0"/>
              <a:t>on various municipalities in Athens and its suburbs (</a:t>
            </a:r>
            <a:r>
              <a:rPr lang="en-GB" dirty="0" err="1"/>
              <a:t>Marathonas</a:t>
            </a:r>
            <a:r>
              <a:rPr lang="en-GB" dirty="0"/>
              <a:t>, Pasteur Institute, P. </a:t>
            </a:r>
            <a:r>
              <a:rPr lang="en-GB" dirty="0" err="1"/>
              <a:t>Faliro</a:t>
            </a:r>
            <a:r>
              <a:rPr lang="en-GB" dirty="0"/>
              <a:t>, N. Ionia, </a:t>
            </a:r>
            <a:r>
              <a:rPr lang="en-GB" dirty="0" err="1"/>
              <a:t>Argiroupoli</a:t>
            </a:r>
            <a:r>
              <a:rPr lang="en-GB" dirty="0"/>
              <a:t>, </a:t>
            </a:r>
            <a:r>
              <a:rPr lang="en-GB" dirty="0" err="1"/>
              <a:t>Galatsi</a:t>
            </a:r>
            <a:r>
              <a:rPr lang="en-GB" dirty="0" smtClean="0"/>
              <a:t>, </a:t>
            </a:r>
            <a:r>
              <a:rPr lang="en-GB" dirty="0" err="1" smtClean="0"/>
              <a:t>Kiato</a:t>
            </a:r>
            <a:r>
              <a:rPr lang="en-GB" dirty="0"/>
              <a:t>) </a:t>
            </a:r>
            <a:endParaRPr lang="en-GB" dirty="0" smtClean="0"/>
          </a:p>
          <a:p>
            <a:pPr>
              <a:buClr>
                <a:schemeClr val="bg2">
                  <a:lumMod val="25000"/>
                </a:schemeClr>
              </a:buClr>
              <a:buFont typeface="Wingdings" pitchFamily="2" charset="2"/>
              <a:buChar char="Ø"/>
            </a:pPr>
            <a:r>
              <a:rPr lang="en-GB" dirty="0" smtClean="0"/>
              <a:t>Duration: September </a:t>
            </a:r>
            <a:r>
              <a:rPr lang="en-GB" dirty="0"/>
              <a:t>2010 to the present. </a:t>
            </a:r>
            <a:endParaRPr lang="en-GB" dirty="0" smtClean="0"/>
          </a:p>
          <a:p>
            <a:pPr>
              <a:buClr>
                <a:schemeClr val="bg2">
                  <a:lumMod val="25000"/>
                </a:schemeClr>
              </a:buClr>
              <a:buFont typeface="Wingdings" pitchFamily="2" charset="2"/>
              <a:buChar char="Ø"/>
            </a:pPr>
            <a:r>
              <a:rPr lang="en-GB" dirty="0"/>
              <a:t>T</a:t>
            </a:r>
            <a:r>
              <a:rPr lang="en-GB" dirty="0" smtClean="0"/>
              <a:t>opic </a:t>
            </a:r>
            <a:r>
              <a:rPr lang="en-GB" dirty="0"/>
              <a:t>of the first six </a:t>
            </a:r>
            <a:r>
              <a:rPr lang="en-GB" dirty="0" smtClean="0"/>
              <a:t>conferences: </a:t>
            </a:r>
            <a:r>
              <a:rPr lang="en-GB" i="1" dirty="0" smtClean="0"/>
              <a:t>“</a:t>
            </a:r>
            <a:r>
              <a:rPr lang="en-GB" i="1" dirty="0"/>
              <a:t>Mental Illness – The patient living in the community</a:t>
            </a:r>
            <a:r>
              <a:rPr lang="en-GB" i="1" dirty="0" smtClean="0"/>
              <a:t>”</a:t>
            </a:r>
          </a:p>
          <a:p>
            <a:pPr>
              <a:buClr>
                <a:schemeClr val="bg2">
                  <a:lumMod val="25000"/>
                </a:schemeClr>
              </a:buClr>
              <a:buFont typeface="Wingdings" pitchFamily="2" charset="2"/>
              <a:buChar char="Ø"/>
            </a:pPr>
            <a:r>
              <a:rPr lang="en-GB" dirty="0" smtClean="0"/>
              <a:t> Topic of </a:t>
            </a:r>
            <a:r>
              <a:rPr lang="en-GB" dirty="0"/>
              <a:t>the last </a:t>
            </a:r>
            <a:r>
              <a:rPr lang="en-GB" dirty="0" smtClean="0"/>
              <a:t>two: </a:t>
            </a:r>
            <a:r>
              <a:rPr lang="en-GB" i="1" dirty="0" smtClean="0"/>
              <a:t>“</a:t>
            </a:r>
            <a:r>
              <a:rPr lang="en-GB" i="1" dirty="0"/>
              <a:t>Financial crisis and Mental Health”. </a:t>
            </a:r>
            <a:endParaRPr lang="en-GB" i="1" dirty="0" smtClean="0"/>
          </a:p>
          <a:p>
            <a:pPr>
              <a:buClr>
                <a:schemeClr val="bg2">
                  <a:lumMod val="25000"/>
                </a:schemeClr>
              </a:buClr>
              <a:buFont typeface="Wingdings" pitchFamily="2" charset="2"/>
              <a:buChar char="Ø"/>
            </a:pPr>
            <a:r>
              <a:rPr lang="en-GB" dirty="0" smtClean="0"/>
              <a:t>Independent project</a:t>
            </a:r>
          </a:p>
          <a:p>
            <a:pPr>
              <a:buClr>
                <a:schemeClr val="bg2">
                  <a:lumMod val="25000"/>
                </a:schemeClr>
              </a:buClr>
              <a:buFont typeface="Wingdings" pitchFamily="2" charset="2"/>
              <a:buChar char="Ø"/>
            </a:pPr>
            <a:r>
              <a:rPr lang="en-US" dirty="0" smtClean="0"/>
              <a:t>Collaboration with the social services of the municipalities that the conferences take place</a:t>
            </a:r>
            <a:endParaRPr lang="en-US" b="1" i="1" dirty="0"/>
          </a:p>
          <a:p>
            <a:endParaRPr lang="en-US" dirty="0"/>
          </a:p>
        </p:txBody>
      </p:sp>
      <p:grpSp>
        <p:nvGrpSpPr>
          <p:cNvPr id="4" name="Group 23"/>
          <p:cNvGrpSpPr>
            <a:grpSpLocks/>
          </p:cNvGrpSpPr>
          <p:nvPr/>
        </p:nvGrpSpPr>
        <p:grpSpPr bwMode="auto">
          <a:xfrm>
            <a:off x="7543800" y="152400"/>
            <a:ext cx="1368425" cy="1277937"/>
            <a:chOff x="1837" y="255"/>
            <a:chExt cx="998" cy="952"/>
          </a:xfrm>
        </p:grpSpPr>
        <p:grpSp>
          <p:nvGrpSpPr>
            <p:cNvPr id="5" name="Group 24"/>
            <p:cNvGrpSpPr>
              <a:grpSpLocks/>
            </p:cNvGrpSpPr>
            <p:nvPr/>
          </p:nvGrpSpPr>
          <p:grpSpPr bwMode="auto">
            <a:xfrm>
              <a:off x="1837" y="255"/>
              <a:ext cx="998" cy="952"/>
              <a:chOff x="2109" y="255"/>
              <a:chExt cx="998" cy="952"/>
            </a:xfrm>
          </p:grpSpPr>
          <p:sp>
            <p:nvSpPr>
              <p:cNvPr id="7"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8"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6"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9" name="Group 23"/>
          <p:cNvGrpSpPr>
            <a:grpSpLocks/>
          </p:cNvGrpSpPr>
          <p:nvPr/>
        </p:nvGrpSpPr>
        <p:grpSpPr bwMode="auto">
          <a:xfrm>
            <a:off x="228600" y="228600"/>
            <a:ext cx="1368425" cy="1277937"/>
            <a:chOff x="1837" y="255"/>
            <a:chExt cx="998" cy="952"/>
          </a:xfrm>
        </p:grpSpPr>
        <p:grpSp>
          <p:nvGrpSpPr>
            <p:cNvPr id="10" name="Group 24"/>
            <p:cNvGrpSpPr>
              <a:grpSpLocks/>
            </p:cNvGrpSpPr>
            <p:nvPr/>
          </p:nvGrpSpPr>
          <p:grpSpPr bwMode="auto">
            <a:xfrm>
              <a:off x="1837" y="255"/>
              <a:ext cx="998" cy="952"/>
              <a:chOff x="2109" y="255"/>
              <a:chExt cx="998" cy="952"/>
            </a:xfrm>
          </p:grpSpPr>
          <p:sp>
            <p:nvSpPr>
              <p:cNvPr id="12"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3"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1"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smtClean="0"/>
              <a:t>AIMS</a:t>
            </a:r>
            <a:endParaRPr lang="en-US" dirty="0"/>
          </a:p>
        </p:txBody>
      </p:sp>
      <p:sp>
        <p:nvSpPr>
          <p:cNvPr id="3" name="Content Placeholder 2"/>
          <p:cNvSpPr>
            <a:spLocks noGrp="1"/>
          </p:cNvSpPr>
          <p:nvPr>
            <p:ph idx="1"/>
          </p:nvPr>
        </p:nvSpPr>
        <p:spPr/>
        <p:txBody>
          <a:bodyPr>
            <a:normAutofit fontScale="92500" lnSpcReduction="20000"/>
          </a:bodyPr>
          <a:lstStyle/>
          <a:p>
            <a:pPr>
              <a:buClr>
                <a:schemeClr val="bg2">
                  <a:lumMod val="25000"/>
                </a:schemeClr>
              </a:buClr>
              <a:buFont typeface="Wingdings" pitchFamily="2" charset="2"/>
              <a:buChar char="Ø"/>
            </a:pPr>
            <a:r>
              <a:rPr lang="en-US" dirty="0" smtClean="0"/>
              <a:t>Inform </a:t>
            </a:r>
            <a:r>
              <a:rPr lang="en-US" dirty="0"/>
              <a:t>the general public about mental illness </a:t>
            </a:r>
            <a:endParaRPr lang="en-US" dirty="0" smtClean="0"/>
          </a:p>
          <a:p>
            <a:pPr>
              <a:buClr>
                <a:schemeClr val="bg2">
                  <a:lumMod val="25000"/>
                </a:schemeClr>
              </a:buClr>
              <a:buFont typeface="Wingdings" pitchFamily="2" charset="2"/>
              <a:buChar char="Ø"/>
            </a:pPr>
            <a:r>
              <a:rPr lang="en-US" dirty="0" smtClean="0"/>
              <a:t>Increase </a:t>
            </a:r>
            <a:r>
              <a:rPr lang="en-US" dirty="0"/>
              <a:t>awareness on matters concerning mental health and the difficulties faced by patients living in the community. </a:t>
            </a:r>
            <a:endParaRPr lang="en-US" dirty="0" smtClean="0"/>
          </a:p>
          <a:p>
            <a:pPr>
              <a:buClr>
                <a:schemeClr val="bg2">
                  <a:lumMod val="25000"/>
                </a:schemeClr>
              </a:buClr>
              <a:buFont typeface="Wingdings" pitchFamily="2" charset="2"/>
              <a:buChar char="Ø"/>
            </a:pPr>
            <a:r>
              <a:rPr lang="en-US" dirty="0"/>
              <a:t>I</a:t>
            </a:r>
            <a:r>
              <a:rPr lang="en-US" dirty="0" smtClean="0"/>
              <a:t>nform </a:t>
            </a:r>
            <a:r>
              <a:rPr lang="en-US" dirty="0"/>
              <a:t>the public about the consequences of the crisis in health, the psychological mechanisms that are related with the crisis and its relevant losses, the available therapies, and the importance of formal and informal support networks</a:t>
            </a:r>
            <a:r>
              <a:rPr lang="en-US" dirty="0" smtClean="0"/>
              <a:t>.</a:t>
            </a:r>
          </a:p>
          <a:p>
            <a:pPr>
              <a:buClr>
                <a:schemeClr val="bg2">
                  <a:lumMod val="25000"/>
                </a:schemeClr>
              </a:buClr>
              <a:buFont typeface="Wingdings" pitchFamily="2" charset="2"/>
              <a:buChar char="Ø"/>
            </a:pPr>
            <a:r>
              <a:rPr lang="en-US" dirty="0"/>
              <a:t>S</a:t>
            </a:r>
            <a:r>
              <a:rPr lang="en-US" dirty="0" smtClean="0"/>
              <a:t>how </a:t>
            </a:r>
            <a:r>
              <a:rPr lang="en-US" dirty="0"/>
              <a:t>the differences and make a clear distinction between a normal psychological reaction on a stressful event, a minor mental illness and a serious, chronic mental </a:t>
            </a:r>
            <a:r>
              <a:rPr lang="en-US" dirty="0" smtClean="0"/>
              <a:t>illness</a:t>
            </a:r>
          </a:p>
          <a:p>
            <a:pPr>
              <a:buClr>
                <a:schemeClr val="bg2">
                  <a:lumMod val="25000"/>
                </a:schemeClr>
              </a:buClr>
              <a:buFont typeface="Wingdings" pitchFamily="2" charset="2"/>
              <a:buChar char="Ø"/>
            </a:pPr>
            <a:r>
              <a:rPr lang="en-US" dirty="0" smtClean="0"/>
              <a:t>Minimize social and self-stigma</a:t>
            </a:r>
            <a:endParaRPr lang="en-US" dirty="0"/>
          </a:p>
          <a:p>
            <a:endParaRPr lang="en-US" dirty="0"/>
          </a:p>
        </p:txBody>
      </p:sp>
      <p:grpSp>
        <p:nvGrpSpPr>
          <p:cNvPr id="4" name="Group 23"/>
          <p:cNvGrpSpPr>
            <a:grpSpLocks/>
          </p:cNvGrpSpPr>
          <p:nvPr/>
        </p:nvGrpSpPr>
        <p:grpSpPr bwMode="auto">
          <a:xfrm>
            <a:off x="7543800" y="152400"/>
            <a:ext cx="1368425" cy="1277937"/>
            <a:chOff x="1837" y="255"/>
            <a:chExt cx="998" cy="952"/>
          </a:xfrm>
        </p:grpSpPr>
        <p:grpSp>
          <p:nvGrpSpPr>
            <p:cNvPr id="5" name="Group 24"/>
            <p:cNvGrpSpPr>
              <a:grpSpLocks/>
            </p:cNvGrpSpPr>
            <p:nvPr/>
          </p:nvGrpSpPr>
          <p:grpSpPr bwMode="auto">
            <a:xfrm>
              <a:off x="1837" y="255"/>
              <a:ext cx="998" cy="952"/>
              <a:chOff x="2109" y="255"/>
              <a:chExt cx="998" cy="952"/>
            </a:xfrm>
          </p:grpSpPr>
          <p:sp>
            <p:nvSpPr>
              <p:cNvPr id="7"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8"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6"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9" name="Group 23"/>
          <p:cNvGrpSpPr>
            <a:grpSpLocks/>
          </p:cNvGrpSpPr>
          <p:nvPr/>
        </p:nvGrpSpPr>
        <p:grpSpPr bwMode="auto">
          <a:xfrm>
            <a:off x="228600" y="228600"/>
            <a:ext cx="1368425" cy="1277937"/>
            <a:chOff x="1837" y="255"/>
            <a:chExt cx="998" cy="952"/>
          </a:xfrm>
        </p:grpSpPr>
        <p:grpSp>
          <p:nvGrpSpPr>
            <p:cNvPr id="10" name="Group 24"/>
            <p:cNvGrpSpPr>
              <a:grpSpLocks/>
            </p:cNvGrpSpPr>
            <p:nvPr/>
          </p:nvGrpSpPr>
          <p:grpSpPr bwMode="auto">
            <a:xfrm>
              <a:off x="1837" y="255"/>
              <a:ext cx="998" cy="952"/>
              <a:chOff x="2109" y="255"/>
              <a:chExt cx="998" cy="952"/>
            </a:xfrm>
          </p:grpSpPr>
          <p:sp>
            <p:nvSpPr>
              <p:cNvPr id="12"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3"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1"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spTree>
    <p:extLst>
      <p:ext uri="{BB962C8B-B14F-4D97-AF65-F5344CB8AC3E}">
        <p14:creationId xmlns:p14="http://schemas.microsoft.com/office/powerpoint/2010/main" xmlns="" val="895686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867400"/>
          </a:xfrm>
        </p:spPr>
        <p:txBody>
          <a:bodyPr>
            <a:normAutofit fontScale="92500" lnSpcReduction="20000"/>
          </a:bodyPr>
          <a:lstStyle/>
          <a:p>
            <a:pPr marL="0" indent="0" algn="ctr">
              <a:buNone/>
            </a:pPr>
            <a:r>
              <a:rPr lang="en-US" dirty="0" smtClean="0"/>
              <a:t>     </a:t>
            </a:r>
            <a:r>
              <a:rPr lang="en-US" sz="3600" dirty="0" smtClean="0">
                <a:solidFill>
                  <a:schemeClr val="bg2">
                    <a:lumMod val="25000"/>
                  </a:schemeClr>
                </a:solidFill>
              </a:rPr>
              <a:t>Project’s innovation</a:t>
            </a:r>
          </a:p>
          <a:p>
            <a:pPr marL="0" indent="0">
              <a:buNone/>
            </a:pPr>
            <a:endParaRPr lang="en-US" dirty="0" smtClean="0"/>
          </a:p>
          <a:p>
            <a:pPr>
              <a:buClr>
                <a:schemeClr val="bg2">
                  <a:lumMod val="25000"/>
                </a:schemeClr>
              </a:buClr>
              <a:buFont typeface="Wingdings" pitchFamily="2" charset="2"/>
              <a:buChar char="Ø"/>
            </a:pPr>
            <a:r>
              <a:rPr lang="en-US" dirty="0"/>
              <a:t>A</a:t>
            </a:r>
            <a:r>
              <a:rPr lang="en-US" dirty="0" smtClean="0"/>
              <a:t>ddressed </a:t>
            </a:r>
            <a:r>
              <a:rPr lang="en-US" dirty="0"/>
              <a:t>at a larger, inexpert population of different and various communities </a:t>
            </a:r>
            <a:endParaRPr lang="en-US" dirty="0" smtClean="0"/>
          </a:p>
          <a:p>
            <a:pPr>
              <a:buClr>
                <a:schemeClr val="bg2">
                  <a:lumMod val="25000"/>
                </a:schemeClr>
              </a:buClr>
              <a:buFont typeface="Wingdings" pitchFamily="2" charset="2"/>
              <a:buChar char="Ø"/>
            </a:pPr>
            <a:r>
              <a:rPr lang="en-US" dirty="0" smtClean="0"/>
              <a:t>Ability to be flexible and design </a:t>
            </a:r>
            <a:r>
              <a:rPr lang="en-US" dirty="0"/>
              <a:t>and </a:t>
            </a:r>
            <a:r>
              <a:rPr lang="en-US" dirty="0" smtClean="0"/>
              <a:t>adjust the topic and content of the conferences based on </a:t>
            </a:r>
            <a:r>
              <a:rPr lang="en-US" dirty="0"/>
              <a:t>the needs of the public </a:t>
            </a:r>
            <a:endParaRPr lang="en-US" dirty="0" smtClean="0"/>
          </a:p>
          <a:p>
            <a:pPr marL="0" indent="0" algn="ctr">
              <a:buClr>
                <a:schemeClr val="bg2">
                  <a:lumMod val="25000"/>
                </a:schemeClr>
              </a:buClr>
              <a:buNone/>
            </a:pPr>
            <a:r>
              <a:rPr lang="en-US" sz="3600" dirty="0" smtClean="0">
                <a:solidFill>
                  <a:schemeClr val="bg2">
                    <a:lumMod val="25000"/>
                  </a:schemeClr>
                </a:solidFill>
              </a:rPr>
              <a:t>Project’s vision</a:t>
            </a:r>
          </a:p>
          <a:p>
            <a:pPr marL="0" indent="0">
              <a:buClr>
                <a:schemeClr val="bg2">
                  <a:lumMod val="25000"/>
                </a:schemeClr>
              </a:buClr>
              <a:buFont typeface="Wingdings" pitchFamily="2" charset="2"/>
              <a:buChar char="Ø"/>
            </a:pPr>
            <a:endParaRPr lang="en-US" dirty="0" smtClean="0"/>
          </a:p>
          <a:p>
            <a:pPr>
              <a:buClr>
                <a:schemeClr val="bg2">
                  <a:lumMod val="25000"/>
                </a:schemeClr>
              </a:buClr>
              <a:buFont typeface="Wingdings" pitchFamily="2" charset="2"/>
              <a:buChar char="Ø"/>
            </a:pPr>
            <a:r>
              <a:rPr lang="en-US" dirty="0" smtClean="0"/>
              <a:t>To combat </a:t>
            </a:r>
            <a:r>
              <a:rPr lang="en-US" dirty="0"/>
              <a:t>the social exclusion experienced and felt by mental health patients and their </a:t>
            </a:r>
            <a:r>
              <a:rPr lang="en-US" dirty="0" smtClean="0"/>
              <a:t>families </a:t>
            </a:r>
          </a:p>
          <a:p>
            <a:pPr>
              <a:buClr>
                <a:schemeClr val="bg2">
                  <a:lumMod val="25000"/>
                </a:schemeClr>
              </a:buClr>
              <a:buFont typeface="Wingdings" pitchFamily="2" charset="2"/>
              <a:buChar char="Ø"/>
            </a:pPr>
            <a:r>
              <a:rPr lang="en-US" dirty="0" smtClean="0"/>
              <a:t>To </a:t>
            </a:r>
            <a:r>
              <a:rPr lang="en-US" dirty="0"/>
              <a:t>increase public awareness </a:t>
            </a:r>
            <a:r>
              <a:rPr lang="en-US" dirty="0" smtClean="0"/>
              <a:t> </a:t>
            </a:r>
          </a:p>
          <a:p>
            <a:pPr>
              <a:buClr>
                <a:schemeClr val="bg2">
                  <a:lumMod val="25000"/>
                </a:schemeClr>
              </a:buClr>
              <a:buFont typeface="Wingdings" pitchFamily="2" charset="2"/>
              <a:buChar char="Ø"/>
            </a:pPr>
            <a:r>
              <a:rPr lang="en-US" dirty="0"/>
              <a:t>T</a:t>
            </a:r>
            <a:r>
              <a:rPr lang="en-US" dirty="0" smtClean="0"/>
              <a:t>o </a:t>
            </a:r>
            <a:r>
              <a:rPr lang="en-US" dirty="0"/>
              <a:t>reduce the stigma associated with mental health </a:t>
            </a:r>
            <a:r>
              <a:rPr lang="en-US" dirty="0" smtClean="0"/>
              <a:t>professionals and mental health problems. </a:t>
            </a:r>
          </a:p>
          <a:p>
            <a:pPr>
              <a:buClr>
                <a:schemeClr val="bg2">
                  <a:lumMod val="25000"/>
                </a:schemeClr>
              </a:buClr>
              <a:buFont typeface="Wingdings" pitchFamily="2" charset="2"/>
              <a:buChar char="Ø"/>
            </a:pPr>
            <a:r>
              <a:rPr lang="en-US" dirty="0" smtClean="0"/>
              <a:t>To </a:t>
            </a:r>
            <a:r>
              <a:rPr lang="en-US" dirty="0"/>
              <a:t>encourage and urge people to ask for </a:t>
            </a:r>
            <a:r>
              <a:rPr lang="en-US" dirty="0" smtClean="0"/>
              <a:t>help </a:t>
            </a:r>
          </a:p>
          <a:p>
            <a:pPr marL="0" indent="0">
              <a:buNone/>
            </a:pPr>
            <a:endParaRPr lang="en-US" dirty="0"/>
          </a:p>
        </p:txBody>
      </p:sp>
      <p:grpSp>
        <p:nvGrpSpPr>
          <p:cNvPr id="4" name="Group 23"/>
          <p:cNvGrpSpPr>
            <a:grpSpLocks/>
          </p:cNvGrpSpPr>
          <p:nvPr/>
        </p:nvGrpSpPr>
        <p:grpSpPr bwMode="auto">
          <a:xfrm>
            <a:off x="228600" y="228600"/>
            <a:ext cx="1368425" cy="1277937"/>
            <a:chOff x="1837" y="255"/>
            <a:chExt cx="998" cy="952"/>
          </a:xfrm>
        </p:grpSpPr>
        <p:grpSp>
          <p:nvGrpSpPr>
            <p:cNvPr id="5" name="Group 24"/>
            <p:cNvGrpSpPr>
              <a:grpSpLocks/>
            </p:cNvGrpSpPr>
            <p:nvPr/>
          </p:nvGrpSpPr>
          <p:grpSpPr bwMode="auto">
            <a:xfrm>
              <a:off x="1837" y="255"/>
              <a:ext cx="998" cy="952"/>
              <a:chOff x="2109" y="255"/>
              <a:chExt cx="998" cy="952"/>
            </a:xfrm>
          </p:grpSpPr>
          <p:sp>
            <p:nvSpPr>
              <p:cNvPr id="7"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8"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6"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9" name="Group 23"/>
          <p:cNvGrpSpPr>
            <a:grpSpLocks/>
          </p:cNvGrpSpPr>
          <p:nvPr/>
        </p:nvGrpSpPr>
        <p:grpSpPr bwMode="auto">
          <a:xfrm>
            <a:off x="7543800" y="228600"/>
            <a:ext cx="1368425" cy="1277937"/>
            <a:chOff x="1837" y="255"/>
            <a:chExt cx="998" cy="952"/>
          </a:xfrm>
        </p:grpSpPr>
        <p:grpSp>
          <p:nvGrpSpPr>
            <p:cNvPr id="10" name="Group 24"/>
            <p:cNvGrpSpPr>
              <a:grpSpLocks/>
            </p:cNvGrpSpPr>
            <p:nvPr/>
          </p:nvGrpSpPr>
          <p:grpSpPr bwMode="auto">
            <a:xfrm>
              <a:off x="1837" y="255"/>
              <a:ext cx="998" cy="952"/>
              <a:chOff x="2109" y="255"/>
              <a:chExt cx="998" cy="952"/>
            </a:xfrm>
          </p:grpSpPr>
          <p:sp>
            <p:nvSpPr>
              <p:cNvPr id="12"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3"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1"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spTree>
    <p:extLst>
      <p:ext uri="{BB962C8B-B14F-4D97-AF65-F5344CB8AC3E}">
        <p14:creationId xmlns:p14="http://schemas.microsoft.com/office/powerpoint/2010/main" xmlns="" val="1483362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smtClean="0"/>
              <a:t>ORGANIZATION</a:t>
            </a:r>
            <a:endParaRPr lang="en-US" dirty="0"/>
          </a:p>
        </p:txBody>
      </p:sp>
      <p:sp>
        <p:nvSpPr>
          <p:cNvPr id="3" name="Content Placeholder 2"/>
          <p:cNvSpPr>
            <a:spLocks noGrp="1"/>
          </p:cNvSpPr>
          <p:nvPr>
            <p:ph idx="1"/>
          </p:nvPr>
        </p:nvSpPr>
        <p:spPr>
          <a:xfrm>
            <a:off x="457200" y="1935480"/>
            <a:ext cx="8229600" cy="4846320"/>
          </a:xfrm>
        </p:spPr>
        <p:txBody>
          <a:bodyPr>
            <a:normAutofit lnSpcReduction="10000"/>
          </a:bodyPr>
          <a:lstStyle/>
          <a:p>
            <a:pPr>
              <a:buClr>
                <a:schemeClr val="bg2">
                  <a:lumMod val="25000"/>
                </a:schemeClr>
              </a:buClr>
              <a:buFont typeface="Wingdings" pitchFamily="2" charset="2"/>
              <a:buChar char="Ø"/>
            </a:pPr>
            <a:r>
              <a:rPr lang="en-US" dirty="0" smtClean="0"/>
              <a:t>Target group: </a:t>
            </a:r>
            <a:r>
              <a:rPr lang="en-US" dirty="0"/>
              <a:t>the population of the municipalities that the conferences are been held </a:t>
            </a:r>
            <a:endParaRPr lang="en-US" dirty="0" smtClean="0"/>
          </a:p>
          <a:p>
            <a:pPr>
              <a:buClr>
                <a:schemeClr val="bg2">
                  <a:lumMod val="25000"/>
                </a:schemeClr>
              </a:buClr>
              <a:buFont typeface="Wingdings" pitchFamily="2" charset="2"/>
              <a:buChar char="Ø"/>
            </a:pPr>
            <a:r>
              <a:rPr lang="en-US" dirty="0" smtClean="0"/>
              <a:t>People involved: </a:t>
            </a:r>
            <a:r>
              <a:rPr lang="en-US" dirty="0"/>
              <a:t>Approximately 10-12 people </a:t>
            </a:r>
            <a:r>
              <a:rPr lang="en-US" dirty="0" smtClean="0"/>
              <a:t>were </a:t>
            </a:r>
            <a:r>
              <a:rPr lang="en-US" dirty="0"/>
              <a:t>involved in the project </a:t>
            </a:r>
            <a:endParaRPr lang="en-US" dirty="0" smtClean="0"/>
          </a:p>
          <a:p>
            <a:pPr>
              <a:buClr>
                <a:schemeClr val="bg2">
                  <a:lumMod val="25000"/>
                </a:schemeClr>
              </a:buClr>
              <a:buFont typeface="Wingdings" pitchFamily="2" charset="2"/>
              <a:buChar char="Ø"/>
            </a:pPr>
            <a:r>
              <a:rPr lang="en-US" dirty="0" smtClean="0"/>
              <a:t>Organizing team: mental </a:t>
            </a:r>
            <a:r>
              <a:rPr lang="en-US" dirty="0"/>
              <a:t>health professionals (psychiatrists, psychologists and social workers), the director of the board of directors of the association as well as its members, and the administrative and financing director of the </a:t>
            </a:r>
            <a:r>
              <a:rPr lang="en-US" dirty="0" smtClean="0"/>
              <a:t>association</a:t>
            </a:r>
            <a:endParaRPr lang="en-US" dirty="0"/>
          </a:p>
          <a:p>
            <a:pPr>
              <a:buClr>
                <a:schemeClr val="bg2">
                  <a:lumMod val="25000"/>
                </a:schemeClr>
              </a:buClr>
              <a:buFont typeface="Wingdings" pitchFamily="2" charset="2"/>
              <a:buChar char="Ø"/>
            </a:pPr>
            <a:r>
              <a:rPr lang="en-US" dirty="0" smtClean="0"/>
              <a:t>Budget: minimal (financed by SOPSI’s revenue)</a:t>
            </a:r>
          </a:p>
          <a:p>
            <a:pPr>
              <a:buClr>
                <a:schemeClr val="bg2">
                  <a:lumMod val="25000"/>
                </a:schemeClr>
              </a:buClr>
              <a:buFont typeface="Wingdings" pitchFamily="2" charset="2"/>
              <a:buChar char="Ø"/>
            </a:pPr>
            <a:r>
              <a:rPr lang="en-US" dirty="0" smtClean="0"/>
              <a:t>Announcement: Leaflets, posters and placements on the Internet and the local press</a:t>
            </a:r>
            <a:endParaRPr lang="en-US" dirty="0"/>
          </a:p>
          <a:p>
            <a:endParaRPr lang="en-US" dirty="0"/>
          </a:p>
        </p:txBody>
      </p:sp>
      <p:grpSp>
        <p:nvGrpSpPr>
          <p:cNvPr id="4" name="Group 23"/>
          <p:cNvGrpSpPr>
            <a:grpSpLocks/>
          </p:cNvGrpSpPr>
          <p:nvPr/>
        </p:nvGrpSpPr>
        <p:grpSpPr bwMode="auto">
          <a:xfrm>
            <a:off x="228600" y="228600"/>
            <a:ext cx="1368425" cy="1277937"/>
            <a:chOff x="1837" y="255"/>
            <a:chExt cx="998" cy="952"/>
          </a:xfrm>
        </p:grpSpPr>
        <p:grpSp>
          <p:nvGrpSpPr>
            <p:cNvPr id="5" name="Group 24"/>
            <p:cNvGrpSpPr>
              <a:grpSpLocks/>
            </p:cNvGrpSpPr>
            <p:nvPr/>
          </p:nvGrpSpPr>
          <p:grpSpPr bwMode="auto">
            <a:xfrm>
              <a:off x="1837" y="255"/>
              <a:ext cx="998" cy="952"/>
              <a:chOff x="2109" y="255"/>
              <a:chExt cx="998" cy="952"/>
            </a:xfrm>
          </p:grpSpPr>
          <p:sp>
            <p:nvSpPr>
              <p:cNvPr id="7"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8"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6"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9" name="Group 23"/>
          <p:cNvGrpSpPr>
            <a:grpSpLocks/>
          </p:cNvGrpSpPr>
          <p:nvPr/>
        </p:nvGrpSpPr>
        <p:grpSpPr bwMode="auto">
          <a:xfrm>
            <a:off x="7543800" y="228600"/>
            <a:ext cx="1368425" cy="1277937"/>
            <a:chOff x="1837" y="255"/>
            <a:chExt cx="998" cy="952"/>
          </a:xfrm>
        </p:grpSpPr>
        <p:grpSp>
          <p:nvGrpSpPr>
            <p:cNvPr id="10" name="Group 24"/>
            <p:cNvGrpSpPr>
              <a:grpSpLocks/>
            </p:cNvGrpSpPr>
            <p:nvPr/>
          </p:nvGrpSpPr>
          <p:grpSpPr bwMode="auto">
            <a:xfrm>
              <a:off x="1837" y="255"/>
              <a:ext cx="998" cy="952"/>
              <a:chOff x="2109" y="255"/>
              <a:chExt cx="998" cy="952"/>
            </a:xfrm>
          </p:grpSpPr>
          <p:sp>
            <p:nvSpPr>
              <p:cNvPr id="12"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3"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1"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spTree>
    <p:extLst>
      <p:ext uri="{BB962C8B-B14F-4D97-AF65-F5344CB8AC3E}">
        <p14:creationId xmlns:p14="http://schemas.microsoft.com/office/powerpoint/2010/main" xmlns="" val="1176544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686800" cy="5943600"/>
          </a:xfrm>
        </p:spPr>
        <p:txBody>
          <a:bodyPr>
            <a:normAutofit lnSpcReduction="10000"/>
          </a:bodyPr>
          <a:lstStyle/>
          <a:p>
            <a:pPr marL="0" indent="0" algn="ctr">
              <a:buNone/>
            </a:pPr>
            <a:r>
              <a:rPr lang="en-US" sz="2800" b="1" dirty="0" smtClean="0">
                <a:solidFill>
                  <a:schemeClr val="bg2">
                    <a:lumMod val="25000"/>
                  </a:schemeClr>
                </a:solidFill>
              </a:rPr>
              <a:t>Contribution of people with </a:t>
            </a:r>
          </a:p>
          <a:p>
            <a:pPr marL="0" indent="0" algn="ctr">
              <a:buNone/>
            </a:pPr>
            <a:r>
              <a:rPr lang="en-US" sz="2800" b="1" dirty="0" smtClean="0">
                <a:solidFill>
                  <a:schemeClr val="bg2">
                    <a:lumMod val="25000"/>
                  </a:schemeClr>
                </a:solidFill>
              </a:rPr>
              <a:t>mental health problems</a:t>
            </a:r>
          </a:p>
          <a:p>
            <a:pPr marL="0" indent="0" algn="ctr">
              <a:buNone/>
            </a:pPr>
            <a:endParaRPr lang="en-US" sz="2800" dirty="0" smtClean="0"/>
          </a:p>
          <a:p>
            <a:pPr>
              <a:buClr>
                <a:schemeClr val="bg2">
                  <a:lumMod val="25000"/>
                </a:schemeClr>
              </a:buClr>
              <a:buFont typeface="Wingdings" pitchFamily="2" charset="2"/>
              <a:buChar char="Ø"/>
            </a:pPr>
            <a:r>
              <a:rPr lang="en-US" dirty="0"/>
              <a:t>K</a:t>
            </a:r>
            <a:r>
              <a:rPr lang="en-US" dirty="0" smtClean="0"/>
              <a:t>ey </a:t>
            </a:r>
            <a:r>
              <a:rPr lang="en-US" dirty="0"/>
              <a:t>speakers to express their experiences, and views on the topics being discussed. </a:t>
            </a:r>
            <a:endParaRPr lang="en-US" dirty="0" smtClean="0"/>
          </a:p>
          <a:p>
            <a:pPr marL="0" indent="0">
              <a:buClr>
                <a:schemeClr val="bg2">
                  <a:lumMod val="25000"/>
                </a:schemeClr>
              </a:buClr>
              <a:buFont typeface="Wingdings" pitchFamily="2" charset="2"/>
              <a:buChar char="Ø"/>
            </a:pPr>
            <a:endParaRPr lang="en-US" dirty="0" smtClean="0"/>
          </a:p>
          <a:p>
            <a:pPr>
              <a:buClr>
                <a:schemeClr val="bg2">
                  <a:lumMod val="25000"/>
                </a:schemeClr>
              </a:buClr>
              <a:buFont typeface="Wingdings" pitchFamily="2" charset="2"/>
              <a:buChar char="Ø"/>
            </a:pPr>
            <a:r>
              <a:rPr lang="en-US" dirty="0"/>
              <a:t>O</a:t>
            </a:r>
            <a:r>
              <a:rPr lang="en-US" dirty="0" smtClean="0"/>
              <a:t>pinions</a:t>
            </a:r>
            <a:r>
              <a:rPr lang="en-US" dirty="0"/>
              <a:t>, experiences and feelings of some of the residents and members of SOPSI’s hostel and Day </a:t>
            </a:r>
            <a:endParaRPr lang="en-US" dirty="0" smtClean="0"/>
          </a:p>
          <a:p>
            <a:pPr marL="0" indent="0">
              <a:buClr>
                <a:schemeClr val="bg2">
                  <a:lumMod val="25000"/>
                </a:schemeClr>
              </a:buClr>
              <a:buNone/>
            </a:pPr>
            <a:r>
              <a:rPr lang="en-US" dirty="0" smtClean="0"/>
              <a:t>   Center </a:t>
            </a:r>
            <a:r>
              <a:rPr lang="en-US" dirty="0"/>
              <a:t>respectively were expressed and presented via </a:t>
            </a:r>
            <a:r>
              <a:rPr lang="en-US" dirty="0" smtClean="0"/>
              <a:t>  </a:t>
            </a:r>
          </a:p>
          <a:p>
            <a:pPr marL="0" indent="0">
              <a:buClr>
                <a:schemeClr val="bg2">
                  <a:lumMod val="25000"/>
                </a:schemeClr>
              </a:buClr>
              <a:buNone/>
            </a:pPr>
            <a:r>
              <a:rPr lang="en-US" dirty="0" smtClean="0"/>
              <a:t>   videos </a:t>
            </a:r>
            <a:r>
              <a:rPr lang="en-US" dirty="0"/>
              <a:t>that were shown in each conference</a:t>
            </a:r>
            <a:r>
              <a:rPr lang="en-US" dirty="0" smtClean="0"/>
              <a:t>.</a:t>
            </a:r>
          </a:p>
          <a:p>
            <a:pPr>
              <a:buClr>
                <a:schemeClr val="bg2">
                  <a:lumMod val="25000"/>
                </a:schemeClr>
              </a:buClr>
              <a:buFont typeface="Wingdings" pitchFamily="2" charset="2"/>
              <a:buChar char="Ø"/>
            </a:pPr>
            <a:endParaRPr lang="en-US" dirty="0"/>
          </a:p>
          <a:p>
            <a:pPr>
              <a:buClr>
                <a:schemeClr val="bg2">
                  <a:lumMod val="25000"/>
                </a:schemeClr>
              </a:buClr>
              <a:buFont typeface="Wingdings" pitchFamily="2" charset="2"/>
              <a:buChar char="Ø"/>
            </a:pPr>
            <a:r>
              <a:rPr lang="en-US" dirty="0" smtClean="0"/>
              <a:t>No direct contribution to the organization of the conferences</a:t>
            </a:r>
            <a:endParaRPr lang="en-US" dirty="0"/>
          </a:p>
          <a:p>
            <a:endParaRPr lang="en-US" dirty="0"/>
          </a:p>
          <a:p>
            <a:pPr marL="0" indent="0">
              <a:buNone/>
            </a:pPr>
            <a:endParaRPr lang="en-US" dirty="0" smtClean="0"/>
          </a:p>
          <a:p>
            <a:pPr marL="0" indent="0">
              <a:buNone/>
            </a:pPr>
            <a:endParaRPr lang="en-US" dirty="0"/>
          </a:p>
        </p:txBody>
      </p:sp>
      <p:grpSp>
        <p:nvGrpSpPr>
          <p:cNvPr id="4" name="Group 23"/>
          <p:cNvGrpSpPr>
            <a:grpSpLocks/>
          </p:cNvGrpSpPr>
          <p:nvPr/>
        </p:nvGrpSpPr>
        <p:grpSpPr bwMode="auto">
          <a:xfrm>
            <a:off x="228600" y="228600"/>
            <a:ext cx="1368425" cy="1277937"/>
            <a:chOff x="1837" y="255"/>
            <a:chExt cx="998" cy="952"/>
          </a:xfrm>
        </p:grpSpPr>
        <p:grpSp>
          <p:nvGrpSpPr>
            <p:cNvPr id="5" name="Group 24"/>
            <p:cNvGrpSpPr>
              <a:grpSpLocks/>
            </p:cNvGrpSpPr>
            <p:nvPr/>
          </p:nvGrpSpPr>
          <p:grpSpPr bwMode="auto">
            <a:xfrm>
              <a:off x="1837" y="255"/>
              <a:ext cx="998" cy="952"/>
              <a:chOff x="2109" y="255"/>
              <a:chExt cx="998" cy="952"/>
            </a:xfrm>
          </p:grpSpPr>
          <p:sp>
            <p:nvSpPr>
              <p:cNvPr id="7"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8"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6"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9" name="Group 23"/>
          <p:cNvGrpSpPr>
            <a:grpSpLocks/>
          </p:cNvGrpSpPr>
          <p:nvPr/>
        </p:nvGrpSpPr>
        <p:grpSpPr bwMode="auto">
          <a:xfrm>
            <a:off x="7620000" y="228600"/>
            <a:ext cx="1368425" cy="1277937"/>
            <a:chOff x="1837" y="255"/>
            <a:chExt cx="998" cy="952"/>
          </a:xfrm>
        </p:grpSpPr>
        <p:grpSp>
          <p:nvGrpSpPr>
            <p:cNvPr id="10" name="Group 24"/>
            <p:cNvGrpSpPr>
              <a:grpSpLocks/>
            </p:cNvGrpSpPr>
            <p:nvPr/>
          </p:nvGrpSpPr>
          <p:grpSpPr bwMode="auto">
            <a:xfrm>
              <a:off x="1837" y="255"/>
              <a:ext cx="998" cy="952"/>
              <a:chOff x="2109" y="255"/>
              <a:chExt cx="998" cy="952"/>
            </a:xfrm>
          </p:grpSpPr>
          <p:sp>
            <p:nvSpPr>
              <p:cNvPr id="12"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3"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1"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spTree>
    <p:extLst>
      <p:ext uri="{BB962C8B-B14F-4D97-AF65-F5344CB8AC3E}">
        <p14:creationId xmlns:p14="http://schemas.microsoft.com/office/powerpoint/2010/main" xmlns="" val="1663993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noAutofit/>
          </a:bodyPr>
          <a:lstStyle/>
          <a:p>
            <a:pPr algn="ctr"/>
            <a:r>
              <a:rPr lang="en-US" sz="3200" b="1" dirty="0" smtClean="0"/>
              <a:t>Inclusion of people with </a:t>
            </a:r>
            <a:br>
              <a:rPr lang="en-US" sz="3200" b="1" dirty="0" smtClean="0"/>
            </a:br>
            <a:r>
              <a:rPr lang="en-US" sz="3200" b="1" dirty="0" smtClean="0"/>
              <a:t>mental health problems</a:t>
            </a:r>
            <a:endParaRPr lang="en-US" sz="3200" b="1" dirty="0"/>
          </a:p>
        </p:txBody>
      </p:sp>
      <p:sp>
        <p:nvSpPr>
          <p:cNvPr id="3" name="Content Placeholder 2"/>
          <p:cNvSpPr>
            <a:spLocks noGrp="1"/>
          </p:cNvSpPr>
          <p:nvPr>
            <p:ph idx="1"/>
          </p:nvPr>
        </p:nvSpPr>
        <p:spPr>
          <a:xfrm>
            <a:off x="457200" y="2133600"/>
            <a:ext cx="8229600" cy="4191000"/>
          </a:xfrm>
        </p:spPr>
        <p:txBody>
          <a:bodyPr>
            <a:normAutofit/>
          </a:bodyPr>
          <a:lstStyle/>
          <a:p>
            <a:pPr>
              <a:buClr>
                <a:schemeClr val="bg2">
                  <a:lumMod val="25000"/>
                </a:schemeClr>
              </a:buClr>
              <a:buFont typeface="Wingdings" pitchFamily="2" charset="2"/>
              <a:buChar char="Ø"/>
            </a:pPr>
            <a:r>
              <a:rPr lang="en-US" dirty="0" smtClean="0"/>
              <a:t>Through education refute myths surrounding mental illness and its treatment </a:t>
            </a:r>
          </a:p>
          <a:p>
            <a:pPr>
              <a:buClr>
                <a:schemeClr val="bg2">
                  <a:lumMod val="25000"/>
                </a:schemeClr>
              </a:buClr>
              <a:buFont typeface="Wingdings" pitchFamily="2" charset="2"/>
              <a:buChar char="Ø"/>
            </a:pPr>
            <a:r>
              <a:rPr lang="en-US" dirty="0" smtClean="0"/>
              <a:t>Increase of awareness and sensitization on matters concerning mental health</a:t>
            </a:r>
          </a:p>
          <a:p>
            <a:pPr>
              <a:buClr>
                <a:schemeClr val="bg2">
                  <a:lumMod val="25000"/>
                </a:schemeClr>
              </a:buClr>
              <a:buFont typeface="Wingdings" pitchFamily="2" charset="2"/>
              <a:buChar char="Ø"/>
            </a:pPr>
            <a:r>
              <a:rPr lang="en-US" dirty="0" smtClean="0"/>
              <a:t>Provide framework were members of SOPSI and other people concerned and interested on these matters came together, communicated and developed support networks in the areas where they reside. </a:t>
            </a:r>
          </a:p>
          <a:p>
            <a:endParaRPr lang="en-US" dirty="0" smtClean="0"/>
          </a:p>
        </p:txBody>
      </p:sp>
      <p:grpSp>
        <p:nvGrpSpPr>
          <p:cNvPr id="4" name="Group 23"/>
          <p:cNvGrpSpPr>
            <a:grpSpLocks/>
          </p:cNvGrpSpPr>
          <p:nvPr/>
        </p:nvGrpSpPr>
        <p:grpSpPr bwMode="auto">
          <a:xfrm>
            <a:off x="228600" y="228600"/>
            <a:ext cx="1368425" cy="1277937"/>
            <a:chOff x="1837" y="255"/>
            <a:chExt cx="998" cy="952"/>
          </a:xfrm>
        </p:grpSpPr>
        <p:grpSp>
          <p:nvGrpSpPr>
            <p:cNvPr id="5" name="Group 24"/>
            <p:cNvGrpSpPr>
              <a:grpSpLocks/>
            </p:cNvGrpSpPr>
            <p:nvPr/>
          </p:nvGrpSpPr>
          <p:grpSpPr bwMode="auto">
            <a:xfrm>
              <a:off x="1837" y="255"/>
              <a:ext cx="998" cy="952"/>
              <a:chOff x="2109" y="255"/>
              <a:chExt cx="998" cy="952"/>
            </a:xfrm>
          </p:grpSpPr>
          <p:sp>
            <p:nvSpPr>
              <p:cNvPr id="7"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8"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6"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9" name="Group 23"/>
          <p:cNvGrpSpPr>
            <a:grpSpLocks/>
          </p:cNvGrpSpPr>
          <p:nvPr/>
        </p:nvGrpSpPr>
        <p:grpSpPr bwMode="auto">
          <a:xfrm>
            <a:off x="7543800" y="228600"/>
            <a:ext cx="1368425" cy="1277937"/>
            <a:chOff x="1837" y="255"/>
            <a:chExt cx="998" cy="952"/>
          </a:xfrm>
        </p:grpSpPr>
        <p:grpSp>
          <p:nvGrpSpPr>
            <p:cNvPr id="10" name="Group 24"/>
            <p:cNvGrpSpPr>
              <a:grpSpLocks/>
            </p:cNvGrpSpPr>
            <p:nvPr/>
          </p:nvGrpSpPr>
          <p:grpSpPr bwMode="auto">
            <a:xfrm>
              <a:off x="1837" y="255"/>
              <a:ext cx="998" cy="952"/>
              <a:chOff x="2109" y="255"/>
              <a:chExt cx="998" cy="952"/>
            </a:xfrm>
          </p:grpSpPr>
          <p:sp>
            <p:nvSpPr>
              <p:cNvPr id="12"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3"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1"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spTree>
    <p:extLst>
      <p:ext uri="{BB962C8B-B14F-4D97-AF65-F5344CB8AC3E}">
        <p14:creationId xmlns:p14="http://schemas.microsoft.com/office/powerpoint/2010/main" xmlns="" val="2864233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19912"/>
          </a:xfrm>
        </p:spPr>
        <p:txBody>
          <a:bodyPr/>
          <a:lstStyle/>
          <a:p>
            <a:pPr algn="ctr"/>
            <a:r>
              <a:rPr lang="en-US" dirty="0" smtClean="0"/>
              <a:t>Evaluation</a:t>
            </a:r>
            <a:endParaRPr lang="en-US" dirty="0"/>
          </a:p>
        </p:txBody>
      </p:sp>
      <p:sp>
        <p:nvSpPr>
          <p:cNvPr id="3" name="2 - Θέση περιεχομένου"/>
          <p:cNvSpPr>
            <a:spLocks noGrp="1"/>
          </p:cNvSpPr>
          <p:nvPr>
            <p:ph idx="1"/>
          </p:nvPr>
        </p:nvSpPr>
        <p:spPr/>
        <p:txBody>
          <a:bodyPr>
            <a:normAutofit fontScale="92500" lnSpcReduction="10000"/>
          </a:bodyPr>
          <a:lstStyle/>
          <a:p>
            <a:pPr>
              <a:buClr>
                <a:schemeClr val="bg2">
                  <a:lumMod val="25000"/>
                </a:schemeClr>
              </a:buClr>
              <a:buFont typeface="Wingdings" pitchFamily="2" charset="2"/>
              <a:buChar char="Ø"/>
            </a:pPr>
            <a:r>
              <a:rPr lang="en-US" dirty="0" smtClean="0"/>
              <a:t>No particular, scientifically objective mechanism to evaluate the project </a:t>
            </a:r>
          </a:p>
          <a:p>
            <a:pPr>
              <a:buClr>
                <a:schemeClr val="bg2">
                  <a:lumMod val="25000"/>
                </a:schemeClr>
              </a:buClr>
              <a:buFont typeface="Wingdings" pitchFamily="2" charset="2"/>
              <a:buChar char="Ø"/>
            </a:pPr>
            <a:r>
              <a:rPr lang="en-US" dirty="0" smtClean="0"/>
              <a:t>From our observations and experience, our main evaluation indicators were the attendance of the public and their active participation on the conversations following the lectures, the interest of the people to initiate and maintain contact with the association and the oral feedback we received at the end of the events. </a:t>
            </a:r>
          </a:p>
          <a:p>
            <a:pPr>
              <a:buClr>
                <a:schemeClr val="bg2">
                  <a:lumMod val="25000"/>
                </a:schemeClr>
              </a:buClr>
              <a:buFont typeface="Wingdings" pitchFamily="2" charset="2"/>
              <a:buChar char="Ø"/>
            </a:pPr>
            <a:r>
              <a:rPr lang="en-US" dirty="0" smtClean="0"/>
              <a:t>Positive feedback</a:t>
            </a:r>
          </a:p>
          <a:p>
            <a:pPr>
              <a:buClr>
                <a:schemeClr val="bg2">
                  <a:lumMod val="25000"/>
                </a:schemeClr>
              </a:buClr>
              <a:buFont typeface="Wingdings" pitchFamily="2" charset="2"/>
              <a:buChar char="Ø"/>
            </a:pPr>
            <a:r>
              <a:rPr lang="en-US" dirty="0" smtClean="0"/>
              <a:t>Increased awareness and sensitization</a:t>
            </a:r>
          </a:p>
          <a:p>
            <a:pPr>
              <a:buClr>
                <a:schemeClr val="bg2">
                  <a:lumMod val="25000"/>
                </a:schemeClr>
              </a:buClr>
              <a:buFont typeface="Wingdings" pitchFamily="2" charset="2"/>
              <a:buChar char="Ø"/>
            </a:pPr>
            <a:r>
              <a:rPr lang="en-US" dirty="0" smtClean="0"/>
              <a:t>Received invitations from other municipalities</a:t>
            </a:r>
          </a:p>
        </p:txBody>
      </p:sp>
      <p:grpSp>
        <p:nvGrpSpPr>
          <p:cNvPr id="4" name="Group 23"/>
          <p:cNvGrpSpPr>
            <a:grpSpLocks/>
          </p:cNvGrpSpPr>
          <p:nvPr/>
        </p:nvGrpSpPr>
        <p:grpSpPr bwMode="auto">
          <a:xfrm>
            <a:off x="228600" y="228600"/>
            <a:ext cx="1368425" cy="1277937"/>
            <a:chOff x="1837" y="255"/>
            <a:chExt cx="998" cy="952"/>
          </a:xfrm>
        </p:grpSpPr>
        <p:grpSp>
          <p:nvGrpSpPr>
            <p:cNvPr id="5" name="Group 24"/>
            <p:cNvGrpSpPr>
              <a:grpSpLocks/>
            </p:cNvGrpSpPr>
            <p:nvPr/>
          </p:nvGrpSpPr>
          <p:grpSpPr bwMode="auto">
            <a:xfrm>
              <a:off x="1837" y="255"/>
              <a:ext cx="998" cy="952"/>
              <a:chOff x="2109" y="255"/>
              <a:chExt cx="998" cy="952"/>
            </a:xfrm>
          </p:grpSpPr>
          <p:sp>
            <p:nvSpPr>
              <p:cNvPr id="7"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8"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6"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grpSp>
        <p:nvGrpSpPr>
          <p:cNvPr id="9" name="Group 23"/>
          <p:cNvGrpSpPr>
            <a:grpSpLocks/>
          </p:cNvGrpSpPr>
          <p:nvPr/>
        </p:nvGrpSpPr>
        <p:grpSpPr bwMode="auto">
          <a:xfrm>
            <a:off x="7543800" y="228600"/>
            <a:ext cx="1368425" cy="1277937"/>
            <a:chOff x="1837" y="255"/>
            <a:chExt cx="998" cy="952"/>
          </a:xfrm>
        </p:grpSpPr>
        <p:grpSp>
          <p:nvGrpSpPr>
            <p:cNvPr id="10" name="Group 24"/>
            <p:cNvGrpSpPr>
              <a:grpSpLocks/>
            </p:cNvGrpSpPr>
            <p:nvPr/>
          </p:nvGrpSpPr>
          <p:grpSpPr bwMode="auto">
            <a:xfrm>
              <a:off x="1837" y="255"/>
              <a:ext cx="998" cy="952"/>
              <a:chOff x="2109" y="255"/>
              <a:chExt cx="998" cy="952"/>
            </a:xfrm>
          </p:grpSpPr>
          <p:sp>
            <p:nvSpPr>
              <p:cNvPr id="12" name="AutoShape 25"/>
              <p:cNvSpPr>
                <a:spLocks noChangeArrowheads="1"/>
              </p:cNvSpPr>
              <p:nvPr/>
            </p:nvSpPr>
            <p:spPr bwMode="auto">
              <a:xfrm>
                <a:off x="2109" y="255"/>
                <a:ext cx="998" cy="952"/>
              </a:xfrm>
              <a:prstGeom prst="roundRect">
                <a:avLst>
                  <a:gd name="adj" fmla="val 16667"/>
                </a:avLst>
              </a:prstGeom>
              <a:solidFill>
                <a:schemeClr val="bg1"/>
              </a:solidFill>
              <a:ln w="9525">
                <a:noFill/>
                <a:round/>
                <a:headEnd/>
                <a:tailEnd/>
              </a:ln>
            </p:spPr>
            <p:txBody>
              <a:bodyPr wrap="none" anchor="ctr"/>
              <a:lstStyle/>
              <a:p>
                <a:endParaRPr lang="en-US"/>
              </a:p>
            </p:txBody>
          </p:sp>
          <p:pic>
            <p:nvPicPr>
              <p:cNvPr id="13" name="Picture 26" descr="sopsi"/>
              <p:cNvPicPr>
                <a:picLocks noChangeAspect="1" noChangeArrowheads="1"/>
              </p:cNvPicPr>
              <p:nvPr/>
            </p:nvPicPr>
            <p:blipFill>
              <a:blip r:embed="rId2" cstate="print">
                <a:lum bright="-12000" contrast="30000"/>
              </a:blip>
              <a:srcRect l="21744" t="33812" r="68062" b="29926"/>
              <a:stretch>
                <a:fillRect/>
              </a:stretch>
            </p:blipFill>
            <p:spPr bwMode="auto">
              <a:xfrm>
                <a:off x="2200" y="301"/>
                <a:ext cx="816" cy="816"/>
              </a:xfrm>
              <a:prstGeom prst="rect">
                <a:avLst/>
              </a:prstGeom>
              <a:solidFill>
                <a:srgbClr val="000050"/>
              </a:solidFill>
              <a:ln w="9525">
                <a:noFill/>
                <a:miter lim="800000"/>
                <a:headEnd/>
                <a:tailEnd/>
              </a:ln>
            </p:spPr>
          </p:pic>
        </p:grpSp>
        <p:sp>
          <p:nvSpPr>
            <p:cNvPr id="11" name="AutoShape 27"/>
            <p:cNvSpPr>
              <a:spLocks noChangeArrowheads="1"/>
            </p:cNvSpPr>
            <p:nvPr/>
          </p:nvSpPr>
          <p:spPr bwMode="auto">
            <a:xfrm>
              <a:off x="1837" y="255"/>
              <a:ext cx="998" cy="952"/>
            </a:xfrm>
            <a:prstGeom prst="roundRect">
              <a:avLst>
                <a:gd name="adj" fmla="val 16667"/>
              </a:avLst>
            </a:prstGeom>
            <a:noFill/>
            <a:ln w="76200">
              <a:solidFill>
                <a:srgbClr val="85C8CD"/>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343</TotalTime>
  <Words>923</Words>
  <Application>Microsoft Office PowerPoint</Application>
  <PresentationFormat>Προβολή στην οθόνη (4:3)</PresentationFormat>
  <Paragraphs>87</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Ροή</vt:lpstr>
      <vt:lpstr>4-hour conferences on various municipalities</vt:lpstr>
      <vt:lpstr>SOPSI</vt:lpstr>
      <vt:lpstr>PROJECT</vt:lpstr>
      <vt:lpstr>AIMS</vt:lpstr>
      <vt:lpstr>Διαφάνεια 5</vt:lpstr>
      <vt:lpstr>ORGANIZATION</vt:lpstr>
      <vt:lpstr>Διαφάνεια 7</vt:lpstr>
      <vt:lpstr>Inclusion of people with  mental health problems</vt:lpstr>
      <vt:lpstr>Evaluation</vt:lpstr>
      <vt:lpstr>Potential success</vt:lpstr>
      <vt:lpstr>DIFFICULTIES/OBSTACLES</vt:lpstr>
      <vt:lpstr>FUTURE</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4-hour conferences on various municipalities</dc:title>
  <dc:creator>user</dc:creator>
  <cp:lastModifiedBy>sopsi</cp:lastModifiedBy>
  <cp:revision>32</cp:revision>
  <dcterms:created xsi:type="dcterms:W3CDTF">2012-10-08T13:54:07Z</dcterms:created>
  <dcterms:modified xsi:type="dcterms:W3CDTF">2012-10-18T10:03:35Z</dcterms:modified>
</cp:coreProperties>
</file>